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5" Type="http://schemas.microsoft.com/office/2006/relationships/legacyDiagramText" Target="legacyDiagramText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999F-284A-4ECC-96EC-11657AECC8F4}" type="datetimeFigureOut">
              <a:rPr lang="ko-KR" altLang="en-US" smtClean="0"/>
              <a:t>2008-06-04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F068-1C8D-48DF-873B-B26150B0B8F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999F-284A-4ECC-96EC-11657AECC8F4}" type="datetimeFigureOut">
              <a:rPr lang="ko-KR" altLang="en-US" smtClean="0"/>
              <a:t>2008-06-04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F068-1C8D-48DF-873B-B26150B0B8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999F-284A-4ECC-96EC-11657AECC8F4}" type="datetimeFigureOut">
              <a:rPr lang="ko-KR" altLang="en-US" smtClean="0"/>
              <a:t>2008-06-04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F068-1C8D-48DF-873B-B26150B0B8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999F-284A-4ECC-96EC-11657AECC8F4}" type="datetimeFigureOut">
              <a:rPr lang="ko-KR" altLang="en-US" smtClean="0"/>
              <a:t>2008-06-04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F068-1C8D-48DF-873B-B26150B0B8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999F-284A-4ECC-96EC-11657AECC8F4}" type="datetimeFigureOut">
              <a:rPr lang="ko-KR" altLang="en-US" smtClean="0"/>
              <a:t>2008-06-04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0FDF068-1C8D-48DF-873B-B26150B0B8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999F-284A-4ECC-96EC-11657AECC8F4}" type="datetimeFigureOut">
              <a:rPr lang="ko-KR" altLang="en-US" smtClean="0"/>
              <a:t>2008-06-04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F068-1C8D-48DF-873B-B26150B0B8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999F-284A-4ECC-96EC-11657AECC8F4}" type="datetimeFigureOut">
              <a:rPr lang="ko-KR" altLang="en-US" smtClean="0"/>
              <a:t>2008-06-04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F068-1C8D-48DF-873B-B26150B0B8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999F-284A-4ECC-96EC-11657AECC8F4}" type="datetimeFigureOut">
              <a:rPr lang="ko-KR" altLang="en-US" smtClean="0"/>
              <a:t>2008-06-04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F068-1C8D-48DF-873B-B26150B0B8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999F-284A-4ECC-96EC-11657AECC8F4}" type="datetimeFigureOut">
              <a:rPr lang="ko-KR" altLang="en-US" smtClean="0"/>
              <a:t>2008-06-04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F068-1C8D-48DF-873B-B26150B0B8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999F-284A-4ECC-96EC-11657AECC8F4}" type="datetimeFigureOut">
              <a:rPr lang="ko-KR" altLang="en-US" smtClean="0"/>
              <a:t>2008-06-04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F068-1C8D-48DF-873B-B26150B0B8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ko-KR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그림을 추가하려면 아이콘을 클릭하십시오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999F-284A-4ECC-96EC-11657AECC8F4}" type="datetimeFigureOut">
              <a:rPr lang="ko-KR" altLang="en-US" smtClean="0"/>
              <a:t>2008-06-04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F068-1C8D-48DF-873B-B26150B0B8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DA999F-284A-4ECC-96EC-11657AECC8F4}" type="datetimeFigureOut">
              <a:rPr lang="ko-KR" altLang="en-US" smtClean="0"/>
              <a:t>2008-06-04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0FDF068-1C8D-48DF-873B-B26150B0B8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1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1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1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1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1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1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</a:rPr>
              <a:t>Dye-sensitized </a:t>
            </a:r>
            <a:br>
              <a:rPr lang="en-US" altLang="ko-KR" sz="5400" dirty="0" smtClean="0">
                <a:solidFill>
                  <a:schemeClr val="bg1"/>
                </a:solidFill>
              </a:rPr>
            </a:br>
            <a:r>
              <a:rPr lang="en-US" altLang="ko-KR" sz="5400" dirty="0" smtClean="0">
                <a:solidFill>
                  <a:schemeClr val="bg1"/>
                </a:solidFill>
              </a:rPr>
              <a:t>Solar cell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b="1" dirty="0" smtClean="0">
                <a:solidFill>
                  <a:schemeClr val="accent1"/>
                </a:solidFill>
              </a:rPr>
              <a:t>2002-11971  </a:t>
            </a:r>
            <a:r>
              <a:rPr lang="ko-KR" altLang="en-US" b="1" dirty="0" smtClean="0">
                <a:solidFill>
                  <a:schemeClr val="accent1"/>
                </a:solidFill>
              </a:rPr>
              <a:t>박준모</a:t>
            </a:r>
            <a:endParaRPr lang="en-US" altLang="ko-KR" b="1" dirty="0" smtClean="0">
              <a:solidFill>
                <a:schemeClr val="accent1"/>
              </a:solidFill>
            </a:endParaRPr>
          </a:p>
          <a:p>
            <a:r>
              <a:rPr lang="en-US" altLang="ko-KR" b="1" dirty="0" smtClean="0">
                <a:solidFill>
                  <a:schemeClr val="accent1"/>
                </a:solidFill>
              </a:rPr>
              <a:t>2002-12009  </a:t>
            </a:r>
            <a:r>
              <a:rPr lang="ko-KR" altLang="en-US" b="1" dirty="0" smtClean="0">
                <a:solidFill>
                  <a:schemeClr val="accent1"/>
                </a:solidFill>
              </a:rPr>
              <a:t>배세영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Material for DSC(Oxide Semiconductor)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928662" y="1785926"/>
            <a:ext cx="7358114" cy="18573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ko-KR" b="1" dirty="0" smtClean="0">
                <a:solidFill>
                  <a:schemeClr val="bg1"/>
                </a:solidFill>
              </a:rPr>
              <a:t>Wide Band gap</a:t>
            </a:r>
          </a:p>
          <a:p>
            <a:pPr>
              <a:buNone/>
            </a:pPr>
            <a:r>
              <a:rPr lang="en-US" altLang="ko-KR" b="1" dirty="0" err="1" smtClean="0">
                <a:solidFill>
                  <a:schemeClr val="bg1"/>
                </a:solidFill>
              </a:rPr>
              <a:t>Nanoporous</a:t>
            </a:r>
            <a:r>
              <a:rPr lang="en-US" altLang="ko-KR" b="1" dirty="0" smtClean="0">
                <a:solidFill>
                  <a:schemeClr val="bg1"/>
                </a:solidFill>
              </a:rPr>
              <a:t>  structure</a:t>
            </a:r>
          </a:p>
          <a:p>
            <a:pPr>
              <a:buNone/>
            </a:pPr>
            <a:r>
              <a:rPr lang="en-US" altLang="ko-KR" b="1" dirty="0" smtClean="0">
                <a:solidFill>
                  <a:schemeClr val="bg1"/>
                </a:solidFill>
              </a:rPr>
              <a:t>Low cost, non-toxic, biocompatible</a:t>
            </a:r>
          </a:p>
          <a:p>
            <a:pPr>
              <a:buNone/>
            </a:pPr>
            <a:r>
              <a:rPr lang="en-US" altLang="ko-KR" b="1" dirty="0" smtClean="0">
                <a:solidFill>
                  <a:schemeClr val="bg1"/>
                </a:solidFill>
              </a:rPr>
              <a:t>Low porosity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pSp>
        <p:nvGrpSpPr>
          <p:cNvPr id="5" name="Group 7"/>
          <p:cNvGrpSpPr>
            <a:grpSpLocks noGrp="1"/>
          </p:cNvGrpSpPr>
          <p:nvPr>
            <p:ph sz="half" idx="1"/>
          </p:nvPr>
        </p:nvGrpSpPr>
        <p:grpSpPr bwMode="auto">
          <a:xfrm>
            <a:off x="1142976" y="3714752"/>
            <a:ext cx="6500858" cy="2786082"/>
            <a:chOff x="741" y="2251"/>
            <a:chExt cx="3500" cy="1769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8" y="2251"/>
              <a:ext cx="3353" cy="1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41" y="3839"/>
              <a:ext cx="3454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r">
                <a:lnSpc>
                  <a:spcPct val="8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ko-KR" sz="1500">
                  <a:latin typeface="Franklin Gothic Medium" pitchFamily="34" charset="0"/>
                </a:rPr>
                <a:t>M.Gratzel, Dye-sensitized solar cells,2003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Material for DSC(Dye Sensitizer)</a:t>
            </a:r>
            <a:endParaRPr lang="ko-KR" altLang="en-US" dirty="0"/>
          </a:p>
        </p:txBody>
      </p:sp>
      <p:pic>
        <p:nvPicPr>
          <p:cNvPr id="5" name="Picture 5" descr="dyes9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00000"/>
          </a:blip>
          <a:stretch>
            <a:fillRect/>
          </a:stretch>
        </p:blipFill>
        <p:spPr bwMode="auto">
          <a:xfrm>
            <a:off x="428597" y="1714488"/>
            <a:ext cx="4071965" cy="174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ipce9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3252" t="2179" r="1625" b="5446"/>
          <a:stretch>
            <a:fillRect/>
          </a:stretch>
        </p:blipFill>
        <p:spPr>
          <a:xfrm>
            <a:off x="4214810" y="2928934"/>
            <a:ext cx="4395790" cy="3355314"/>
          </a:xfr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714348" y="3857628"/>
            <a:ext cx="33575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-Concrete bonding to TiO</a:t>
            </a:r>
            <a:r>
              <a:rPr lang="en-US" altLang="ko-KR" sz="1100" b="1" dirty="0" smtClean="0">
                <a:solidFill>
                  <a:schemeClr val="bg1"/>
                </a:solidFill>
              </a:rPr>
              <a:t>2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-Absorption of whole region of visible rays</a:t>
            </a: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-Should be stable optically and thermally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Material for DSC(Electrolyte)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pPr>
              <a:buNone/>
            </a:pPr>
            <a:r>
              <a:rPr lang="en-US" altLang="ko-KR" b="1" dirty="0" smtClean="0">
                <a:solidFill>
                  <a:schemeClr val="bg1"/>
                </a:solidFill>
              </a:rPr>
              <a:t>Reduction  &amp; Oxidation</a:t>
            </a:r>
          </a:p>
          <a:p>
            <a:endParaRPr lang="en-US" altLang="ko-KR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b="1" dirty="0" smtClean="0">
                <a:solidFill>
                  <a:schemeClr val="bg1"/>
                </a:solidFill>
              </a:rPr>
              <a:t>Provide  electron to DYE</a:t>
            </a:r>
          </a:p>
          <a:p>
            <a:endParaRPr lang="en-US" altLang="ko-KR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b="1" dirty="0" smtClean="0">
                <a:solidFill>
                  <a:schemeClr val="bg1"/>
                </a:solidFill>
              </a:rPr>
              <a:t>Platinum( Catalyst ) – related to the speed of electron while luminescence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Current Issue( </a:t>
            </a:r>
            <a:r>
              <a:rPr lang="en-US" altLang="ko-KR" dirty="0" err="1" smtClean="0"/>
              <a:t>Nanowire</a:t>
            </a:r>
            <a:r>
              <a:rPr lang="en-US" altLang="ko-KR" dirty="0" smtClean="0"/>
              <a:t> DSC)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Clr>
                <a:schemeClr val="tx2"/>
              </a:buClr>
              <a:buSzPct val="70000"/>
              <a:buNone/>
            </a:pPr>
            <a:r>
              <a:rPr lang="en-US" altLang="ko-KR" sz="3000" b="1" dirty="0" smtClean="0">
                <a:solidFill>
                  <a:schemeClr val="bg1"/>
                </a:solidFill>
                <a:latin typeface="Franklin Gothic Medium" pitchFamily="34" charset="0"/>
              </a:rPr>
              <a:t>Advantage</a:t>
            </a:r>
            <a:endParaRPr lang="en-US" altLang="ko-KR" sz="3000" b="1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 marL="692150" lvl="1" indent="-347663">
              <a:buClr>
                <a:schemeClr val="accent2"/>
              </a:buClr>
              <a:buSzPct val="70000"/>
              <a:buNone/>
            </a:pPr>
            <a:r>
              <a:rPr lang="en-US" altLang="ko-KR" sz="2500" dirty="0" smtClean="0">
                <a:solidFill>
                  <a:schemeClr val="bg1"/>
                </a:solidFill>
                <a:latin typeface="Franklin Gothic Medium" pitchFamily="34" charset="0"/>
              </a:rPr>
              <a:t>-Rapid </a:t>
            </a:r>
            <a:r>
              <a:rPr lang="en-US" altLang="ko-KR" sz="2500" dirty="0" smtClean="0">
                <a:solidFill>
                  <a:schemeClr val="bg1"/>
                </a:solidFill>
                <a:latin typeface="Franklin Gothic Medium" pitchFamily="34" charset="0"/>
              </a:rPr>
              <a:t>collection </a:t>
            </a:r>
            <a:r>
              <a:rPr lang="en-US" altLang="ko-KR" sz="2500" dirty="0" smtClean="0">
                <a:solidFill>
                  <a:schemeClr val="bg1"/>
                </a:solidFill>
                <a:latin typeface="Franklin Gothic Medium" pitchFamily="34" charset="0"/>
              </a:rPr>
              <a:t>of</a:t>
            </a:r>
          </a:p>
          <a:p>
            <a:pPr marL="692150" lvl="1" indent="-347663">
              <a:buClr>
                <a:schemeClr val="accent2"/>
              </a:buClr>
              <a:buSzPct val="70000"/>
              <a:buNone/>
            </a:pPr>
            <a:r>
              <a:rPr lang="en-US" altLang="ko-KR" sz="2500" dirty="0" smtClean="0">
                <a:solidFill>
                  <a:schemeClr val="bg1"/>
                </a:solidFill>
                <a:latin typeface="Franklin Gothic Medium" pitchFamily="34" charset="0"/>
              </a:rPr>
              <a:t>carriers</a:t>
            </a:r>
            <a:endParaRPr lang="en-US" altLang="ko-KR" sz="2500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 marL="692150" lvl="1" indent="-347663">
              <a:buClr>
                <a:schemeClr val="accent2"/>
              </a:buClr>
              <a:buSzPct val="70000"/>
              <a:buNone/>
            </a:pPr>
            <a:r>
              <a:rPr lang="en-US" altLang="ko-KR" sz="2500" dirty="0" smtClean="0">
                <a:solidFill>
                  <a:schemeClr val="bg1"/>
                </a:solidFill>
                <a:latin typeface="Franklin Gothic Medium" pitchFamily="34" charset="0"/>
              </a:rPr>
              <a:t>-Uniform electrolyte</a:t>
            </a:r>
          </a:p>
          <a:p>
            <a:pPr marL="692150" lvl="1" indent="-347663">
              <a:buClr>
                <a:schemeClr val="accent2"/>
              </a:buClr>
              <a:buSzPct val="70000"/>
              <a:buNone/>
            </a:pPr>
            <a:r>
              <a:rPr lang="en-US" altLang="ko-KR" sz="2500" dirty="0" smtClean="0">
                <a:solidFill>
                  <a:schemeClr val="bg1"/>
                </a:solidFill>
                <a:latin typeface="Franklin Gothic Medium" pitchFamily="34" charset="0"/>
              </a:rPr>
              <a:t>contact</a:t>
            </a:r>
            <a:endParaRPr lang="en-US" altLang="ko-KR" sz="2600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 marL="342900" indent="-342900">
              <a:buClr>
                <a:schemeClr val="tx2"/>
              </a:buClr>
              <a:buSzPct val="70000"/>
              <a:buNone/>
            </a:pPr>
            <a:r>
              <a:rPr lang="en-US" altLang="ko-KR" sz="3000" b="1" dirty="0" smtClean="0">
                <a:solidFill>
                  <a:schemeClr val="bg1"/>
                </a:solidFill>
                <a:latin typeface="Franklin Gothic Medium" pitchFamily="34" charset="0"/>
              </a:rPr>
              <a:t>Disadvantage</a:t>
            </a:r>
            <a:endParaRPr lang="en-US" altLang="ko-KR" sz="3000" b="1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 marL="692150" lvl="1" indent="-347663">
              <a:buClr>
                <a:schemeClr val="accent2"/>
              </a:buClr>
              <a:buSzPct val="70000"/>
              <a:buNone/>
            </a:pPr>
            <a:r>
              <a:rPr lang="en-US" altLang="ko-KR" sz="2500" dirty="0" smtClean="0">
                <a:solidFill>
                  <a:schemeClr val="bg1"/>
                </a:solidFill>
                <a:latin typeface="Franklin Gothic Medium" pitchFamily="34" charset="0"/>
              </a:rPr>
              <a:t>-Surface </a:t>
            </a:r>
            <a:r>
              <a:rPr lang="en-US" altLang="ko-KR" sz="2500" dirty="0" smtClean="0">
                <a:solidFill>
                  <a:schemeClr val="bg1"/>
                </a:solidFill>
                <a:latin typeface="Franklin Gothic Medium" pitchFamily="34" charset="0"/>
              </a:rPr>
              <a:t>area up to 1/5 </a:t>
            </a:r>
          </a:p>
          <a:p>
            <a:pPr marL="692150" lvl="1" indent="-347663">
              <a:buClr>
                <a:schemeClr val="accent2"/>
              </a:buClr>
              <a:buSzPct val="70000"/>
              <a:buNone/>
            </a:pPr>
            <a:r>
              <a:rPr lang="en-US" altLang="ko-KR" sz="2500" dirty="0" smtClean="0">
                <a:solidFill>
                  <a:schemeClr val="bg1"/>
                </a:solidFill>
                <a:latin typeface="Franklin Gothic Medium" pitchFamily="34" charset="0"/>
              </a:rPr>
              <a:t>-Low </a:t>
            </a:r>
            <a:r>
              <a:rPr lang="en-US" altLang="ko-KR" sz="2500" dirty="0" smtClean="0">
                <a:solidFill>
                  <a:schemeClr val="bg1"/>
                </a:solidFill>
                <a:latin typeface="Franklin Gothic Medium" pitchFamily="34" charset="0"/>
              </a:rPr>
              <a:t>efficiency(1.5% </a:t>
            </a:r>
            <a:r>
              <a:rPr lang="en-US" altLang="ko-KR" sz="2500" dirty="0" smtClean="0">
                <a:solidFill>
                  <a:schemeClr val="bg1"/>
                </a:solidFill>
                <a:latin typeface="Franklin Gothic Medium" pitchFamily="34" charset="0"/>
              </a:rPr>
              <a:t>at</a:t>
            </a:r>
          </a:p>
          <a:p>
            <a:pPr marL="692150" lvl="1" indent="-347663">
              <a:buClr>
                <a:schemeClr val="accent2"/>
              </a:buClr>
              <a:buSzPct val="70000"/>
              <a:buNone/>
            </a:pPr>
            <a:r>
              <a:rPr lang="en-US" altLang="ko-KR" sz="2500" dirty="0" smtClean="0">
                <a:solidFill>
                  <a:schemeClr val="bg1"/>
                </a:solidFill>
                <a:latin typeface="Franklin Gothic Medium" pitchFamily="34" charset="0"/>
              </a:rPr>
              <a:t>full </a:t>
            </a:r>
            <a:r>
              <a:rPr lang="en-US" altLang="ko-KR" sz="2500" dirty="0" smtClean="0">
                <a:solidFill>
                  <a:schemeClr val="bg1"/>
                </a:solidFill>
                <a:latin typeface="Franklin Gothic Medium" pitchFamily="34" charset="0"/>
              </a:rPr>
              <a:t>Sun)</a:t>
            </a:r>
            <a:endParaRPr lang="en-US" altLang="ko-KR" sz="2600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>
              <a:buNone/>
            </a:pPr>
            <a:endParaRPr lang="ko-KR" alt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3902095"/>
            <a:ext cx="3786214" cy="2384425"/>
          </a:xfrm>
          <a:prstGeom prst="rect">
            <a:avLst/>
          </a:prstGeom>
          <a:noFill/>
          <a:ln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3786214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Current Issue(Quantum dot)</a:t>
            </a:r>
            <a:endParaRPr lang="ko-KR" altLang="en-US" dirty="0"/>
          </a:p>
        </p:txBody>
      </p:sp>
      <p:pic>
        <p:nvPicPr>
          <p:cNvPr id="5" name="내용 개체 틀 4" descr="양자점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2000240"/>
            <a:ext cx="3757610" cy="3468945"/>
          </a:xfrm>
        </p:spPr>
      </p:pic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357686" y="1600200"/>
            <a:ext cx="4329114" cy="4525963"/>
          </a:xfrm>
        </p:spPr>
        <p:txBody>
          <a:bodyPr/>
          <a:lstStyle/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sz="2400" b="1" dirty="0" smtClean="0">
                <a:solidFill>
                  <a:schemeClr val="bg1"/>
                </a:solidFill>
              </a:rPr>
              <a:t>Zero-dimension structure </a:t>
            </a:r>
          </a:p>
          <a:p>
            <a:endParaRPr lang="en-US" altLang="ko-KR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2400" b="1" dirty="0" smtClean="0">
                <a:solidFill>
                  <a:schemeClr val="bg1"/>
                </a:solidFill>
              </a:rPr>
              <a:t>The absorption can be</a:t>
            </a:r>
          </a:p>
          <a:p>
            <a:pPr>
              <a:buNone/>
            </a:pPr>
            <a:r>
              <a:rPr lang="en-US" altLang="ko-KR" sz="2400" b="1" dirty="0" smtClean="0">
                <a:solidFill>
                  <a:schemeClr val="bg1"/>
                </a:solidFill>
              </a:rPr>
              <a:t>adjusted by changing the</a:t>
            </a:r>
          </a:p>
          <a:p>
            <a:pPr>
              <a:buNone/>
            </a:pPr>
            <a:r>
              <a:rPr lang="en-US" altLang="ko-KR" sz="2400" b="1" dirty="0" smtClean="0">
                <a:solidFill>
                  <a:schemeClr val="bg1"/>
                </a:solidFill>
              </a:rPr>
              <a:t>particle size</a:t>
            </a:r>
          </a:p>
          <a:p>
            <a:endParaRPr lang="en-US" altLang="ko-KR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2400" b="1" dirty="0" smtClean="0">
                <a:solidFill>
                  <a:schemeClr val="bg1"/>
                </a:solidFill>
              </a:rPr>
              <a:t>High extinction coefficient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Current Issue(solid-state DSC)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00562" y="1600200"/>
            <a:ext cx="4186238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ko-KR" sz="2800" b="1" dirty="0" smtClean="0">
                <a:solidFill>
                  <a:schemeClr val="bg1"/>
                </a:solidFill>
                <a:latin typeface="Franklin Gothic Medium" pitchFamily="34" charset="0"/>
              </a:rPr>
              <a:t>-Liquid </a:t>
            </a:r>
            <a:r>
              <a:rPr lang="en-US" altLang="ko-KR" sz="2800" b="1" dirty="0" smtClean="0">
                <a:solidFill>
                  <a:schemeClr val="bg1"/>
                </a:solidFill>
                <a:latin typeface="Franklin Gothic Medium" pitchFamily="34" charset="0"/>
              </a:rPr>
              <a:t>electrolyte  </a:t>
            </a:r>
            <a:r>
              <a:rPr lang="en-US" altLang="ko-KR" sz="2800" b="1" dirty="0" smtClean="0">
                <a:solidFill>
                  <a:schemeClr val="bg1"/>
                </a:solidFill>
                <a:latin typeface="Franklin Gothic Medium" pitchFamily="34" charset="0"/>
              </a:rPr>
              <a:t>→</a:t>
            </a:r>
          </a:p>
          <a:p>
            <a:pPr>
              <a:buNone/>
            </a:pPr>
            <a:r>
              <a:rPr lang="en-US" altLang="ko-KR" sz="2800" b="1" dirty="0" smtClean="0">
                <a:solidFill>
                  <a:schemeClr val="bg1"/>
                </a:solidFill>
                <a:latin typeface="Franklin Gothic Medium" pitchFamily="34" charset="0"/>
              </a:rPr>
              <a:t>transparent p-type</a:t>
            </a:r>
          </a:p>
          <a:p>
            <a:pPr>
              <a:buNone/>
            </a:pPr>
            <a:r>
              <a:rPr lang="en-US" altLang="ko-KR" sz="2800" b="1" dirty="0" smtClean="0">
                <a:solidFill>
                  <a:schemeClr val="bg1"/>
                </a:solidFill>
                <a:latin typeface="Franklin Gothic Medium" pitchFamily="34" charset="0"/>
              </a:rPr>
              <a:t>Semiconductor</a:t>
            </a:r>
          </a:p>
          <a:p>
            <a:pPr>
              <a:buNone/>
            </a:pPr>
            <a:r>
              <a:rPr lang="en-US" altLang="ko-KR" sz="2800" b="1" dirty="0" smtClean="0">
                <a:solidFill>
                  <a:schemeClr val="bg1"/>
                </a:solidFill>
                <a:latin typeface="Franklin Gothic Medium" pitchFamily="34" charset="0"/>
              </a:rPr>
              <a:t>-n-type </a:t>
            </a:r>
            <a:r>
              <a:rPr lang="en-US" altLang="ko-KR" sz="2800" b="1" dirty="0" smtClean="0">
                <a:solidFill>
                  <a:schemeClr val="bg1"/>
                </a:solidFill>
                <a:latin typeface="Franklin Gothic Medium" pitchFamily="34" charset="0"/>
              </a:rPr>
              <a:t>TiO2 </a:t>
            </a:r>
            <a:r>
              <a:rPr lang="en-US" altLang="ko-KR" sz="2800" b="1" dirty="0" smtClean="0">
                <a:solidFill>
                  <a:schemeClr val="bg1"/>
                </a:solidFill>
                <a:latin typeface="Franklin Gothic Medium" pitchFamily="34" charset="0"/>
              </a:rPr>
              <a:t> </a:t>
            </a:r>
            <a:r>
              <a:rPr lang="en-US" altLang="ko-KR" sz="2800" b="1" dirty="0" smtClean="0">
                <a:solidFill>
                  <a:schemeClr val="bg1"/>
                </a:solidFill>
                <a:latin typeface="Franklin Gothic Medium" pitchFamily="34" charset="0"/>
              </a:rPr>
              <a:t>Dye </a:t>
            </a:r>
            <a:r>
              <a:rPr lang="en-US" altLang="ko-KR" sz="2800" b="1" dirty="0" smtClean="0">
                <a:solidFill>
                  <a:schemeClr val="bg1"/>
                </a:solidFill>
                <a:latin typeface="Franklin Gothic Medium" pitchFamily="34" charset="0"/>
              </a:rPr>
              <a:t> p-type </a:t>
            </a:r>
            <a:r>
              <a:rPr lang="en-US" altLang="ko-KR" sz="2800" b="1" dirty="0" err="1" smtClean="0">
                <a:solidFill>
                  <a:schemeClr val="bg1"/>
                </a:solidFill>
                <a:latin typeface="Franklin Gothic Medium" pitchFamily="34" charset="0"/>
              </a:rPr>
              <a:t>CuI</a:t>
            </a:r>
            <a:endParaRPr lang="en-US" altLang="ko-KR" sz="2800" b="1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 marL="342900" indent="-342900">
              <a:buClr>
                <a:schemeClr val="tx2"/>
              </a:buClr>
              <a:buSzPct val="70000"/>
              <a:buNone/>
            </a:pPr>
            <a:r>
              <a:rPr lang="en-US" altLang="ko-KR" b="1" dirty="0" smtClean="0">
                <a:solidFill>
                  <a:schemeClr val="bg1"/>
                </a:solidFill>
                <a:latin typeface="Franklin Gothic Medium" pitchFamily="34" charset="0"/>
              </a:rPr>
              <a:t> </a:t>
            </a:r>
          </a:p>
          <a:p>
            <a:pPr marL="342900" indent="-342900">
              <a:buClr>
                <a:schemeClr val="tx2"/>
              </a:buClr>
              <a:buSzPct val="70000"/>
              <a:buNone/>
            </a:pPr>
            <a:r>
              <a:rPr lang="en-US" altLang="ko-KR" b="1" dirty="0" smtClean="0">
                <a:solidFill>
                  <a:schemeClr val="bg1"/>
                </a:solidFill>
                <a:latin typeface="Franklin Gothic Medium" pitchFamily="34" charset="0"/>
              </a:rPr>
              <a:t> -Carrier </a:t>
            </a:r>
            <a:r>
              <a:rPr lang="en-US" altLang="ko-KR" b="1" dirty="0" smtClean="0">
                <a:solidFill>
                  <a:schemeClr val="bg1"/>
                </a:solidFill>
                <a:latin typeface="Franklin Gothic Medium" pitchFamily="34" charset="0"/>
              </a:rPr>
              <a:t>Separation </a:t>
            </a:r>
          </a:p>
          <a:p>
            <a:pPr marL="342900" indent="-342900">
              <a:buClr>
                <a:schemeClr val="tx2"/>
              </a:buClr>
              <a:buSzPct val="70000"/>
              <a:buNone/>
            </a:pPr>
            <a:r>
              <a:rPr lang="en-US" altLang="ko-KR" b="1" dirty="0" smtClean="0">
                <a:solidFill>
                  <a:schemeClr val="bg1"/>
                </a:solidFill>
                <a:latin typeface="Franklin Gothic Medium" pitchFamily="34" charset="0"/>
              </a:rPr>
              <a:t> </a:t>
            </a:r>
            <a:r>
              <a:rPr lang="en-US" altLang="ko-KR" b="1" dirty="0" smtClean="0">
                <a:solidFill>
                  <a:schemeClr val="bg1"/>
                </a:solidFill>
                <a:latin typeface="Franklin Gothic Medium" pitchFamily="34" charset="0"/>
              </a:rPr>
              <a:t>D  </a:t>
            </a:r>
            <a:r>
              <a:rPr lang="en-US" altLang="ko-KR" b="1" dirty="0" smtClean="0">
                <a:solidFill>
                  <a:schemeClr val="bg1"/>
                </a:solidFill>
                <a:latin typeface="Franklin Gothic Medium" pitchFamily="34" charset="0"/>
              </a:rPr>
              <a:t>+  </a:t>
            </a:r>
            <a:r>
              <a:rPr lang="en-US" altLang="ko-KR" b="1" dirty="0" err="1" smtClean="0">
                <a:solidFill>
                  <a:schemeClr val="bg1"/>
                </a:solidFill>
                <a:latin typeface="Franklin Gothic Medium" pitchFamily="34" charset="0"/>
              </a:rPr>
              <a:t>hv</a:t>
            </a:r>
            <a:r>
              <a:rPr lang="en-US" altLang="ko-KR" b="1" dirty="0" smtClean="0">
                <a:solidFill>
                  <a:schemeClr val="bg1"/>
                </a:solidFill>
                <a:latin typeface="Franklin Gothic Medium" pitchFamily="34" charset="0"/>
              </a:rPr>
              <a:t>  → D*</a:t>
            </a:r>
          </a:p>
          <a:p>
            <a:pPr marL="342900" indent="-342900">
              <a:buClr>
                <a:schemeClr val="tx2"/>
              </a:buClr>
              <a:buSzPct val="70000"/>
              <a:buNone/>
            </a:pPr>
            <a:r>
              <a:rPr lang="en-US" altLang="ko-KR" b="1" dirty="0" smtClean="0">
                <a:solidFill>
                  <a:schemeClr val="bg1"/>
                </a:solidFill>
                <a:latin typeface="Franklin Gothic Medium" pitchFamily="34" charset="0"/>
              </a:rPr>
              <a:t> </a:t>
            </a:r>
            <a:r>
              <a:rPr lang="en-US" altLang="ko-KR" b="1" dirty="0" smtClean="0">
                <a:solidFill>
                  <a:schemeClr val="bg1"/>
                </a:solidFill>
                <a:latin typeface="Franklin Gothic Medium" pitchFamily="34" charset="0"/>
              </a:rPr>
              <a:t>D</a:t>
            </a:r>
            <a:r>
              <a:rPr lang="en-US" altLang="ko-KR" b="1" dirty="0" smtClean="0">
                <a:solidFill>
                  <a:schemeClr val="bg1"/>
                </a:solidFill>
                <a:latin typeface="Franklin Gothic Medium" pitchFamily="34" charset="0"/>
              </a:rPr>
              <a:t>* → D</a:t>
            </a:r>
            <a:r>
              <a:rPr lang="en-US" altLang="ko-KR" b="1" baseline="30000" dirty="0" smtClean="0">
                <a:solidFill>
                  <a:schemeClr val="bg1"/>
                </a:solidFill>
                <a:latin typeface="Franklin Gothic Medium" pitchFamily="34" charset="0"/>
              </a:rPr>
              <a:t>+</a:t>
            </a:r>
            <a:r>
              <a:rPr lang="en-US" altLang="ko-KR" b="1" dirty="0" smtClean="0">
                <a:solidFill>
                  <a:schemeClr val="bg1"/>
                </a:solidFill>
                <a:latin typeface="Franklin Gothic Medium" pitchFamily="34" charset="0"/>
              </a:rPr>
              <a:t> + e</a:t>
            </a:r>
            <a:r>
              <a:rPr lang="en-US" altLang="ko-KR" b="1" baseline="30000" dirty="0" smtClean="0">
                <a:solidFill>
                  <a:schemeClr val="bg1"/>
                </a:solidFill>
                <a:latin typeface="Franklin Gothic Medium" pitchFamily="34" charset="0"/>
              </a:rPr>
              <a:t>-   </a:t>
            </a:r>
            <a:r>
              <a:rPr lang="en-US" altLang="ko-KR" b="1" dirty="0" smtClean="0">
                <a:solidFill>
                  <a:schemeClr val="bg1"/>
                </a:solidFill>
                <a:latin typeface="Franklin Gothic Medium" pitchFamily="34" charset="0"/>
              </a:rPr>
              <a:t>(to CB of TiO2)</a:t>
            </a:r>
            <a:endParaRPr lang="en-US" altLang="ko-KR" b="1" baseline="30000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 marL="342900" indent="-342900">
              <a:buClr>
                <a:schemeClr val="tx2"/>
              </a:buClr>
              <a:buSzPct val="70000"/>
              <a:buNone/>
            </a:pPr>
            <a:r>
              <a:rPr lang="en-US" altLang="ko-KR" b="1" dirty="0" smtClean="0">
                <a:solidFill>
                  <a:schemeClr val="bg1"/>
                </a:solidFill>
                <a:latin typeface="Franklin Gothic Medium" pitchFamily="34" charset="0"/>
              </a:rPr>
              <a:t> </a:t>
            </a:r>
            <a:r>
              <a:rPr lang="en-US" altLang="ko-KR" b="1" dirty="0" smtClean="0">
                <a:solidFill>
                  <a:schemeClr val="bg1"/>
                </a:solidFill>
                <a:latin typeface="Franklin Gothic Medium" pitchFamily="34" charset="0"/>
              </a:rPr>
              <a:t>D</a:t>
            </a:r>
            <a:r>
              <a:rPr lang="en-US" altLang="ko-KR" b="1" baseline="30000" dirty="0" smtClean="0">
                <a:solidFill>
                  <a:schemeClr val="bg1"/>
                </a:solidFill>
                <a:latin typeface="Franklin Gothic Medium" pitchFamily="34" charset="0"/>
              </a:rPr>
              <a:t>+</a:t>
            </a:r>
            <a:r>
              <a:rPr lang="en-US" altLang="ko-KR" b="1" dirty="0" smtClean="0">
                <a:solidFill>
                  <a:schemeClr val="bg1"/>
                </a:solidFill>
                <a:latin typeface="Franklin Gothic Medium" pitchFamily="34" charset="0"/>
              </a:rPr>
              <a:t> → D + h</a:t>
            </a:r>
            <a:r>
              <a:rPr lang="en-US" altLang="ko-KR" b="1" baseline="30000" dirty="0" smtClean="0">
                <a:solidFill>
                  <a:schemeClr val="bg1"/>
                </a:solidFill>
                <a:latin typeface="Franklin Gothic Medium" pitchFamily="34" charset="0"/>
              </a:rPr>
              <a:t>+   </a:t>
            </a:r>
            <a:r>
              <a:rPr lang="en-US" altLang="ko-KR" b="1" dirty="0" smtClean="0">
                <a:solidFill>
                  <a:schemeClr val="bg1"/>
                </a:solidFill>
                <a:latin typeface="Franklin Gothic Medium" pitchFamily="34" charset="0"/>
              </a:rPr>
              <a:t>  (to VB of </a:t>
            </a:r>
            <a:r>
              <a:rPr lang="en-US" altLang="ko-KR" b="1" dirty="0" err="1" smtClean="0">
                <a:solidFill>
                  <a:schemeClr val="bg1"/>
                </a:solidFill>
                <a:latin typeface="Franklin Gothic Medium" pitchFamily="34" charset="0"/>
              </a:rPr>
              <a:t>CuI</a:t>
            </a:r>
            <a:r>
              <a:rPr lang="en-US" altLang="ko-KR" b="1" dirty="0" smtClean="0">
                <a:solidFill>
                  <a:schemeClr val="bg1"/>
                </a:solidFill>
                <a:latin typeface="Franklin Gothic Medium" pitchFamily="34" charset="0"/>
              </a:rPr>
              <a:t>)</a:t>
            </a:r>
          </a:p>
          <a:p>
            <a:pPr marL="342900" indent="-342900">
              <a:buClr>
                <a:schemeClr val="tx2"/>
              </a:buClr>
              <a:buSzPct val="70000"/>
              <a:buNone/>
            </a:pPr>
            <a:r>
              <a:rPr lang="en-US" altLang="ko-KR" b="1" dirty="0" smtClean="0">
                <a:solidFill>
                  <a:schemeClr val="bg1"/>
                </a:solidFill>
                <a:latin typeface="Franklin Gothic Medium" pitchFamily="34" charset="0"/>
              </a:rPr>
              <a:t> -Low </a:t>
            </a:r>
            <a:r>
              <a:rPr lang="en-US" altLang="ko-KR" b="1" dirty="0" smtClean="0">
                <a:solidFill>
                  <a:schemeClr val="bg1"/>
                </a:solidFill>
                <a:latin typeface="Franklin Gothic Medium" pitchFamily="34" charset="0"/>
              </a:rPr>
              <a:t>efficiency (4.6% at </a:t>
            </a:r>
            <a:r>
              <a:rPr lang="en-US" altLang="ko-KR" b="1" dirty="0" smtClean="0">
                <a:solidFill>
                  <a:schemeClr val="bg1"/>
                </a:solidFill>
                <a:latin typeface="Franklin Gothic Medium" pitchFamily="34" charset="0"/>
              </a:rPr>
              <a:t>full</a:t>
            </a:r>
          </a:p>
          <a:p>
            <a:pPr marL="342900" indent="-342900">
              <a:buClr>
                <a:schemeClr val="tx2"/>
              </a:buClr>
              <a:buSzPct val="70000"/>
              <a:buNone/>
            </a:pPr>
            <a:r>
              <a:rPr lang="en-US" altLang="ko-KR" b="1" dirty="0" smtClean="0">
                <a:solidFill>
                  <a:schemeClr val="bg1"/>
                </a:solidFill>
                <a:latin typeface="Franklin Gothic Medium" pitchFamily="34" charset="0"/>
              </a:rPr>
              <a:t> Sun</a:t>
            </a:r>
            <a:r>
              <a:rPr lang="en-US" altLang="ko-KR" b="1" dirty="0" smtClean="0">
                <a:solidFill>
                  <a:schemeClr val="bg1"/>
                </a:solidFill>
                <a:latin typeface="Franklin Gothic Medium" pitchFamily="34" charset="0"/>
              </a:rPr>
              <a:t>)</a:t>
            </a:r>
          </a:p>
          <a:p>
            <a:endParaRPr lang="ko-KR" altLang="en-US" dirty="0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642910" y="1300166"/>
            <a:ext cx="3598863" cy="2628900"/>
            <a:chOff x="295" y="1089"/>
            <a:chExt cx="2267" cy="1656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r="44392" b="14081"/>
            <a:stretch>
              <a:fillRect/>
            </a:stretch>
          </p:blipFill>
          <p:spPr bwMode="auto">
            <a:xfrm>
              <a:off x="295" y="1089"/>
              <a:ext cx="2267" cy="1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285" y="1298"/>
              <a:ext cx="182" cy="1292"/>
            </a:xfrm>
            <a:prstGeom prst="rect">
              <a:avLst/>
            </a:prstGeom>
            <a:solidFill>
              <a:srgbClr val="FF0000">
                <a:alpha val="34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593" y="1291"/>
              <a:ext cx="182" cy="1292"/>
            </a:xfrm>
            <a:prstGeom prst="rect">
              <a:avLst/>
            </a:prstGeom>
            <a:solidFill>
              <a:schemeClr val="accent2">
                <a:alpha val="34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467" y="1298"/>
              <a:ext cx="113" cy="1292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981471"/>
            <a:ext cx="25590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Advantage of DSC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b="1" dirty="0" smtClean="0">
                <a:solidFill>
                  <a:schemeClr val="bg1"/>
                </a:solidFill>
              </a:rPr>
              <a:t>Insensitive to angle of incident</a:t>
            </a:r>
          </a:p>
          <a:p>
            <a:endParaRPr lang="en-US" altLang="ko-KR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b="1" dirty="0" smtClean="0">
                <a:solidFill>
                  <a:schemeClr val="bg1"/>
                </a:solidFill>
              </a:rPr>
              <a:t>Low cost</a:t>
            </a:r>
          </a:p>
          <a:p>
            <a:pPr>
              <a:buNone/>
            </a:pPr>
            <a:endParaRPr lang="en-US" altLang="ko-KR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b="1" dirty="0" smtClean="0">
                <a:solidFill>
                  <a:schemeClr val="bg1"/>
                </a:solidFill>
              </a:rPr>
              <a:t>Durability, </a:t>
            </a:r>
            <a:r>
              <a:rPr lang="en-US" altLang="ko-KR" b="1" dirty="0" err="1" smtClean="0">
                <a:solidFill>
                  <a:schemeClr val="bg1"/>
                </a:solidFill>
              </a:rPr>
              <a:t>Flexiblity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endParaRPr lang="en-US" altLang="ko-KR" b="1" dirty="0" smtClean="0">
              <a:solidFill>
                <a:schemeClr val="bg1"/>
              </a:solidFill>
            </a:endParaRPr>
          </a:p>
          <a:p>
            <a:pPr marL="342900" indent="-342900">
              <a:buClr>
                <a:schemeClr val="tx2"/>
              </a:buClr>
              <a:buSzPct val="70000"/>
              <a:buNone/>
            </a:pPr>
            <a:r>
              <a:rPr lang="en-US" altLang="ko-KR" b="1" dirty="0" smtClean="0">
                <a:solidFill>
                  <a:schemeClr val="bg1"/>
                </a:solidFill>
                <a:latin typeface="Franklin Gothic Medium" pitchFamily="34" charset="0"/>
              </a:rPr>
              <a:t>  Able </a:t>
            </a:r>
            <a:r>
              <a:rPr lang="en-US" altLang="ko-KR" b="1" dirty="0" smtClean="0">
                <a:solidFill>
                  <a:schemeClr val="bg1"/>
                </a:solidFill>
                <a:latin typeface="Franklin Gothic Medium" pitchFamily="34" charset="0"/>
              </a:rPr>
              <a:t>to produce transparently</a:t>
            </a:r>
          </a:p>
          <a:p>
            <a:pPr marL="342900" indent="-342900">
              <a:buClr>
                <a:schemeClr val="tx2"/>
              </a:buClr>
              <a:buSzPct val="70000"/>
              <a:buNone/>
            </a:pPr>
            <a:r>
              <a:rPr lang="en-US" altLang="ko-KR" b="1" dirty="0" smtClean="0">
                <a:solidFill>
                  <a:schemeClr val="bg1"/>
                </a:solidFill>
                <a:latin typeface="Franklin Gothic Medium" pitchFamily="34" charset="0"/>
              </a:rPr>
              <a:t>  → </a:t>
            </a:r>
            <a:r>
              <a:rPr lang="en-US" altLang="ko-KR" b="1" dirty="0" smtClean="0">
                <a:solidFill>
                  <a:schemeClr val="bg1"/>
                </a:solidFill>
                <a:latin typeface="Franklin Gothic Medium" pitchFamily="34" charset="0"/>
              </a:rPr>
              <a:t>Able to produce multi-layer cells</a:t>
            </a:r>
          </a:p>
          <a:p>
            <a:pPr marL="342900" indent="-342900">
              <a:buClr>
                <a:schemeClr val="tx2"/>
              </a:buClr>
              <a:buSzPct val="70000"/>
              <a:buNone/>
            </a:pPr>
            <a:r>
              <a:rPr lang="en-US" altLang="ko-KR" b="1" dirty="0" smtClean="0">
                <a:solidFill>
                  <a:schemeClr val="bg1"/>
                </a:solidFill>
                <a:latin typeface="Franklin Gothic Medium" pitchFamily="34" charset="0"/>
              </a:rPr>
              <a:t>  → </a:t>
            </a:r>
            <a:r>
              <a:rPr lang="en-US" altLang="ko-KR" b="1" dirty="0" smtClean="0">
                <a:solidFill>
                  <a:schemeClr val="bg1"/>
                </a:solidFill>
                <a:latin typeface="Franklin Gothic Medium" pitchFamily="34" charset="0"/>
              </a:rPr>
              <a:t>Improve the efficiency in same area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000" dirty="0" smtClean="0"/>
              <a:t>The present DSC technology in KOREA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    </a:t>
            </a:r>
            <a:r>
              <a:rPr lang="en-US" altLang="ko-KR" b="1" dirty="0" smtClean="0">
                <a:solidFill>
                  <a:schemeClr val="bg1"/>
                </a:solidFill>
              </a:rPr>
              <a:t>KIST, ETRI, KERI</a:t>
            </a:r>
          </a:p>
          <a:p>
            <a:pPr>
              <a:buNone/>
            </a:pPr>
            <a:r>
              <a:rPr lang="en-US" altLang="ko-KR" b="1" dirty="0" smtClean="0">
                <a:solidFill>
                  <a:schemeClr val="bg1"/>
                </a:solidFill>
              </a:rPr>
              <a:t>    Able to mass produce 1</a:t>
            </a:r>
            <a:r>
              <a:rPr lang="en-US" altLang="ko-KR" b="1" baseline="30000" dirty="0" smtClean="0">
                <a:solidFill>
                  <a:schemeClr val="bg1"/>
                </a:solidFill>
              </a:rPr>
              <a:t>st</a:t>
            </a:r>
            <a:r>
              <a:rPr lang="en-US" altLang="ko-KR" b="1" dirty="0" smtClean="0">
                <a:solidFill>
                  <a:schemeClr val="bg1"/>
                </a:solidFill>
              </a:rPr>
              <a:t> and 2</a:t>
            </a:r>
            <a:r>
              <a:rPr lang="en-US" altLang="ko-KR" b="1" baseline="30000" dirty="0" smtClean="0">
                <a:solidFill>
                  <a:schemeClr val="bg1"/>
                </a:solidFill>
              </a:rPr>
              <a:t>nd</a:t>
            </a:r>
            <a:r>
              <a:rPr lang="en-US" altLang="ko-KR" b="1" dirty="0" smtClean="0">
                <a:solidFill>
                  <a:schemeClr val="bg1"/>
                </a:solidFill>
              </a:rPr>
              <a:t> generation SOLAR CELL</a:t>
            </a:r>
          </a:p>
          <a:p>
            <a:pPr>
              <a:buNone/>
            </a:pPr>
            <a:r>
              <a:rPr lang="en-US" altLang="ko-KR" b="1" dirty="0" smtClean="0">
                <a:solidFill>
                  <a:schemeClr val="bg1"/>
                </a:solidFill>
              </a:rPr>
              <a:t>    Lack of an infrastructure to produce 3</a:t>
            </a:r>
            <a:r>
              <a:rPr lang="en-US" altLang="ko-KR" b="1" baseline="30000" dirty="0" smtClean="0">
                <a:solidFill>
                  <a:schemeClr val="bg1"/>
                </a:solidFill>
              </a:rPr>
              <a:t>rd</a:t>
            </a:r>
            <a:r>
              <a:rPr lang="en-US" altLang="ko-KR" b="1" dirty="0" smtClean="0">
                <a:solidFill>
                  <a:schemeClr val="bg1"/>
                </a:solidFill>
              </a:rPr>
              <a:t> generation SOLAR CELL</a:t>
            </a:r>
          </a:p>
          <a:p>
            <a:endParaRPr lang="ko-KR" altLang="en-US" dirty="0"/>
          </a:p>
        </p:txBody>
      </p:sp>
      <p:pic>
        <p:nvPicPr>
          <p:cNvPr id="4" name="그림 3" descr="뉴스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4071942"/>
            <a:ext cx="5357850" cy="2381267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2643174" y="4071942"/>
            <a:ext cx="2857520" cy="4286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3357586"/>
          </a:xfrm>
        </p:spPr>
        <p:txBody>
          <a:bodyPr>
            <a:normAutofit/>
          </a:bodyPr>
          <a:lstStyle/>
          <a:p>
            <a:r>
              <a:rPr lang="en-US" altLang="ko-KR" sz="4400" dirty="0" smtClean="0"/>
              <a:t>THE END</a:t>
            </a:r>
            <a:br>
              <a:rPr lang="en-US" altLang="ko-KR" sz="4400" dirty="0" smtClean="0"/>
            </a:b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4000" dirty="0" smtClean="0">
                <a:solidFill>
                  <a:schemeClr val="bg1"/>
                </a:solidFill>
              </a:rPr>
              <a:t>Thank you for your patience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4900" dirty="0" smtClean="0"/>
              <a:t>How did we get this topic?</a:t>
            </a:r>
            <a:endParaRPr lang="ko-KR" altLang="en-US" dirty="0"/>
          </a:p>
        </p:txBody>
      </p:sp>
      <p:pic>
        <p:nvPicPr>
          <p:cNvPr id="4" name="내용 개체 틀 3" descr="PL%20transition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714488"/>
            <a:ext cx="3655782" cy="2371036"/>
          </a:xfrm>
        </p:spPr>
      </p:pic>
      <p:pic>
        <p:nvPicPr>
          <p:cNvPr id="5" name="그림 4" descr="레이저전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714488"/>
            <a:ext cx="4508956" cy="47863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662" y="4786322"/>
            <a:ext cx="3000396" cy="95410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Is there any reverse process?</a:t>
            </a:r>
            <a:endParaRPr lang="ko-KR" alt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800" dirty="0" smtClean="0"/>
              <a:t>Necessity of SOLAR CELL</a:t>
            </a:r>
            <a:endParaRPr lang="ko-KR" altLang="en-US" dirty="0"/>
          </a:p>
        </p:txBody>
      </p:sp>
      <p:sp>
        <p:nvSpPr>
          <p:cNvPr id="14" name="내용 개체 틀 1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r>
              <a:rPr lang="en-US" altLang="ko-KR" sz="2400" b="1" dirty="0" smtClean="0">
                <a:solidFill>
                  <a:schemeClr val="bg1"/>
                </a:solidFill>
              </a:rPr>
              <a:t>Limit of Natural Source</a:t>
            </a:r>
          </a:p>
          <a:p>
            <a:endParaRPr lang="en-US" altLang="ko-KR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2400" b="1" dirty="0" smtClean="0">
                <a:solidFill>
                  <a:schemeClr val="bg1"/>
                </a:solidFill>
              </a:rPr>
              <a:t>Increasing the price of oil</a:t>
            </a:r>
          </a:p>
          <a:p>
            <a:endParaRPr lang="en-US" altLang="ko-KR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2400" b="1" dirty="0" smtClean="0">
                <a:solidFill>
                  <a:schemeClr val="bg1"/>
                </a:solidFill>
              </a:rPr>
              <a:t>Solution for problems the we face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6" name="내용 개체 틀 15" descr="국제유가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90" y="2214554"/>
            <a:ext cx="3500461" cy="3286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History of SOLAR CELL</a:t>
            </a:r>
            <a:endParaRPr lang="ko-KR" altLang="en-US" dirty="0"/>
          </a:p>
        </p:txBody>
      </p:sp>
      <p:graphicFrame>
        <p:nvGraphicFramePr>
          <p:cNvPr id="1026" name="Organization Chart 2"/>
          <p:cNvGraphicFramePr>
            <a:graphicFrameLocks/>
          </p:cNvGraphicFramePr>
          <p:nvPr>
            <p:ph idx="1"/>
          </p:nvPr>
        </p:nvGraphicFramePr>
        <p:xfrm>
          <a:off x="457200" y="1600201"/>
          <a:ext cx="8186766" cy="468632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/>
              <a:t>The Spectrum of Solar Energy</a:t>
            </a:r>
            <a:endParaRPr lang="ko-KR" altLang="en-US" dirty="0"/>
          </a:p>
        </p:txBody>
      </p:sp>
      <p:pic>
        <p:nvPicPr>
          <p:cNvPr id="4" name="내용 개체 틀 3" descr="am1.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326" y="1600200"/>
            <a:ext cx="7485347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3214710"/>
          </a:xfrm>
        </p:spPr>
        <p:txBody>
          <a:bodyPr>
            <a:normAutofit/>
          </a:bodyPr>
          <a:lstStyle/>
          <a:p>
            <a:r>
              <a:rPr lang="en-US" altLang="ko-KR" b="0" dirty="0" smtClean="0">
                <a:solidFill>
                  <a:schemeClr val="bg1"/>
                </a:solidFill>
              </a:rPr>
              <a:t>From now on, we are going to focus on </a:t>
            </a:r>
            <a:r>
              <a:rPr lang="en-US" altLang="ko-KR" dirty="0" smtClean="0">
                <a:solidFill>
                  <a:schemeClr val="bg1"/>
                </a:solidFill>
              </a:rPr>
              <a:t>DYE-SENSITIZED SOLAR CELL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800" dirty="0" smtClean="0"/>
              <a:t>Why DSC?</a:t>
            </a:r>
            <a:endParaRPr lang="ko-KR" altLang="en-US" sz="4800" dirty="0"/>
          </a:p>
        </p:txBody>
      </p:sp>
      <p:pic>
        <p:nvPicPr>
          <p:cNvPr id="5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1643050"/>
            <a:ext cx="392909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내용 개체 틀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b="1" dirty="0" smtClean="0">
                <a:solidFill>
                  <a:schemeClr val="bg1"/>
                </a:solidFill>
              </a:rPr>
              <a:t>Very low cost fabrication</a:t>
            </a:r>
          </a:p>
          <a:p>
            <a:endParaRPr lang="en-US" altLang="ko-KR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b="1" dirty="0" smtClean="0">
                <a:solidFill>
                  <a:schemeClr val="bg1"/>
                </a:solidFill>
              </a:rPr>
              <a:t>Attractive features that</a:t>
            </a:r>
          </a:p>
          <a:p>
            <a:pPr>
              <a:buNone/>
            </a:pPr>
            <a:r>
              <a:rPr lang="en-US" altLang="ko-KR" b="1" dirty="0" smtClean="0">
                <a:solidFill>
                  <a:schemeClr val="bg1"/>
                </a:solidFill>
              </a:rPr>
              <a:t>facilitate market entry</a:t>
            </a:r>
          </a:p>
          <a:p>
            <a:endParaRPr lang="en-US" altLang="ko-KR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b="1" dirty="0" smtClean="0">
                <a:solidFill>
                  <a:schemeClr val="bg1"/>
                </a:solidFill>
              </a:rPr>
              <a:t>Good for everyone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 smtClean="0"/>
              <a:t>DSC Structure(overall)</a:t>
            </a:r>
            <a:endParaRPr lang="ko-KR" altLang="en-US" sz="4400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786446" y="1600200"/>
            <a:ext cx="2900354" cy="4525963"/>
          </a:xfrm>
        </p:spPr>
        <p:txBody>
          <a:bodyPr/>
          <a:lstStyle/>
          <a:p>
            <a:endParaRPr lang="en-US" altLang="ko-KR" dirty="0" smtClean="0"/>
          </a:p>
          <a:p>
            <a:pPr>
              <a:buNone/>
            </a:pPr>
            <a:endParaRPr lang="en-US" altLang="ko-KR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b="1" dirty="0" smtClean="0">
                <a:solidFill>
                  <a:schemeClr val="bg1"/>
                </a:solidFill>
              </a:rPr>
              <a:t>Oxide</a:t>
            </a:r>
          </a:p>
          <a:p>
            <a:pPr>
              <a:buNone/>
            </a:pPr>
            <a:r>
              <a:rPr lang="en-US" altLang="ko-KR" b="1" dirty="0" smtClean="0">
                <a:solidFill>
                  <a:schemeClr val="bg1"/>
                </a:solidFill>
              </a:rPr>
              <a:t>Semiconductor</a:t>
            </a:r>
          </a:p>
          <a:p>
            <a:pPr>
              <a:buNone/>
            </a:pPr>
            <a:endParaRPr lang="en-US" altLang="ko-KR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b="1" dirty="0" smtClean="0">
                <a:solidFill>
                  <a:schemeClr val="bg1"/>
                </a:solidFill>
              </a:rPr>
              <a:t>Dye Sensitizer</a:t>
            </a:r>
          </a:p>
          <a:p>
            <a:pPr>
              <a:buNone/>
            </a:pPr>
            <a:endParaRPr lang="en-US" altLang="ko-KR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b="1" dirty="0" smtClean="0">
                <a:solidFill>
                  <a:schemeClr val="bg1"/>
                </a:solidFill>
              </a:rPr>
              <a:t>Electrolyte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pSp>
        <p:nvGrpSpPr>
          <p:cNvPr id="5" name="Group 15"/>
          <p:cNvGrpSpPr>
            <a:grpSpLocks noGrp="1"/>
          </p:cNvGrpSpPr>
          <p:nvPr>
            <p:ph sz="half" idx="1"/>
          </p:nvPr>
        </p:nvGrpSpPr>
        <p:grpSpPr bwMode="auto">
          <a:xfrm>
            <a:off x="457200" y="1600200"/>
            <a:ext cx="5186370" cy="4525963"/>
            <a:chOff x="68" y="1071"/>
            <a:chExt cx="3266" cy="2668"/>
          </a:xfrm>
        </p:grpSpPr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" y="1071"/>
              <a:ext cx="3266" cy="2668"/>
            </a:xfrm>
            <a:prstGeom prst="rect">
              <a:avLst/>
            </a:prstGeom>
            <a:noFill/>
          </p:spPr>
        </p:pic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1519" y="1720"/>
              <a:ext cx="1445" cy="1588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1331" y="1713"/>
              <a:ext cx="181" cy="15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DSC Operation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0034" y="1571612"/>
            <a:ext cx="4038600" cy="4525963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SzPct val="70000"/>
              <a:buNone/>
            </a:pPr>
            <a:endParaRPr lang="en-US" altLang="ko-KR" sz="2800" dirty="0" smtClean="0">
              <a:latin typeface="Franklin Gothic Medium" pitchFamily="34" charset="0"/>
            </a:endParaRPr>
          </a:p>
          <a:p>
            <a:pPr marL="342900" indent="-342900">
              <a:buClr>
                <a:schemeClr val="tx2"/>
              </a:buClr>
              <a:buSzPct val="70000"/>
              <a:buNone/>
            </a:pPr>
            <a:r>
              <a:rPr lang="en-US" altLang="ko-KR" sz="2800" b="1" dirty="0" smtClean="0">
                <a:solidFill>
                  <a:schemeClr val="bg1"/>
                </a:solidFill>
                <a:latin typeface="Franklin Gothic Medium" pitchFamily="34" charset="0"/>
              </a:rPr>
              <a:t>-S</a:t>
            </a:r>
            <a:r>
              <a:rPr lang="en-US" altLang="ko-KR" sz="2800" b="1" dirty="0" smtClean="0">
                <a:solidFill>
                  <a:schemeClr val="bg1"/>
                </a:solidFill>
                <a:latin typeface="Franklin Gothic Medium" pitchFamily="34" charset="0"/>
              </a:rPr>
              <a:t>+/S → S+/S*</a:t>
            </a:r>
          </a:p>
          <a:p>
            <a:pPr marL="342900" indent="-342900">
              <a:buClr>
                <a:schemeClr val="tx2"/>
              </a:buClr>
              <a:buSzPct val="70000"/>
              <a:buNone/>
            </a:pPr>
            <a:r>
              <a:rPr lang="en-US" altLang="ko-KR" sz="2800" b="1" dirty="0" smtClean="0">
                <a:solidFill>
                  <a:schemeClr val="bg1"/>
                </a:solidFill>
                <a:latin typeface="Franklin Gothic Medium" pitchFamily="34" charset="0"/>
              </a:rPr>
              <a:t>-Electron </a:t>
            </a:r>
            <a:r>
              <a:rPr lang="en-US" altLang="ko-KR" sz="2800" b="1" dirty="0" smtClean="0">
                <a:solidFill>
                  <a:schemeClr val="bg1"/>
                </a:solidFill>
                <a:latin typeface="Franklin Gothic Medium" pitchFamily="34" charset="0"/>
              </a:rPr>
              <a:t>injection </a:t>
            </a:r>
            <a:r>
              <a:rPr lang="en-US" altLang="ko-KR" sz="2800" b="1" dirty="0" smtClean="0">
                <a:solidFill>
                  <a:schemeClr val="bg1"/>
                </a:solidFill>
                <a:latin typeface="Franklin Gothic Medium" pitchFamily="34" charset="0"/>
              </a:rPr>
              <a:t>to</a:t>
            </a:r>
          </a:p>
          <a:p>
            <a:pPr marL="342900" indent="-342900">
              <a:buClr>
                <a:schemeClr val="tx2"/>
              </a:buClr>
              <a:buSzPct val="70000"/>
              <a:buNone/>
            </a:pPr>
            <a:r>
              <a:rPr lang="en-US" altLang="ko-KR" sz="2800" b="1" dirty="0" smtClean="0">
                <a:solidFill>
                  <a:schemeClr val="bg1"/>
                </a:solidFill>
                <a:latin typeface="Franklin Gothic Medium" pitchFamily="34" charset="0"/>
              </a:rPr>
              <a:t>conduction </a:t>
            </a:r>
            <a:r>
              <a:rPr lang="en-US" altLang="ko-KR" sz="2800" b="1" dirty="0" smtClean="0">
                <a:solidFill>
                  <a:schemeClr val="bg1"/>
                </a:solidFill>
                <a:latin typeface="Franklin Gothic Medium" pitchFamily="34" charset="0"/>
              </a:rPr>
              <a:t>band of TiO</a:t>
            </a:r>
            <a:r>
              <a:rPr lang="en-US" altLang="ko-KR" sz="2800" b="1" baseline="-25000" dirty="0" smtClean="0">
                <a:solidFill>
                  <a:schemeClr val="bg1"/>
                </a:solidFill>
                <a:latin typeface="Franklin Gothic Medium" pitchFamily="34" charset="0"/>
              </a:rPr>
              <a:t>2</a:t>
            </a:r>
          </a:p>
          <a:p>
            <a:pPr marL="342900" indent="-342900">
              <a:buClr>
                <a:schemeClr val="tx2"/>
              </a:buClr>
              <a:buSzPct val="70000"/>
              <a:buNone/>
            </a:pPr>
            <a:r>
              <a:rPr lang="en-US" altLang="ko-KR" sz="2800" b="1" dirty="0" smtClean="0">
                <a:solidFill>
                  <a:schemeClr val="bg1"/>
                </a:solidFill>
                <a:latin typeface="Franklin Gothic Medium" pitchFamily="34" charset="0"/>
              </a:rPr>
              <a:t>-e</a:t>
            </a:r>
            <a:r>
              <a:rPr lang="en-US" altLang="ko-KR" sz="2800" b="1" baseline="30000" dirty="0" smtClean="0">
                <a:solidFill>
                  <a:schemeClr val="bg1"/>
                </a:solidFill>
                <a:latin typeface="Franklin Gothic Medium" pitchFamily="34" charset="0"/>
              </a:rPr>
              <a:t>-</a:t>
            </a:r>
            <a:r>
              <a:rPr lang="en-US" altLang="ko-KR" sz="2800" b="1" dirty="0" smtClean="0">
                <a:solidFill>
                  <a:schemeClr val="bg1"/>
                </a:solidFill>
                <a:latin typeface="Franklin Gothic Medium" pitchFamily="34" charset="0"/>
              </a:rPr>
              <a:t>  </a:t>
            </a:r>
            <a:r>
              <a:rPr lang="en-US" altLang="ko-KR" sz="2800" b="1" dirty="0" smtClean="0">
                <a:solidFill>
                  <a:schemeClr val="bg1"/>
                </a:solidFill>
                <a:latin typeface="Franklin Gothic Medium" pitchFamily="34" charset="0"/>
              </a:rPr>
              <a:t>to counter </a:t>
            </a:r>
            <a:r>
              <a:rPr lang="en-US" altLang="ko-KR" sz="2800" b="1" dirty="0" smtClean="0">
                <a:solidFill>
                  <a:schemeClr val="bg1"/>
                </a:solidFill>
                <a:latin typeface="Franklin Gothic Medium" pitchFamily="34" charset="0"/>
              </a:rPr>
              <a:t>electrode</a:t>
            </a:r>
          </a:p>
          <a:p>
            <a:pPr marL="342900" indent="-342900">
              <a:buClr>
                <a:schemeClr val="tx2"/>
              </a:buClr>
              <a:buSzPct val="70000"/>
              <a:buNone/>
            </a:pPr>
            <a:r>
              <a:rPr lang="en-US" altLang="ko-KR" sz="2800" b="1" dirty="0" smtClean="0">
                <a:solidFill>
                  <a:schemeClr val="bg1"/>
                </a:solidFill>
                <a:latin typeface="Franklin Gothic Medium" pitchFamily="34" charset="0"/>
              </a:rPr>
              <a:t>via </a:t>
            </a:r>
            <a:r>
              <a:rPr lang="en-US" altLang="ko-KR" sz="2800" b="1" dirty="0" smtClean="0">
                <a:solidFill>
                  <a:schemeClr val="bg1"/>
                </a:solidFill>
                <a:latin typeface="Franklin Gothic Medium" pitchFamily="34" charset="0"/>
              </a:rPr>
              <a:t>external load</a:t>
            </a:r>
          </a:p>
          <a:p>
            <a:pPr marL="342900" indent="-342900">
              <a:buClr>
                <a:schemeClr val="tx2"/>
              </a:buClr>
              <a:buSzPct val="70000"/>
              <a:buNone/>
            </a:pPr>
            <a:r>
              <a:rPr lang="en-US" altLang="ko-KR" sz="2800" b="1" dirty="0" smtClean="0">
                <a:solidFill>
                  <a:schemeClr val="bg1"/>
                </a:solidFill>
                <a:latin typeface="Franklin Gothic Medium" pitchFamily="34" charset="0"/>
              </a:rPr>
              <a:t>-I</a:t>
            </a:r>
            <a:r>
              <a:rPr lang="en-US" altLang="ko-KR" sz="2800" b="1" baseline="-25000" dirty="0" smtClean="0">
                <a:solidFill>
                  <a:schemeClr val="bg1"/>
                </a:solidFill>
                <a:latin typeface="Franklin Gothic Medium" pitchFamily="34" charset="0"/>
              </a:rPr>
              <a:t>3</a:t>
            </a:r>
            <a:r>
              <a:rPr lang="en-US" altLang="ko-KR" sz="2800" b="1" baseline="30000" dirty="0" smtClean="0">
                <a:solidFill>
                  <a:schemeClr val="bg1"/>
                </a:solidFill>
                <a:latin typeface="Franklin Gothic Medium" pitchFamily="34" charset="0"/>
              </a:rPr>
              <a:t>-</a:t>
            </a:r>
            <a:r>
              <a:rPr lang="en-US" altLang="ko-KR" sz="2800" b="1" dirty="0" smtClean="0">
                <a:solidFill>
                  <a:schemeClr val="bg1"/>
                </a:solidFill>
                <a:latin typeface="Franklin Gothic Medium" pitchFamily="34" charset="0"/>
              </a:rPr>
              <a:t> </a:t>
            </a:r>
            <a:r>
              <a:rPr lang="en-US" altLang="ko-KR" sz="2800" b="1" dirty="0" smtClean="0">
                <a:solidFill>
                  <a:schemeClr val="bg1"/>
                </a:solidFill>
                <a:latin typeface="Franklin Gothic Medium" pitchFamily="34" charset="0"/>
              </a:rPr>
              <a:t>+ </a:t>
            </a:r>
            <a:r>
              <a:rPr lang="en-US" altLang="ko-KR" sz="2800" b="1" dirty="0" smtClean="0">
                <a:solidFill>
                  <a:srgbClr val="FF0000"/>
                </a:solidFill>
                <a:latin typeface="Franklin Gothic Medium" pitchFamily="34" charset="0"/>
              </a:rPr>
              <a:t>2e</a:t>
            </a:r>
            <a:r>
              <a:rPr lang="en-US" altLang="ko-KR" sz="2800" b="1" baseline="30000" dirty="0" smtClean="0">
                <a:solidFill>
                  <a:srgbClr val="FF0000"/>
                </a:solidFill>
                <a:latin typeface="Franklin Gothic Medium" pitchFamily="34" charset="0"/>
              </a:rPr>
              <a:t>-</a:t>
            </a:r>
            <a:r>
              <a:rPr lang="en-US" altLang="ko-KR" sz="2800" b="1" dirty="0" smtClean="0">
                <a:solidFill>
                  <a:schemeClr val="bg1"/>
                </a:solidFill>
                <a:latin typeface="Franklin Gothic Medium" pitchFamily="34" charset="0"/>
              </a:rPr>
              <a:t> → </a:t>
            </a:r>
            <a:r>
              <a:rPr lang="en-US" altLang="ko-KR" sz="2800" b="1" dirty="0" smtClean="0">
                <a:solidFill>
                  <a:schemeClr val="bg1"/>
                </a:solidFill>
                <a:latin typeface="Franklin Gothic Medium" pitchFamily="34" charset="0"/>
              </a:rPr>
              <a:t>2I</a:t>
            </a:r>
            <a:r>
              <a:rPr lang="en-US" altLang="ko-KR" sz="2800" b="1" baseline="30000" dirty="0" smtClean="0">
                <a:solidFill>
                  <a:schemeClr val="bg1"/>
                </a:solidFill>
                <a:latin typeface="Franklin Gothic Medium" pitchFamily="34" charset="0"/>
              </a:rPr>
              <a:t>-</a:t>
            </a:r>
            <a:endParaRPr lang="en-US" altLang="ko-KR" sz="2800" b="1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 marL="342900" indent="-342900">
              <a:buClr>
                <a:schemeClr val="tx2"/>
              </a:buClr>
              <a:buSzPct val="70000"/>
              <a:buNone/>
            </a:pPr>
            <a:r>
              <a:rPr lang="en-US" altLang="ko-KR" sz="2800" b="1" dirty="0" smtClean="0">
                <a:solidFill>
                  <a:schemeClr val="bg1"/>
                </a:solidFill>
                <a:latin typeface="Franklin Gothic Medium" pitchFamily="34" charset="0"/>
              </a:rPr>
              <a:t>-2I</a:t>
            </a:r>
            <a:r>
              <a:rPr lang="en-US" altLang="ko-KR" sz="2800" b="1" baseline="30000" dirty="0" smtClean="0">
                <a:solidFill>
                  <a:schemeClr val="bg1"/>
                </a:solidFill>
                <a:latin typeface="Franklin Gothic Medium" pitchFamily="34" charset="0"/>
              </a:rPr>
              <a:t>-</a:t>
            </a:r>
            <a:r>
              <a:rPr lang="en-US" altLang="ko-KR" sz="2800" b="1" dirty="0" smtClean="0">
                <a:solidFill>
                  <a:schemeClr val="bg1"/>
                </a:solidFill>
                <a:latin typeface="Franklin Gothic Medium" pitchFamily="34" charset="0"/>
              </a:rPr>
              <a:t> </a:t>
            </a:r>
            <a:r>
              <a:rPr lang="en-US" altLang="ko-KR" sz="2800" b="1" dirty="0" smtClean="0">
                <a:solidFill>
                  <a:schemeClr val="bg1"/>
                </a:solidFill>
                <a:latin typeface="Franklin Gothic Medium" pitchFamily="34" charset="0"/>
              </a:rPr>
              <a:t>→ I</a:t>
            </a:r>
            <a:r>
              <a:rPr lang="en-US" altLang="ko-KR" sz="2800" b="1" baseline="-25000" dirty="0" smtClean="0">
                <a:solidFill>
                  <a:schemeClr val="bg1"/>
                </a:solidFill>
                <a:latin typeface="Franklin Gothic Medium" pitchFamily="34" charset="0"/>
              </a:rPr>
              <a:t>3</a:t>
            </a:r>
            <a:r>
              <a:rPr lang="en-US" altLang="ko-KR" sz="2800" b="1" baseline="30000" dirty="0" smtClean="0">
                <a:solidFill>
                  <a:schemeClr val="bg1"/>
                </a:solidFill>
                <a:latin typeface="Franklin Gothic Medium" pitchFamily="34" charset="0"/>
              </a:rPr>
              <a:t>-</a:t>
            </a:r>
            <a:r>
              <a:rPr lang="en-US" altLang="ko-KR" sz="2800" b="1" dirty="0" smtClean="0">
                <a:solidFill>
                  <a:schemeClr val="bg1"/>
                </a:solidFill>
                <a:latin typeface="Franklin Gothic Medium" pitchFamily="34" charset="0"/>
              </a:rPr>
              <a:t> + </a:t>
            </a:r>
            <a:r>
              <a:rPr lang="en-US" altLang="ko-KR" sz="2800" b="1" dirty="0" smtClean="0">
                <a:solidFill>
                  <a:srgbClr val="FF0000"/>
                </a:solidFill>
                <a:latin typeface="Franklin Gothic Medium" pitchFamily="34" charset="0"/>
              </a:rPr>
              <a:t>2e</a:t>
            </a:r>
            <a:r>
              <a:rPr lang="en-US" altLang="ko-KR" sz="2800" b="1" baseline="30000" dirty="0" smtClean="0">
                <a:solidFill>
                  <a:srgbClr val="FF0000"/>
                </a:solidFill>
                <a:latin typeface="Franklin Gothic Medium" pitchFamily="34" charset="0"/>
              </a:rPr>
              <a:t>-</a:t>
            </a:r>
            <a:r>
              <a:rPr lang="en-US" altLang="ko-KR" sz="2800" b="1" dirty="0" smtClean="0">
                <a:solidFill>
                  <a:schemeClr val="bg1"/>
                </a:solidFill>
                <a:latin typeface="Franklin Gothic Medium" pitchFamily="34" charset="0"/>
              </a:rPr>
              <a:t> (to dye)</a:t>
            </a:r>
          </a:p>
          <a:p>
            <a:endParaRPr lang="ko-KR" altLang="en-US" dirty="0"/>
          </a:p>
        </p:txBody>
      </p:sp>
      <p:pic>
        <p:nvPicPr>
          <p:cNvPr id="5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2357430"/>
            <a:ext cx="4038600" cy="290511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선">
  <a:themeElements>
    <a:clrScheme name="광선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광선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광선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434</Words>
  <Application>Microsoft Office PowerPoint</Application>
  <PresentationFormat>화면 슬라이드 쇼(4:3)</PresentationFormat>
  <Paragraphs>128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광선</vt:lpstr>
      <vt:lpstr>Dye-sensitized  Solar cell</vt:lpstr>
      <vt:lpstr> How did we get this topic?</vt:lpstr>
      <vt:lpstr>Necessity of SOLAR CELL</vt:lpstr>
      <vt:lpstr>History of SOLAR CELL</vt:lpstr>
      <vt:lpstr>The Spectrum of Solar Energy</vt:lpstr>
      <vt:lpstr>From now on, we are going to focus on DYE-SENSITIZED SOLAR CELL</vt:lpstr>
      <vt:lpstr>Why DSC?</vt:lpstr>
      <vt:lpstr>DSC Structure(overall)</vt:lpstr>
      <vt:lpstr>DSC Operation</vt:lpstr>
      <vt:lpstr>Material for DSC(Oxide Semiconductor)</vt:lpstr>
      <vt:lpstr>Material for DSC(Dye Sensitizer)</vt:lpstr>
      <vt:lpstr>Material for DSC(Electrolyte)</vt:lpstr>
      <vt:lpstr>Current Issue( Nanowire DSC)</vt:lpstr>
      <vt:lpstr>Current Issue(Quantum dot)</vt:lpstr>
      <vt:lpstr>Current Issue(solid-state DSC)</vt:lpstr>
      <vt:lpstr>Advantage of DSC</vt:lpstr>
      <vt:lpstr>The present DSC technology in KOREA</vt:lpstr>
      <vt:lpstr>THE END  Thank you for your patience</vt:lpstr>
    </vt:vector>
  </TitlesOfParts>
  <Company>SNU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Dye-sensitized  Solar cell</dc:title>
  <dc:creator>eelab</dc:creator>
  <cp:lastModifiedBy>eelab</cp:lastModifiedBy>
  <cp:revision>26</cp:revision>
  <dcterms:created xsi:type="dcterms:W3CDTF">2008-06-04T09:12:35Z</dcterms:created>
  <dcterms:modified xsi:type="dcterms:W3CDTF">2008-06-04T12:31:47Z</dcterms:modified>
</cp:coreProperties>
</file>