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721" r:id="rId2"/>
    <p:sldMasterId id="2147483727" r:id="rId3"/>
  </p:sldMasterIdLst>
  <p:notesMasterIdLst>
    <p:notesMasterId r:id="rId54"/>
  </p:notesMasterIdLst>
  <p:handoutMasterIdLst>
    <p:handoutMasterId r:id="rId55"/>
  </p:handoutMasterIdLst>
  <p:sldIdLst>
    <p:sldId id="751" r:id="rId4"/>
    <p:sldId id="618" r:id="rId5"/>
    <p:sldId id="615" r:id="rId6"/>
    <p:sldId id="626" r:id="rId7"/>
    <p:sldId id="704" r:id="rId8"/>
    <p:sldId id="705" r:id="rId9"/>
    <p:sldId id="706" r:id="rId10"/>
    <p:sldId id="619" r:id="rId11"/>
    <p:sldId id="708" r:id="rId12"/>
    <p:sldId id="710" r:id="rId13"/>
    <p:sldId id="711" r:id="rId14"/>
    <p:sldId id="753" r:id="rId15"/>
    <p:sldId id="712" r:id="rId16"/>
    <p:sldId id="713" r:id="rId17"/>
    <p:sldId id="714" r:id="rId18"/>
    <p:sldId id="715" r:id="rId19"/>
    <p:sldId id="716" r:id="rId20"/>
    <p:sldId id="717" r:id="rId21"/>
    <p:sldId id="718" r:id="rId22"/>
    <p:sldId id="719" r:id="rId23"/>
    <p:sldId id="720" r:id="rId24"/>
    <p:sldId id="721" r:id="rId25"/>
    <p:sldId id="722" r:id="rId26"/>
    <p:sldId id="723" r:id="rId27"/>
    <p:sldId id="724" r:id="rId28"/>
    <p:sldId id="725" r:id="rId29"/>
    <p:sldId id="726" r:id="rId30"/>
    <p:sldId id="727" r:id="rId31"/>
    <p:sldId id="728" r:id="rId32"/>
    <p:sldId id="729" r:id="rId33"/>
    <p:sldId id="730" r:id="rId34"/>
    <p:sldId id="732" r:id="rId35"/>
    <p:sldId id="734" r:id="rId36"/>
    <p:sldId id="731" r:id="rId37"/>
    <p:sldId id="733" r:id="rId38"/>
    <p:sldId id="735" r:id="rId39"/>
    <p:sldId id="737" r:id="rId40"/>
    <p:sldId id="739" r:id="rId41"/>
    <p:sldId id="736" r:id="rId42"/>
    <p:sldId id="740" r:id="rId43"/>
    <p:sldId id="745" r:id="rId44"/>
    <p:sldId id="738" r:id="rId45"/>
    <p:sldId id="741" r:id="rId46"/>
    <p:sldId id="742" r:id="rId47"/>
    <p:sldId id="743" r:id="rId48"/>
    <p:sldId id="746" r:id="rId49"/>
    <p:sldId id="749" r:id="rId50"/>
    <p:sldId id="750" r:id="rId51"/>
    <p:sldId id="744" r:id="rId52"/>
    <p:sldId id="438" r:id="rId53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휴먼옛체" panose="02030504000101010101" pitchFamily="18" charset="-127"/>
      <p:regular r:id="rId62"/>
    </p:embeddedFont>
    <p:embeddedFont>
      <p:font typeface="HY수평선B" panose="02030600000101010101" pitchFamily="18" charset="-127"/>
      <p:regular r:id="rId63"/>
    </p:embeddedFont>
    <p:embeddedFont>
      <p:font typeface="Forte" panose="03060902040502070203" pitchFamily="66" charset="0"/>
      <p:regular r:id="rId64"/>
    </p:embeddedFont>
    <p:embeddedFont>
      <p:font typeface="SimHei" panose="02010609060101010101" pitchFamily="49" charset="-122"/>
      <p:regular r:id="rId65"/>
    </p:embeddedFont>
    <p:embeddedFont>
      <p:font typeface="Arial Rounded MT Bold" panose="020F0704030504030204" pitchFamily="34" charset="0"/>
      <p:regular r:id="rId66"/>
    </p:embeddedFont>
    <p:embeddedFont>
      <p:font typeface="HY울릉도B" panose="02030600000101010101" pitchFamily="18" charset="-127"/>
      <p:regular r:id="rId67"/>
    </p:embeddedFont>
    <p:embeddedFont>
      <p:font typeface="Comic Sans MS" panose="030F0702030302020204" pitchFamily="66" charset="0"/>
      <p:regular r:id="rId68"/>
      <p:bold r:id="rId69"/>
      <p:italic r:id="rId70"/>
      <p:boldItalic r:id="rId71"/>
    </p:embeddedFont>
    <p:embeddedFont>
      <p:font typeface="나눔고딕" panose="020D0604000000000000" pitchFamily="50" charset="-127"/>
      <p:regular r:id="rId72"/>
      <p:bold r:id="rId73"/>
    </p:embeddedFont>
    <p:embeddedFont>
      <p:font typeface="Arial Narrow" panose="020B0606020202030204" pitchFamily="34" charset="0"/>
      <p:regular r:id="rId74"/>
      <p:bold r:id="rId75"/>
      <p:italic r:id="rId76"/>
      <p:boldItalic r:id="rId77"/>
    </p:embeddedFont>
    <p:embeddedFont>
      <p:font typeface="HY수평선M" panose="02030600000101010101" pitchFamily="18" charset="-127"/>
      <p:regular r:id="rId78"/>
    </p:embeddedFont>
    <p:embeddedFont>
      <p:font typeface="HY견고딕" panose="02030600000101010101" pitchFamily="18" charset="-127"/>
      <p:regular r:id="rId79"/>
    </p:embeddedFont>
    <p:embeddedFont>
      <p:font typeface="HY헤드라인M" panose="02030600000101010101" pitchFamily="18" charset="-127"/>
      <p:regular r:id="rId80"/>
    </p:embeddedFont>
    <p:embeddedFont>
      <p:font typeface="Arial Black" panose="020B0A04020102020204" pitchFamily="34" charset="0"/>
      <p:bold r:id="rId81"/>
    </p:embeddedFont>
    <p:embeddedFont>
      <p:font typeface="MS UI Gothic" panose="020B0600070205080204" pitchFamily="34" charset="-128"/>
      <p:regular r:id="rId82"/>
    </p:embeddedFont>
    <p:embeddedFont>
      <p:font typeface="함초롬돋움" panose="02030504000101010101" pitchFamily="18" charset="-127"/>
      <p:regular r:id="rId83"/>
      <p:bold r:id="rId84"/>
    </p:embeddedFont>
    <p:embeddedFont>
      <p:font typeface="MD개성체" panose="02020603020101020101" pitchFamily="18" charset="-127"/>
      <p:regular r:id="rId85"/>
    </p:embeddedFont>
    <p:embeddedFont>
      <p:font typeface="휴먼엑스포" panose="02030504000101010101" pitchFamily="18" charset="-127"/>
      <p:regular r:id="rId86"/>
    </p:embeddedFont>
    <p:embeddedFont>
      <p:font typeface="맑은 고딕" panose="020B0503020000020004" pitchFamily="50" charset="-127"/>
      <p:regular r:id="rId87"/>
      <p:bold r:id="rId88"/>
    </p:embeddedFont>
    <p:embeddedFont>
      <p:font typeface="휴먼모음T" panose="02030504000101010101" pitchFamily="18" charset="-127"/>
      <p:regular r:id="rId89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수평선M" pitchFamily="18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6C"/>
    <a:srgbClr val="FFFFCC"/>
    <a:srgbClr val="FFEB97"/>
    <a:srgbClr val="B6DF89"/>
    <a:srgbClr val="66CCFF"/>
    <a:srgbClr val="FFFF99"/>
    <a:srgbClr val="D2EBB7"/>
    <a:srgbClr val="A0FCA2"/>
    <a:srgbClr val="005A9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8533" autoAdjust="0"/>
  </p:normalViewPr>
  <p:slideViewPr>
    <p:cSldViewPr>
      <p:cViewPr>
        <p:scale>
          <a:sx n="75" d="100"/>
          <a:sy n="75" d="100"/>
        </p:scale>
        <p:origin x="-1758" y="-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684" y="15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84" Type="http://schemas.openxmlformats.org/officeDocument/2006/relationships/font" Target="fonts/font29.fntdata"/><Relationship Id="rId89" Type="http://schemas.openxmlformats.org/officeDocument/2006/relationships/font" Target="fonts/font34.fntdata"/><Relationship Id="rId7" Type="http://schemas.openxmlformats.org/officeDocument/2006/relationships/slide" Target="slides/slide4.xml"/><Relationship Id="rId71" Type="http://schemas.openxmlformats.org/officeDocument/2006/relationships/font" Target="fonts/font16.fntdata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87" Type="http://schemas.openxmlformats.org/officeDocument/2006/relationships/font" Target="fonts/font32.fntdata"/><Relationship Id="rId5" Type="http://schemas.openxmlformats.org/officeDocument/2006/relationships/slide" Target="slides/slide2.xml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90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7.fntdata"/><Relationship Id="rId80" Type="http://schemas.openxmlformats.org/officeDocument/2006/relationships/font" Target="fonts/font25.fntdata"/><Relationship Id="rId85" Type="http://schemas.openxmlformats.org/officeDocument/2006/relationships/font" Target="fonts/font30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font" Target="fonts/font28.fntdata"/><Relationship Id="rId88" Type="http://schemas.openxmlformats.org/officeDocument/2006/relationships/font" Target="fonts/font33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font" Target="fonts/font31.fntdata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C8D10C1-078A-44DB-9453-131DA655B1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131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8852BC-FD29-4C5C-9322-92A6A8ED66D9}" type="datetimeFigureOut">
              <a:rPr lang="ko-KR" altLang="en-US"/>
              <a:pPr>
                <a:defRPr/>
              </a:pPr>
              <a:t>2014-09-17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E24259-B574-4249-B28A-B47DE6C4F4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845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15F0F11A-ADD9-49A5-8938-A786F546F13D}" type="slidenum">
              <a:rPr lang="ko-KR" altLang="en-US">
                <a:solidFill>
                  <a:srgbClr val="000000"/>
                </a:solidFill>
              </a:rPr>
              <a:pPr eaLnBrk="1" hangingPunct="1"/>
              <a:t>1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6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24259-B574-4249-B28A-B47DE6C4F474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75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4109574" y="6475629"/>
            <a:ext cx="837456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8925" y="6"/>
            <a:ext cx="2058988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2" y="6"/>
            <a:ext cx="6029325" cy="6126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3" y="6"/>
            <a:ext cx="8240713" cy="6126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짧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820738"/>
            <a:ext cx="9144000" cy="553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prstClr val="black"/>
              </a:solidFill>
              <a:ea typeface="가는각진제목체" pitchFamily="18" charset="-127"/>
            </a:endParaRPr>
          </a:p>
        </p:txBody>
      </p:sp>
      <p:sp>
        <p:nvSpPr>
          <p:cNvPr id="9" name="텍스트 개체 틀 11"/>
          <p:cNvSpPr>
            <a:spLocks noGrp="1"/>
          </p:cNvSpPr>
          <p:nvPr>
            <p:ph type="body" sz="quarter" idx="15"/>
          </p:nvPr>
        </p:nvSpPr>
        <p:spPr>
          <a:xfrm>
            <a:off x="430826" y="238126"/>
            <a:ext cx="8053753" cy="4953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6"/>
          </p:nvPr>
        </p:nvSpPr>
        <p:spPr>
          <a:xfrm>
            <a:off x="4109574" y="6475629"/>
            <a:ext cx="837456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산돌고딕 M" pitchFamily="18" charset="-127"/>
                <a:ea typeface="산돌고딕 M" pitchFamily="18" charset="-127"/>
              </a:defRPr>
            </a:lvl1pPr>
          </a:lstStyle>
          <a:p>
            <a:pPr>
              <a:defRPr/>
            </a:pPr>
            <a:fld id="{7C8D7FAB-A518-45AF-8A51-12E5677B4B9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3499064" y="6520265"/>
            <a:ext cx="2133600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pPr/>
              <a:t>‹#›</a:t>
            </a:fld>
            <a:endParaRPr lang="ko-KR" altLang="en-US" dirty="0"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46856" y="1196758"/>
            <a:ext cx="8229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/>
            </a:lvl1pPr>
            <a:lvl2pPr>
              <a:buFontTx/>
              <a:buBlip>
                <a:blip r:embed="rId3"/>
              </a:buBlip>
              <a:defRPr sz="1800"/>
            </a:lvl2pPr>
            <a:lvl3pPr>
              <a:buClr>
                <a:srgbClr val="0070C0"/>
              </a:buClr>
              <a:buFont typeface="Wingdings" pitchFamily="2" charset="2"/>
              <a:buChar char="§"/>
              <a:defRPr sz="1600"/>
            </a:lvl3pPr>
            <a:lvl4pPr>
              <a:defRPr sz="1400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4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1196758"/>
            <a:ext cx="8229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/>
            </a:lvl1pPr>
            <a:lvl2pPr>
              <a:buFontTx/>
              <a:buBlip>
                <a:blip r:embed="rId3"/>
              </a:buBlip>
              <a:defRPr sz="1800"/>
            </a:lvl2pPr>
            <a:lvl3pPr>
              <a:buClr>
                <a:srgbClr val="0070C0"/>
              </a:buClr>
              <a:buFont typeface="Wingdings" pitchFamily="2" charset="2"/>
              <a:buChar char="§"/>
              <a:defRPr sz="1600"/>
            </a:lvl3pPr>
            <a:lvl4pPr>
              <a:defRPr sz="1400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3499064" y="6520265"/>
            <a:ext cx="2133600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pPr/>
              <a:t>‹#›</a:t>
            </a:fld>
            <a:endParaRPr lang="ko-KR" altLang="en-US" dirty="0"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1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짧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820738"/>
            <a:ext cx="9144000" cy="553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  <a:latin typeface="맑은 고딕"/>
              <a:ea typeface="가는각진제목체" pitchFamily="18" charset="-127"/>
            </a:endParaRPr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3499064" y="6520265"/>
            <a:ext cx="2133600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pPr/>
              <a:t>‹#›</a:t>
            </a:fld>
            <a:endParaRPr lang="ko-KR" altLang="en-US" dirty="0"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46856" y="1196758"/>
            <a:ext cx="8229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/>
            </a:lvl1pPr>
            <a:lvl2pPr>
              <a:buFontTx/>
              <a:buBlip>
                <a:blip r:embed="rId3"/>
              </a:buBlip>
              <a:defRPr sz="1800"/>
            </a:lvl2pPr>
            <a:lvl3pPr>
              <a:buClr>
                <a:srgbClr val="0070C0"/>
              </a:buClr>
              <a:buFont typeface="Wingdings" pitchFamily="2" charset="2"/>
              <a:buChar char="§"/>
              <a:defRPr sz="1600"/>
            </a:lvl3pPr>
            <a:lvl4pPr>
              <a:defRPr sz="1400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668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3499064" y="6520265"/>
            <a:ext cx="2133600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pPr/>
              <a:t>‹#›</a:t>
            </a:fld>
            <a:endParaRPr lang="ko-KR" altLang="en-US" dirty="0"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46856" y="1196758"/>
            <a:ext cx="8229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/>
            </a:lvl1pPr>
            <a:lvl2pPr>
              <a:buFontTx/>
              <a:buBlip>
                <a:blip r:embed="rId3"/>
              </a:buBlip>
              <a:defRPr sz="1800"/>
            </a:lvl2pPr>
            <a:lvl3pPr>
              <a:buClr>
                <a:srgbClr val="0070C0"/>
              </a:buClr>
              <a:buFont typeface="Wingdings" pitchFamily="2" charset="2"/>
              <a:buChar char="§"/>
              <a:defRPr sz="1600"/>
            </a:lvl3pPr>
            <a:lvl4pPr>
              <a:defRPr sz="1400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0159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6026163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7272808" cy="50171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buFontTx/>
              <a:buBlip>
                <a:blip r:embed="rId3"/>
              </a:buBlip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4109574" y="6345330"/>
            <a:ext cx="837456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690B1-4C1A-431F-AA3A-11C57F0A0123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71270"/>
      </p:ext>
    </p:extLst>
  </p:cSld>
  <p:clrMapOvr>
    <a:masterClrMapping/>
  </p:clrMapOvr>
  <p:transition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buFontTx/>
              <a:buBlip>
                <a:blip r:embed="rId2"/>
              </a:buBlip>
              <a:defRPr spc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50000"/>
              </a:lnSpc>
              <a:buFontTx/>
              <a:buBlip>
                <a:blip r:embed="rId3"/>
              </a:buBlip>
              <a:defRPr spc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50000"/>
              </a:lnSpc>
              <a:defRPr spc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50000"/>
              </a:lnSpc>
              <a:defRPr spc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50000"/>
              </a:lnSpc>
              <a:defRPr spc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1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6791A-A545-42D0-B868-95E7EFE6A1CB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06725"/>
      </p:ext>
    </p:extLst>
  </p:cSld>
  <p:clrMapOvr>
    <a:masterClrMapping/>
  </p:clrMapOvr>
  <p:transition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A542E-E124-4A56-BD75-44FBA185681B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8673"/>
      </p:ext>
    </p:extLst>
  </p:cSld>
  <p:clrMapOvr>
    <a:masterClrMapping/>
  </p:clrMapOvr>
  <p:transition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05385-7216-4FCF-AC9A-8A241C21179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7279"/>
      </p:ext>
    </p:extLst>
  </p:cSld>
  <p:clrMapOvr>
    <a:masterClrMapping/>
  </p:clrMapOvr>
  <p:transition>
    <p:plu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BB9F-5DC2-4EB5-80EF-AD53C72B2AA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84892"/>
      </p:ext>
    </p:extLst>
  </p:cSld>
  <p:clrMapOvr>
    <a:masterClrMapping/>
  </p:clrMapOvr>
  <p:transition>
    <p:plu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1E6B-B8E6-408A-8D04-272B6D6F19BC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3245"/>
      </p:ext>
    </p:extLst>
  </p:cSld>
  <p:clrMapOvr>
    <a:masterClrMapping/>
  </p:clrMapOvr>
  <p:transition>
    <p:plu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56A56-E6CD-4E47-B776-537C8A92F8FB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21260"/>
      </p:ext>
    </p:extLst>
  </p:cSld>
  <p:clrMapOvr>
    <a:masterClrMapping/>
  </p:clrMapOvr>
  <p:transition>
    <p:plu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94EB-E412-48CF-ACD5-871D8D8ED3A6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417"/>
      </p:ext>
    </p:extLst>
  </p:cSld>
  <p:clrMapOvr>
    <a:masterClrMapping/>
  </p:clrMapOvr>
  <p:transition>
    <p:plu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CF347-D8EA-4E35-912B-F1FE8F96756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680"/>
      </p:ext>
    </p:extLst>
  </p:cSld>
  <p:clrMapOvr>
    <a:masterClrMapping/>
  </p:clrMapOvr>
  <p:transition>
    <p:plu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ECC9-472B-401C-B314-0817F54BDA76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38555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4109574" y="6475629"/>
            <a:ext cx="837456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8925" y="6"/>
            <a:ext cx="2058988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2" y="6"/>
            <a:ext cx="6029325" cy="6126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BF27-166C-4036-BB69-26787E7C56AC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93758"/>
      </p:ext>
    </p:extLst>
  </p:cSld>
  <p:clrMapOvr>
    <a:masterClrMapping/>
  </p:clrMapOvr>
  <p:transition>
    <p:plu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78B0E-F726-4842-B571-D690B3B68CA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79147"/>
      </p:ext>
    </p:extLst>
  </p:cSld>
  <p:clrMapOvr>
    <a:masterClrMapping/>
  </p:clrMapOvr>
  <p:transition>
    <p:plu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3" y="6"/>
            <a:ext cx="8240713" cy="6126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Y수평선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4D085-825E-4E4C-A401-00D051F5CBE0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08926"/>
      </p:ext>
    </p:extLst>
  </p:cSld>
  <p:clrMapOvr>
    <a:masterClrMapping/>
  </p:clrMapOvr>
  <p:transition>
    <p:plu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짧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820738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b="0" smtClean="0">
              <a:solidFill>
                <a:srgbClr val="000000"/>
              </a:solidFill>
              <a:latin typeface="HY수평선M" panose="02030600000101010101" pitchFamily="18" charset="-127"/>
              <a:ea typeface="가는각진제목체" charset="-127"/>
            </a:endParaRPr>
          </a:p>
        </p:txBody>
      </p:sp>
      <p:sp>
        <p:nvSpPr>
          <p:cNvPr id="9" name="텍스트 개체 틀 11"/>
          <p:cNvSpPr>
            <a:spLocks noGrp="1"/>
          </p:cNvSpPr>
          <p:nvPr>
            <p:ph type="body" sz="quarter" idx="15"/>
          </p:nvPr>
        </p:nvSpPr>
        <p:spPr>
          <a:xfrm>
            <a:off x="430826" y="238126"/>
            <a:ext cx="8053753" cy="4953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400">
                <a:latin typeface="산돌고딕 M" charset="-127"/>
                <a:ea typeface="산돌고딕 M" charset="-127"/>
              </a:defRPr>
            </a:lvl1pPr>
          </a:lstStyle>
          <a:p>
            <a:fld id="{F597B5EE-6989-4897-B78E-6471639734E1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2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짧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820738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kumimoji="0" lang="ko-KR" altLang="en-US" b="0" smtClean="0">
              <a:solidFill>
                <a:srgbClr val="000000"/>
              </a:solidFill>
              <a:latin typeface="Tahoma" panose="020B0604030504040204" pitchFamily="34" charset="0"/>
              <a:ea typeface="가는각진제목체" charset="-127"/>
            </a:endParaRPr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400">
                <a:latin typeface="산돌고딕 M" charset="-127"/>
                <a:ea typeface="산돌고딕 M" charset="-127"/>
              </a:defRPr>
            </a:lvl1pPr>
          </a:lstStyle>
          <a:p>
            <a:fld id="{B6A122EA-956B-4302-82B2-508C1007BA03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19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짧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820738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b="0" smtClean="0">
              <a:solidFill>
                <a:srgbClr val="000000"/>
              </a:solidFill>
              <a:latin typeface="HY수평선M" panose="02030600000101010101" pitchFamily="18" charset="-127"/>
              <a:ea typeface="가는각진제목체" charset="-127"/>
            </a:endParaRPr>
          </a:p>
        </p:txBody>
      </p:sp>
      <p:sp>
        <p:nvSpPr>
          <p:cNvPr id="9" name="텍스트 개체 틀 11"/>
          <p:cNvSpPr>
            <a:spLocks noGrp="1"/>
          </p:cNvSpPr>
          <p:nvPr>
            <p:ph type="body" sz="quarter" idx="15"/>
          </p:nvPr>
        </p:nvSpPr>
        <p:spPr>
          <a:xfrm>
            <a:off x="430826" y="238126"/>
            <a:ext cx="8053753" cy="4953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400">
                <a:latin typeface="산돌고딕 M" charset="-127"/>
                <a:ea typeface="산돌고딕 M" charset="-127"/>
              </a:defRPr>
            </a:lvl1pPr>
          </a:lstStyle>
          <a:p>
            <a:fld id="{1F805AE2-37B8-4762-87C3-DC4917F6C2E9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22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짧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820738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kumimoji="0" lang="ko-KR" altLang="en-US" b="0" smtClean="0">
              <a:solidFill>
                <a:srgbClr val="000000"/>
              </a:solidFill>
              <a:latin typeface="Tahoma" panose="020B0604030504040204" pitchFamily="34" charset="0"/>
              <a:ea typeface="가는각진제목체" charset="-127"/>
            </a:endParaRPr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400">
                <a:latin typeface="산돌고딕 M" charset="-127"/>
                <a:ea typeface="산돌고딕 M" charset="-127"/>
              </a:defRPr>
            </a:lvl1pPr>
          </a:lstStyle>
          <a:p>
            <a:fld id="{EEC0256A-9D30-4674-8FEA-3283E609408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56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972108" y="0"/>
            <a:ext cx="8280412" cy="76470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buFontTx/>
              <a:buBlip>
                <a:blip r:embed="rId3"/>
              </a:buBlip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0">
                <a:solidFill>
                  <a:srgbClr val="000000"/>
                </a:solidFill>
                <a:latin typeface="Tahoma"/>
                <a:ea typeface="SimHei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5330076"/>
      </p:ext>
    </p:extLst>
  </p:cSld>
  <p:clrMapOvr>
    <a:masterClrMapping/>
  </p:clrMapOvr>
  <p:transition>
    <p:plu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짧은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820738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b="0" smtClean="0">
              <a:solidFill>
                <a:srgbClr val="000000"/>
              </a:solidFill>
              <a:latin typeface="HY수평선M" panose="02030600000101010101" pitchFamily="18" charset="-127"/>
              <a:ea typeface="가는각진제목체" charset="-127"/>
            </a:endParaRPr>
          </a:p>
        </p:txBody>
      </p:sp>
      <p:sp>
        <p:nvSpPr>
          <p:cNvPr id="9" name="텍스트 개체 틀 11"/>
          <p:cNvSpPr>
            <a:spLocks noGrp="1"/>
          </p:cNvSpPr>
          <p:nvPr>
            <p:ph type="body" sz="quarter" idx="15"/>
          </p:nvPr>
        </p:nvSpPr>
        <p:spPr>
          <a:xfrm>
            <a:off x="430826" y="238126"/>
            <a:ext cx="8053753" cy="4953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400">
                <a:latin typeface="산돌고딕 M" charset="-127"/>
                <a:ea typeface="산돌고딕 M" charset="-127"/>
              </a:defRPr>
            </a:lvl1pPr>
          </a:lstStyle>
          <a:p>
            <a:fld id="{D46B91D1-1912-44E3-894C-9E6814B02451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buFontTx/>
              <a:buBlip>
                <a:blip r:embed="rId3"/>
              </a:buBlip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2108" y="0"/>
            <a:ext cx="828041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0">
                <a:solidFill>
                  <a:srgbClr val="000000"/>
                </a:solidFill>
                <a:latin typeface="Tahoma"/>
                <a:ea typeface="SimHei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3193445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4109574" y="6475629"/>
            <a:ext cx="837456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4109574" y="6475629"/>
            <a:ext cx="837456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3.jpe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9.png"/><Relationship Id="rId27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5" y="7315"/>
            <a:ext cx="85455" cy="686662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3080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39904" y="149778"/>
            <a:ext cx="6912768" cy="5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2" name="직사각형 11"/>
          <p:cNvSpPr/>
          <p:nvPr userDrawn="1"/>
        </p:nvSpPr>
        <p:spPr>
          <a:xfrm>
            <a:off x="90649" y="6294299"/>
            <a:ext cx="8967899" cy="48307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291686" y="6335125"/>
            <a:ext cx="4058293" cy="593355"/>
            <a:chOff x="4338724" y="6340362"/>
            <a:chExt cx="4058293" cy="593355"/>
          </a:xfrm>
        </p:grpSpPr>
        <p:pic>
          <p:nvPicPr>
            <p:cNvPr id="14" name="그림 13" descr="hallym_ui.gif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4338724" y="6340362"/>
              <a:ext cx="726850" cy="3470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그룹 33"/>
            <p:cNvGrpSpPr/>
            <p:nvPr userDrawn="1"/>
          </p:nvGrpSpPr>
          <p:grpSpPr>
            <a:xfrm>
              <a:off x="4690205" y="6399725"/>
              <a:ext cx="3706812" cy="533992"/>
              <a:chOff x="4690205" y="6399725"/>
              <a:chExt cx="3706812" cy="533992"/>
            </a:xfrm>
          </p:grpSpPr>
          <p:sp>
            <p:nvSpPr>
              <p:cNvPr id="16" name="Text Box 16"/>
              <p:cNvSpPr txBox="1">
                <a:spLocks noChangeArrowheads="1"/>
              </p:cNvSpPr>
              <p:nvPr userDrawn="1"/>
            </p:nvSpPr>
            <p:spPr bwMode="auto">
              <a:xfrm>
                <a:off x="4690205" y="6508486"/>
                <a:ext cx="3706812" cy="232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rtl="0" latinLnBrk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altLang="ko-KR" sz="1100" kern="1200" dirty="0">
                  <a:solidFill>
                    <a:srgbClr val="009999"/>
                  </a:solidFill>
                  <a:latin typeface="휴먼엑스포" pitchFamily="18" charset="-127"/>
                  <a:ea typeface="휴먼엑스포" pitchFamily="18" charset="-127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 userDrawn="1"/>
            </p:nvSpPr>
            <p:spPr bwMode="auto">
              <a:xfrm>
                <a:off x="5039153" y="6399725"/>
                <a:ext cx="3075832" cy="533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b="1" kern="12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ea typeface="휴먼엑스포" pitchFamily="18" charset="-127"/>
                    <a:cs typeface="Times New Roman" panose="02020603050405020304" pitchFamily="18" charset="0"/>
                  </a:rPr>
                  <a:t>P</a:t>
                </a:r>
                <a:r>
                  <a:rPr lang="en-US" altLang="ko-KR" sz="1800" b="0" kern="1200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ea typeface="휴먼엑스포" pitchFamily="18" charset="-127"/>
                    <a:cs typeface="Times New Roman" panose="02020603050405020304" pitchFamily="18" charset="0"/>
                  </a:rPr>
                  <a:t>yrolysis </a:t>
                </a:r>
                <a:r>
                  <a:rPr lang="en-US" altLang="ko-KR" sz="1800" b="1" kern="12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ea typeface="휴먼엑스포" pitchFamily="18" charset="-127"/>
                    <a:cs typeface="Times New Roman" panose="02020603050405020304" pitchFamily="18" charset="0"/>
                  </a:rPr>
                  <a:t>R</a:t>
                </a:r>
                <a:r>
                  <a:rPr lang="en-US" altLang="ko-KR" sz="1800" b="0" kern="1200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ea typeface="휴먼엑스포" pitchFamily="18" charset="-127"/>
                    <a:cs typeface="Times New Roman" panose="02020603050405020304" pitchFamily="18" charset="0"/>
                  </a:rPr>
                  <a:t>esearch </a:t>
                </a:r>
                <a:r>
                  <a:rPr lang="en-US" altLang="ko-KR" sz="1800" b="1" kern="12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ea typeface="휴먼엑스포" pitchFamily="18" charset="-127"/>
                    <a:cs typeface="Times New Roman" panose="02020603050405020304" pitchFamily="18" charset="0"/>
                  </a:rPr>
                  <a:t>L</a:t>
                </a:r>
                <a:r>
                  <a:rPr lang="en-US" altLang="ko-KR" sz="1800" kern="1200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ea typeface="휴먼엑스포" pitchFamily="18" charset="-127"/>
                    <a:cs typeface="Times New Roman" panose="02020603050405020304" pitchFamily="18" charset="0"/>
                  </a:rPr>
                  <a:t>aboratory</a:t>
                </a:r>
              </a:p>
              <a:p>
                <a:pPr algn="ctr" rtl="0" latinLnBrk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altLang="ko-KR" sz="1100" b="0" kern="1200" dirty="0">
                  <a:solidFill>
                    <a:srgbClr val="009999"/>
                  </a:solidFill>
                  <a:latin typeface="휴먼엑스포" pitchFamily="18" charset="-127"/>
                  <a:ea typeface="휴먼엑스포" pitchFamily="18" charset="-127"/>
                </a:endParaRPr>
              </a:p>
            </p:txBody>
          </p:sp>
        </p:grpSp>
      </p:grpSp>
      <p:sp>
        <p:nvSpPr>
          <p:cNvPr id="18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4175582" y="6350371"/>
            <a:ext cx="837456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87F366F-26EB-4192-935A-ED5045BAD14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2" name="Picture 1"/>
          <p:cNvPicPr>
            <a:picLocks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1" r="3038" b="-1"/>
          <a:stretch/>
        </p:blipFill>
        <p:spPr bwMode="auto">
          <a:xfrm>
            <a:off x="90648" y="651489"/>
            <a:ext cx="9021536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 userDrawn="1"/>
        </p:nvSpPr>
        <p:spPr>
          <a:xfrm>
            <a:off x="9058547" y="4192"/>
            <a:ext cx="85455" cy="686662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 userDrawn="1"/>
        </p:nvSpPr>
        <p:spPr>
          <a:xfrm rot="5400000">
            <a:off x="4526677" y="-4546608"/>
            <a:ext cx="90646" cy="9144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 userDrawn="1"/>
        </p:nvSpPr>
        <p:spPr>
          <a:xfrm rot="5400000">
            <a:off x="4534960" y="2264901"/>
            <a:ext cx="93771" cy="912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74" r:id="rId14"/>
  </p:sldLayoutIdLst>
  <p:transition>
    <p:plus/>
  </p:transition>
  <p:timing>
    <p:tnLst>
      <p:par>
        <p:cTn id="1" dur="indefinite" restart="never" nodeType="tmRoot"/>
      </p:par>
    </p:tnLst>
  </p:timing>
  <p:hf hdr="0" ftr="0" dt="0"/>
  <p:txStyles>
    <p:titleStyle>
      <a:lvl1pPr marL="0" indent="0" algn="l" rtl="0" eaLnBrk="0" fontAlgn="base" latinLnBrk="1" hangingPunct="0">
        <a:spcBef>
          <a:spcPct val="0"/>
        </a:spcBef>
        <a:spcAft>
          <a:spcPct val="0"/>
        </a:spcAft>
        <a:defRPr kumimoji="1" sz="2400" b="1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HY견고딕" pitchFamily="18" charset="-127"/>
          <a:ea typeface="HY견고딕" pitchFamily="18" charset="-127"/>
          <a:cs typeface="Tahoma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Tx/>
        <a:buBlip>
          <a:blip r:embed="rId18"/>
        </a:buBlip>
        <a:defRPr kumimoji="1" sz="2000" b="1" i="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Tx/>
        <a:buBlip>
          <a:blip r:embed="rId19"/>
        </a:buBlip>
        <a:defRPr kumimoji="1" sz="1800" i="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Tx/>
        <a:buBlip>
          <a:blip r:embed="rId20"/>
        </a:buBlip>
        <a:defRPr kumimoji="1" sz="1600" i="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 i="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200" i="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Verdana" pitchFamily="34" charset="0"/>
          <a:ea typeface="휴먼엑스포" pitchFamily="18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Verdana" pitchFamily="34" charset="0"/>
          <a:ea typeface="휴먼엑스포" pitchFamily="18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Verdana" pitchFamily="34" charset="0"/>
          <a:ea typeface="휴먼엑스포" pitchFamily="18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Verdana" pitchFamily="34" charset="0"/>
          <a:ea typeface="휴먼엑스포" pitchFamily="18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softEdge rad="31750"/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b="1" cap="all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16974" y="0"/>
            <a:ext cx="8136000" cy="73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115616" y="8878"/>
            <a:ext cx="802838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247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401" y="55511"/>
            <a:ext cx="682039" cy="637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179512" cy="73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 userDrawn="1"/>
        </p:nvSpPr>
        <p:spPr>
          <a:xfrm>
            <a:off x="9220" y="6381329"/>
            <a:ext cx="9126000" cy="54868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3499064" y="6592273"/>
            <a:ext cx="2133600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7F366F-26EB-4192-935A-ED5045BAD141}" type="slidenum">
              <a:rPr kumimoji="0" lang="ko-KR" altLang="en-US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4" name="그룹 18"/>
          <p:cNvGrpSpPr>
            <a:grpSpLocks/>
          </p:cNvGrpSpPr>
          <p:nvPr userDrawn="1"/>
        </p:nvGrpSpPr>
        <p:grpSpPr bwMode="auto">
          <a:xfrm>
            <a:off x="107504" y="6494290"/>
            <a:ext cx="3731156" cy="319050"/>
            <a:chOff x="4847173" y="6440427"/>
            <a:chExt cx="3730649" cy="319012"/>
          </a:xfrm>
        </p:grpSpPr>
        <p:pic>
          <p:nvPicPr>
            <p:cNvPr id="20" name="Picture 2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47173" y="6440427"/>
              <a:ext cx="6477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 userDrawn="1"/>
          </p:nvSpPr>
          <p:spPr bwMode="auto">
            <a:xfrm>
              <a:off x="5575485" y="6451699"/>
              <a:ext cx="3002337" cy="3077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dirty="0">
                  <a:ln>
                    <a:prstDash val="solid"/>
                  </a:ln>
                  <a:solidFill>
                    <a:prstClr val="black"/>
                  </a:solidFill>
                  <a:effectLst>
                    <a:outerShdw blurRad="88000" dist="50800" dir="5040000" algn="tl">
                      <a:srgbClr val="8064A2">
                        <a:tint val="80000"/>
                        <a:satMod val="250000"/>
                        <a:alpha val="4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환경부 지정 기후변화특성화대학원</a:t>
              </a:r>
            </a:p>
          </p:txBody>
        </p:sp>
      </p:grpSp>
      <p:grpSp>
        <p:nvGrpSpPr>
          <p:cNvPr id="5" name="그룹 24"/>
          <p:cNvGrpSpPr>
            <a:grpSpLocks/>
          </p:cNvGrpSpPr>
          <p:nvPr userDrawn="1"/>
        </p:nvGrpSpPr>
        <p:grpSpPr bwMode="auto">
          <a:xfrm>
            <a:off x="5151978" y="6467605"/>
            <a:ext cx="3884518" cy="433745"/>
            <a:chOff x="166881" y="6308169"/>
            <a:chExt cx="4476557" cy="516091"/>
          </a:xfrm>
        </p:grpSpPr>
        <p:pic>
          <p:nvPicPr>
            <p:cNvPr id="26" name="그림 25" descr="hallym_ui.gif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166881" y="6374799"/>
              <a:ext cx="659351" cy="3153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그룹 20"/>
            <p:cNvGrpSpPr>
              <a:grpSpLocks/>
            </p:cNvGrpSpPr>
            <p:nvPr userDrawn="1"/>
          </p:nvGrpSpPr>
          <p:grpSpPr bwMode="auto">
            <a:xfrm>
              <a:off x="928090" y="6308169"/>
              <a:ext cx="3715348" cy="516091"/>
              <a:chOff x="928090" y="6319844"/>
              <a:chExt cx="3715348" cy="516091"/>
            </a:xfrm>
          </p:grpSpPr>
          <p:sp>
            <p:nvSpPr>
              <p:cNvPr id="28" name="Text Box 16"/>
              <p:cNvSpPr txBox="1">
                <a:spLocks noChangeArrowheads="1"/>
              </p:cNvSpPr>
              <p:nvPr userDrawn="1"/>
            </p:nvSpPr>
            <p:spPr bwMode="auto">
              <a:xfrm>
                <a:off x="936031" y="6550293"/>
                <a:ext cx="3707407" cy="28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80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2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R</a:t>
                </a:r>
                <a:r>
                  <a:rPr kumimoji="0" lang="en-US" altLang="ko-KR" sz="12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esearch</a:t>
                </a:r>
                <a:r>
                  <a:rPr kumimoji="0" lang="en-US" altLang="ko-KR" sz="1200" dirty="0">
                    <a:solidFill>
                      <a:srgbClr val="BBE0E3"/>
                    </a:solidFill>
                    <a:latin typeface="휴먼엑스포" pitchFamily="18" charset="-127"/>
                    <a:ea typeface="휴먼엑스포" pitchFamily="18" charset="-127"/>
                  </a:rPr>
                  <a:t> </a:t>
                </a:r>
                <a:r>
                  <a:rPr kumimoji="0" lang="en-US" altLang="ko-KR" sz="12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C</a:t>
                </a:r>
                <a:r>
                  <a:rPr kumimoji="0" lang="en-US" altLang="ko-KR" sz="12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enter for</a:t>
                </a:r>
                <a:r>
                  <a:rPr kumimoji="0" lang="en-US" altLang="ko-KR" sz="1200" dirty="0">
                    <a:solidFill>
                      <a:srgbClr val="BBE0E3"/>
                    </a:solidFill>
                    <a:latin typeface="휴먼엑스포" pitchFamily="18" charset="-127"/>
                    <a:ea typeface="휴먼엑스포" pitchFamily="18" charset="-127"/>
                  </a:rPr>
                  <a:t> </a:t>
                </a:r>
                <a:r>
                  <a:rPr kumimoji="0" lang="en-US" altLang="ko-KR" sz="12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C</a:t>
                </a:r>
                <a:r>
                  <a:rPr kumimoji="0" lang="en-US" altLang="ko-KR" sz="12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limate</a:t>
                </a:r>
                <a:r>
                  <a:rPr kumimoji="0" lang="en-US" altLang="ko-KR" sz="1200" dirty="0">
                    <a:solidFill>
                      <a:srgbClr val="BBE0E3"/>
                    </a:solidFill>
                    <a:latin typeface="휴먼엑스포" pitchFamily="18" charset="-127"/>
                    <a:ea typeface="휴먼엑스포" pitchFamily="18" charset="-127"/>
                  </a:rPr>
                  <a:t> </a:t>
                </a:r>
                <a:r>
                  <a:rPr kumimoji="0" lang="en-US" altLang="ko-KR" sz="12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C</a:t>
                </a:r>
                <a:r>
                  <a:rPr kumimoji="0" lang="en-US" altLang="ko-KR" sz="12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hange</a:t>
                </a:r>
              </a:p>
            </p:txBody>
          </p:sp>
          <p:sp>
            <p:nvSpPr>
              <p:cNvPr id="30" name="Text Box 16"/>
              <p:cNvSpPr txBox="1">
                <a:spLocks noChangeArrowheads="1"/>
              </p:cNvSpPr>
              <p:nvPr userDrawn="1"/>
            </p:nvSpPr>
            <p:spPr bwMode="auto">
              <a:xfrm>
                <a:off x="928090" y="6319844"/>
                <a:ext cx="1806746" cy="285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 fontAlgn="auto">
                  <a:lnSpc>
                    <a:spcPct val="80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2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H</a:t>
                </a:r>
                <a:r>
                  <a:rPr kumimoji="0" lang="en-US" altLang="ko-KR" sz="12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allym </a:t>
                </a:r>
                <a:r>
                  <a:rPr kumimoji="0" lang="en-US" altLang="ko-KR" sz="12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U</a:t>
                </a:r>
                <a:r>
                  <a:rPr kumimoji="0" lang="en-US" altLang="ko-KR" sz="12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niversity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81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lvl1pPr algn="just" defTabSz="914400" rtl="0" eaLnBrk="1" latinLnBrk="1" hangingPunct="1">
        <a:spcBef>
          <a:spcPct val="0"/>
        </a:spcBef>
        <a:buNone/>
        <a:defRPr sz="2800" b="1" kern="1200" cap="all" spc="0">
          <a:ln w="0">
            <a:solidFill>
              <a:schemeClr val="bg1">
                <a:lumMod val="95000"/>
              </a:schemeClr>
            </a:solidFill>
          </a:ln>
          <a:solidFill>
            <a:schemeClr val="bg1">
              <a:lumMod val="95000"/>
            </a:schemeClr>
          </a:solidFill>
          <a:effectLst/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1"/>
          </a:solidFill>
          <a:latin typeface="함초롬돋움" pitchFamily="18" charset="-127"/>
          <a:ea typeface="함초롬돋움" pitchFamily="18" charset="-127"/>
          <a:cs typeface="함초롬돋움" pitchFamily="18" charset="-127"/>
        </a:defRPr>
      </a:lvl1pPr>
      <a:lvl2pPr marL="742950" indent="-285750" algn="l" defTabSz="914400" rtl="0" eaLnBrk="1" latinLnBrk="1" hangingPunct="1">
        <a:spcBef>
          <a:spcPct val="20000"/>
        </a:spcBef>
        <a:buFontTx/>
        <a:buBlip>
          <a:blip r:embed="rId11"/>
        </a:buBlip>
        <a:defRPr sz="2200" kern="1200">
          <a:solidFill>
            <a:schemeClr val="tx1"/>
          </a:solidFill>
          <a:latin typeface="함초롬돋움" pitchFamily="18" charset="-127"/>
          <a:ea typeface="함초롬돋움" pitchFamily="18" charset="-127"/>
          <a:cs typeface="함초롬돋움" pitchFamily="18" charset="-127"/>
        </a:defRPr>
      </a:lvl2pPr>
      <a:lvl3pPr marL="1143000" indent="-228600" algn="l" defTabSz="914400" rtl="0" eaLnBrk="1" latinLnBrk="1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함초롬돋움" pitchFamily="18" charset="-127"/>
          <a:ea typeface="함초롬돋움" pitchFamily="18" charset="-127"/>
          <a:cs typeface="함초롬돋움" pitchFamily="18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함초롬돋움" pitchFamily="18" charset="-127"/>
          <a:ea typeface="함초롬돋움" pitchFamily="18" charset="-127"/>
          <a:cs typeface="함초롬돋움" pitchFamily="18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ltGray">
          <a:xfrm>
            <a:off x="0" y="764710"/>
            <a:ext cx="9144000" cy="98933"/>
          </a:xfrm>
          <a:prstGeom prst="rect">
            <a:avLst/>
          </a:prstGeom>
          <a:gradFill rotWithShape="0">
            <a:gsLst>
              <a:gs pos="0">
                <a:srgbClr val="0C3CA6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HY수평선M" pitchFamily="18" charset="-127"/>
            </a:endParaRPr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"/>
            <a:ext cx="8280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3079" name="Rectangle 26"/>
          <p:cNvSpPr>
            <a:spLocks noChangeArrowheads="1"/>
          </p:cNvSpPr>
          <p:nvPr/>
        </p:nvSpPr>
        <p:spPr bwMode="auto">
          <a:xfrm>
            <a:off x="-23813" y="1516064"/>
            <a:ext cx="136526" cy="43259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9043991" y="1516064"/>
            <a:ext cx="136525" cy="43259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latin typeface="Arial" charset="0"/>
              <a:ea typeface="굴림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374926"/>
            <a:ext cx="9144000" cy="48307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pSp>
        <p:nvGrpSpPr>
          <p:cNvPr id="3084" name="그룹 12"/>
          <p:cNvGrpSpPr>
            <a:grpSpLocks/>
          </p:cNvGrpSpPr>
          <p:nvPr/>
        </p:nvGrpSpPr>
        <p:grpSpPr bwMode="auto">
          <a:xfrm>
            <a:off x="225426" y="6435729"/>
            <a:ext cx="4059238" cy="419844"/>
            <a:chOff x="4338724" y="6315700"/>
            <a:chExt cx="4058293" cy="420525"/>
          </a:xfrm>
        </p:grpSpPr>
        <p:pic>
          <p:nvPicPr>
            <p:cNvPr id="14" name="그림 13" descr="hallym_ui.gif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4338724" y="6341141"/>
              <a:ext cx="726906" cy="34663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91" name="그룹 33"/>
            <p:cNvGrpSpPr>
              <a:grpSpLocks/>
            </p:cNvGrpSpPr>
            <p:nvPr userDrawn="1"/>
          </p:nvGrpSpPr>
          <p:grpSpPr bwMode="auto">
            <a:xfrm>
              <a:off x="4689480" y="6315700"/>
              <a:ext cx="3707537" cy="420525"/>
              <a:chOff x="4689480" y="6315700"/>
              <a:chExt cx="3707537" cy="420525"/>
            </a:xfrm>
          </p:grpSpPr>
          <p:sp>
            <p:nvSpPr>
              <p:cNvPr id="16" name="Text Box 16"/>
              <p:cNvSpPr txBox="1">
                <a:spLocks noChangeArrowheads="1"/>
              </p:cNvSpPr>
              <p:nvPr userDrawn="1"/>
            </p:nvSpPr>
            <p:spPr bwMode="auto">
              <a:xfrm>
                <a:off x="4689480" y="6508100"/>
                <a:ext cx="3707537" cy="22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altLang="ko-KR" sz="11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R</a:t>
                </a:r>
                <a:r>
                  <a:rPr lang="en-US" altLang="ko-KR" sz="11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esearch</a:t>
                </a:r>
                <a:r>
                  <a:rPr lang="en-US" altLang="ko-KR" sz="1100" dirty="0">
                    <a:solidFill>
                      <a:srgbClr val="BBE0E3"/>
                    </a:solidFill>
                    <a:latin typeface="휴먼엑스포" pitchFamily="18" charset="-127"/>
                    <a:ea typeface="휴먼엑스포" pitchFamily="18" charset="-127"/>
                  </a:rPr>
                  <a:t> </a:t>
                </a:r>
                <a:r>
                  <a:rPr lang="en-US" altLang="ko-KR" sz="11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C</a:t>
                </a:r>
                <a:r>
                  <a:rPr lang="en-US" altLang="ko-KR" sz="11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enter for</a:t>
                </a:r>
                <a:r>
                  <a:rPr lang="en-US" altLang="ko-KR" sz="1100" dirty="0">
                    <a:solidFill>
                      <a:srgbClr val="BBE0E3"/>
                    </a:solidFill>
                    <a:latin typeface="휴먼엑스포" pitchFamily="18" charset="-127"/>
                    <a:ea typeface="휴먼엑스포" pitchFamily="18" charset="-127"/>
                  </a:rPr>
                  <a:t> </a:t>
                </a:r>
                <a:r>
                  <a:rPr lang="en-US" altLang="ko-KR" sz="11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C</a:t>
                </a:r>
                <a:r>
                  <a:rPr lang="en-US" altLang="ko-KR" sz="11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limate</a:t>
                </a:r>
                <a:r>
                  <a:rPr lang="en-US" altLang="ko-KR" sz="1100" dirty="0">
                    <a:solidFill>
                      <a:srgbClr val="BBE0E3"/>
                    </a:solidFill>
                    <a:latin typeface="휴먼엑스포" pitchFamily="18" charset="-127"/>
                    <a:ea typeface="휴먼엑스포" pitchFamily="18" charset="-127"/>
                  </a:rPr>
                  <a:t> </a:t>
                </a:r>
                <a:r>
                  <a:rPr lang="en-US" altLang="ko-KR" sz="11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C</a:t>
                </a:r>
                <a:r>
                  <a:rPr lang="en-US" altLang="ko-KR" sz="11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hange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 userDrawn="1"/>
            </p:nvSpPr>
            <p:spPr bwMode="auto">
              <a:xfrm>
                <a:off x="4749791" y="6315700"/>
                <a:ext cx="2064856" cy="232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altLang="ko-KR" sz="11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H</a:t>
                </a:r>
                <a:r>
                  <a:rPr lang="en-US" altLang="ko-KR" sz="11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allym </a:t>
                </a:r>
                <a:r>
                  <a:rPr lang="en-US" altLang="ko-KR" sz="1100" b="1" dirty="0">
                    <a:solidFill>
                      <a:srgbClr val="333399"/>
                    </a:solidFill>
                    <a:latin typeface="휴먼엑스포" pitchFamily="18" charset="-127"/>
                    <a:ea typeface="휴먼엑스포" pitchFamily="18" charset="-127"/>
                  </a:rPr>
                  <a:t>U</a:t>
                </a:r>
                <a:r>
                  <a:rPr lang="en-US" altLang="ko-KR" sz="1100" dirty="0">
                    <a:solidFill>
                      <a:srgbClr val="009999"/>
                    </a:solidFill>
                    <a:latin typeface="휴먼엑스포" pitchFamily="18" charset="-127"/>
                    <a:ea typeface="휴먼엑스포" pitchFamily="18" charset="-127"/>
                  </a:rPr>
                  <a:t>niversity</a:t>
                </a:r>
              </a:p>
            </p:txBody>
          </p:sp>
        </p:grpSp>
      </p:grpSp>
      <p:sp>
        <p:nvSpPr>
          <p:cNvPr id="18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4110040" y="6475419"/>
            <a:ext cx="836612" cy="365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55FA766-2828-4095-AAEB-5CFD73E171F7}" type="slidenum">
              <a:rPr lang="ko-KR" altLang="en-US" b="1" smtClean="0">
                <a:solidFill>
                  <a:srgbClr val="000000"/>
                </a:solidFill>
              </a:rPr>
              <a:pPr/>
              <a:t>‹#›</a:t>
            </a:fld>
            <a:endParaRPr lang="ko-KR" altLang="en-US" b="1" smtClean="0">
              <a:solidFill>
                <a:srgbClr val="000000"/>
              </a:solidFill>
            </a:endParaRPr>
          </a:p>
        </p:txBody>
      </p:sp>
      <p:grpSp>
        <p:nvGrpSpPr>
          <p:cNvPr id="3086" name="그룹 18"/>
          <p:cNvGrpSpPr>
            <a:grpSpLocks/>
          </p:cNvGrpSpPr>
          <p:nvPr/>
        </p:nvGrpSpPr>
        <p:grpSpPr bwMode="auto">
          <a:xfrm>
            <a:off x="5818189" y="6505585"/>
            <a:ext cx="3115664" cy="276999"/>
            <a:chOff x="34860" y="6425784"/>
            <a:chExt cx="3114949" cy="277775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548412" y="6425784"/>
              <a:ext cx="2601397" cy="277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ko-KR" altLang="en-US" sz="1200" b="1" dirty="0">
                  <a:ln>
                    <a:prstDash val="solid"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환경부 지정 기후변화특성화대학원</a:t>
              </a:r>
            </a:p>
          </p:txBody>
        </p:sp>
        <p:pic>
          <p:nvPicPr>
            <p:cNvPr id="3089" name="Picture 28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0" y="6426396"/>
              <a:ext cx="543696" cy="25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7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71438"/>
            <a:ext cx="8715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</p:sldLayoutIdLst>
  <p:transition>
    <p:plus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 b="1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HY견고딕" pitchFamily="18" charset="-127"/>
          <a:ea typeface="HY견고딕" pitchFamily="18" charset="-127"/>
          <a:cs typeface="Tahoma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Tahoma" panose="020B0604030504040204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Tahoma" panose="020B0604030504040204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Tahoma" panose="020B0604030504040204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Tahoma" panose="020B0604030504040204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Black" pitchFamily="34" charset="0"/>
          <a:ea typeface="HY울릉도B" pitchFamily="18" charset="-127"/>
        </a:defRPr>
      </a:lvl9pPr>
    </p:titleStyle>
    <p:bodyStyle>
      <a:lvl1pPr marL="342900" indent="-342900" algn="l" rtl="0" eaLnBrk="0" fontAlgn="base" latinLnBrk="1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25"/>
        </a:buBlip>
        <a:defRPr kumimoji="1" sz="2400"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rtl="0" eaLnBrk="0" fontAlgn="base" latinLnBrk="1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26"/>
        </a:buBlip>
        <a:defRPr kumimoji="1" sz="20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marL="1143000" indent="-228600" algn="l" rtl="0" eaLnBrk="0" fontAlgn="base" latinLnBrk="1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27"/>
        </a:buBlip>
        <a:defRPr kumimoji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marL="1600200" indent="-228600" algn="l" rtl="0" eaLnBrk="0" fontAlgn="base" latinLnBrk="1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marL="2057400" indent="-228600" algn="l" rtl="0" eaLnBrk="0" fontAlgn="base" latinLnBrk="1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Verdana" pitchFamily="34" charset="0"/>
          <a:ea typeface="휴먼엑스포" pitchFamily="18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Verdana" pitchFamily="34" charset="0"/>
          <a:ea typeface="휴먼엑스포" pitchFamily="18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Verdana" pitchFamily="34" charset="0"/>
          <a:ea typeface="휴먼엑스포" pitchFamily="18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Verdana" pitchFamily="34" charset="0"/>
          <a:ea typeface="휴먼엑스포" pitchFamily="18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5.jpe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12608"/>
            <a:ext cx="245158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0" y="1016732"/>
            <a:ext cx="9144000" cy="1620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867403" y="4365631"/>
            <a:ext cx="3889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kumimoji="0" lang="en-US" altLang="ko-KR" sz="2800" smtClean="0">
              <a:solidFill>
                <a:srgbClr val="FFFFFF"/>
              </a:solidFill>
              <a:latin typeface="Tahoma" panose="020B0604030504040204" pitchFamily="34" charset="0"/>
              <a:ea typeface="-윤고딕150" charset="-127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116212" y="1844824"/>
            <a:ext cx="8856476" cy="628312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/>
                <a:ea typeface="HY울릉도B"/>
              </a:rPr>
              <a:t>Polymer Pyrolysis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419" y="4365110"/>
            <a:ext cx="5904656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ln>
                  <a:solidFill>
                    <a:prstClr val="white"/>
                  </a:solidFill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2014. 9. 23. SNU Presentation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n>
                  <a:solidFill>
                    <a:prstClr val="white"/>
                  </a:solidFill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Seungdo KIM, Professor/Director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n>
                  <a:solidFill>
                    <a:prstClr val="white"/>
                  </a:solidFill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Pyrolysis Research Laboratory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n>
                  <a:solidFill>
                    <a:prstClr val="white"/>
                  </a:solidFill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Hallym University</a:t>
            </a:r>
            <a:endParaRPr kumimoji="0" lang="ko-KR" altLang="en-US" sz="2000" dirty="0">
              <a:ln>
                <a:solidFill>
                  <a:prstClr val="white"/>
                </a:solidFill>
              </a:ln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52400"/>
            <a:ext cx="193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712608"/>
            <a:ext cx="21066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712608"/>
            <a:ext cx="1778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24" y="2712608"/>
            <a:ext cx="2568984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스캔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70" y="2675012"/>
            <a:ext cx="1261796" cy="121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2708920"/>
            <a:ext cx="9144508" cy="15481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305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pyrolysis mechanism is important?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aphicFrame>
        <p:nvGraphicFramePr>
          <p:cNvPr id="11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82940227"/>
              </p:ext>
            </p:extLst>
          </p:nvPr>
        </p:nvGraphicFramePr>
        <p:xfrm>
          <a:off x="806700" y="990996"/>
          <a:ext cx="7509718" cy="513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비트맵 이미지" r:id="rId3" imgW="12400000" imgH="8485714" progId="Paint.Picture">
                  <p:embed/>
                </p:oleObj>
              </mc:Choice>
              <mc:Fallback>
                <p:oleObj name="비트맵 이미지" r:id="rId3" imgW="12400000" imgH="84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00" y="990996"/>
                        <a:ext cx="7509718" cy="513830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69021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8977"/>
            <a:ext cx="8532948" cy="501711"/>
          </a:xfrm>
        </p:spPr>
        <p:txBody>
          <a:bodyPr/>
          <a:lstStyle/>
          <a:p>
            <a:r>
              <a:rPr lang="en-US" altLang="ko-KR" dirty="0" smtClean="0"/>
              <a:t>Pyrolytic Degradation Pathways of Polyethylene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256159"/>
            <a:ext cx="8059817" cy="45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1897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8977"/>
            <a:ext cx="8532948" cy="501711"/>
          </a:xfrm>
        </p:spPr>
        <p:txBody>
          <a:bodyPr/>
          <a:lstStyle/>
          <a:p>
            <a:r>
              <a:rPr lang="en-US" altLang="ko-KR" dirty="0" smtClean="0"/>
              <a:t>Pyrolytic Degradation Pathways of Polyethylene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384176"/>
            <a:ext cx="7836956" cy="40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54918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9397044" cy="501711"/>
          </a:xfrm>
        </p:spPr>
        <p:txBody>
          <a:bodyPr/>
          <a:lstStyle/>
          <a:p>
            <a:r>
              <a:rPr lang="en-US" altLang="ko-KR" sz="2200" dirty="0" smtClean="0"/>
              <a:t>Pyrolytic Degradation Pathways of Polypropylene</a:t>
            </a:r>
            <a:endParaRPr lang="ko-KR" altLang="en-US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5" y="1160748"/>
            <a:ext cx="861413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5817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324528" cy="6957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12" name="그림 9" descr="8_8_2-9.jpg"/>
          <p:cNvPicPr>
            <a:picLocks noChangeAspect="1"/>
          </p:cNvPicPr>
          <p:nvPr/>
        </p:nvPicPr>
        <p:blipFill>
          <a:blip r:embed="rId2" cstate="print"/>
          <a:srcRect b="9866"/>
          <a:stretch>
            <a:fillRect/>
          </a:stretch>
        </p:blipFill>
        <p:spPr bwMode="auto">
          <a:xfrm>
            <a:off x="4993384" y="2745897"/>
            <a:ext cx="44751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6" y="2714620"/>
            <a:ext cx="62646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2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모음T" pitchFamily="18" charset="-127"/>
                <a:ea typeface="휴먼모음T" pitchFamily="18" charset="-127"/>
              </a:rPr>
              <a:t>3. Pyrolysis Kinetics</a:t>
            </a:r>
            <a:endParaRPr kumimoji="0" lang="en-US" altLang="ko-KR" sz="42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296253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pyrolysis kinetics is important?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95288" y="1160748"/>
            <a:ext cx="8229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ko-KR" b="1" kern="0" smtClean="0">
                <a:latin typeface="Comic Sans MS" panose="030F0702030302020204" pitchFamily="66" charset="0"/>
              </a:rPr>
              <a:t>Pyrolysis kinetics can elucidate 1) </a:t>
            </a:r>
            <a:r>
              <a:rPr lang="en-US" altLang="ko-KR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fast the reaction is completed</a:t>
            </a:r>
            <a:r>
              <a:rPr lang="en-US" altLang="ko-KR" b="1" kern="0" smtClean="0">
                <a:latin typeface="Comic Sans MS" panose="030F0702030302020204" pitchFamily="66" charset="0"/>
              </a:rPr>
              <a:t> and 2) </a:t>
            </a:r>
            <a:r>
              <a:rPr lang="en-US" altLang="ko-KR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the production rate of desirable products can be increased</a:t>
            </a:r>
            <a:r>
              <a:rPr lang="en-US" altLang="ko-KR" b="1" kern="0" smtClean="0">
                <a:latin typeface="Comic Sans MS" panose="030F0702030302020204" pitchFamily="66" charset="0"/>
              </a:rPr>
              <a:t> </a:t>
            </a:r>
            <a:endParaRPr lang="en-US" altLang="ko-KR" b="1" kern="0" dirty="0" smtClean="0">
              <a:latin typeface="Comic Sans MS" panose="030F0702030302020204" pitchFamily="66" charset="0"/>
            </a:endParaRPr>
          </a:p>
        </p:txBody>
      </p: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1616077" y="3969041"/>
            <a:ext cx="6616701" cy="2036763"/>
            <a:chOff x="1018" y="2302"/>
            <a:chExt cx="4168" cy="1283"/>
          </a:xfrm>
        </p:grpSpPr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1018" y="2616"/>
              <a:ext cx="997" cy="636"/>
              <a:chOff x="1018" y="2616"/>
              <a:chExt cx="997" cy="636"/>
            </a:xfrm>
          </p:grpSpPr>
          <p:sp>
            <p:nvSpPr>
              <p:cNvPr id="37" name="AutoShape 4"/>
              <p:cNvSpPr>
                <a:spLocks noChangeArrowheads="1"/>
              </p:cNvSpPr>
              <p:nvPr/>
            </p:nvSpPr>
            <p:spPr bwMode="auto">
              <a:xfrm>
                <a:off x="1022" y="2616"/>
                <a:ext cx="952" cy="636"/>
              </a:xfrm>
              <a:prstGeom prst="irregularSeal1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Wingdings" panose="05000000000000000000" pitchFamily="2" charset="2"/>
                  <a:buChar char="v"/>
                  <a:defRPr kumimoji="1" sz="32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옛체" panose="02010504000101010101" pitchFamily="2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MS UI Gothic" panose="020B0600070205080204" pitchFamily="34" charset="-128"/>
                  <a:buChar char="✓"/>
                  <a:defRPr kumimoji="1" sz="28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엑스포" panose="02030504000101010101" pitchFamily="18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1018" y="2750"/>
                <a:ext cx="99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anose="05000000000000000000" pitchFamily="2" charset="2"/>
                  <a:buChar char="v"/>
                  <a:defRPr kumimoji="1" sz="32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옛체" panose="02010504000101010101" pitchFamily="2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MS UI Gothic" panose="020B0600070205080204" pitchFamily="34" charset="-128"/>
                  <a:buChar char="✓"/>
                  <a:defRPr kumimoji="1" sz="28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엑스포" panose="02030504000101010101" pitchFamily="18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 Rounded MT Bold" panose="020F0704030504030204" pitchFamily="34" charset="0"/>
                    <a:ea typeface="휴먼모음T" panose="02030504000101010101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굴림" panose="020B0600000101010101" pitchFamily="50" charset="-127"/>
                  </a:rPr>
                  <a:t>Polymers</a:t>
                </a:r>
              </a:p>
            </p:txBody>
          </p:sp>
        </p:grp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2110" y="2481"/>
              <a:ext cx="771" cy="31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110" y="3116"/>
              <a:ext cx="771" cy="31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016" y="2302"/>
              <a:ext cx="19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굴림" panose="020B0600000101010101" pitchFamily="50" charset="-127"/>
                </a:rPr>
                <a:t>Desirable Products</a:t>
              </a: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016" y="3294"/>
              <a:ext cx="2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굴림" panose="020B0600000101010101" pitchFamily="50" charset="-127"/>
                </a:rPr>
                <a:t>Undesirable Products</a:t>
              </a:r>
            </a:p>
          </p:txBody>
        </p:sp>
      </p:grp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492500" y="4111911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i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k</a:t>
            </a:r>
            <a:r>
              <a:rPr lang="en-US" altLang="ko-KR" sz="1800" b="1" i="1" baseline="-2500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492500" y="5480336"/>
            <a:ext cx="3850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i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k</a:t>
            </a:r>
            <a:r>
              <a:rPr lang="en-US" altLang="ko-KR" sz="1800" b="1" i="1" baseline="-2500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u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572000" y="4761198"/>
            <a:ext cx="2275046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smtClean="0">
                <a:solidFill>
                  <a:srgbClr val="333399"/>
                </a:solidFill>
                <a:ea typeface="굴림" panose="020B0600000101010101" pitchFamily="50" charset="-127"/>
              </a:rPr>
              <a:t>Maximization of </a:t>
            </a:r>
            <a:r>
              <a:rPr lang="en-US" altLang="ko-KR" sz="1800" i="1" smtClean="0">
                <a:solidFill>
                  <a:srgbClr val="333399"/>
                </a:solidFill>
                <a:ea typeface="굴림" panose="020B0600000101010101" pitchFamily="50" charset="-127"/>
              </a:rPr>
              <a:t>k</a:t>
            </a:r>
            <a:r>
              <a:rPr lang="en-US" altLang="ko-KR" sz="1800" i="1" baseline="-25000" smtClean="0">
                <a:solidFill>
                  <a:srgbClr val="333399"/>
                </a:solidFill>
                <a:ea typeface="굴림" panose="020B0600000101010101" pitchFamily="50" charset="-127"/>
              </a:rPr>
              <a:t>d</a:t>
            </a:r>
            <a:r>
              <a:rPr lang="en-US" altLang="ko-KR" sz="1800" smtClean="0">
                <a:solidFill>
                  <a:srgbClr val="333399"/>
                </a:solidFill>
                <a:ea typeface="굴림" panose="020B0600000101010101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561707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Pyrolysis Kinetic Models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403351" y="1628801"/>
            <a:ext cx="1142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 I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724527" y="1628801"/>
            <a:ext cx="12064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 II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709614" y="2371751"/>
            <a:ext cx="2617783" cy="2413000"/>
            <a:chOff x="447" y="1372"/>
            <a:chExt cx="1649" cy="1520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390" y="1917"/>
              <a:ext cx="4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b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390" y="1917"/>
              <a:ext cx="4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b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447" y="1798"/>
              <a:ext cx="40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dirty="0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Organic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dirty="0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Wastes</a:t>
              </a: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V="1">
              <a:off x="994" y="1529"/>
              <a:ext cx="52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b="1" smtClean="0">
                <a:solidFill>
                  <a:srgbClr val="000000"/>
                </a:solidFill>
                <a:latin typeface="굴림" panose="020B0600000101010101" pitchFamily="50" charset="-127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H="1" flipV="1">
              <a:off x="994" y="2009"/>
              <a:ext cx="52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b="1" smtClean="0">
                <a:solidFill>
                  <a:srgbClr val="000000"/>
                </a:solidFill>
                <a:latin typeface="굴림" panose="020B0600000101010101" pitchFamily="50" charset="-127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994" y="1913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b="1" smtClean="0">
                <a:solidFill>
                  <a:srgbClr val="000000"/>
                </a:solidFill>
                <a:latin typeface="굴림" panose="020B0600000101010101" pitchFamily="50" charset="-127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666" y="1420"/>
              <a:ext cx="3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Gas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1666" y="1852"/>
              <a:ext cx="43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Liquid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1666" y="2284"/>
              <a:ext cx="3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Solid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1138" y="1372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lang="en-US" altLang="ko-KR" sz="1400" b="1" baseline="-25000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31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1138" y="1708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lang="en-US" altLang="ko-KR" sz="1400" b="1" baseline="-25000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41</a:t>
              </a: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1138" y="2208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lang="en-US" altLang="ko-KR" sz="1400" b="1" baseline="-25000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51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994" y="2441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b="1" smtClean="0">
                <a:solidFill>
                  <a:srgbClr val="000000"/>
                </a:solidFill>
                <a:latin typeface="굴림" panose="020B0600000101010101" pitchFamily="50" charset="-127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>
              <a:off x="1618" y="2441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b="1" smtClean="0">
                <a:solidFill>
                  <a:srgbClr val="000000"/>
                </a:solidFill>
                <a:latin typeface="굴림" panose="020B0600000101010101" pitchFamily="50" charset="-127"/>
              </a:endParaRPr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994" y="2633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b="1" smtClean="0">
                <a:solidFill>
                  <a:srgbClr val="000000"/>
                </a:solidFill>
                <a:latin typeface="굴림" panose="020B0600000101010101" pitchFamily="50" charset="-127"/>
              </a:endParaRP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186" y="2698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lang="en-US" altLang="ko-KR" sz="1400" b="1" baseline="-25000" smtClean="0">
                  <a:solidFill>
                    <a:srgbClr val="00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11</a:t>
              </a: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4137031" y="2371751"/>
            <a:ext cx="4400551" cy="2413000"/>
            <a:chOff x="901" y="1235"/>
            <a:chExt cx="2772" cy="1520"/>
          </a:xfrm>
        </p:grpSpPr>
        <p:sp>
          <p:nvSpPr>
            <p:cNvPr id="48" name="Rectangle 23"/>
            <p:cNvSpPr>
              <a:spLocks noChangeArrowheads="1"/>
            </p:cNvSpPr>
            <p:nvPr/>
          </p:nvSpPr>
          <p:spPr bwMode="auto">
            <a:xfrm>
              <a:off x="3036" y="1780"/>
              <a:ext cx="4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3036" y="1780"/>
              <a:ext cx="4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01" y="1661"/>
              <a:ext cx="40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Organic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Wastes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 flipV="1">
              <a:off x="2640" y="1392"/>
              <a:ext cx="52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 flipV="1">
              <a:off x="2640" y="1872"/>
              <a:ext cx="52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2640" y="1776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3243" y="1281"/>
              <a:ext cx="3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Gas</a:t>
              </a:r>
            </a:p>
          </p:txBody>
        </p:sp>
        <p:sp>
          <p:nvSpPr>
            <p:cNvPr id="55" name="Text Box 30"/>
            <p:cNvSpPr txBox="1">
              <a:spLocks noChangeArrowheads="1"/>
            </p:cNvSpPr>
            <p:nvPr/>
          </p:nvSpPr>
          <p:spPr bwMode="auto">
            <a:xfrm>
              <a:off x="3243" y="1689"/>
              <a:ext cx="43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Liquid</a:t>
              </a: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3243" y="2052"/>
              <a:ext cx="3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Solid</a:t>
              </a: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2784" y="1235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32</a:t>
              </a:r>
            </a:p>
          </p:txBody>
        </p: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2784" y="1571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42</a:t>
              </a: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2784" y="2071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52</a:t>
              </a:r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auto">
            <a:xfrm>
              <a:off x="2640" y="230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>
              <a:off x="3264" y="230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2640" y="2496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2832" y="2561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22</a:t>
              </a:r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>
              <a:off x="1392" y="1776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65" name="Oval 40"/>
            <p:cNvSpPr>
              <a:spLocks noChangeArrowheads="1"/>
            </p:cNvSpPr>
            <p:nvPr/>
          </p:nvSpPr>
          <p:spPr bwMode="auto">
            <a:xfrm>
              <a:off x="2064" y="1536"/>
              <a:ext cx="480" cy="4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6" name="Text Box 41"/>
            <p:cNvSpPr txBox="1">
              <a:spLocks noChangeArrowheads="1"/>
            </p:cNvSpPr>
            <p:nvPr/>
          </p:nvSpPr>
          <p:spPr bwMode="auto">
            <a:xfrm>
              <a:off x="2187" y="1676"/>
              <a:ext cx="24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Int</a:t>
              </a:r>
            </a:p>
          </p:txBody>
        </p:sp>
        <p:sp>
          <p:nvSpPr>
            <p:cNvPr id="67" name="Text Box 42"/>
            <p:cNvSpPr txBox="1">
              <a:spLocks noChangeArrowheads="1"/>
            </p:cNvSpPr>
            <p:nvPr/>
          </p:nvSpPr>
          <p:spPr bwMode="auto">
            <a:xfrm>
              <a:off x="1536" y="1841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21</a:t>
              </a:r>
            </a:p>
          </p:txBody>
        </p:sp>
      </p:grp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323850" y="2133625"/>
            <a:ext cx="8496300" cy="2952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>
            <a:off x="3733800" y="2133625"/>
            <a:ext cx="0" cy="295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561110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Pyrolysis Kinetic Models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3779841" y="908055"/>
            <a:ext cx="1629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 III</a:t>
            </a:r>
          </a:p>
        </p:txBody>
      </p:sp>
      <p:grpSp>
        <p:nvGrpSpPr>
          <p:cNvPr id="71" name="Group 3"/>
          <p:cNvGrpSpPr>
            <a:grpSpLocks/>
          </p:cNvGrpSpPr>
          <p:nvPr/>
        </p:nvGrpSpPr>
        <p:grpSpPr bwMode="auto">
          <a:xfrm>
            <a:off x="2336800" y="2276476"/>
            <a:ext cx="4357684" cy="2655888"/>
            <a:chOff x="901" y="890"/>
            <a:chExt cx="2745" cy="1673"/>
          </a:xfrm>
        </p:grpSpPr>
        <p:sp>
          <p:nvSpPr>
            <p:cNvPr id="72" name="Rectangle 4"/>
            <p:cNvSpPr>
              <a:spLocks noChangeArrowheads="1"/>
            </p:cNvSpPr>
            <p:nvPr/>
          </p:nvSpPr>
          <p:spPr bwMode="auto">
            <a:xfrm>
              <a:off x="3036" y="1780"/>
              <a:ext cx="4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3" name="Rectangle 5"/>
            <p:cNvSpPr>
              <a:spLocks noChangeArrowheads="1"/>
            </p:cNvSpPr>
            <p:nvPr/>
          </p:nvSpPr>
          <p:spPr bwMode="auto">
            <a:xfrm>
              <a:off x="3036" y="1780"/>
              <a:ext cx="4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901" y="1525"/>
              <a:ext cx="40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Organic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Wastes</a:t>
              </a: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2064" y="1871"/>
              <a:ext cx="3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Gas</a:t>
              </a:r>
            </a:p>
          </p:txBody>
        </p:sp>
        <p:sp>
          <p:nvSpPr>
            <p:cNvPr id="76" name="Text Box 8"/>
            <p:cNvSpPr txBox="1">
              <a:spLocks noChangeArrowheads="1"/>
            </p:cNvSpPr>
            <p:nvPr/>
          </p:nvSpPr>
          <p:spPr bwMode="auto">
            <a:xfrm>
              <a:off x="3216" y="913"/>
              <a:ext cx="43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Liquid</a:t>
              </a:r>
            </a:p>
          </p:txBody>
        </p:sp>
        <p:sp>
          <p:nvSpPr>
            <p:cNvPr id="77" name="Text Box 9"/>
            <p:cNvSpPr txBox="1">
              <a:spLocks noChangeArrowheads="1"/>
            </p:cNvSpPr>
            <p:nvPr/>
          </p:nvSpPr>
          <p:spPr bwMode="auto">
            <a:xfrm>
              <a:off x="3216" y="1585"/>
              <a:ext cx="3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Solid</a:t>
              </a:r>
            </a:p>
          </p:txBody>
        </p:sp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1440" y="1248"/>
              <a:ext cx="2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21</a:t>
              </a:r>
            </a:p>
          </p:txBody>
        </p: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2640" y="1536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52</a:t>
              </a:r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>
              <a:off x="2592" y="211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>
              <a:off x="3216" y="211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82" name="Line 14"/>
            <p:cNvSpPr>
              <a:spLocks noChangeShapeType="1"/>
            </p:cNvSpPr>
            <p:nvPr/>
          </p:nvSpPr>
          <p:spPr bwMode="auto">
            <a:xfrm>
              <a:off x="2592" y="2304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83" name="Text Box 15"/>
            <p:cNvSpPr txBox="1">
              <a:spLocks noChangeArrowheads="1"/>
            </p:cNvSpPr>
            <p:nvPr/>
          </p:nvSpPr>
          <p:spPr bwMode="auto">
            <a:xfrm>
              <a:off x="2784" y="2369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22</a:t>
              </a:r>
            </a:p>
          </p:txBody>
        </p:sp>
        <p:sp>
          <p:nvSpPr>
            <p:cNvPr id="84" name="Oval 16"/>
            <p:cNvSpPr>
              <a:spLocks noChangeArrowheads="1"/>
            </p:cNvSpPr>
            <p:nvPr/>
          </p:nvSpPr>
          <p:spPr bwMode="auto">
            <a:xfrm>
              <a:off x="2016" y="1104"/>
              <a:ext cx="480" cy="4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5" name="Text Box 17"/>
            <p:cNvSpPr txBox="1">
              <a:spLocks noChangeArrowheads="1"/>
            </p:cNvSpPr>
            <p:nvPr/>
          </p:nvSpPr>
          <p:spPr bwMode="auto">
            <a:xfrm>
              <a:off x="2140" y="1229"/>
              <a:ext cx="24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Int</a:t>
              </a:r>
            </a:p>
          </p:txBody>
        </p:sp>
        <p:sp>
          <p:nvSpPr>
            <p:cNvPr id="86" name="Line 18"/>
            <p:cNvSpPr>
              <a:spLocks noChangeShapeType="1"/>
            </p:cNvSpPr>
            <p:nvPr/>
          </p:nvSpPr>
          <p:spPr bwMode="auto">
            <a:xfrm>
              <a:off x="1392" y="1632"/>
              <a:ext cx="57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87" name="Line 19"/>
            <p:cNvSpPr>
              <a:spLocks noChangeShapeType="1"/>
            </p:cNvSpPr>
            <p:nvPr/>
          </p:nvSpPr>
          <p:spPr bwMode="auto">
            <a:xfrm flipV="1">
              <a:off x="1392" y="1392"/>
              <a:ext cx="57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88" name="Line 20"/>
            <p:cNvSpPr>
              <a:spLocks noChangeShapeType="1"/>
            </p:cNvSpPr>
            <p:nvPr/>
          </p:nvSpPr>
          <p:spPr bwMode="auto">
            <a:xfrm>
              <a:off x="1392" y="211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>
              <a:off x="2016" y="211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90" name="Line 22"/>
            <p:cNvSpPr>
              <a:spLocks noChangeShapeType="1"/>
            </p:cNvSpPr>
            <p:nvPr/>
          </p:nvSpPr>
          <p:spPr bwMode="auto">
            <a:xfrm>
              <a:off x="1392" y="2304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91" name="Text Box 23"/>
            <p:cNvSpPr txBox="1">
              <a:spLocks noChangeArrowheads="1"/>
            </p:cNvSpPr>
            <p:nvPr/>
          </p:nvSpPr>
          <p:spPr bwMode="auto">
            <a:xfrm>
              <a:off x="1584" y="2369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11</a:t>
              </a:r>
            </a:p>
          </p:txBody>
        </p:sp>
        <p:sp>
          <p:nvSpPr>
            <p:cNvPr id="92" name="Text Box 24"/>
            <p:cNvSpPr txBox="1">
              <a:spLocks noChangeArrowheads="1"/>
            </p:cNvSpPr>
            <p:nvPr/>
          </p:nvSpPr>
          <p:spPr bwMode="auto">
            <a:xfrm>
              <a:off x="1440" y="1824"/>
              <a:ext cx="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31</a:t>
              </a:r>
            </a:p>
          </p:txBody>
        </p:sp>
        <p:sp>
          <p:nvSpPr>
            <p:cNvPr id="93" name="Text Box 25"/>
            <p:cNvSpPr txBox="1">
              <a:spLocks noChangeArrowheads="1"/>
            </p:cNvSpPr>
            <p:nvPr/>
          </p:nvSpPr>
          <p:spPr bwMode="auto">
            <a:xfrm>
              <a:off x="2640" y="890"/>
              <a:ext cx="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42</a:t>
              </a:r>
            </a:p>
          </p:txBody>
        </p:sp>
        <p:sp>
          <p:nvSpPr>
            <p:cNvPr id="94" name="Line 26"/>
            <p:cNvSpPr>
              <a:spLocks noChangeShapeType="1"/>
            </p:cNvSpPr>
            <p:nvPr/>
          </p:nvSpPr>
          <p:spPr bwMode="auto">
            <a:xfrm flipV="1">
              <a:off x="2592" y="1056"/>
              <a:ext cx="528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95" name="Line 27"/>
            <p:cNvSpPr>
              <a:spLocks noChangeShapeType="1"/>
            </p:cNvSpPr>
            <p:nvPr/>
          </p:nvSpPr>
          <p:spPr bwMode="auto">
            <a:xfrm>
              <a:off x="2592" y="1440"/>
              <a:ext cx="528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96303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Pyrolysis Kinetic Models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3779841" y="908055"/>
            <a:ext cx="1665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 IV</a:t>
            </a:r>
          </a:p>
        </p:txBody>
      </p:sp>
      <p:grpSp>
        <p:nvGrpSpPr>
          <p:cNvPr id="109" name="Group 3"/>
          <p:cNvGrpSpPr>
            <a:grpSpLocks/>
          </p:cNvGrpSpPr>
          <p:nvPr/>
        </p:nvGrpSpPr>
        <p:grpSpPr bwMode="auto">
          <a:xfrm>
            <a:off x="2408240" y="1989139"/>
            <a:ext cx="4257679" cy="2697162"/>
            <a:chOff x="1583" y="1330"/>
            <a:chExt cx="2682" cy="1699"/>
          </a:xfrm>
        </p:grpSpPr>
        <p:sp>
          <p:nvSpPr>
            <p:cNvPr id="110" name="Rectangle 4"/>
            <p:cNvSpPr>
              <a:spLocks noChangeArrowheads="1"/>
            </p:cNvSpPr>
            <p:nvPr/>
          </p:nvSpPr>
          <p:spPr bwMode="auto">
            <a:xfrm>
              <a:off x="1583" y="1991"/>
              <a:ext cx="40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Organic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Wastes</a:t>
              </a:r>
            </a:p>
          </p:txBody>
        </p:sp>
        <p:sp>
          <p:nvSpPr>
            <p:cNvPr id="111" name="Text Box 5"/>
            <p:cNvSpPr txBox="1">
              <a:spLocks noChangeArrowheads="1"/>
            </p:cNvSpPr>
            <p:nvPr/>
          </p:nvSpPr>
          <p:spPr bwMode="auto">
            <a:xfrm>
              <a:off x="3835" y="1427"/>
              <a:ext cx="3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Gas</a:t>
              </a: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3835" y="2019"/>
              <a:ext cx="43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Liquid</a:t>
              </a:r>
            </a:p>
          </p:txBody>
        </p:sp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2701" y="2291"/>
              <a:ext cx="3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Solid</a:t>
              </a:r>
            </a:p>
          </p:txBody>
        </p:sp>
        <p:sp>
          <p:nvSpPr>
            <p:cNvPr id="114" name="Text Box 8"/>
            <p:cNvSpPr txBox="1">
              <a:spLocks noChangeArrowheads="1"/>
            </p:cNvSpPr>
            <p:nvPr/>
          </p:nvSpPr>
          <p:spPr bwMode="auto">
            <a:xfrm>
              <a:off x="2077" y="1714"/>
              <a:ext cx="2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21</a:t>
              </a:r>
            </a:p>
          </p:txBody>
        </p:sp>
        <p:sp>
          <p:nvSpPr>
            <p:cNvPr id="115" name="Text Box 9"/>
            <p:cNvSpPr txBox="1">
              <a:spLocks noChangeArrowheads="1"/>
            </p:cNvSpPr>
            <p:nvPr/>
          </p:nvSpPr>
          <p:spPr bwMode="auto">
            <a:xfrm>
              <a:off x="3277" y="200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42</a:t>
              </a:r>
            </a:p>
          </p:txBody>
        </p:sp>
        <p:sp>
          <p:nvSpPr>
            <p:cNvPr id="116" name="Line 10"/>
            <p:cNvSpPr>
              <a:spLocks noChangeShapeType="1"/>
            </p:cNvSpPr>
            <p:nvPr/>
          </p:nvSpPr>
          <p:spPr bwMode="auto">
            <a:xfrm>
              <a:off x="3229" y="2578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17" name="Line 11"/>
            <p:cNvSpPr>
              <a:spLocks noChangeShapeType="1"/>
            </p:cNvSpPr>
            <p:nvPr/>
          </p:nvSpPr>
          <p:spPr bwMode="auto">
            <a:xfrm>
              <a:off x="3853" y="2578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18" name="Line 12"/>
            <p:cNvSpPr>
              <a:spLocks noChangeShapeType="1"/>
            </p:cNvSpPr>
            <p:nvPr/>
          </p:nvSpPr>
          <p:spPr bwMode="auto">
            <a:xfrm>
              <a:off x="3229" y="2770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19" name="Text Box 13"/>
            <p:cNvSpPr txBox="1">
              <a:spLocks noChangeArrowheads="1"/>
            </p:cNvSpPr>
            <p:nvPr/>
          </p:nvSpPr>
          <p:spPr bwMode="auto">
            <a:xfrm>
              <a:off x="3421" y="2835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22</a:t>
              </a:r>
            </a:p>
          </p:txBody>
        </p:sp>
        <p:sp>
          <p:nvSpPr>
            <p:cNvPr id="120" name="Oval 14"/>
            <p:cNvSpPr>
              <a:spLocks noChangeArrowheads="1"/>
            </p:cNvSpPr>
            <p:nvPr/>
          </p:nvSpPr>
          <p:spPr bwMode="auto">
            <a:xfrm>
              <a:off x="2653" y="1570"/>
              <a:ext cx="480" cy="4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1" name="Text Box 15"/>
            <p:cNvSpPr txBox="1">
              <a:spLocks noChangeArrowheads="1"/>
            </p:cNvSpPr>
            <p:nvPr/>
          </p:nvSpPr>
          <p:spPr bwMode="auto">
            <a:xfrm>
              <a:off x="2777" y="1708"/>
              <a:ext cx="24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Int</a:t>
              </a:r>
            </a:p>
          </p:txBody>
        </p:sp>
        <p:sp>
          <p:nvSpPr>
            <p:cNvPr id="122" name="Line 16"/>
            <p:cNvSpPr>
              <a:spLocks noChangeShapeType="1"/>
            </p:cNvSpPr>
            <p:nvPr/>
          </p:nvSpPr>
          <p:spPr bwMode="auto">
            <a:xfrm>
              <a:off x="2029" y="2098"/>
              <a:ext cx="57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23" name="Line 17"/>
            <p:cNvSpPr>
              <a:spLocks noChangeShapeType="1"/>
            </p:cNvSpPr>
            <p:nvPr/>
          </p:nvSpPr>
          <p:spPr bwMode="auto">
            <a:xfrm flipV="1">
              <a:off x="2029" y="1858"/>
              <a:ext cx="57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24" name="Line 18"/>
            <p:cNvSpPr>
              <a:spLocks noChangeShapeType="1"/>
            </p:cNvSpPr>
            <p:nvPr/>
          </p:nvSpPr>
          <p:spPr bwMode="auto">
            <a:xfrm flipV="1">
              <a:off x="3229" y="1522"/>
              <a:ext cx="576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25" name="Line 19"/>
            <p:cNvSpPr>
              <a:spLocks noChangeShapeType="1"/>
            </p:cNvSpPr>
            <p:nvPr/>
          </p:nvSpPr>
          <p:spPr bwMode="auto">
            <a:xfrm>
              <a:off x="3229" y="1858"/>
              <a:ext cx="57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26" name="Line 20"/>
            <p:cNvSpPr>
              <a:spLocks noChangeShapeType="1"/>
            </p:cNvSpPr>
            <p:nvPr/>
          </p:nvSpPr>
          <p:spPr bwMode="auto">
            <a:xfrm>
              <a:off x="2029" y="2578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27" name="Line 21"/>
            <p:cNvSpPr>
              <a:spLocks noChangeShapeType="1"/>
            </p:cNvSpPr>
            <p:nvPr/>
          </p:nvSpPr>
          <p:spPr bwMode="auto">
            <a:xfrm>
              <a:off x="2653" y="2578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28" name="Line 22"/>
            <p:cNvSpPr>
              <a:spLocks noChangeShapeType="1"/>
            </p:cNvSpPr>
            <p:nvPr/>
          </p:nvSpPr>
          <p:spPr bwMode="auto">
            <a:xfrm>
              <a:off x="2029" y="2770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29" name="Text Box 23"/>
            <p:cNvSpPr txBox="1">
              <a:spLocks noChangeArrowheads="1"/>
            </p:cNvSpPr>
            <p:nvPr/>
          </p:nvSpPr>
          <p:spPr bwMode="auto">
            <a:xfrm>
              <a:off x="2221" y="2835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11</a:t>
              </a:r>
            </a:p>
          </p:txBody>
        </p:sp>
        <p:sp>
          <p:nvSpPr>
            <p:cNvPr id="130" name="Text Box 24"/>
            <p:cNvSpPr txBox="1">
              <a:spLocks noChangeArrowheads="1"/>
            </p:cNvSpPr>
            <p:nvPr/>
          </p:nvSpPr>
          <p:spPr bwMode="auto">
            <a:xfrm>
              <a:off x="2077" y="2290"/>
              <a:ext cx="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51</a:t>
              </a:r>
            </a:p>
          </p:txBody>
        </p:sp>
        <p:sp>
          <p:nvSpPr>
            <p:cNvPr id="131" name="Text Box 25"/>
            <p:cNvSpPr txBox="1">
              <a:spLocks noChangeArrowheads="1"/>
            </p:cNvSpPr>
            <p:nvPr/>
          </p:nvSpPr>
          <p:spPr bwMode="auto">
            <a:xfrm>
              <a:off x="3277" y="1330"/>
              <a:ext cx="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56625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Pyrolysis Kinetic Models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779841" y="908055"/>
            <a:ext cx="1580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 V</a:t>
            </a:r>
          </a:p>
        </p:txBody>
      </p: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2336803" y="2060580"/>
            <a:ext cx="4097340" cy="2697163"/>
            <a:chOff x="946" y="864"/>
            <a:chExt cx="2581" cy="1699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036" y="1780"/>
              <a:ext cx="4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3036" y="1780"/>
              <a:ext cx="4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946" y="1525"/>
              <a:ext cx="40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Organic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Wastes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3152" y="961"/>
              <a:ext cx="3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Gas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2064" y="1825"/>
              <a:ext cx="43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Liquid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3152" y="1508"/>
              <a:ext cx="3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Solid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1440" y="1248"/>
              <a:ext cx="2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21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2640" y="1536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52</a:t>
              </a: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2592" y="211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3216" y="211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2592" y="2304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784" y="2369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22</a:t>
              </a:r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2016" y="1104"/>
              <a:ext cx="480" cy="4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2140" y="1229"/>
              <a:ext cx="24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Int</a:t>
              </a: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1392" y="1632"/>
              <a:ext cx="57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1392" y="1392"/>
              <a:ext cx="57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V="1">
              <a:off x="2592" y="1056"/>
              <a:ext cx="576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>
              <a:off x="2592" y="1392"/>
              <a:ext cx="57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1392" y="211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2016" y="211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1392" y="2304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1584" y="2369"/>
              <a:ext cx="2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11</a:t>
              </a:r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1440" y="1824"/>
              <a:ext cx="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31</a:t>
              </a:r>
            </a:p>
          </p:txBody>
        </p:sp>
        <p:sp>
          <p:nvSpPr>
            <p:cNvPr id="53" name="Text Box 27"/>
            <p:cNvSpPr txBox="1">
              <a:spLocks noChangeArrowheads="1"/>
            </p:cNvSpPr>
            <p:nvPr/>
          </p:nvSpPr>
          <p:spPr bwMode="auto">
            <a:xfrm>
              <a:off x="2640" y="864"/>
              <a:ext cx="3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K</a:t>
              </a:r>
              <a:r>
                <a:rPr kumimoji="1" lang="en-US" altLang="ko-KR" sz="1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40956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8600" y="38262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Std" pitchFamily="66" charset="0"/>
                <a:ea typeface="HY견고딕" pitchFamily="18" charset="-127"/>
              </a:rPr>
              <a:t>Contents</a:t>
            </a:r>
            <a:endParaRPr lang="en-US" altLang="ko-K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Std" pitchFamily="66" charset="0"/>
              <a:ea typeface="HY견고딕" pitchFamily="18" charset="-127"/>
            </a:endParaRP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84338" y="1773244"/>
            <a:ext cx="1223962" cy="1146175"/>
            <a:chOff x="929" y="1935"/>
            <a:chExt cx="919" cy="860"/>
          </a:xfrm>
        </p:grpSpPr>
        <p:pic>
          <p:nvPicPr>
            <p:cNvPr id="6164" name="Picture 21" descr="22-1"/>
            <p:cNvPicPr>
              <a:picLocks noChangeAspect="1" noChangeArrowheads="1"/>
            </p:cNvPicPr>
            <p:nvPr/>
          </p:nvPicPr>
          <p:blipFill>
            <a:blip r:embed="rId2" cstate="print">
              <a:lum bright="48000" contrast="18000"/>
            </a:blip>
            <a:srcRect/>
            <a:stretch>
              <a:fillRect/>
            </a:stretch>
          </p:blipFill>
          <p:spPr bwMode="auto">
            <a:xfrm>
              <a:off x="929" y="1935"/>
              <a:ext cx="919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22" descr="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3" y="2065"/>
              <a:ext cx="589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Line 19"/>
          <p:cNvSpPr>
            <a:spLocks noChangeShapeType="1"/>
          </p:cNvSpPr>
          <p:nvPr/>
        </p:nvSpPr>
        <p:spPr bwMode="auto">
          <a:xfrm>
            <a:off x="2916809" y="4409402"/>
            <a:ext cx="5256213" cy="0"/>
          </a:xfrm>
          <a:prstGeom prst="line">
            <a:avLst/>
          </a:prstGeom>
          <a:noFill/>
          <a:ln w="31750">
            <a:solidFill>
              <a:srgbClr val="002774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49" name="Line 13"/>
          <p:cNvSpPr>
            <a:spLocks noChangeShapeType="1"/>
          </p:cNvSpPr>
          <p:nvPr/>
        </p:nvSpPr>
        <p:spPr bwMode="auto">
          <a:xfrm>
            <a:off x="2916811" y="2349500"/>
            <a:ext cx="5256212" cy="0"/>
          </a:xfrm>
          <a:prstGeom prst="line">
            <a:avLst/>
          </a:prstGeom>
          <a:noFill/>
          <a:ln w="31750">
            <a:solidFill>
              <a:srgbClr val="002774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50" name="Line 17"/>
          <p:cNvSpPr>
            <a:spLocks noChangeShapeType="1"/>
          </p:cNvSpPr>
          <p:nvPr/>
        </p:nvSpPr>
        <p:spPr bwMode="auto">
          <a:xfrm>
            <a:off x="2916811" y="5445125"/>
            <a:ext cx="5256212" cy="0"/>
          </a:xfrm>
          <a:prstGeom prst="line">
            <a:avLst/>
          </a:prstGeom>
          <a:noFill/>
          <a:ln w="31750">
            <a:solidFill>
              <a:srgbClr val="002774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151" name="AutoShape 55"/>
          <p:cNvCxnSpPr>
            <a:cxnSpLocks noChangeShapeType="1"/>
          </p:cNvCxnSpPr>
          <p:nvPr/>
        </p:nvCxnSpPr>
        <p:spPr bwMode="auto">
          <a:xfrm rot="-5400000">
            <a:off x="1125538" y="2727328"/>
            <a:ext cx="939800" cy="177800"/>
          </a:xfrm>
          <a:prstGeom prst="bentConnector2">
            <a:avLst/>
          </a:prstGeom>
          <a:noFill/>
          <a:ln w="31750">
            <a:solidFill>
              <a:srgbClr val="002774"/>
            </a:solidFill>
            <a:miter lim="800000"/>
            <a:headEnd/>
            <a:tailEnd/>
          </a:ln>
        </p:spPr>
      </p:cxnSp>
      <p:cxnSp>
        <p:nvCxnSpPr>
          <p:cNvPr id="6152" name="AutoShape 56"/>
          <p:cNvCxnSpPr>
            <a:cxnSpLocks noChangeShapeType="1"/>
          </p:cNvCxnSpPr>
          <p:nvPr/>
        </p:nvCxnSpPr>
        <p:spPr bwMode="auto">
          <a:xfrm rot="16200000" flipH="1">
            <a:off x="1743076" y="4776793"/>
            <a:ext cx="425450" cy="898525"/>
          </a:xfrm>
          <a:prstGeom prst="bentConnector2">
            <a:avLst/>
          </a:prstGeom>
          <a:noFill/>
          <a:ln w="31750">
            <a:solidFill>
              <a:srgbClr val="002774"/>
            </a:solidFill>
            <a:miter lim="800000"/>
            <a:headEnd/>
            <a:tailEnd/>
          </a:ln>
        </p:spPr>
      </p:cxn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3314669" y="184467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anose="02020603020101020101" pitchFamily="18" charset="-127"/>
                <a:ea typeface="MD개성체" panose="02020603020101020101" pitchFamily="18" charset="-127"/>
              </a:rPr>
              <a:t>1. Introduction of Pyrolysis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2522507" y="3904577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anose="02020603020101020101" pitchFamily="18" charset="-127"/>
                <a:ea typeface="MD개성체" panose="02020603020101020101" pitchFamily="18" charset="-127"/>
              </a:rPr>
              <a:t>3. Pyrolysis Kinetics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051053" y="4868863"/>
            <a:ext cx="1368425" cy="1281112"/>
            <a:chOff x="204" y="2840"/>
            <a:chExt cx="919" cy="860"/>
          </a:xfrm>
        </p:grpSpPr>
        <p:pic>
          <p:nvPicPr>
            <p:cNvPr id="6162" name="Picture 29" descr="22-1"/>
            <p:cNvPicPr>
              <a:picLocks noChangeAspect="1" noChangeArrowheads="1"/>
            </p:cNvPicPr>
            <p:nvPr/>
          </p:nvPicPr>
          <p:blipFill>
            <a:blip r:embed="rId2" cstate="print">
              <a:lum bright="48000" contrast="18000"/>
            </a:blip>
            <a:srcRect/>
            <a:stretch>
              <a:fillRect/>
            </a:stretch>
          </p:blipFill>
          <p:spPr bwMode="auto">
            <a:xfrm>
              <a:off x="204" y="2840"/>
              <a:ext cx="919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30" descr="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" y="2973"/>
              <a:ext cx="589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87353" y="3141664"/>
            <a:ext cx="2233613" cy="2090737"/>
            <a:chOff x="1111" y="845"/>
            <a:chExt cx="919" cy="860"/>
          </a:xfrm>
        </p:grpSpPr>
        <p:pic>
          <p:nvPicPr>
            <p:cNvPr id="6160" name="Picture 11" descr="22-1"/>
            <p:cNvPicPr>
              <a:picLocks noChangeAspect="1" noChangeArrowheads="1"/>
            </p:cNvPicPr>
            <p:nvPr/>
          </p:nvPicPr>
          <p:blipFill>
            <a:blip r:embed="rId2" cstate="print">
              <a:lum bright="48000" contrast="18000"/>
            </a:blip>
            <a:srcRect/>
            <a:stretch>
              <a:fillRect/>
            </a:stretch>
          </p:blipFill>
          <p:spPr bwMode="auto">
            <a:xfrm>
              <a:off x="1111" y="845"/>
              <a:ext cx="919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2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5" y="975"/>
              <a:ext cx="590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3524255" y="4905170"/>
            <a:ext cx="4648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anose="02020603020101020101" pitchFamily="18" charset="-127"/>
                <a:ea typeface="MD개성체" panose="02020603020101020101" pitchFamily="18" charset="-127"/>
              </a:rPr>
              <a:t>4. Pyrolysis Reactor Design 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916809" y="3393765"/>
            <a:ext cx="5256213" cy="0"/>
          </a:xfrm>
          <a:prstGeom prst="line">
            <a:avLst/>
          </a:prstGeom>
          <a:noFill/>
          <a:ln w="31750">
            <a:solidFill>
              <a:srgbClr val="002774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522507" y="2888940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anose="02020603020101020101" pitchFamily="18" charset="-127"/>
                <a:ea typeface="MD개성체" panose="02020603020101020101" pitchFamily="18" charset="-127"/>
              </a:rPr>
              <a:t>2. Pyrolysis Mechanisms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83315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Pyrolysis Kinetic Model of Thermoplastics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1252617" y="3284541"/>
            <a:ext cx="1296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Plastics</a:t>
            </a: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6516691" y="2546351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Gas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516688" y="3914776"/>
            <a:ext cx="1194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Liquid</a:t>
            </a:r>
          </a:p>
        </p:txBody>
      </p:sp>
      <p:grpSp>
        <p:nvGrpSpPr>
          <p:cNvPr id="66" name="Group 5"/>
          <p:cNvGrpSpPr>
            <a:grpSpLocks/>
          </p:cNvGrpSpPr>
          <p:nvPr/>
        </p:nvGrpSpPr>
        <p:grpSpPr bwMode="auto">
          <a:xfrm>
            <a:off x="3779838" y="2708275"/>
            <a:ext cx="1441450" cy="1512888"/>
            <a:chOff x="2381" y="1706"/>
            <a:chExt cx="908" cy="953"/>
          </a:xfrm>
        </p:grpSpPr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2381" y="1706"/>
              <a:ext cx="908" cy="95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2423" y="1885"/>
              <a:ext cx="82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Molten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</a:rPr>
                <a:t>State</a:t>
              </a:r>
            </a:p>
          </p:txBody>
        </p:sp>
      </p:grp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5435600" y="3716338"/>
            <a:ext cx="9144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>
            <a:off x="2700338" y="3500438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V="1">
            <a:off x="5435600" y="2868613"/>
            <a:ext cx="9144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21645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Pyrolysis Kinetic Equation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760666" y="1958975"/>
          <a:ext cx="3455987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990170" imgH="393529" progId="Equation.3">
                  <p:embed/>
                </p:oleObj>
              </mc:Choice>
              <mc:Fallback>
                <p:oleObj name="Equation" r:id="rId3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6" y="1958975"/>
                        <a:ext cx="3455987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185989" y="4192588"/>
          <a:ext cx="46720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1409088" imgH="215806" progId="Equation.3">
                  <p:embed/>
                </p:oleObj>
              </mc:Choice>
              <mc:Fallback>
                <p:oleObj name="Equation" r:id="rId5" imgW="140908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9" y="4192588"/>
                        <a:ext cx="4672012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003803" y="2205038"/>
            <a:ext cx="1439863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851278" y="3368675"/>
            <a:ext cx="2688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="1" smtClean="0">
                <a:solidFill>
                  <a:srgbClr val="333399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Kinetic Triplet</a:t>
            </a: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3635375" y="4149725"/>
            <a:ext cx="2162175" cy="719138"/>
            <a:chOff x="2290" y="2614"/>
            <a:chExt cx="1362" cy="453"/>
          </a:xfrm>
        </p:grpSpPr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334" y="2614"/>
              <a:ext cx="318" cy="4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b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2290" y="2614"/>
              <a:ext cx="318" cy="4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b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132141" y="3429001"/>
            <a:ext cx="39645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="1" smtClean="0">
                <a:solidFill>
                  <a:srgbClr val="333399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Arrhenius Parameters</a:t>
            </a:r>
          </a:p>
        </p:txBody>
      </p:sp>
    </p:spTree>
    <p:extLst>
      <p:ext uri="{BB962C8B-B14F-4D97-AF65-F5344CB8AC3E}">
        <p14:creationId xmlns:p14="http://schemas.microsoft.com/office/powerpoint/2010/main" val="340012823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8" grpId="0"/>
      <p:bldP spid="2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Pyrolysis Kinetic Equation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291" y="908050"/>
            <a:ext cx="8351837" cy="114300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HY헤드라인M"/>
                <a:cs typeface="+mj-cs"/>
              </a:rPr>
              <a:t>A Unique Thermal Reaction can be characterized by </a:t>
            </a:r>
            <a:r>
              <a:rPr kumimoji="1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orte" panose="03060902040502070203" pitchFamily="66" charset="0"/>
                <a:ea typeface="HY헤드라인M"/>
                <a:cs typeface="+mj-cs"/>
              </a:rPr>
              <a:t>one set of Kinetic Triplet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3933825"/>
            <a:ext cx="8229600" cy="15113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HY헤드라인M" panose="02030600000101010101" pitchFamily="18" charset="-127"/>
              </a:rPr>
              <a:t>Incorrect reaction model can mislead the Arrhenius Parameters as well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922715" y="2420938"/>
            <a:ext cx="1296987" cy="1295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FF99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51545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Example: Polypropylene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24000" y="2406656"/>
          <a:ext cx="60960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3" imgW="927100" imgH="241300" progId="Equation.3">
                  <p:embed/>
                </p:oleObj>
              </mc:Choice>
              <mc:Fallback>
                <p:oleObj name="Equation" r:id="rId3" imgW="92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06656"/>
                        <a:ext cx="609600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1912" y="2132862"/>
            <a:ext cx="825418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ko-KR" b="1" dirty="0" smtClean="0">
                <a:solidFill>
                  <a:srgbClr val="00006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What is the reaction model commonly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ko-KR" b="1" dirty="0" smtClean="0">
                <a:solidFill>
                  <a:srgbClr val="00006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used for the pyrolysis of Polypropylene?</a:t>
            </a:r>
          </a:p>
        </p:txBody>
      </p:sp>
    </p:spTree>
    <p:extLst>
      <p:ext uri="{BB962C8B-B14F-4D97-AF65-F5344CB8AC3E}">
        <p14:creationId xmlns:p14="http://schemas.microsoft.com/office/powerpoint/2010/main" val="217491242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Question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1700814"/>
            <a:ext cx="82296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ko-KR" sz="2800" b="1" kern="0" smtClean="0">
                <a:latin typeface="Comic Sans MS" panose="030F0702030302020204" pitchFamily="66" charset="0"/>
                <a:ea typeface="SimHei" panose="02010609060101010101" pitchFamily="49" charset="-122"/>
              </a:rPr>
              <a:t>Is Reaction Order Function appropriate for representing the pyrolysis reaction model of Polypropylene</a:t>
            </a:r>
            <a:r>
              <a:rPr lang="en-US" altLang="ko-KR" sz="2800" b="1" kern="0" smtClean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372418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Evidences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1268760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2600" b="1" kern="0" smtClean="0">
                <a:latin typeface="Comic Sans MS" panose="030F0702030302020204" pitchFamily="66" charset="0"/>
              </a:rPr>
              <a:t>Discrepancy of Activation Energy Values between Model-fitting and Model-free method</a:t>
            </a:r>
            <a:br>
              <a:rPr lang="en-US" altLang="ko-KR" sz="2600" b="1" kern="0" smtClean="0">
                <a:latin typeface="Comic Sans MS" panose="030F0702030302020204" pitchFamily="66" charset="0"/>
              </a:rPr>
            </a:br>
            <a:endParaRPr lang="en-US" altLang="ko-KR" sz="2600" b="1" kern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ko-KR" sz="2600" b="1" kern="0" smtClean="0">
                <a:latin typeface="Comic Sans MS" panose="030F0702030302020204" pitchFamily="66" charset="0"/>
              </a:rPr>
              <a:t>The </a:t>
            </a:r>
            <a:r>
              <a:rPr lang="en-US" altLang="ko-KR" sz="2600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reaction order function</a:t>
            </a:r>
            <a:r>
              <a:rPr lang="en-US" altLang="ko-KR" sz="2600" b="1" kern="0" smtClean="0">
                <a:latin typeface="Comic Sans MS" panose="030F0702030302020204" pitchFamily="66" charset="0"/>
              </a:rPr>
              <a:t> is usually applicable for </a:t>
            </a:r>
            <a:r>
              <a:rPr lang="en-US" altLang="ko-KR" sz="2600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homogeneous</a:t>
            </a:r>
            <a:r>
              <a:rPr lang="en-US" altLang="ko-KR" sz="2600" b="1" kern="0" smtClean="0">
                <a:latin typeface="Comic Sans MS" panose="030F0702030302020204" pitchFamily="66" charset="0"/>
              </a:rPr>
              <a:t> gas-phase kinetics, but the thermal degradation of polymers is accounted for by </a:t>
            </a:r>
            <a:r>
              <a:rPr lang="en-US" altLang="ko-KR" sz="2600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heterogeneous</a:t>
            </a:r>
            <a:r>
              <a:rPr lang="en-US" altLang="ko-KR" sz="2600" b="1" kern="0" smtClean="0">
                <a:latin typeface="Comic Sans MS" panose="030F0702030302020204" pitchFamily="66" charset="0"/>
              </a:rPr>
              <a:t> solid state mechanisms</a:t>
            </a:r>
          </a:p>
        </p:txBody>
      </p:sp>
    </p:spTree>
    <p:extLst>
      <p:ext uri="{BB962C8B-B14F-4D97-AF65-F5344CB8AC3E}">
        <p14:creationId xmlns:p14="http://schemas.microsoft.com/office/powerpoint/2010/main" val="231583327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8063"/>
            <a:ext cx="8244916" cy="501711"/>
          </a:xfrm>
        </p:spPr>
        <p:txBody>
          <a:bodyPr/>
          <a:lstStyle/>
          <a:p>
            <a:r>
              <a:rPr lang="en-US" altLang="ko-KR" sz="2100" dirty="0" smtClean="0"/>
              <a:t>Activation Energy Values derived from model-fitting and model-free Methods</a:t>
            </a:r>
            <a:endParaRPr lang="ko-KR" altLang="en-US" sz="2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28754"/>
              </p:ext>
            </p:extLst>
          </p:nvPr>
        </p:nvGraphicFramePr>
        <p:xfrm>
          <a:off x="1281388" y="872716"/>
          <a:ext cx="6530975" cy="5378764"/>
        </p:xfrm>
        <a:graphic>
          <a:graphicData uri="http://schemas.openxmlformats.org/drawingml/2006/table">
            <a:tbl>
              <a:tblPr/>
              <a:tblGrid>
                <a:gridCol w="1603375"/>
                <a:gridCol w="1920875"/>
                <a:gridCol w="800100"/>
                <a:gridCol w="1920875"/>
                <a:gridCol w="285750"/>
              </a:tblGrid>
              <a:tr h="337396">
                <a:tc grid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Methods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E (kJ․mol-1)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14">
                <a:tc rowSpan="17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Model-fitting Methods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Freeman-Carroll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5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6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1.57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338.15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휴먼옛체" pitchFamily="2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10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29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1.69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346.63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20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1.38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290.13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average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1.55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324.97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Catterjee-Conrad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휴먼옛체" pitchFamily="2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5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340.90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10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351.16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20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293.65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average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328.57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Coats-Redfern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휴먼옛체" pitchFamily="2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5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316.71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휴먼옛체" pitchFamily="2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10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315.62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at 20 K/min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321.02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average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317.78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휴먼옛체" pitchFamily="2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32">
                <a:tc rowSpan="3"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Model-free Methods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Friedman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189.18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Kissinger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183.62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Ozawa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Rounded MT Bold" pitchFamily="34" charset="0"/>
                          <a:ea typeface="굴림" pitchFamily="50" charset="-127"/>
                        </a:rPr>
                        <a:t>186.75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1" hangingPunct="0">
                        <a:spcBef>
                          <a:spcPct val="20000"/>
                        </a:spcBef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옛체" pitchFamily="2" charset="-127"/>
                        </a:defRPr>
                      </a:lvl1pPr>
                      <a:lvl2pPr marL="742950" indent="-285750" algn="l" defTabSz="914400" rtl="0" eaLnBrk="0" latinLnBrk="1" hangingPunct="0">
                        <a:spcBef>
                          <a:spcPct val="20000"/>
                        </a:spcBef>
                        <a:buFont typeface="MS UI Gothic" pitchFamily="34" charset="-128"/>
                        <a:defRPr kumimoji="1" sz="24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엑스포" pitchFamily="18" charset="-127"/>
                        </a:defRPr>
                      </a:lvl2pPr>
                      <a:lvl3pPr marL="1143000" indent="-228600" algn="l" defTabSz="914400" rtl="0" eaLnBrk="0" latinLnBrk="1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3pPr>
                      <a:lvl4pPr marL="16002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4pPr>
                      <a:lvl5pPr marL="2057400" indent="-228600" algn="l" defTabSz="914400" rtl="0" eaLnBrk="0" latinLnBrk="1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 Rounded MT Bold" pitchFamily="34" charset="0"/>
                          <a:ea typeface="휴먼모음T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 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굴림" pitchFamily="50" charset="-127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utoShape 120"/>
          <p:cNvSpPr>
            <a:spLocks noChangeArrowheads="1"/>
          </p:cNvSpPr>
          <p:nvPr/>
        </p:nvSpPr>
        <p:spPr bwMode="auto">
          <a:xfrm>
            <a:off x="560662" y="3896909"/>
            <a:ext cx="2376488" cy="1152525"/>
          </a:xfrm>
          <a:prstGeom prst="irregularSeal1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Discrepancy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E values</a:t>
            </a:r>
          </a:p>
        </p:txBody>
      </p:sp>
    </p:spTree>
    <p:extLst>
      <p:ext uri="{BB962C8B-B14F-4D97-AF65-F5344CB8AC3E}">
        <p14:creationId xmlns:p14="http://schemas.microsoft.com/office/powerpoint/2010/main" val="32237776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How to identify Kinetic Triplet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1989138"/>
            <a:ext cx="82296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ko-KR" sz="3600" kern="0" dirty="0" smtClean="0">
                <a:latin typeface="Comic Sans MS" panose="030F0702030302020204" pitchFamily="66" charset="0"/>
              </a:rPr>
              <a:t>How to Identify the </a:t>
            </a:r>
            <a:r>
              <a:rPr lang="en-US" altLang="ko-KR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Pyrolysis Reaction Model</a:t>
            </a:r>
            <a:r>
              <a:rPr lang="en-US" altLang="ko-KR" sz="3600" kern="0" dirty="0" smtClean="0">
                <a:latin typeface="Comic Sans MS" panose="030F0702030302020204" pitchFamily="66" charset="0"/>
              </a:rPr>
              <a:t> of PP and its </a:t>
            </a:r>
            <a:r>
              <a:rPr lang="en-US" altLang="ko-KR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Arrhenius</a:t>
            </a:r>
            <a:r>
              <a:rPr lang="en-US" altLang="ko-KR" sz="3600" kern="0" dirty="0" smtClean="0">
                <a:latin typeface="Comic Sans MS" panose="030F0702030302020204" pitchFamily="66" charset="0"/>
              </a:rPr>
              <a:t> </a:t>
            </a:r>
            <a:r>
              <a:rPr lang="en-US" altLang="ko-KR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Parameters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79613" y="2460625"/>
            <a:ext cx="49080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5400" b="1" smtClean="0">
                <a:solidFill>
                  <a:srgbClr val="00006C"/>
                </a:solidFill>
                <a:ea typeface="굴림" panose="020B0600000101010101" pitchFamily="50" charset="-127"/>
              </a:rPr>
              <a:t>Kinetic Triplet</a:t>
            </a:r>
          </a:p>
        </p:txBody>
      </p:sp>
    </p:spTree>
    <p:extLst>
      <p:ext uri="{BB962C8B-B14F-4D97-AF65-F5344CB8AC3E}">
        <p14:creationId xmlns:p14="http://schemas.microsoft.com/office/powerpoint/2010/main" val="78823023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How to identify Kinetic Triplet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43416" y="11587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851" y="765082"/>
            <a:ext cx="86579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b="1" smtClean="0">
                <a:solidFill>
                  <a:srgbClr val="000000"/>
                </a:solidFill>
                <a:latin typeface="Arial Black" panose="020B0A04020102020204" pitchFamily="34" charset="0"/>
                <a:ea typeface="HY헤드라인M" panose="02030600000101010101" pitchFamily="18" charset="-127"/>
              </a:rPr>
              <a:t>Procedures Estimating Kinetic Triplet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4213" y="1844576"/>
            <a:ext cx="5543550" cy="1008062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Determining Reaction Model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4213" y="3428901"/>
            <a:ext cx="5543550" cy="100806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Determining Reaction Constants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at various isothermal temperatures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4213" y="5013226"/>
            <a:ext cx="5543550" cy="100806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Estimating Arrhenius Parameters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91" y="1569939"/>
            <a:ext cx="1141659" cy="369332"/>
          </a:xfrm>
          <a:prstGeom prst="rect">
            <a:avLst/>
          </a:prstGeom>
          <a:gradFill rotWithShape="1">
            <a:gsLst>
              <a:gs pos="0">
                <a:srgbClr val="FFC269"/>
              </a:gs>
              <a:gs pos="50000">
                <a:srgbClr val="FFFFCC"/>
              </a:gs>
              <a:gs pos="100000">
                <a:srgbClr val="FFC269"/>
              </a:gs>
            </a:gsLst>
            <a:lin ang="0" scaled="1"/>
          </a:gra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1</a:t>
            </a:r>
            <a:r>
              <a:rPr kumimoji="1" lang="en-US" altLang="ko-KR" sz="18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st</a:t>
            </a: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 Stage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27089" y="3154264"/>
            <a:ext cx="1194558" cy="369332"/>
          </a:xfrm>
          <a:prstGeom prst="rect">
            <a:avLst/>
          </a:prstGeom>
          <a:gradFill rotWithShape="1">
            <a:gsLst>
              <a:gs pos="0">
                <a:srgbClr val="FFC269"/>
              </a:gs>
              <a:gs pos="50000">
                <a:srgbClr val="FFFFCC"/>
              </a:gs>
              <a:gs pos="100000">
                <a:srgbClr val="FFC269"/>
              </a:gs>
            </a:gsLst>
            <a:lin ang="0" scaled="1"/>
          </a:gra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2</a:t>
            </a:r>
            <a:r>
              <a:rPr kumimoji="1" lang="en-US" altLang="ko-KR" sz="18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nd</a:t>
            </a: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 Stage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088" y="4738589"/>
            <a:ext cx="1159292" cy="369332"/>
          </a:xfrm>
          <a:prstGeom prst="rect">
            <a:avLst/>
          </a:prstGeom>
          <a:gradFill rotWithShape="1">
            <a:gsLst>
              <a:gs pos="0">
                <a:srgbClr val="FFC269"/>
              </a:gs>
              <a:gs pos="50000">
                <a:srgbClr val="FFFFCC"/>
              </a:gs>
              <a:gs pos="100000">
                <a:srgbClr val="FFC269"/>
              </a:gs>
            </a:gsLst>
            <a:lin ang="0" scaled="1"/>
          </a:gra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3</a:t>
            </a:r>
            <a:r>
              <a:rPr kumimoji="1" lang="en-US" altLang="ko-KR" sz="18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rd</a:t>
            </a: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rPr>
              <a:t> Stage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6516689" y="2349401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b="1" smtClean="0">
              <a:solidFill>
                <a:srgbClr val="000000"/>
              </a:solidFill>
              <a:latin typeface="굴림" panose="020B0600000101010101" pitchFamily="50" charset="-127"/>
            </a:endParaRP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06311"/>
              </p:ext>
            </p:extLst>
          </p:nvPr>
        </p:nvGraphicFramePr>
        <p:xfrm>
          <a:off x="7226300" y="2031901"/>
          <a:ext cx="10795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342603" imgH="215713" progId="Equation.3">
                  <p:embed/>
                </p:oleObj>
              </mc:Choice>
              <mc:Fallback>
                <p:oleObj name="Equation" r:id="rId3" imgW="342603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2031901"/>
                        <a:ext cx="10795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6516689" y="3933726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b="1" smtClean="0">
              <a:solidFill>
                <a:srgbClr val="000000"/>
              </a:solidFill>
              <a:latin typeface="굴림" panose="020B0600000101010101" pitchFamily="50" charset="-127"/>
            </a:endParaRPr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83466"/>
              </p:ext>
            </p:extLst>
          </p:nvPr>
        </p:nvGraphicFramePr>
        <p:xfrm>
          <a:off x="7399338" y="3625756"/>
          <a:ext cx="10398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5" imgW="330200" imgH="228600" progId="Equation.3">
                  <p:embed/>
                </p:oleObj>
              </mc:Choice>
              <mc:Fallback>
                <p:oleObj name="Equation" r:id="rId5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3625756"/>
                        <a:ext cx="103981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1647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How to derive </a:t>
            </a:r>
            <a:r>
              <a:rPr lang="en-US" altLang="ko-K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g(a)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11191" y="620713"/>
            <a:ext cx="67897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HY헤드라인M"/>
                <a:cs typeface="+mj-cs"/>
              </a:rPr>
              <a:t>Derivation of 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5065713" y="3184531"/>
          <a:ext cx="1624012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3" imgW="901309" imgH="1129810" progId="Equation.3">
                  <p:embed/>
                </p:oleObj>
              </mc:Choice>
              <mc:Fallback>
                <p:oleObj name="Equation" r:id="rId3" imgW="901309" imgH="11298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3184531"/>
                        <a:ext cx="1624012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84213" y="1989143"/>
            <a:ext cx="2178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20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Kinetic equation</a:t>
            </a: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5175253" y="2114556"/>
          <a:ext cx="16795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5" imgW="875920" imgH="393529" progId="Equation.3">
                  <p:embed/>
                </p:oleObj>
              </mc:Choice>
              <mc:Fallback>
                <p:oleObj name="Equation" r:id="rId5" imgW="87592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3" y="2114556"/>
                        <a:ext cx="16795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76825" y="5461000"/>
            <a:ext cx="1841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where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999040" y="1989144"/>
            <a:ext cx="2447925" cy="9350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999040" y="3108325"/>
            <a:ext cx="2447925" cy="2171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84213" y="3108330"/>
            <a:ext cx="3985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20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Integrating the kinetic equation</a:t>
            </a:r>
          </a:p>
        </p:txBody>
      </p:sp>
      <p:graphicFrame>
        <p:nvGraphicFramePr>
          <p:cNvPr id="29" name="Object 10"/>
          <p:cNvGraphicFramePr>
            <a:graphicFrameLocks noChangeAspect="1"/>
          </p:cNvGraphicFramePr>
          <p:nvPr/>
        </p:nvGraphicFramePr>
        <p:xfrm>
          <a:off x="6372228" y="763588"/>
          <a:ext cx="10144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7" imgW="342603" imgH="215713" progId="Equation.3">
                  <p:embed/>
                </p:oleObj>
              </mc:Choice>
              <mc:Fallback>
                <p:oleObj name="Equation" r:id="rId7" imgW="342603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8" y="763588"/>
                        <a:ext cx="10144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13416" y="5416556"/>
          <a:ext cx="13684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9" imgW="1244600" imgH="482600" progId="Equation.3">
                  <p:embed/>
                </p:oleObj>
              </mc:Choice>
              <mc:Fallback>
                <p:oleObj name="Equation" r:id="rId9" imgW="1244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6" y="5416556"/>
                        <a:ext cx="13684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96378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324528" cy="6957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12" name="그림 9" descr="8_8_2-9.jpg"/>
          <p:cNvPicPr>
            <a:picLocks noChangeAspect="1"/>
          </p:cNvPicPr>
          <p:nvPr/>
        </p:nvPicPr>
        <p:blipFill>
          <a:blip r:embed="rId2" cstate="print"/>
          <a:srcRect b="9866"/>
          <a:stretch>
            <a:fillRect/>
          </a:stretch>
        </p:blipFill>
        <p:spPr bwMode="auto">
          <a:xfrm>
            <a:off x="4993384" y="2745897"/>
            <a:ext cx="44751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8" y="2714620"/>
            <a:ext cx="59468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모음T" pitchFamily="18" charset="-127"/>
                <a:ea typeface="휴먼모음T" pitchFamily="18" charset="-127"/>
              </a:rPr>
              <a:t>1</a:t>
            </a:r>
            <a:r>
              <a:rPr kumimoji="0" lang="en-US" altLang="ko-KR" sz="42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모음T" pitchFamily="18" charset="-127"/>
                <a:ea typeface="휴먼모음T" pitchFamily="18" charset="-127"/>
              </a:rPr>
              <a:t>. Introduction</a:t>
            </a:r>
            <a:endParaRPr kumimoji="0" lang="en-US" altLang="ko-KR" sz="42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787587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Theoretical 13 models of RTPs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pic>
        <p:nvPicPr>
          <p:cNvPr id="14" name="Picture 2" descr="스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62"/>
            <a:ext cx="84978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411416" y="979518"/>
            <a:ext cx="4537075" cy="1008063"/>
          </a:xfrm>
          <a:prstGeom prst="bevel">
            <a:avLst>
              <a:gd name="adj" fmla="val 8542"/>
            </a:avLst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A1A1D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CC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127115" tIns="63558" rIns="127115" bIns="63558" anchor="ctr"/>
          <a:lstStyle>
            <a:lvl1pPr marL="3429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2400" b="1" i="0" u="none" strike="noStrike" kern="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 pitchFamily="34" charset="0"/>
              <a:ea typeface="HY헤드라인M" pitchFamily="18" charset="-127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733675" y="1193831"/>
            <a:ext cx="3915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chemeClr val="bg1"/>
                    </a:gs>
                    <a:gs pos="100000">
                      <a:srgbClr val="FF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>
                <a:solidFill>
                  <a:srgbClr val="000000"/>
                </a:solidFill>
                <a:latin typeface="Arial Black" pitchFamily="34" charset="0"/>
                <a:ea typeface="HY헤드라인M" pitchFamily="18" charset="-127"/>
              </a:rPr>
              <a:t>Reaction Models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35772"/>
              </p:ext>
            </p:extLst>
          </p:nvPr>
        </p:nvGraphicFramePr>
        <p:xfrm>
          <a:off x="6361116" y="2463831"/>
          <a:ext cx="201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4" imgW="1244600" imgH="482600" progId="Equation.3">
                  <p:embed/>
                </p:oleObj>
              </mc:Choice>
              <mc:Fallback>
                <p:oleObj name="Equation" r:id="rId4" imgW="1244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6" y="2463831"/>
                        <a:ext cx="201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56175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sz="2000" dirty="0" smtClean="0"/>
              <a:t>Procedures deriving Theoretical RTPs for 13 models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pic>
        <p:nvPicPr>
          <p:cNvPr id="14" name="Picture 2" descr="스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6912"/>
            <a:ext cx="3996444" cy="38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004475" y="837313"/>
            <a:ext cx="7428454" cy="996645"/>
            <a:chOff x="884" y="346"/>
            <a:chExt cx="4581" cy="635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884" y="346"/>
              <a:ext cx="4581" cy="635"/>
            </a:xfrm>
            <a:prstGeom prst="bevel">
              <a:avLst>
                <a:gd name="adj" fmla="val 8542"/>
              </a:avLst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A1A1D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lIns="127115" tIns="63558" rIns="127115" bIns="63558" anchor="ctr"/>
            <a:lstStyle>
              <a:lvl1pPr marL="3429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8001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2573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7145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1717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600" b="1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itchFamily="34" charset="0"/>
                <a:ea typeface="HY헤드라인M" pitchFamily="18" charset="-127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027" y="519"/>
              <a:ext cx="4330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CC"/>
                      </a:gs>
                      <a:gs pos="50000">
                        <a:schemeClr val="bg1"/>
                      </a:gs>
                      <a:gs pos="100000">
                        <a:srgbClr val="FF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HY헤드라인M" pitchFamily="18" charset="-127"/>
                </a:rPr>
                <a:t>Procedures deriving Reduced Time Plots</a:t>
              </a:r>
            </a:p>
          </p:txBody>
        </p: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387229" y="1916810"/>
            <a:ext cx="692651" cy="2840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4392087" y="2072388"/>
            <a:ext cx="4159405" cy="4253397"/>
            <a:chOff x="2789" y="1124"/>
            <a:chExt cx="2620" cy="2710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789" y="1124"/>
              <a:ext cx="2620" cy="271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800100" indent="-34290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</a:rPr>
                <a:t>Developing the following Relationship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</a:endParaRPr>
            </a:p>
            <a:p>
              <a:pPr marL="342900" marR="0" lvl="0" indent="-342900" defTabSz="914400" eaLnBrk="1" fontAlgn="auto" latinLnBrk="0" hangingPunct="1">
                <a:lnSpc>
                  <a:spcPct val="1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</a:rPr>
                <a:t>Substituting </a:t>
              </a: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  <a:sym typeface="Symbol" panose="05050102010706020507" pitchFamily="18" charset="2"/>
                </a:rPr>
                <a:t>serial numbers(0.1, 0.2 </a:t>
              </a:r>
              <a:r>
                <a:rPr kumimoji="1" lang="en-US" altLang="ko-KR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  <a:sym typeface="Symbol" panose="05050102010706020507" pitchFamily="18" charset="2"/>
                </a:rPr>
                <a:t>etc</a:t>
              </a: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  <a:sym typeface="Symbol" panose="05050102010706020507" pitchFamily="18" charset="2"/>
                </a:rPr>
                <a:t>)</a:t>
              </a:r>
            </a:p>
            <a:p>
              <a:pPr marL="342900" marR="0" lvl="0" indent="-342900" defTabSz="914400" eaLnBrk="1" fontAlgn="auto" latinLnBrk="0" hangingPunct="1">
                <a:lnSpc>
                  <a:spcPct val="1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  <a:sym typeface="Symbol" panose="05050102010706020507" pitchFamily="18" charset="2"/>
                </a:rPr>
                <a:t>	 into  in the model equations and then</a:t>
              </a:r>
            </a:p>
            <a:p>
              <a:pPr marL="342900" marR="0" lvl="0" indent="-342900" defTabSz="914400" eaLnBrk="1" fontAlgn="auto" latinLnBrk="0" hangingPunct="1">
                <a:lnSpc>
                  <a:spcPct val="1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  <a:sym typeface="Symbol" panose="05050102010706020507" pitchFamily="18" charset="2"/>
                </a:rPr>
                <a:t>	determining </a:t>
              </a:r>
            </a:p>
            <a:p>
              <a:pPr marL="342900" marR="0" lvl="0" indent="-342900" defTabSz="914400" eaLnBrk="1" fontAlgn="auto" latinLnBrk="0" hangingPunct="1">
                <a:lnSpc>
                  <a:spcPct val="1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 startAt="3"/>
                <a:tabLst/>
                <a:defRPr/>
              </a:pP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  <a:sym typeface="Symbol" panose="05050102010706020507" pitchFamily="18" charset="2"/>
                </a:rPr>
                <a:t>Determining the reduced time from</a:t>
              </a:r>
            </a:p>
            <a:p>
              <a:pPr marL="342900" marR="0" lvl="0" indent="-342900" defTabSz="914400" eaLnBrk="1" fontAlgn="auto" latinLnBrk="0" hangingPunct="1">
                <a:lnSpc>
                  <a:spcPct val="1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  <a:sym typeface="Symbol" panose="05050102010706020507" pitchFamily="18" charset="2"/>
                </a:rPr>
                <a:t>		</a:t>
              </a:r>
            </a:p>
            <a:p>
              <a:pPr marL="342900" marR="0" lvl="0" indent="-342900" defTabSz="914400" eaLnBrk="1" fontAlgn="auto" latinLnBrk="0" hangingPunct="1">
                <a:lnSpc>
                  <a:spcPct val="1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  <a:sym typeface="Symbol" panose="05050102010706020507" pitchFamily="18" charset="2"/>
              </a:endParaRPr>
            </a:p>
            <a:p>
              <a:pPr marL="342900" marR="0" lvl="0" indent="-342900" defTabSz="914400" eaLnBrk="1" fontAlgn="auto" latinLnBrk="0" hangingPunct="1">
                <a:lnSpc>
                  <a:spcPct val="17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Y헤드라인M" panose="02030600000101010101" pitchFamily="18" charset="-127"/>
                  <a:sym typeface="Symbol" panose="05050102010706020507" pitchFamily="18" charset="2"/>
                </a:rPr>
                <a:t>4.	Developing the reduced time vs.  </a:t>
              </a:r>
            </a:p>
          </p:txBody>
        </p:sp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3826" y="1462"/>
            <a:ext cx="93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4" name="Equation" r:id="rId4" imgW="977900" imgH="469900" progId="Equation.3">
                    <p:embed/>
                  </p:oleObj>
                </mc:Choice>
                <mc:Fallback>
                  <p:oleObj name="Equation" r:id="rId4" imgW="9779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6" y="1462"/>
                          <a:ext cx="93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chemeClr val="bg1"/>
                                  </a:gs>
                                  <a:gs pos="100000">
                                    <a:srgbClr val="FFFFCC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"/>
            <p:cNvGraphicFramePr>
              <a:graphicFrameLocks noChangeAspect="1"/>
            </p:cNvGraphicFramePr>
            <p:nvPr/>
          </p:nvGraphicFramePr>
          <p:xfrm>
            <a:off x="3814" y="2563"/>
            <a:ext cx="31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5" name="Equation" r:id="rId6" imgW="393529" imgH="241195" progId="Equation.3">
                    <p:embed/>
                  </p:oleObj>
                </mc:Choice>
                <mc:Fallback>
                  <p:oleObj name="Equation" r:id="rId6" imgW="393529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4" y="2563"/>
                          <a:ext cx="31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chemeClr val="bg1"/>
                                  </a:gs>
                                  <a:gs pos="100000">
                                    <a:srgbClr val="FFFFCC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1"/>
            <p:cNvGraphicFramePr>
              <a:graphicFrameLocks noChangeAspect="1"/>
            </p:cNvGraphicFramePr>
            <p:nvPr/>
          </p:nvGraphicFramePr>
          <p:xfrm>
            <a:off x="3878" y="3068"/>
            <a:ext cx="454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6" name="Equation" r:id="rId8" imgW="508000" imgH="469900" progId="Equation.3">
                    <p:embed/>
                  </p:oleObj>
                </mc:Choice>
                <mc:Fallback>
                  <p:oleObj name="Equation" r:id="rId8" imgW="5080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068"/>
                          <a:ext cx="454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chemeClr val="bg1"/>
                                  </a:gs>
                                  <a:gs pos="100000">
                                    <a:srgbClr val="FFFFCC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3100427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sz="2000" dirty="0" smtClean="0"/>
              <a:t>How to determine pyrolysis reaction model of polymers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pic>
        <p:nvPicPr>
          <p:cNvPr id="13" name="Picture 12" descr="스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1" y="1232756"/>
            <a:ext cx="4615739" cy="44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00676" y="1777304"/>
            <a:ext cx="4281941" cy="1015663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굴림" pitchFamily="50" charset="-127"/>
              </a:rPr>
              <a:t>Fitting practices of experimental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굴림" pitchFamily="50" charset="-127"/>
              </a:rPr>
              <a:t>RTP to theoretical RTPs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139187" y="3029467"/>
            <a:ext cx="1152525" cy="647625"/>
          </a:xfrm>
          <a:prstGeom prst="downArrow">
            <a:avLst>
              <a:gd name="adj1" fmla="val 42221"/>
              <a:gd name="adj2" fmla="val 25000"/>
            </a:avLst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  <a:effectLst>
            <a:glow rad="101600">
              <a:srgbClr val="4F81BD">
                <a:satMod val="175000"/>
                <a:alpha val="40000"/>
              </a:srgb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693655" y="3866454"/>
            <a:ext cx="4094391" cy="990015"/>
          </a:xfrm>
          <a:prstGeom prst="rect">
            <a:avLst/>
          </a:prstGeom>
          <a:solidFill>
            <a:srgbClr val="8064A2">
              <a:lumMod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굴림" pitchFamily="50" charset="-127"/>
              </a:rPr>
              <a:t>Best-fit of an experimental RTP </a:t>
            </a:r>
          </a:p>
          <a:p>
            <a:pPr marL="0" marR="0" lvl="0" indent="0" algn="ctr" defTabSz="91440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굴림" pitchFamily="50" charset="-127"/>
              </a:rPr>
              <a:t>to a theoretical RTP</a:t>
            </a:r>
          </a:p>
        </p:txBody>
      </p:sp>
    </p:spTree>
    <p:extLst>
      <p:ext uri="{BB962C8B-B14F-4D97-AF65-F5344CB8AC3E}">
        <p14:creationId xmlns:p14="http://schemas.microsoft.com/office/powerpoint/2010/main" val="58934234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Estimation of Arrhenius Parameters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3" y="2205186"/>
            <a:ext cx="84248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marL="609600" marR="0" lvl="0" indent="-6096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Estimating the reaction constants at various isothermal conditions</a:t>
            </a:r>
          </a:p>
          <a:p>
            <a:pPr marL="609600" marR="0" lvl="0" indent="-6096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1" lang="en-US" altLang="ko-KR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/>
              <a:ea typeface="휴먼옛체"/>
              <a:cs typeface="+mn-cs"/>
            </a:endParaRPr>
          </a:p>
          <a:p>
            <a:pPr marL="609600" marR="0" lvl="0" indent="-6096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1" lang="en-US" altLang="ko-KR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/>
              <a:ea typeface="휴먼옛체"/>
              <a:cs typeface="+mn-cs"/>
            </a:endParaRPr>
          </a:p>
          <a:p>
            <a:pPr marL="609600" marR="0" lvl="0" indent="-6096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Estimating A and E from Arrhenius Plot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39750" y="981229"/>
            <a:ext cx="8208963" cy="1008063"/>
            <a:chOff x="884" y="663"/>
            <a:chExt cx="5171" cy="635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884" y="663"/>
              <a:ext cx="5171" cy="635"/>
            </a:xfrm>
            <a:prstGeom prst="bevel">
              <a:avLst>
                <a:gd name="adj" fmla="val 8542"/>
              </a:avLst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A1A1D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lIns="127115" tIns="63558" rIns="127115" bIns="63558" anchor="ctr"/>
            <a:lstStyle>
              <a:lvl1pPr marL="3429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8001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2573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7145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171700" indent="-3429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2800" b="1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itchFamily="34" charset="0"/>
                <a:ea typeface="HY헤드라인M" pitchFamily="18" charset="-127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997" y="852"/>
              <a:ext cx="495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CC"/>
                      </a:gs>
                      <a:gs pos="50000">
                        <a:schemeClr val="bg1"/>
                      </a:gs>
                      <a:gs pos="100000">
                        <a:srgbClr val="FF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HY헤드라인M" pitchFamily="18" charset="-127"/>
                </a:rPr>
                <a:t>Determination of Arrhenius Parameters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173288" y="3472017"/>
            <a:ext cx="4006850" cy="2643187"/>
            <a:chOff x="1369" y="1915"/>
            <a:chExt cx="2524" cy="1665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1694" y="1915"/>
            <a:ext cx="1769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" name="Equation" r:id="rId3" imgW="952087" imgH="241195" progId="Equation.3">
                    <p:embed/>
                  </p:oleObj>
                </mc:Choice>
                <mc:Fallback>
                  <p:oleObj name="Equation" r:id="rId3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4" y="1915"/>
                          <a:ext cx="1769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1369" y="2820"/>
            <a:ext cx="2524" cy="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7" name="Equation" r:id="rId5" imgW="1600200" imgH="482600" progId="Equation.3">
                    <p:embed/>
                  </p:oleObj>
                </mc:Choice>
                <mc:Fallback>
                  <p:oleObj name="Equation" r:id="rId5" imgW="16002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" y="2820"/>
                          <a:ext cx="2524" cy="7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5719996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How to obtain Isothermal Kinetic Data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911603" y="1844309"/>
            <a:ext cx="1368425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11200" y="2762528"/>
            <a:ext cx="7833042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Most previous studies have used commercial TGA that allowed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thermal decomposition</a:t>
            </a:r>
            <a:r>
              <a:rPr lang="en-US" altLang="ko-KR" sz="24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 that occurred during the course of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the temperature  rise to the target temperatures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27316" y="4782139"/>
            <a:ext cx="993775" cy="996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b="1" smtClean="0">
              <a:solidFill>
                <a:srgbClr val="000000"/>
              </a:solidFill>
              <a:latin typeface="굴림" panose="020B0600000101010101" pitchFamily="50" charset="-127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908178" y="4566240"/>
            <a:ext cx="6096002" cy="1809750"/>
            <a:chOff x="1202" y="3022"/>
            <a:chExt cx="3840" cy="1140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276" y="3158"/>
              <a:ext cx="8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655" y="3067"/>
              <a:ext cx="0" cy="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655" y="3929"/>
              <a:ext cx="18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62" y="3929"/>
              <a:ext cx="3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굴림" panose="020B0600000101010101" pitchFamily="50" charset="-127"/>
                </a:rPr>
                <a:t>Time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202" y="3339"/>
              <a:ext cx="4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굴림" panose="020B0600000101010101" pitchFamily="50" charset="-127"/>
                </a:rPr>
                <a:t>Temp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198" y="3158"/>
              <a:ext cx="2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560" y="3022"/>
              <a:ext cx="14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</a:rPr>
                <a:t>Target Temperature</a:t>
              </a:r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 rot="18865063">
            <a:off x="2405859" y="4981374"/>
            <a:ext cx="1463675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51275" y="5213944"/>
            <a:ext cx="35541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Undesirable decomposition happens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during the temperature rise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3348039" y="5502864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19" name="Rectangle 18"/>
          <p:cNvSpPr txBox="1">
            <a:spLocks noChangeArrowheads="1"/>
          </p:cNvSpPr>
          <p:nvPr/>
        </p:nvSpPr>
        <p:spPr bwMode="auto">
          <a:xfrm>
            <a:off x="112713" y="773832"/>
            <a:ext cx="8964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Arial Black" pitchFamily="34" charset="0"/>
                <a:ea typeface="HY헤드라인M" pitchFamily="18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HY헤드라인M"/>
                <a:cs typeface="+mj-cs"/>
              </a:rPr>
              <a:t>RTP requires decomposition pattern of polymers with time </a:t>
            </a:r>
            <a:r>
              <a:rPr kumimoji="1" lang="en-US" altLang="ko-KR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HY헤드라인M"/>
                <a:cs typeface="+mj-cs"/>
              </a:rPr>
              <a:t>under isothermal conditions</a:t>
            </a:r>
          </a:p>
        </p:txBody>
      </p:sp>
    </p:spTree>
    <p:extLst>
      <p:ext uri="{BB962C8B-B14F-4D97-AF65-F5344CB8AC3E}">
        <p14:creationId xmlns:p14="http://schemas.microsoft.com/office/powerpoint/2010/main" val="198428659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6" grpId="0" animBg="1"/>
      <p:bldP spid="17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sz="2000" dirty="0" err="1" smtClean="0"/>
              <a:t>Thermobalance</a:t>
            </a:r>
            <a:r>
              <a:rPr lang="en-US" altLang="ko-KR" sz="2000" dirty="0" smtClean="0"/>
              <a:t> operated under pure static conditions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pic>
        <p:nvPicPr>
          <p:cNvPr id="17" name="Picture 4" descr="TB 설계도면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219"/>
            <a:ext cx="3848100" cy="4321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574" y="1700219"/>
            <a:ext cx="2517700" cy="4321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2700000" algn="ctr" rotWithShape="0">
              <a:srgbClr val="EEECE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2051299" y="4292606"/>
            <a:ext cx="1511300" cy="14398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124324" y="3068638"/>
            <a:ext cx="1295400" cy="12239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906838" y="1196981"/>
            <a:ext cx="4622801" cy="1871663"/>
            <a:chOff x="1292" y="754"/>
            <a:chExt cx="2912" cy="1179"/>
          </a:xfrm>
        </p:grpSpPr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1292" y="890"/>
              <a:ext cx="1089" cy="10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charset="-127"/>
                <a:ea typeface="굴림" charset="-127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>
              <a:off x="2290" y="890"/>
              <a:ext cx="409" cy="22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charset="-127"/>
                <a:ea typeface="굴림" charset="-127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744" y="754"/>
              <a:ext cx="14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Weight Detection Part</a:t>
              </a:r>
            </a:p>
          </p:txBody>
        </p:sp>
      </p:grp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3491163" y="3644900"/>
            <a:ext cx="649288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34029" y="3500438"/>
            <a:ext cx="1965603" cy="30777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charset="-127"/>
              </a:rPr>
              <a:t>Sample Loading Part</a:t>
            </a: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3564186" y="5013325"/>
            <a:ext cx="649288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356351" y="4868868"/>
            <a:ext cx="1697901" cy="30777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charset="-127"/>
              </a:rPr>
              <a:t>Pyrolysis Reactor</a:t>
            </a:r>
          </a:p>
        </p:txBody>
      </p:sp>
    </p:spTree>
    <p:extLst>
      <p:ext uri="{BB962C8B-B14F-4D97-AF65-F5344CB8AC3E}">
        <p14:creationId xmlns:p14="http://schemas.microsoft.com/office/powerpoint/2010/main" val="107012364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0634"/>
            <a:ext cx="8244916" cy="501711"/>
          </a:xfrm>
        </p:spPr>
        <p:txBody>
          <a:bodyPr/>
          <a:lstStyle/>
          <a:p>
            <a:r>
              <a:rPr lang="en-US" altLang="ko-KR" sz="2000" dirty="0" smtClean="0"/>
              <a:t>Pyroltic Decomposition of PP under Dynamic Conditions(678~738K)`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3852" y="1448780"/>
            <a:ext cx="4105275" cy="4281487"/>
            <a:chOff x="249" y="709"/>
            <a:chExt cx="2586" cy="2697"/>
          </a:xfrm>
        </p:grpSpPr>
        <p:graphicFrame>
          <p:nvGraphicFramePr>
            <p:cNvPr id="10" name="Object 3"/>
            <p:cNvGraphicFramePr>
              <a:graphicFrameLocks/>
            </p:cNvGraphicFramePr>
            <p:nvPr/>
          </p:nvGraphicFramePr>
          <p:xfrm>
            <a:off x="249" y="799"/>
            <a:ext cx="2586" cy="2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" name="SPW 8.0 Graph" r:id="rId3" imgW="5375758" imgH="4315054" progId="SigmaPlotGraphicObject.7">
                    <p:embed/>
                  </p:oleObj>
                </mc:Choice>
                <mc:Fallback>
                  <p:oleObj name="SPW 8.0 Graph" r:id="rId3" imgW="5375758" imgH="4315054" progId="SigmaPlotGraphicObject.7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799"/>
                          <a:ext cx="2586" cy="2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80" y="709"/>
              <a:ext cx="1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HY헤드라인M" panose="02030600000101010101" pitchFamily="18" charset="-127"/>
                </a:rPr>
                <a:t>Lower Temperatures</a:t>
              </a: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4572000" y="1448780"/>
            <a:ext cx="4114800" cy="4248150"/>
            <a:chOff x="2925" y="709"/>
            <a:chExt cx="2592" cy="2676"/>
          </a:xfrm>
        </p:grpSpPr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2925" y="799"/>
            <a:ext cx="2592" cy="2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3" name="SPW 8.0 Graph" r:id="rId5" imgW="5375758" imgH="4315054" progId="SigmaPlotGraphicObject.7">
                    <p:embed/>
                  </p:oleObj>
                </mc:Choice>
                <mc:Fallback>
                  <p:oleObj name="SPW 8.0 Graph" r:id="rId5" imgW="5375758" imgH="4315054" progId="SigmaPlotGraphicObjec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799"/>
                          <a:ext cx="2592" cy="2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360" y="709"/>
              <a:ext cx="1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HY헤드라인M" panose="02030600000101010101" pitchFamily="18" charset="-127"/>
                </a:rPr>
                <a:t>Higher Temperatures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54230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919002"/>
              </p:ext>
            </p:extLst>
          </p:nvPr>
        </p:nvGraphicFramePr>
        <p:xfrm>
          <a:off x="1403353" y="954496"/>
          <a:ext cx="6207125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SPW 8.0 Graph" r:id="rId3" imgW="5788152" imgH="4690872" progId="SigmaPlotGraphicObject.7">
                  <p:embed/>
                </p:oleObj>
              </mc:Choice>
              <mc:Fallback>
                <p:oleObj name="SPW 8.0 Graph" r:id="rId3" imgW="5788152" imgH="4690872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3" y="954496"/>
                        <a:ext cx="6207125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3"/>
          <p:cNvSpPr>
            <a:spLocks noChangeShapeType="1"/>
          </p:cNvSpPr>
          <p:nvPr/>
        </p:nvSpPr>
        <p:spPr bwMode="auto">
          <a:xfrm flipH="1" flipV="1">
            <a:off x="4932363" y="2754721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b="1" smtClean="0">
              <a:solidFill>
                <a:srgbClr val="000000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1050" y="2321334"/>
            <a:ext cx="599875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</a:rPr>
              <a:t>Variation of Reaction Model with Reaction Temperature(R2</a:t>
            </a: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</a:t>
            </a: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</a:rPr>
              <a:t>A2)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 rot="19343090">
            <a:off x="2408239" y="3304000"/>
            <a:ext cx="4017962" cy="4175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67544" y="80634"/>
            <a:ext cx="8244916" cy="501711"/>
          </a:xfrm>
        </p:spPr>
        <p:txBody>
          <a:bodyPr/>
          <a:lstStyle/>
          <a:p>
            <a:r>
              <a:rPr lang="en-US" altLang="ko-KR" sz="2000" dirty="0" smtClean="0"/>
              <a:t>Reaction model of PP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3937665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Estimation of Reaction Constant (k): PP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11442"/>
              </p:ext>
            </p:extLst>
          </p:nvPr>
        </p:nvGraphicFramePr>
        <p:xfrm>
          <a:off x="395289" y="1306617"/>
          <a:ext cx="4138612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SPW 8.0 Graph" r:id="rId3" imgW="5385816" imgH="4315054" progId="SigmaPlotGraphicObject.7">
                  <p:embed/>
                </p:oleObj>
              </mc:Choice>
              <mc:Fallback>
                <p:oleObj name="SPW 8.0 Graph" r:id="rId3" imgW="5385816" imgH="4315054" progId="SigmaPlotGraphicObject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306617"/>
                        <a:ext cx="4138612" cy="413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38979"/>
              </p:ext>
            </p:extLst>
          </p:nvPr>
        </p:nvGraphicFramePr>
        <p:xfrm>
          <a:off x="4643439" y="1306617"/>
          <a:ext cx="4138612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SPW 8.0 Graph" r:id="rId5" imgW="5385816" imgH="4315054" progId="SigmaPlotGraphicObject.7">
                  <p:embed/>
                </p:oleObj>
              </mc:Choice>
              <mc:Fallback>
                <p:oleObj name="SPW 8.0 Graph" r:id="rId5" imgW="5385816" imgH="4315054" progId="SigmaPlotGraphicObject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9" y="1306617"/>
                        <a:ext cx="4138612" cy="413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3351" y="1306612"/>
            <a:ext cx="23423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Lower Temperatures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51502" y="1306612"/>
            <a:ext cx="2398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Higher Temperatures</a:t>
            </a:r>
          </a:p>
        </p:txBody>
      </p:sp>
    </p:spTree>
    <p:extLst>
      <p:ext uri="{BB962C8B-B14F-4D97-AF65-F5344CB8AC3E}">
        <p14:creationId xmlns:p14="http://schemas.microsoft.com/office/powerpoint/2010/main" val="250403753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Pyrolysis Reaction Model of PP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1376772"/>
            <a:ext cx="8353425" cy="396081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32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Lower Temperature Zones (650~700K)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S UI Gothic" panose="020B0600070205080204" pitchFamily="34" charset="-128"/>
              <a:buChar char="✓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Contracting Cylinder Model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S UI Gothic" panose="020B0600070205080204" pitchFamily="34" charset="-128"/>
              <a:buChar char="✓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E = 155 kJ/mol, lnA = 24.6 (A: min</a:t>
            </a:r>
            <a:r>
              <a:rPr kumimoji="1" lang="en-US" altLang="ko-KR" sz="2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-1</a:t>
            </a: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)</a:t>
            </a:r>
            <a:b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</a:br>
            <a:endParaRPr kumimoji="1" lang="en-US" altLang="ko-KR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32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Higher Temperature Zones (&gt;700K)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S UI Gothic" panose="020B0600070205080204" pitchFamily="34" charset="-128"/>
              <a:buChar char="✓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Avrami-Erofeev Model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S UI Gothic" panose="020B0600070205080204" pitchFamily="34" charset="-128"/>
              <a:buChar char="✓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E = 115 kJ/mol, lnA = 19.4 (A: min</a:t>
            </a:r>
            <a:r>
              <a:rPr kumimoji="1" lang="en-US" altLang="ko-KR" sz="2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-1</a:t>
            </a: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086590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Introduction: Definition of pyrolysis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04825" y="110251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chemeClr val="tx2"/>
                </a:solidFill>
                <a:latin typeface="Arial Black" panose="020B0A04020102020204" pitchFamily="34" charset="0"/>
                <a:ea typeface="HY헤드라인M" panose="02030600000101010101" pitchFamily="18" charset="-127"/>
              </a:rPr>
              <a:t>Pyrolysis = </a:t>
            </a:r>
            <a:r>
              <a:rPr lang="en-US" altLang="ko-KR" sz="3600" dirty="0">
                <a:solidFill>
                  <a:srgbClr val="FF0000"/>
                </a:solidFill>
                <a:latin typeface="Arial Black" panose="020B0A04020102020204" pitchFamily="34" charset="0"/>
                <a:ea typeface="HY헤드라인M" panose="02030600000101010101" pitchFamily="18" charset="-127"/>
              </a:rPr>
              <a:t>Pyro</a:t>
            </a:r>
            <a:r>
              <a:rPr lang="en-US" altLang="ko-KR" sz="3600" dirty="0">
                <a:solidFill>
                  <a:schemeClr val="tx2"/>
                </a:solidFill>
                <a:latin typeface="Arial Black" panose="020B0A04020102020204" pitchFamily="34" charset="0"/>
                <a:ea typeface="HY헤드라인M" panose="02030600000101010101" pitchFamily="18" charset="-127"/>
              </a:rPr>
              <a:t> + </a:t>
            </a:r>
            <a:r>
              <a:rPr lang="en-US" altLang="ko-KR" sz="3600" dirty="0">
                <a:solidFill>
                  <a:srgbClr val="FF0000"/>
                </a:solidFill>
                <a:latin typeface="Arial Black" panose="020B0A04020102020204" pitchFamily="34" charset="0"/>
                <a:ea typeface="HY헤드라인M" panose="02030600000101010101" pitchFamily="18" charset="-127"/>
              </a:rPr>
              <a:t>Lysis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509159" y="2326481"/>
            <a:ext cx="6227282" cy="1212640"/>
          </a:xfrm>
          <a:prstGeom prst="rect">
            <a:avLst/>
          </a:prstGeom>
          <a:solidFill>
            <a:srgbClr val="00246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ko-KR" sz="2800" dirty="0">
                <a:solidFill>
                  <a:schemeClr val="bg1"/>
                </a:solidFill>
                <a:latin typeface="Arial Black" panose="020B0A04020102020204" pitchFamily="34" charset="0"/>
                <a:ea typeface="굴림" panose="020B0600000101010101" pitchFamily="50" charset="-127"/>
              </a:rPr>
              <a:t>Thermal cracking of polymers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ko-KR" sz="2800" dirty="0">
                <a:solidFill>
                  <a:schemeClr val="bg1"/>
                </a:solidFill>
                <a:latin typeface="Arial Black" panose="020B0A04020102020204" pitchFamily="34" charset="0"/>
                <a:ea typeface="굴림" panose="020B0600000101010101" pitchFamily="50" charset="-127"/>
              </a:rPr>
              <a:t>into smaller molecules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3995739" y="3766343"/>
            <a:ext cx="1223962" cy="1295400"/>
          </a:xfrm>
          <a:prstGeom prst="upDownArrow">
            <a:avLst>
              <a:gd name="adj1" fmla="val 50000"/>
              <a:gd name="adj2" fmla="val 211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671763" y="5091911"/>
            <a:ext cx="3917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latin typeface="Arial Black" panose="020B0A04020102020204" pitchFamily="34" charset="0"/>
                <a:ea typeface="굴림" panose="020B0600000101010101" pitchFamily="50" charset="-127"/>
              </a:rPr>
              <a:t>Polymerization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132138" y="4126712"/>
            <a:ext cx="3052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latin typeface="Forte" panose="03060902040502070203" pitchFamily="66" charset="0"/>
                <a:ea typeface="굴림" panose="020B0600000101010101" pitchFamily="50" charset="-127"/>
              </a:rPr>
              <a:t>Reverse Reaction</a:t>
            </a:r>
          </a:p>
        </p:txBody>
      </p:sp>
    </p:spTree>
    <p:extLst>
      <p:ext uri="{BB962C8B-B14F-4D97-AF65-F5344CB8AC3E}">
        <p14:creationId xmlns:p14="http://schemas.microsoft.com/office/powerpoint/2010/main" val="194962620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Verification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6816" y="53784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039" y="1340768"/>
            <a:ext cx="8353425" cy="40322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32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Model-free methods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S UI Gothic" panose="020B0600070205080204" pitchFamily="34" charset="-128"/>
              <a:buChar char="✓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Isothermal data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S UI Gothic" panose="020B0600070205080204" pitchFamily="34" charset="-128"/>
              <a:buChar char="✓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Non-isothermal data</a:t>
            </a:r>
            <a:b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</a:br>
            <a:endParaRPr kumimoji="1" lang="en-US" altLang="ko-KR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32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Model-fitting methods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S UI Gothic" panose="020B0600070205080204" pitchFamily="34" charset="-128"/>
              <a:buChar char="✓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Differential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S UI Gothic" panose="020B0600070205080204" pitchFamily="34" charset="-128"/>
              <a:buChar char="✓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엑스포" pitchFamily="18" charset="-127"/>
              </a:rPr>
              <a:t>Integral</a:t>
            </a:r>
          </a:p>
        </p:txBody>
      </p:sp>
    </p:spTree>
    <p:extLst>
      <p:ext uri="{BB962C8B-B14F-4D97-AF65-F5344CB8AC3E}">
        <p14:creationId xmlns:p14="http://schemas.microsoft.com/office/powerpoint/2010/main" val="23861641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Model-free method using isothermal data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39750" y="1664804"/>
            <a:ext cx="8208963" cy="345638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marL="609600" marR="0" lvl="0" indent="-6096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1" lang="en-US" altLang="ko-KR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Compiling kinetic data at various isothermal operating temperatures</a:t>
            </a:r>
          </a:p>
          <a:p>
            <a:pPr marL="609600" marR="0" lvl="0" indent="-6096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1" lang="en-US" altLang="ko-KR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Developing a set of isoconversional data (</a:t>
            </a:r>
            <a:r>
              <a:rPr kumimoji="1" lang="en-US" altLang="ko-KR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  <a:sym typeface="Symbol" panose="05050102010706020507" pitchFamily="18" charset="2"/>
              </a:rPr>
              <a:t>=0.1, 0.2, 0.3, …)</a:t>
            </a:r>
          </a:p>
          <a:p>
            <a:pPr marL="609600" marR="0" lvl="0" indent="-6096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1" lang="en-US" altLang="ko-KR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  <a:sym typeface="Symbol" panose="05050102010706020507" pitchFamily="18" charset="2"/>
              </a:rPr>
              <a:t>Determining activation energy from the slope of the following equation:</a:t>
            </a:r>
            <a:endParaRPr kumimoji="1" lang="en-US" altLang="ko-KR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/>
              <a:ea typeface="휴먼옛체"/>
              <a:cs typeface="+mn-cs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513967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Model-free methods using non-isothermal data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28639" y="2059980"/>
            <a:ext cx="7777162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Friedman method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Kissinger method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Ozawa method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Revised Ozawa method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/>
              <a:ea typeface="휴먼옛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04128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Activation energy(KJ/</a:t>
            </a:r>
            <a:r>
              <a:rPr lang="en-US" altLang="ko-KR" dirty="0" err="1" smtClean="0"/>
              <a:t>mol</a:t>
            </a:r>
            <a:r>
              <a:rPr lang="en-US" altLang="ko-KR" dirty="0" smtClean="0"/>
              <a:t>) values of PP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388" y="1731107"/>
            <a:ext cx="25955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Model-fitting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using Isothermal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(This study)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3028100"/>
            <a:ext cx="25955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Model-free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using Isothermal Data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91" y="4036162"/>
            <a:ext cx="3121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Model-free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using Non-isothermal Data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0827" y="5115662"/>
            <a:ext cx="3121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Model-fitting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using Non-isothermal Data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59163" y="1083408"/>
            <a:ext cx="26276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Lower temperature regions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67452" y="1083408"/>
            <a:ext cx="2669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Higher temperature regions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471866" y="19533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8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16466" y="3099533"/>
            <a:ext cx="3211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103			71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716466" y="5476020"/>
            <a:ext cx="3211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112			83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1866" y="4179033"/>
            <a:ext cx="556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118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459163" y="4904520"/>
            <a:ext cx="2544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Lower conversion regions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267451" y="4904520"/>
            <a:ext cx="2585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Higher conversion regions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729163" y="2012095"/>
            <a:ext cx="3172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140		            112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3359150" y="1016732"/>
            <a:ext cx="0" cy="4895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50828" y="1586645"/>
            <a:ext cx="8569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17491" y="2812195"/>
            <a:ext cx="8569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250828" y="3820257"/>
            <a:ext cx="8569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250828" y="4853720"/>
            <a:ext cx="8569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348039" y="5331557"/>
            <a:ext cx="54721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846962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/>
              <a:t>Activation energy(KJ/</a:t>
            </a:r>
            <a:r>
              <a:rPr lang="en-US" altLang="ko-KR" dirty="0" err="1"/>
              <a:t>mol</a:t>
            </a:r>
            <a:r>
              <a:rPr lang="en-US" altLang="ko-KR" dirty="0"/>
              <a:t>) values of PP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922602"/>
              </p:ext>
            </p:extLst>
          </p:nvPr>
        </p:nvGraphicFramePr>
        <p:xfrm>
          <a:off x="1476377" y="980728"/>
          <a:ext cx="6265863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SPW 8.0 Graph" r:id="rId3" imgW="5430622" imgH="4315054" progId="SigmaPlotGraphicObject.7">
                  <p:embed/>
                </p:oleObj>
              </mc:Choice>
              <mc:Fallback>
                <p:oleObj name="SPW 8.0 Graph" r:id="rId3" imgW="5430622" imgH="4315054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7" y="980728"/>
                        <a:ext cx="6265863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78245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Low </a:t>
            </a:r>
            <a:r>
              <a:rPr lang="en-US" altLang="ko-KR" dirty="0" err="1" smtClean="0"/>
              <a:t>Temeratures</a:t>
            </a:r>
            <a:r>
              <a:rPr lang="en-US" altLang="ko-KR" dirty="0" smtClean="0"/>
              <a:t>: Contracting-cylinder model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148266" y="3172848"/>
            <a:ext cx="2879725" cy="587216"/>
          </a:xfrm>
          <a:prstGeom prst="can">
            <a:avLst>
              <a:gd name="adj" fmla="val 25000"/>
            </a:avLst>
          </a:prstGeom>
          <a:solidFill>
            <a:srgbClr val="FFC269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474789" y="2998943"/>
            <a:ext cx="360362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6588" y="2998943"/>
            <a:ext cx="360362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763713" y="3357712"/>
            <a:ext cx="360362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258888" y="3430740"/>
            <a:ext cx="360362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619252" y="3718080"/>
            <a:ext cx="360363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195515" y="3286277"/>
            <a:ext cx="360362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054225" y="3706962"/>
            <a:ext cx="360363" cy="3587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203575" y="3214837"/>
            <a:ext cx="1511300" cy="6477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3862388" y="3816505"/>
            <a:ext cx="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b="1" smtClean="0">
              <a:solidFill>
                <a:srgbClr val="000000"/>
              </a:solidFill>
              <a:latin typeface="굴림" panose="020B0600000101010101" pitchFamily="50" charset="-127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89252" y="4367362"/>
            <a:ext cx="1813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Heat is applied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940425" y="4365775"/>
            <a:ext cx="1505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Liquid State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87450" y="4365775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Solid State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649913" y="2349649"/>
            <a:ext cx="0" cy="503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6010275" y="2349649"/>
            <a:ext cx="0" cy="503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6370638" y="2349649"/>
            <a:ext cx="0" cy="503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6731000" y="2349649"/>
            <a:ext cx="0" cy="503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7091363" y="2349649"/>
            <a:ext cx="0" cy="503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7451725" y="2349649"/>
            <a:ext cx="0" cy="503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811715" y="1844825"/>
            <a:ext cx="3376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Evolution of volatiles at the surface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995738" y="2060724"/>
            <a:ext cx="649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331913" y="1844825"/>
            <a:ext cx="26068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Isotropic shrinkage of melt</a:t>
            </a: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5508626" y="3860953"/>
            <a:ext cx="142875" cy="14446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5940425" y="3573612"/>
            <a:ext cx="142875" cy="144462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6516689" y="3573612"/>
            <a:ext cx="142875" cy="144462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6156328" y="3286274"/>
            <a:ext cx="144463" cy="14128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7451728" y="3141818"/>
            <a:ext cx="144463" cy="141287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32588" y="3213249"/>
            <a:ext cx="144462" cy="14128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5292728" y="3502174"/>
            <a:ext cx="144463" cy="14128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5580063" y="3213249"/>
            <a:ext cx="144462" cy="14128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451726" y="3718075"/>
            <a:ext cx="142875" cy="14446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7235825" y="3502179"/>
            <a:ext cx="142875" cy="14446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6877052" y="3718075"/>
            <a:ext cx="142875" cy="14446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966111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0628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Higher Temperatures: </a:t>
            </a:r>
            <a:r>
              <a:rPr lang="en-US" altLang="ko-KR" dirty="0" err="1" smtClean="0"/>
              <a:t>Avrami-Erofeev</a:t>
            </a:r>
            <a:r>
              <a:rPr lang="en-US" altLang="ko-KR" dirty="0" smtClean="0"/>
              <a:t> model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627313" y="3142126"/>
            <a:ext cx="3744912" cy="587216"/>
          </a:xfrm>
          <a:prstGeom prst="can">
            <a:avLst>
              <a:gd name="adj" fmla="val 25000"/>
            </a:avLst>
          </a:prstGeom>
          <a:solidFill>
            <a:srgbClr val="FFC269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22713" y="4839878"/>
            <a:ext cx="1505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Liquid State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6364" y="1561691"/>
            <a:ext cx="63373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Bubble Nucleation</a:t>
            </a: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 is responsible for a major pyrolysis mechanism at higher temperatures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76364" y="4658909"/>
            <a:ext cx="63373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At the </a:t>
            </a: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critical concentration</a:t>
            </a: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 of volatiles, bubbles may begin to nucleate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6364" y="2785657"/>
            <a:ext cx="63373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There may be a </a:t>
            </a: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critical temperature</a:t>
            </a: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 where the highest molecular size of fragments is small enough to be vaporized, thus triggering the explosive generation of volatiles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698750" y="1958565"/>
            <a:ext cx="3671888" cy="2520950"/>
            <a:chOff x="158" y="1525"/>
            <a:chExt cx="2313" cy="1588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22" y="279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58" y="284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94" y="288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839" y="2705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884" y="2523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929" y="2341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703" y="2659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748" y="2433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930" y="284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066" y="279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975" y="2614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293" y="2840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1429" y="2886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565" y="2932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610" y="2750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1655" y="2568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700" y="2386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474" y="2704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519" y="2478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701" y="2886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1837" y="2840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1746" y="2659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2018" y="284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154" y="288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290" y="293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335" y="2751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380" y="2569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973" y="2342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2199" y="2705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2244" y="2479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1836" y="247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839" y="3022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657" y="297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76" y="2932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2063" y="2569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294" y="2932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2245" y="2569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1292" y="2524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703" y="2524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2018" y="270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1338" y="243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1519" y="238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1927" y="2569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1700" y="225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1111" y="22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1111" y="2206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1292" y="216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748" y="216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1247" y="2660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1201" y="2433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1337" y="2296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1111" y="2614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1020" y="2433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1383" y="2569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158" y="211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1655" y="3022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1791" y="2115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1882" y="2251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1474" y="3022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1973" y="216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1564" y="211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auto">
            <a:xfrm>
              <a:off x="2109" y="2478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1836" y="297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1973" y="297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295" y="2114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476" y="211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612" y="216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929" y="216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294" y="225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431" y="225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auto">
            <a:xfrm>
              <a:off x="249" y="238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430" y="238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auto">
            <a:xfrm>
              <a:off x="248" y="2524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auto">
            <a:xfrm>
              <a:off x="385" y="2524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auto">
            <a:xfrm>
              <a:off x="203" y="2660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auto">
            <a:xfrm>
              <a:off x="384" y="266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auto">
            <a:xfrm>
              <a:off x="202" y="27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auto">
            <a:xfrm>
              <a:off x="339" y="27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793" y="22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auto">
            <a:xfrm>
              <a:off x="566" y="22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566" y="243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auto">
            <a:xfrm>
              <a:off x="566" y="2569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auto">
            <a:xfrm>
              <a:off x="2109" y="2160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auto">
            <a:xfrm>
              <a:off x="2290" y="2161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auto">
            <a:xfrm>
              <a:off x="2108" y="22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auto">
            <a:xfrm>
              <a:off x="2245" y="22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auto">
            <a:xfrm>
              <a:off x="2380" y="234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auto">
            <a:xfrm>
              <a:off x="1519" y="2251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auto">
            <a:xfrm>
              <a:off x="1157" y="288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auto">
            <a:xfrm>
              <a:off x="1156" y="3022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auto">
            <a:xfrm>
              <a:off x="1293" y="3022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1020" y="297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auto">
            <a:xfrm>
              <a:off x="1882" y="270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auto">
            <a:xfrm>
              <a:off x="204" y="22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auto">
            <a:xfrm>
              <a:off x="1980" y="2456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auto">
            <a:xfrm>
              <a:off x="1338" y="2705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auto">
            <a:xfrm>
              <a:off x="974" y="193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auto">
            <a:xfrm>
              <a:off x="793" y="193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auto">
            <a:xfrm>
              <a:off x="1155" y="188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auto">
            <a:xfrm>
              <a:off x="1292" y="188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auto">
            <a:xfrm>
              <a:off x="475" y="193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auto">
            <a:xfrm>
              <a:off x="612" y="193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auto">
            <a:xfrm>
              <a:off x="339" y="188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auto">
            <a:xfrm>
              <a:off x="2108" y="188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auto">
            <a:xfrm>
              <a:off x="1927" y="188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auto">
            <a:xfrm>
              <a:off x="2289" y="184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auto">
            <a:xfrm>
              <a:off x="1609" y="188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auto">
            <a:xfrm>
              <a:off x="1746" y="1888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auto">
            <a:xfrm>
              <a:off x="1473" y="1843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auto">
            <a:xfrm>
              <a:off x="793" y="1797"/>
              <a:ext cx="90" cy="9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auto">
            <a:xfrm>
              <a:off x="1428" y="1979"/>
              <a:ext cx="91" cy="8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122" name="Group 120"/>
            <p:cNvGrpSpPr>
              <a:grpSpLocks/>
            </p:cNvGrpSpPr>
            <p:nvPr/>
          </p:nvGrpSpPr>
          <p:grpSpPr bwMode="auto">
            <a:xfrm>
              <a:off x="521" y="1525"/>
              <a:ext cx="1588" cy="317"/>
              <a:chOff x="521" y="1389"/>
              <a:chExt cx="1588" cy="317"/>
            </a:xfrm>
          </p:grpSpPr>
          <p:sp>
            <p:nvSpPr>
              <p:cNvPr id="123" name="Line 121"/>
              <p:cNvSpPr>
                <a:spLocks noChangeShapeType="1"/>
              </p:cNvSpPr>
              <p:nvPr/>
            </p:nvSpPr>
            <p:spPr bwMode="auto">
              <a:xfrm flipV="1">
                <a:off x="521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</a:endParaRPr>
              </a:p>
            </p:txBody>
          </p:sp>
          <p:sp>
            <p:nvSpPr>
              <p:cNvPr id="124" name="Line 122"/>
              <p:cNvSpPr>
                <a:spLocks noChangeShapeType="1"/>
              </p:cNvSpPr>
              <p:nvPr/>
            </p:nvSpPr>
            <p:spPr bwMode="auto">
              <a:xfrm flipV="1">
                <a:off x="748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</a:endParaRPr>
              </a:p>
            </p:txBody>
          </p:sp>
          <p:sp>
            <p:nvSpPr>
              <p:cNvPr id="125" name="Line 123"/>
              <p:cNvSpPr>
                <a:spLocks noChangeShapeType="1"/>
              </p:cNvSpPr>
              <p:nvPr/>
            </p:nvSpPr>
            <p:spPr bwMode="auto">
              <a:xfrm flipV="1">
                <a:off x="975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</a:endParaRPr>
              </a:p>
            </p:txBody>
          </p:sp>
          <p:sp>
            <p:nvSpPr>
              <p:cNvPr id="126" name="Line 124"/>
              <p:cNvSpPr>
                <a:spLocks noChangeShapeType="1"/>
              </p:cNvSpPr>
              <p:nvPr/>
            </p:nvSpPr>
            <p:spPr bwMode="auto">
              <a:xfrm flipV="1">
                <a:off x="1202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</a:endParaRPr>
              </a:p>
            </p:txBody>
          </p:sp>
          <p:sp>
            <p:nvSpPr>
              <p:cNvPr id="127" name="Line 125"/>
              <p:cNvSpPr>
                <a:spLocks noChangeShapeType="1"/>
              </p:cNvSpPr>
              <p:nvPr/>
            </p:nvSpPr>
            <p:spPr bwMode="auto">
              <a:xfrm flipV="1">
                <a:off x="1429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</a:endParaRPr>
              </a:p>
            </p:txBody>
          </p:sp>
          <p:sp>
            <p:nvSpPr>
              <p:cNvPr id="128" name="Line 126"/>
              <p:cNvSpPr>
                <a:spLocks noChangeShapeType="1"/>
              </p:cNvSpPr>
              <p:nvPr/>
            </p:nvSpPr>
            <p:spPr bwMode="auto">
              <a:xfrm flipV="1">
                <a:off x="1655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</a:endParaRPr>
              </a:p>
            </p:txBody>
          </p:sp>
          <p:sp>
            <p:nvSpPr>
              <p:cNvPr id="129" name="Line 127"/>
              <p:cNvSpPr>
                <a:spLocks noChangeShapeType="1"/>
              </p:cNvSpPr>
              <p:nvPr/>
            </p:nvSpPr>
            <p:spPr bwMode="auto">
              <a:xfrm flipV="1">
                <a:off x="1882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</a:endParaRPr>
              </a:p>
            </p:txBody>
          </p:sp>
          <p:sp>
            <p:nvSpPr>
              <p:cNvPr id="130" name="Line 128"/>
              <p:cNvSpPr>
                <a:spLocks noChangeShapeType="1"/>
              </p:cNvSpPr>
              <p:nvPr/>
            </p:nvSpPr>
            <p:spPr bwMode="auto">
              <a:xfrm flipV="1">
                <a:off x="2109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80597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7564" y="1628800"/>
            <a:ext cx="796243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Rate of bubble nucleation</a:t>
            </a:r>
            <a:r>
              <a:rPr lang="en-US" altLang="ko-KR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appears to be limited by 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the kinetics of </a:t>
            </a:r>
            <a:r>
              <a:rPr lang="en-US" altLang="ko-KR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heat</a:t>
            </a:r>
            <a:r>
              <a:rPr lang="en-US" altLang="ko-KR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, </a:t>
            </a:r>
            <a:r>
              <a:rPr lang="en-US" altLang="ko-KR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momentum</a:t>
            </a:r>
            <a:r>
              <a:rPr lang="en-US" altLang="ko-KR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or </a:t>
            </a:r>
            <a:r>
              <a:rPr lang="en-US" altLang="ko-KR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mass transfer</a:t>
            </a:r>
            <a:r>
              <a:rPr lang="en-US" altLang="ko-KR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ko-KR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and </a:t>
            </a:r>
            <a:r>
              <a:rPr lang="en-US" altLang="ko-KR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thermodynamic properties of melt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7544" y="80628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Implication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18701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324528" cy="6957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12" name="그림 9" descr="8_8_2-9.jpg"/>
          <p:cNvPicPr>
            <a:picLocks noChangeAspect="1"/>
          </p:cNvPicPr>
          <p:nvPr/>
        </p:nvPicPr>
        <p:blipFill>
          <a:blip r:embed="rId2" cstate="print"/>
          <a:srcRect b="9866"/>
          <a:stretch>
            <a:fillRect/>
          </a:stretch>
        </p:blipFill>
        <p:spPr bwMode="auto">
          <a:xfrm>
            <a:off x="4993384" y="2745897"/>
            <a:ext cx="44751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7" y="2060848"/>
            <a:ext cx="720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모음T" pitchFamily="18" charset="-127"/>
                <a:ea typeface="휴먼모음T" pitchFamily="18" charset="-127"/>
              </a:rPr>
              <a:t>4</a:t>
            </a:r>
            <a:r>
              <a:rPr kumimoji="0" lang="en-US" altLang="ko-KR" sz="42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모음T" pitchFamily="18" charset="-127"/>
                <a:ea typeface="휴먼모음T" pitchFamily="18" charset="-127"/>
              </a:rPr>
              <a:t>. Pyrolysis Reactor Design</a:t>
            </a:r>
            <a:endParaRPr kumimoji="0" lang="en-US" altLang="ko-KR" sz="42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36212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42"/>
            <a:ext cx="8244916" cy="501711"/>
          </a:xfrm>
        </p:spPr>
        <p:txBody>
          <a:bodyPr/>
          <a:lstStyle/>
          <a:p>
            <a:r>
              <a:rPr lang="en-US" altLang="ko-KR" dirty="0" smtClean="0"/>
              <a:t>Step for Effective Reactor Design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marL="444500" marR="0" lvl="0" indent="-444500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arenR"/>
              <a:tabLst/>
              <a:defRPr/>
            </a:pP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Investigating Pyrolysis Mechanism </a:t>
            </a:r>
          </a:p>
          <a:p>
            <a:pPr marL="868363" marR="0" lvl="1" indent="-147638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휴먼엑스포" pitchFamily="18" charset="-127"/>
              </a:rPr>
              <a:t>Determining </a:t>
            </a: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휴먼엑스포" pitchFamily="18" charset="-127"/>
              </a:rPr>
              <a:t>REACTION PATHWAY</a:t>
            </a: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휴먼엑스포" pitchFamily="18" charset="-127"/>
              </a:rPr>
              <a:t> </a:t>
            </a:r>
          </a:p>
          <a:p>
            <a:pPr marL="444500" marR="0" lvl="0" indent="-444500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arenR"/>
              <a:tabLst/>
              <a:defRPr/>
            </a:pP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Estimating Pyrolysis Kinetic Model and Kinetics (Chemical Kinetics)</a:t>
            </a:r>
          </a:p>
          <a:p>
            <a:pPr marL="868363" marR="0" lvl="1" indent="-147638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mic Sans MS" panose="030F0702030302020204" pitchFamily="66" charset="0"/>
                <a:ea typeface="휴먼엑스포" pitchFamily="18" charset="-127"/>
              </a:rPr>
              <a:t>Determining REACTION TIME</a:t>
            </a:r>
          </a:p>
          <a:p>
            <a:pPr marL="868363" marR="0" lvl="1" indent="-147638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ko-KR" sz="1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mic Sans MS" panose="030F0702030302020204" pitchFamily="66" charset="0"/>
                <a:ea typeface="휴먼엑스포" pitchFamily="18" charset="-127"/>
              </a:rPr>
              <a:t>Controlling REACTION PARAMTERS</a:t>
            </a:r>
          </a:p>
          <a:p>
            <a:pPr marL="444500" marR="0" lvl="0" indent="-444500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arenR"/>
              <a:tabLst/>
              <a:defRPr/>
            </a:pP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Determining Scale-up Factors</a:t>
            </a:r>
          </a:p>
          <a:p>
            <a:pPr marL="444500" marR="0" lvl="0" indent="-444500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arenR"/>
              <a:tabLst/>
              <a:defRPr/>
            </a:pP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Determining Temperature and Pressure Profiles of Reactor</a:t>
            </a:r>
          </a:p>
          <a:p>
            <a:pPr marL="444500" marR="0" lvl="0" indent="-444500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arenR"/>
              <a:tabLst/>
              <a:defRPr/>
            </a:pPr>
            <a:r>
              <a:rPr kumimoji="1" lang="en-US" altLang="ko-KR" sz="20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Determining Reaction Rate and Time</a:t>
            </a:r>
          </a:p>
          <a:p>
            <a:pPr marL="444500" marR="0" lvl="0" indent="-444500" algn="l" defTabSz="914400" rtl="0" eaLnBrk="1" fontAlgn="base" latinLnBrk="1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arenR"/>
              <a:tabLst/>
              <a:defRPr/>
            </a:pP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mic Sans MS" panose="030F0702030302020204" pitchFamily="66" charset="0"/>
              <a:ea typeface="휴먼옛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96072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Introduction: Basic Principles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50826" y="1304770"/>
            <a:ext cx="878046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990600" indent="-53340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ko-KR" dirty="0">
                <a:solidFill>
                  <a:srgbClr val="FF0000"/>
                </a:solidFill>
                <a:ea typeface="HY헤드라인M" panose="02030600000101010101" pitchFamily="18" charset="-127"/>
              </a:rPr>
              <a:t>Attacking the weakest bond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b="0" dirty="0">
                <a:ea typeface="HY헤드라인M" panose="02030600000101010101" pitchFamily="18" charset="-127"/>
              </a:rPr>
              <a:t>Related to bond dissociation energy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ko-KR" b="0" dirty="0">
                <a:ea typeface="HY헤드라인M" panose="02030600000101010101" pitchFamily="18" charset="-127"/>
              </a:rPr>
              <a:t>C-C, C-H, C-O, C-Cl</a:t>
            </a:r>
            <a:br>
              <a:rPr lang="en-US" altLang="ko-KR" b="0" dirty="0">
                <a:ea typeface="HY헤드라인M" panose="02030600000101010101" pitchFamily="18" charset="-127"/>
              </a:rPr>
            </a:br>
            <a:endParaRPr lang="en-US" altLang="ko-KR" b="0" dirty="0">
              <a:ea typeface="HY헤드라인M" panose="02030600000101010101" pitchFamily="18" charset="-127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>
                <a:solidFill>
                  <a:srgbClr val="FF0000"/>
                </a:solidFill>
                <a:ea typeface="HY헤드라인M" panose="02030600000101010101" pitchFamily="18" charset="-127"/>
              </a:rPr>
              <a:t>More thermal energy input yields lower molecular weight compounds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b="0" dirty="0">
                <a:ea typeface="HY헤드라인M" panose="02030600000101010101" pitchFamily="18" charset="-127"/>
              </a:rPr>
              <a:t>Crashing walnut with hammer!</a:t>
            </a:r>
            <a:r>
              <a:rPr lang="en-US" altLang="ko-KR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10862520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5"/>
          </p:nvPr>
        </p:nvSpPr>
        <p:spPr>
          <a:xfrm>
            <a:off x="430216" y="238125"/>
            <a:ext cx="8054975" cy="49530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40964" name="그림 4" descr="핸드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2556" y="0"/>
            <a:ext cx="972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gray">
          <a:xfrm>
            <a:off x="1692277" y="28829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altLang="ko-KR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휴먼엑스포" pitchFamily="18" charset="-127"/>
                <a:ea typeface="휴먼엑스포" pitchFamily="18" charset="-127"/>
                <a:cs typeface="Arial"/>
              </a:rPr>
              <a:t>Thank You !</a:t>
            </a:r>
            <a:endParaRPr lang="ko-KR" alt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휴먼엑스포" pitchFamily="18" charset="-127"/>
              <a:ea typeface="휴먼엑스포" pitchFamily="18" charset="-127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Introduction: Conceptual Reaction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01652" y="2338412"/>
            <a:ext cx="1511300" cy="1009650"/>
          </a:xfrm>
          <a:prstGeom prst="irregularSeal1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6200000">
            <a:off x="3597278" y="4211668"/>
            <a:ext cx="1223963" cy="12239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965023411 h 21600"/>
              <a:gd name="T4" fmla="*/ 2147483647 w 21600"/>
              <a:gd name="T5" fmla="*/ 2147483647 h 21600"/>
              <a:gd name="T6" fmla="*/ 2147483647 w 21600"/>
              <a:gd name="T7" fmla="*/ 19650234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09941" y="5468967"/>
            <a:ext cx="2090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50" charset="-127"/>
              </a:rPr>
              <a:t>Energy Input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01173" y="2551142"/>
            <a:ext cx="1563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ea typeface="굴림" panose="020B0600000101010101" pitchFamily="50" charset="-127"/>
              </a:rPr>
              <a:t>Polymers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2166939" y="2544787"/>
            <a:ext cx="576262" cy="649288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5724528" y="1924078"/>
            <a:ext cx="576263" cy="287337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5724525" y="2860700"/>
            <a:ext cx="6477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5724528" y="3508404"/>
            <a:ext cx="576263" cy="287337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6294432" y="1628801"/>
            <a:ext cx="2473322" cy="3033712"/>
            <a:chOff x="3534" y="1384"/>
            <a:chExt cx="1558" cy="1911"/>
          </a:xfrm>
        </p:grpSpPr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809" y="1384"/>
              <a:ext cx="99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>
                  <a:ea typeface="굴림" panose="020B0600000101010101" pitchFamily="50" charset="-127"/>
                </a:rPr>
                <a:t>Gases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>
                  <a:ea typeface="굴림" panose="020B0600000101010101" pitchFamily="50" charset="-127"/>
                </a:rPr>
                <a:t>(CH</a:t>
              </a:r>
              <a:r>
                <a:rPr lang="en-US" altLang="ko-KR" sz="2000" baseline="-25000">
                  <a:ea typeface="굴림" panose="020B0600000101010101" pitchFamily="50" charset="-127"/>
                </a:rPr>
                <a:t>4</a:t>
              </a:r>
              <a:r>
                <a:rPr lang="en-US" altLang="ko-KR" sz="2000">
                  <a:ea typeface="굴림" panose="020B0600000101010101" pitchFamily="50" charset="-127"/>
                </a:rPr>
                <a:t>, C</a:t>
              </a:r>
              <a:r>
                <a:rPr lang="en-US" altLang="ko-KR" sz="2000" baseline="-25000">
                  <a:ea typeface="굴림" panose="020B0600000101010101" pitchFamily="50" charset="-127"/>
                </a:rPr>
                <a:t>2</a:t>
              </a:r>
              <a:r>
                <a:rPr lang="en-US" altLang="ko-KR" sz="2000">
                  <a:ea typeface="굴림" panose="020B0600000101010101" pitchFamily="50" charset="-127"/>
                </a:rPr>
                <a:t>H</a:t>
              </a:r>
              <a:r>
                <a:rPr lang="en-US" altLang="ko-KR" sz="2000" baseline="-25000">
                  <a:ea typeface="굴림" panose="020B0600000101010101" pitchFamily="50" charset="-127"/>
                </a:rPr>
                <a:t>6</a:t>
              </a:r>
              <a:r>
                <a:rPr lang="en-US" altLang="ko-KR" sz="2000"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599" y="2020"/>
              <a:ext cx="149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>
                  <a:ea typeface="굴림" panose="020B0600000101010101" pitchFamily="50" charset="-127"/>
                </a:rPr>
                <a:t>Liquids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>
                  <a:ea typeface="굴림" panose="020B0600000101010101" pitchFamily="50" charset="-127"/>
                </a:rPr>
                <a:t>(Gasoline, Diesel)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534" y="2655"/>
              <a:ext cx="154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>
                  <a:ea typeface="굴림" panose="020B0600000101010101" pitchFamily="50" charset="-127"/>
                </a:rPr>
                <a:t>Solids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>
                  <a:ea typeface="굴림" panose="020B0600000101010101" pitchFamily="50" charset="-127"/>
                </a:rPr>
                <a:t>(Carbon black,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000">
                  <a:ea typeface="굴림" panose="020B0600000101010101" pitchFamily="50" charset="-127"/>
                </a:rPr>
                <a:t>Activated Carbon)</a:t>
              </a:r>
            </a:p>
          </p:txBody>
        </p:sp>
      </p:grp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3132139" y="1700237"/>
            <a:ext cx="2265362" cy="2376488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279778" y="1866931"/>
            <a:ext cx="198964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 Rounded MT Bold" panose="020F0704030504030204" pitchFamily="34" charset="0"/>
                <a:ea typeface="휴먼옛체" panose="02010504000101010101" pitchFamily="2" charset="-127"/>
              </a:defRPr>
            </a:lvl1pPr>
            <a:lvl2pPr marL="742950" indent="-285750" eaLnBrk="0" hangingPunct="0">
              <a:spcBef>
                <a:spcPct val="20000"/>
              </a:spcBef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Arial Rounded MT Bold" panose="020F0704030504030204" pitchFamily="34" charset="0"/>
                <a:ea typeface="휴먼엑스포" panose="0203050400010101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 Rounded MT Bold" panose="020F070403050403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ko-KR" sz="2000">
                <a:ea typeface="굴림" panose="020B0600000101010101" pitchFamily="50" charset="-127"/>
              </a:rPr>
              <a:t>No oxygen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ko-KR" sz="2000">
                <a:ea typeface="굴림" panose="020B0600000101010101" pitchFamily="50" charset="-127"/>
              </a:rPr>
              <a:t>Reduction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ko-KR" sz="2000">
                <a:ea typeface="굴림" panose="020B0600000101010101" pitchFamily="50" charset="-127"/>
              </a:rPr>
              <a:t>Endothermic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ko-KR" sz="2000">
                <a:ea typeface="굴림" panose="020B0600000101010101" pitchFamily="50" charset="-127"/>
              </a:rPr>
              <a:t>400~700℃</a:t>
            </a:r>
          </a:p>
        </p:txBody>
      </p:sp>
    </p:spTree>
    <p:extLst>
      <p:ext uri="{BB962C8B-B14F-4D97-AF65-F5344CB8AC3E}">
        <p14:creationId xmlns:p14="http://schemas.microsoft.com/office/powerpoint/2010/main" val="102663321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7" grpId="0" animBg="1"/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Target of Pyrolysis Reaction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" y="2276475"/>
            <a:ext cx="9036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3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Minimization of Energy Input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1" lang="en-US" altLang="ko-KR" sz="3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/>
              <a:ea typeface="휴먼옛체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34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Maximization of Valuable by-products</a:t>
            </a:r>
            <a:endParaRPr kumimoji="1" lang="en-US" altLang="ko-KR" sz="34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Rounded MT Bold"/>
              <a:ea typeface="휴먼옛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53594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324528" cy="6957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12" name="그림 9" descr="8_8_2-9.jpg"/>
          <p:cNvPicPr>
            <a:picLocks noChangeAspect="1"/>
          </p:cNvPicPr>
          <p:nvPr/>
        </p:nvPicPr>
        <p:blipFill>
          <a:blip r:embed="rId2" cstate="print"/>
          <a:srcRect b="9866"/>
          <a:stretch>
            <a:fillRect/>
          </a:stretch>
        </p:blipFill>
        <p:spPr bwMode="auto">
          <a:xfrm>
            <a:off x="4993384" y="2745897"/>
            <a:ext cx="44751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6" y="2714620"/>
            <a:ext cx="62646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모음T" pitchFamily="18" charset="-127"/>
                <a:ea typeface="휴먼모음T" pitchFamily="18" charset="-127"/>
              </a:rPr>
              <a:t>2</a:t>
            </a:r>
            <a:r>
              <a:rPr kumimoji="0" lang="en-US" altLang="ko-KR" sz="42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모음T" pitchFamily="18" charset="-127"/>
                <a:ea typeface="휴먼모음T" pitchFamily="18" charset="-127"/>
              </a:rPr>
              <a:t>. Pyrolysis Mechanisms</a:t>
            </a:r>
            <a:endParaRPr kumimoji="0" lang="en-US" altLang="ko-KR" sz="42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31280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1196" y="1190464"/>
            <a:ext cx="8208912" cy="4716524"/>
          </a:xfrm>
          <a:prstGeom prst="roundRect">
            <a:avLst>
              <a:gd name="adj" fmla="val 5358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pyrolysis mechanism is important?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F366F-26EB-4192-935A-ED5045BAD141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18864" y="14859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MS UI Gothic" panose="020B0600070205080204" pitchFamily="34" charset="-128"/>
              <a:buChar char="✓"/>
              <a:defRPr kumimoji="1" sz="2800">
                <a:solidFill>
                  <a:schemeClr val="tx1"/>
                </a:solidFill>
                <a:latin typeface="+mn-lt"/>
                <a:ea typeface="휴먼엑스포" pitchFamily="18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휴먼모음T" pitchFamily="18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Pyrolysis mechanism can elucidate 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PATHWAY 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휴먼옛체"/>
                <a:cs typeface="+mn-cs"/>
              </a:rPr>
              <a:t>to </a:t>
            </a: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te" panose="03060902040502070203" pitchFamily="66" charset="0"/>
                <a:ea typeface="휴먼옛체"/>
                <a:cs typeface="+mn-cs"/>
              </a:rPr>
              <a:t>Valuable Products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331640" y="3356992"/>
            <a:ext cx="6583623" cy="2036470"/>
            <a:chOff x="1621949" y="3654425"/>
            <a:chExt cx="6583623" cy="2036470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3276603" y="3716344"/>
              <a:ext cx="1439863" cy="1728787"/>
            </a:xfrm>
            <a:prstGeom prst="irregularSeal2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FFCC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b="1" smtClean="0">
                  <a:solidFill>
                    <a:srgbClr val="000000"/>
                  </a:solidFill>
                  <a:latin typeface="Forte" panose="03060902040502070203" pitchFamily="66" charset="0"/>
                  <a:ea typeface="굴림" panose="020B0600000101010101" pitchFamily="50" charset="-127"/>
                </a:rPr>
                <a:t>Pyrolysis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621949" y="4365630"/>
              <a:ext cx="15630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b="1" smtClean="0">
                  <a:solidFill>
                    <a:srgbClr val="000000"/>
                  </a:solidFill>
                  <a:ea typeface="굴림" panose="020B0600000101010101" pitchFamily="50" charset="-127"/>
                </a:rPr>
                <a:t>Polymers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3349628" y="3938594"/>
              <a:ext cx="1223963" cy="5048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349628" y="4946656"/>
              <a:ext cx="1223963" cy="5048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787901" y="3654425"/>
              <a:ext cx="30329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b="1" smtClean="0">
                  <a:solidFill>
                    <a:srgbClr val="000000"/>
                  </a:solidFill>
                  <a:ea typeface="굴림" panose="020B0600000101010101" pitchFamily="50" charset="-127"/>
                </a:rPr>
                <a:t>Desirable Products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4787905" y="5229230"/>
              <a:ext cx="34176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3200">
                  <a:solidFill>
                    <a:schemeClr val="tx1"/>
                  </a:solidFill>
                  <a:latin typeface="Arial Rounded MT Bold" panose="020F0704030504030204" pitchFamily="34" charset="0"/>
                  <a:ea typeface="휴먼옛체" panose="02010504000101010101" pitchFamily="2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MS UI Gothic" panose="020B0600070205080204" pitchFamily="34" charset="-128"/>
                <a:buChar char="✓"/>
                <a:defRPr kumimoji="1" sz="2800">
                  <a:solidFill>
                    <a:schemeClr val="tx1"/>
                  </a:solidFill>
                  <a:latin typeface="Arial Rounded MT Bold" panose="020F0704030504030204" pitchFamily="34" charset="0"/>
                  <a:ea typeface="휴먼엑스포" panose="0203050400010101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 Rounded MT Bold" panose="020F0704030504030204" pitchFamily="34" charset="0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b="1" smtClean="0">
                  <a:solidFill>
                    <a:srgbClr val="C00000"/>
                  </a:solidFill>
                  <a:ea typeface="굴림" panose="020B0600000101010101" pitchFamily="50" charset="-127"/>
                </a:rPr>
                <a:t>Undesirable 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05465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Arial Black"/>
        <a:ea typeface="HY울릉도B"/>
        <a:cs typeface=""/>
      </a:majorFont>
      <a:minorFont>
        <a:latin typeface="Tahoma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Arial Black"/>
        <a:ea typeface="HY울릉도B"/>
        <a:cs typeface=""/>
      </a:majorFont>
      <a:minorFont>
        <a:latin typeface="Tahoma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11613</TotalTime>
  <Words>1041</Words>
  <Application>Microsoft Office PowerPoint</Application>
  <PresentationFormat>화면 슬라이드 쇼(4:3)</PresentationFormat>
  <Paragraphs>388</Paragraphs>
  <Slides>50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30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50</vt:i4>
      </vt:variant>
    </vt:vector>
  </HeadingPairs>
  <TitlesOfParts>
    <vt:vector size="86" baseType="lpstr">
      <vt:lpstr>굴림</vt:lpstr>
      <vt:lpstr>Arial</vt:lpstr>
      <vt:lpstr>Brush Script Std</vt:lpstr>
      <vt:lpstr>Verdana</vt:lpstr>
      <vt:lpstr>Tahoma</vt:lpstr>
      <vt:lpstr>휴먼옛체</vt:lpstr>
      <vt:lpstr>HY수평선B</vt:lpstr>
      <vt:lpstr>Forte</vt:lpstr>
      <vt:lpstr>-윤고딕150</vt:lpstr>
      <vt:lpstr>SimHei</vt:lpstr>
      <vt:lpstr>Arial Rounded MT Bold</vt:lpstr>
      <vt:lpstr>가는각진제목체</vt:lpstr>
      <vt:lpstr>HY울릉도B</vt:lpstr>
      <vt:lpstr>Times New Roman</vt:lpstr>
      <vt:lpstr>Symbol</vt:lpstr>
      <vt:lpstr>Comic Sans MS</vt:lpstr>
      <vt:lpstr>나눔고딕</vt:lpstr>
      <vt:lpstr>Arial Narrow</vt:lpstr>
      <vt:lpstr>HY수평선M</vt:lpstr>
      <vt:lpstr>산돌고딕 M</vt:lpstr>
      <vt:lpstr>HY견고딕</vt:lpstr>
      <vt:lpstr>HY헤드라인M</vt:lpstr>
      <vt:lpstr>Wingdings</vt:lpstr>
      <vt:lpstr>Arial Black</vt:lpstr>
      <vt:lpstr>MS UI Gothic</vt:lpstr>
      <vt:lpstr>함초롬돋움</vt:lpstr>
      <vt:lpstr>MD개성체</vt:lpstr>
      <vt:lpstr>휴먼엑스포</vt:lpstr>
      <vt:lpstr>맑은 고딕</vt:lpstr>
      <vt:lpstr>휴먼모음T</vt:lpstr>
      <vt:lpstr>기본 디자인</vt:lpstr>
      <vt:lpstr>1_Office 테마</vt:lpstr>
      <vt:lpstr>1_기본 디자인</vt:lpstr>
      <vt:lpstr>비트맵 이미지</vt:lpstr>
      <vt:lpstr>Equation</vt:lpstr>
      <vt:lpstr>SPW 8.0 Graph</vt:lpstr>
      <vt:lpstr>PowerPoint 프레젠테이션</vt:lpstr>
      <vt:lpstr>PowerPoint 프레젠테이션</vt:lpstr>
      <vt:lpstr>PowerPoint 프레젠테이션</vt:lpstr>
      <vt:lpstr>Introduction: Definition of pyrolysis</vt:lpstr>
      <vt:lpstr>Introduction: Basic Principles</vt:lpstr>
      <vt:lpstr>Introduction: Conceptual Reaction</vt:lpstr>
      <vt:lpstr>Design Target of Pyrolysis Reaction</vt:lpstr>
      <vt:lpstr>PowerPoint 프레젠테이션</vt:lpstr>
      <vt:lpstr>Why pyrolysis mechanism is important?</vt:lpstr>
      <vt:lpstr>Why pyrolysis mechanism is important?</vt:lpstr>
      <vt:lpstr>Pyrolytic Degradation Pathways of Polyethylene</vt:lpstr>
      <vt:lpstr>Pyrolytic Degradation Pathways of Polyethylene</vt:lpstr>
      <vt:lpstr>Pyrolytic Degradation Pathways of Polypropylene</vt:lpstr>
      <vt:lpstr>PowerPoint 프레젠테이션</vt:lpstr>
      <vt:lpstr>Why pyrolysis kinetics is important?</vt:lpstr>
      <vt:lpstr>Pyrolysis Kinetic Models</vt:lpstr>
      <vt:lpstr>Pyrolysis Kinetic Models</vt:lpstr>
      <vt:lpstr>Pyrolysis Kinetic Models</vt:lpstr>
      <vt:lpstr>Pyrolysis Kinetic Models</vt:lpstr>
      <vt:lpstr>Pyrolysis Kinetic Model of Thermoplastics</vt:lpstr>
      <vt:lpstr>Pyrolysis Kinetic Equation</vt:lpstr>
      <vt:lpstr>Pyrolysis Kinetic Equation</vt:lpstr>
      <vt:lpstr>Example: Polypropylene</vt:lpstr>
      <vt:lpstr>Question</vt:lpstr>
      <vt:lpstr>Evidences</vt:lpstr>
      <vt:lpstr>Activation Energy Values derived from model-fitting and model-free Methods</vt:lpstr>
      <vt:lpstr>How to identify Kinetic Triplet</vt:lpstr>
      <vt:lpstr>How to identify Kinetic Triplet</vt:lpstr>
      <vt:lpstr>How to derive g(a)</vt:lpstr>
      <vt:lpstr>Theoretical 13 models of RTPs</vt:lpstr>
      <vt:lpstr>Procedures deriving Theoretical RTPs for 13 models</vt:lpstr>
      <vt:lpstr>How to determine pyrolysis reaction model of polymers</vt:lpstr>
      <vt:lpstr>Estimation of Arrhenius Parameters</vt:lpstr>
      <vt:lpstr>How to obtain Isothermal Kinetic Data</vt:lpstr>
      <vt:lpstr>Thermobalance operated under pure static conditions</vt:lpstr>
      <vt:lpstr>Pyroltic Decomposition of PP under Dynamic Conditions(678~738K)`</vt:lpstr>
      <vt:lpstr>Reaction model of PP</vt:lpstr>
      <vt:lpstr>Estimation of Reaction Constant (k): PP</vt:lpstr>
      <vt:lpstr>Pyrolysis Reaction Model of PP</vt:lpstr>
      <vt:lpstr>Verification</vt:lpstr>
      <vt:lpstr>Model-free method using isothermal data</vt:lpstr>
      <vt:lpstr>Model-free methods using non-isothermal data</vt:lpstr>
      <vt:lpstr>Activation energy(KJ/mol) values of PP</vt:lpstr>
      <vt:lpstr>Activation energy(KJ/mol) values of PP</vt:lpstr>
      <vt:lpstr>Low Temeratures: Contracting-cylinder model</vt:lpstr>
      <vt:lpstr>Higher Temperatures: Avrami-Erofeev model</vt:lpstr>
      <vt:lpstr>Implication</vt:lpstr>
      <vt:lpstr>PowerPoint 프레젠테이션</vt:lpstr>
      <vt:lpstr>Step for Effective Reactor Design</vt:lpstr>
      <vt:lpstr>PowerPoint 프레젠테이션</vt:lpstr>
    </vt:vector>
  </TitlesOfParts>
  <Company>PRL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Taeuk Han</dc:creator>
  <cp:lastModifiedBy>Isaac</cp:lastModifiedBy>
  <cp:revision>699</cp:revision>
  <cp:lastPrinted>2014-05-12T16:11:38Z</cp:lastPrinted>
  <dcterms:created xsi:type="dcterms:W3CDTF">2007-05-16T06:13:36Z</dcterms:created>
  <dcterms:modified xsi:type="dcterms:W3CDTF">2014-09-17T07:27:20Z</dcterms:modified>
</cp:coreProperties>
</file>