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40"/>
  </p:notesMasterIdLst>
  <p:sldIdLst>
    <p:sldId id="256" r:id="rId5"/>
    <p:sldId id="282" r:id="rId6"/>
    <p:sldId id="272" r:id="rId7"/>
    <p:sldId id="263" r:id="rId8"/>
    <p:sldId id="290" r:id="rId9"/>
    <p:sldId id="270" r:id="rId10"/>
    <p:sldId id="297" r:id="rId11"/>
    <p:sldId id="302" r:id="rId12"/>
    <p:sldId id="304" r:id="rId13"/>
    <p:sldId id="303" r:id="rId14"/>
    <p:sldId id="308" r:id="rId15"/>
    <p:sldId id="298" r:id="rId16"/>
    <p:sldId id="299" r:id="rId17"/>
    <p:sldId id="316" r:id="rId18"/>
    <p:sldId id="309" r:id="rId19"/>
    <p:sldId id="319" r:id="rId20"/>
    <p:sldId id="322" r:id="rId21"/>
    <p:sldId id="323" r:id="rId22"/>
    <p:sldId id="321" r:id="rId23"/>
    <p:sldId id="324" r:id="rId24"/>
    <p:sldId id="325" r:id="rId25"/>
    <p:sldId id="326" r:id="rId26"/>
    <p:sldId id="314" r:id="rId27"/>
    <p:sldId id="315" r:id="rId28"/>
    <p:sldId id="343" r:id="rId29"/>
    <p:sldId id="344" r:id="rId30"/>
    <p:sldId id="345" r:id="rId31"/>
    <p:sldId id="346" r:id="rId32"/>
    <p:sldId id="347" r:id="rId33"/>
    <p:sldId id="340" r:id="rId34"/>
    <p:sldId id="342" r:id="rId35"/>
    <p:sldId id="339" r:id="rId36"/>
    <p:sldId id="348" r:id="rId37"/>
    <p:sldId id="287" r:id="rId38"/>
    <p:sldId id="349" r:id="rId39"/>
  </p:sldIdLst>
  <p:sldSz cx="9906000" cy="6858000" type="A4"/>
  <p:notesSz cx="6797675" cy="9926638"/>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9933FF"/>
    <a:srgbClr val="003366"/>
    <a:srgbClr val="FFFFCC"/>
    <a:srgbClr val="00CC66"/>
    <a:srgbClr val="800000"/>
    <a:srgbClr val="339933"/>
    <a:srgbClr val="003DC4"/>
    <a:srgbClr val="CCEC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00" autoAdjust="0"/>
    <p:restoredTop sz="64439" autoAdjust="0"/>
  </p:normalViewPr>
  <p:slideViewPr>
    <p:cSldViewPr>
      <p:cViewPr varScale="1">
        <p:scale>
          <a:sx n="112" d="100"/>
          <a:sy n="112" d="100"/>
        </p:scale>
        <p:origin x="-1470" y="-90"/>
      </p:cViewPr>
      <p:guideLst>
        <p:guide orient="horz" pos="4319"/>
        <p:guide pos="3120"/>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20120034\Desktop\Figure\Figure_5.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094371494155099E-2"/>
          <c:y val="2.5523029138740314E-2"/>
          <c:w val="0.9214904378307317"/>
          <c:h val="0.91260712958509738"/>
        </c:manualLayout>
      </c:layout>
      <c:scatterChart>
        <c:scatterStyle val="lineMarker"/>
        <c:varyColors val="0"/>
        <c:ser>
          <c:idx val="1"/>
          <c:order val="1"/>
          <c:tx>
            <c:strRef>
              <c:f>Sheet1!$C$10</c:f>
              <c:strCache>
                <c:ptCount val="1"/>
                <c:pt idx="0">
                  <c:v>Initiall MLSS</c:v>
                </c:pt>
              </c:strCache>
            </c:strRef>
          </c:tx>
          <c:spPr>
            <a:ln w="12700">
              <a:solidFill>
                <a:schemeClr val="tx1"/>
              </a:solidFill>
              <a:prstDash val="sysDot"/>
            </a:ln>
          </c:spPr>
          <c:marker>
            <c:symbol val="diamond"/>
            <c:size val="7"/>
            <c:spPr>
              <a:noFill/>
              <a:ln>
                <a:solidFill>
                  <a:schemeClr val="tx1"/>
                </a:solidFill>
              </a:ln>
            </c:spPr>
          </c:marker>
          <c:xVal>
            <c:numRef>
              <c:f>Sheet1!$C$13:$C$51</c:f>
              <c:numCache>
                <c:formatCode>General</c:formatCode>
                <c:ptCount val="39"/>
                <c:pt idx="0">
                  <c:v>9.7799999999999994</c:v>
                </c:pt>
                <c:pt idx="1">
                  <c:v>14.67</c:v>
                </c:pt>
                <c:pt idx="2">
                  <c:v>19.510000000000002</c:v>
                </c:pt>
                <c:pt idx="3">
                  <c:v>24.31</c:v>
                </c:pt>
                <c:pt idx="4">
                  <c:v>29.04</c:v>
                </c:pt>
                <c:pt idx="5">
                  <c:v>33.76</c:v>
                </c:pt>
                <c:pt idx="6">
                  <c:v>38.35</c:v>
                </c:pt>
                <c:pt idx="7">
                  <c:v>43.15</c:v>
                </c:pt>
                <c:pt idx="8">
                  <c:v>47.69</c:v>
                </c:pt>
                <c:pt idx="9">
                  <c:v>52.17</c:v>
                </c:pt>
                <c:pt idx="10">
                  <c:v>56.58</c:v>
                </c:pt>
                <c:pt idx="11">
                  <c:v>60.95</c:v>
                </c:pt>
                <c:pt idx="12">
                  <c:v>65.239999999999995</c:v>
                </c:pt>
                <c:pt idx="13">
                  <c:v>69.459999999999994</c:v>
                </c:pt>
                <c:pt idx="14">
                  <c:v>73.760000000000005</c:v>
                </c:pt>
                <c:pt idx="15">
                  <c:v>77.83</c:v>
                </c:pt>
                <c:pt idx="16">
                  <c:v>81.8</c:v>
                </c:pt>
                <c:pt idx="17">
                  <c:v>85.7</c:v>
                </c:pt>
                <c:pt idx="18">
                  <c:v>89.51</c:v>
                </c:pt>
                <c:pt idx="19">
                  <c:v>93.22</c:v>
                </c:pt>
                <c:pt idx="20">
                  <c:v>96.84</c:v>
                </c:pt>
                <c:pt idx="21">
                  <c:v>100.36</c:v>
                </c:pt>
                <c:pt idx="22">
                  <c:v>103.91</c:v>
                </c:pt>
                <c:pt idx="23">
                  <c:v>107.22</c:v>
                </c:pt>
                <c:pt idx="24">
                  <c:v>110.44</c:v>
                </c:pt>
                <c:pt idx="25">
                  <c:v>113.33</c:v>
                </c:pt>
                <c:pt idx="26">
                  <c:v>116.34</c:v>
                </c:pt>
                <c:pt idx="27">
                  <c:v>119.25</c:v>
                </c:pt>
                <c:pt idx="28">
                  <c:v>122.06</c:v>
                </c:pt>
                <c:pt idx="29">
                  <c:v>124.86</c:v>
                </c:pt>
                <c:pt idx="30">
                  <c:v>127.46</c:v>
                </c:pt>
                <c:pt idx="31">
                  <c:v>129.96</c:v>
                </c:pt>
                <c:pt idx="32">
                  <c:v>132.35</c:v>
                </c:pt>
                <c:pt idx="33">
                  <c:v>134.65</c:v>
                </c:pt>
                <c:pt idx="34">
                  <c:v>136.85</c:v>
                </c:pt>
                <c:pt idx="35">
                  <c:v>138.96</c:v>
                </c:pt>
                <c:pt idx="36">
                  <c:v>141.04</c:v>
                </c:pt>
                <c:pt idx="37">
                  <c:v>142.94</c:v>
                </c:pt>
                <c:pt idx="38">
                  <c:v>144.75</c:v>
                </c:pt>
              </c:numCache>
            </c:numRef>
          </c:xVal>
          <c:yVal>
            <c:numRef>
              <c:f>Sheet1!$F$13:$F$51</c:f>
              <c:numCache>
                <c:formatCode>General</c:formatCode>
                <c:ptCount val="39"/>
                <c:pt idx="0">
                  <c:v>0.98505023222053179</c:v>
                </c:pt>
                <c:pt idx="1">
                  <c:v>0.94264102457111565</c:v>
                </c:pt>
                <c:pt idx="2">
                  <c:v>0.93300256828715777</c:v>
                </c:pt>
                <c:pt idx="3">
                  <c:v>0.92529180325999016</c:v>
                </c:pt>
                <c:pt idx="4">
                  <c:v>0.91179796446244943</c:v>
                </c:pt>
                <c:pt idx="5">
                  <c:v>0.90987027320565728</c:v>
                </c:pt>
                <c:pt idx="6">
                  <c:v>0.88481028686736696</c:v>
                </c:pt>
                <c:pt idx="7">
                  <c:v>0.92529180325999016</c:v>
                </c:pt>
                <c:pt idx="8">
                  <c:v>0.87517183058340775</c:v>
                </c:pt>
                <c:pt idx="9">
                  <c:v>0.86360568304265872</c:v>
                </c:pt>
                <c:pt idx="10">
                  <c:v>0.85011184424511588</c:v>
                </c:pt>
                <c:pt idx="11">
                  <c:v>0.84240107921795082</c:v>
                </c:pt>
                <c:pt idx="12">
                  <c:v>0.82697954916361516</c:v>
                </c:pt>
                <c:pt idx="13">
                  <c:v>0.81348571036607498</c:v>
                </c:pt>
                <c:pt idx="14">
                  <c:v>0.82890724042041064</c:v>
                </c:pt>
                <c:pt idx="15">
                  <c:v>0.78457034151419913</c:v>
                </c:pt>
                <c:pt idx="16">
                  <c:v>0.76529342894628383</c:v>
                </c:pt>
                <c:pt idx="17">
                  <c:v>0.75179959014874365</c:v>
                </c:pt>
                <c:pt idx="18">
                  <c:v>0.73445036883761805</c:v>
                </c:pt>
                <c:pt idx="19">
                  <c:v>0.71517345626969986</c:v>
                </c:pt>
                <c:pt idx="20">
                  <c:v>0.69782423495857726</c:v>
                </c:pt>
                <c:pt idx="21">
                  <c:v>0.67854732239065918</c:v>
                </c:pt>
                <c:pt idx="22">
                  <c:v>0.68433039616103419</c:v>
                </c:pt>
                <c:pt idx="23">
                  <c:v>0.63806580599803575</c:v>
                </c:pt>
                <c:pt idx="24">
                  <c:v>0.62071658468691027</c:v>
                </c:pt>
                <c:pt idx="25">
                  <c:v>0.55710277321278623</c:v>
                </c:pt>
                <c:pt idx="26">
                  <c:v>0.58023506829428695</c:v>
                </c:pt>
                <c:pt idx="27">
                  <c:v>0.56095815572636887</c:v>
                </c:pt>
                <c:pt idx="28">
                  <c:v>0.54168124315845334</c:v>
                </c:pt>
                <c:pt idx="29">
                  <c:v>0.53975355190166074</c:v>
                </c:pt>
                <c:pt idx="30">
                  <c:v>0.50119972676582725</c:v>
                </c:pt>
                <c:pt idx="31">
                  <c:v>0.48192281419791461</c:v>
                </c:pt>
                <c:pt idx="32">
                  <c:v>0.46071821037320115</c:v>
                </c:pt>
                <c:pt idx="33">
                  <c:v>0.44336898906208105</c:v>
                </c:pt>
                <c:pt idx="34">
                  <c:v>0.42409207649416014</c:v>
                </c:pt>
                <c:pt idx="35">
                  <c:v>0.40674285518304026</c:v>
                </c:pt>
                <c:pt idx="36">
                  <c:v>0.40095978141265959</c:v>
                </c:pt>
                <c:pt idx="37">
                  <c:v>0.36626133879041411</c:v>
                </c:pt>
                <c:pt idx="38">
                  <c:v>0.34891211747928863</c:v>
                </c:pt>
              </c:numCache>
            </c:numRef>
          </c:yVal>
          <c:smooth val="0"/>
        </c:ser>
        <c:ser>
          <c:idx val="2"/>
          <c:order val="2"/>
          <c:tx>
            <c:strRef>
              <c:f>Sheet1!$J$10</c:f>
              <c:strCache>
                <c:ptCount val="1"/>
                <c:pt idx="0">
                  <c:v>MLSS (HRT: 12h)</c:v>
                </c:pt>
              </c:strCache>
            </c:strRef>
          </c:tx>
          <c:spPr>
            <a:ln w="12700">
              <a:solidFill>
                <a:schemeClr val="tx1"/>
              </a:solidFill>
              <a:prstDash val="sysDot"/>
            </a:ln>
          </c:spPr>
          <c:marker>
            <c:symbol val="circle"/>
            <c:size val="7"/>
            <c:spPr>
              <a:noFill/>
              <a:ln>
                <a:solidFill>
                  <a:schemeClr val="tx1"/>
                </a:solidFill>
              </a:ln>
            </c:spPr>
          </c:marker>
          <c:xVal>
            <c:numRef>
              <c:f>Sheet1!$J$12:$J$67</c:f>
              <c:numCache>
                <c:formatCode>General</c:formatCode>
                <c:ptCount val="56"/>
                <c:pt idx="0">
                  <c:v>8.4499999999999993</c:v>
                </c:pt>
                <c:pt idx="1">
                  <c:v>12.34</c:v>
                </c:pt>
                <c:pt idx="2">
                  <c:v>16.18</c:v>
                </c:pt>
                <c:pt idx="3">
                  <c:v>19.97</c:v>
                </c:pt>
                <c:pt idx="4">
                  <c:v>23.72</c:v>
                </c:pt>
                <c:pt idx="5">
                  <c:v>27.409999999999997</c:v>
                </c:pt>
                <c:pt idx="6">
                  <c:v>31.189999999999998</c:v>
                </c:pt>
                <c:pt idx="7">
                  <c:v>34.770000000000003</c:v>
                </c:pt>
                <c:pt idx="8">
                  <c:v>38.29</c:v>
                </c:pt>
                <c:pt idx="9">
                  <c:v>41.75</c:v>
                </c:pt>
                <c:pt idx="10">
                  <c:v>45.16</c:v>
                </c:pt>
                <c:pt idx="11">
                  <c:v>48.5</c:v>
                </c:pt>
                <c:pt idx="12">
                  <c:v>51.78</c:v>
                </c:pt>
                <c:pt idx="13">
                  <c:v>55.12</c:v>
                </c:pt>
                <c:pt idx="14">
                  <c:v>58.069999999999993</c:v>
                </c:pt>
                <c:pt idx="15">
                  <c:v>61.129999999999995</c:v>
                </c:pt>
                <c:pt idx="16">
                  <c:v>64.14</c:v>
                </c:pt>
                <c:pt idx="17">
                  <c:v>67.099999999999994</c:v>
                </c:pt>
                <c:pt idx="18">
                  <c:v>69.989999999999995</c:v>
                </c:pt>
                <c:pt idx="19">
                  <c:v>72.81</c:v>
                </c:pt>
                <c:pt idx="20">
                  <c:v>75.67</c:v>
                </c:pt>
                <c:pt idx="21">
                  <c:v>78.36</c:v>
                </c:pt>
                <c:pt idx="22">
                  <c:v>80.989999999999995</c:v>
                </c:pt>
                <c:pt idx="23">
                  <c:v>83.57</c:v>
                </c:pt>
                <c:pt idx="24">
                  <c:v>86.1</c:v>
                </c:pt>
                <c:pt idx="25">
                  <c:v>88.58</c:v>
                </c:pt>
                <c:pt idx="26">
                  <c:v>91.01</c:v>
                </c:pt>
                <c:pt idx="27">
                  <c:v>93.45</c:v>
                </c:pt>
                <c:pt idx="28">
                  <c:v>95.95</c:v>
                </c:pt>
                <c:pt idx="29">
                  <c:v>98.34</c:v>
                </c:pt>
                <c:pt idx="30">
                  <c:v>100.7</c:v>
                </c:pt>
                <c:pt idx="31">
                  <c:v>103.01</c:v>
                </c:pt>
                <c:pt idx="32">
                  <c:v>105.22</c:v>
                </c:pt>
                <c:pt idx="33">
                  <c:v>107.35</c:v>
                </c:pt>
                <c:pt idx="34">
                  <c:v>109.47</c:v>
                </c:pt>
                <c:pt idx="35">
                  <c:v>111.64</c:v>
                </c:pt>
                <c:pt idx="36">
                  <c:v>113.69</c:v>
                </c:pt>
                <c:pt idx="37">
                  <c:v>115.6</c:v>
                </c:pt>
                <c:pt idx="38">
                  <c:v>117.49</c:v>
                </c:pt>
                <c:pt idx="39">
                  <c:v>119.35</c:v>
                </c:pt>
                <c:pt idx="40">
                  <c:v>121.18</c:v>
                </c:pt>
                <c:pt idx="41">
                  <c:v>122.96000000000001</c:v>
                </c:pt>
                <c:pt idx="42">
                  <c:v>124.78999999999999</c:v>
                </c:pt>
                <c:pt idx="43">
                  <c:v>126.43</c:v>
                </c:pt>
                <c:pt idx="44">
                  <c:v>128.05000000000001</c:v>
                </c:pt>
                <c:pt idx="45">
                  <c:v>129.65</c:v>
                </c:pt>
                <c:pt idx="46">
                  <c:v>131.22999999999999</c:v>
                </c:pt>
                <c:pt idx="47">
                  <c:v>132.79</c:v>
                </c:pt>
                <c:pt idx="48">
                  <c:v>134.33000000000001</c:v>
                </c:pt>
                <c:pt idx="49">
                  <c:v>135.9</c:v>
                </c:pt>
                <c:pt idx="50">
                  <c:v>137.38</c:v>
                </c:pt>
                <c:pt idx="51">
                  <c:v>138.85</c:v>
                </c:pt>
                <c:pt idx="52">
                  <c:v>140.29</c:v>
                </c:pt>
                <c:pt idx="53">
                  <c:v>141.71</c:v>
                </c:pt>
                <c:pt idx="54">
                  <c:v>143.11000000000001</c:v>
                </c:pt>
                <c:pt idx="55">
                  <c:v>144.47</c:v>
                </c:pt>
              </c:numCache>
            </c:numRef>
          </c:xVal>
          <c:yVal>
            <c:numRef>
              <c:f>Sheet1!$M$12:$M$67</c:f>
              <c:numCache>
                <c:formatCode>0.00_);[Red]\(0.00\)</c:formatCode>
                <c:ptCount val="56"/>
                <c:pt idx="0">
                  <c:v>0.98746867167919794</c:v>
                </c:pt>
                <c:pt idx="1">
                  <c:v>0.9749373433583961</c:v>
                </c:pt>
                <c:pt idx="2">
                  <c:v>0.96240601503759393</c:v>
                </c:pt>
                <c:pt idx="3">
                  <c:v>0.94987468671679176</c:v>
                </c:pt>
                <c:pt idx="4">
                  <c:v>0.93984962406015038</c:v>
                </c:pt>
                <c:pt idx="5">
                  <c:v>0.92481203007518731</c:v>
                </c:pt>
                <c:pt idx="6">
                  <c:v>0.94736842105263186</c:v>
                </c:pt>
                <c:pt idx="7">
                  <c:v>0.89724310776942484</c:v>
                </c:pt>
                <c:pt idx="8">
                  <c:v>0.88220551378446022</c:v>
                </c:pt>
                <c:pt idx="9">
                  <c:v>0.86716791979949892</c:v>
                </c:pt>
                <c:pt idx="10">
                  <c:v>0.85463659147869597</c:v>
                </c:pt>
                <c:pt idx="11">
                  <c:v>0.83709273182957478</c:v>
                </c:pt>
                <c:pt idx="12">
                  <c:v>0.82205513784461171</c:v>
                </c:pt>
                <c:pt idx="13">
                  <c:v>0.837092731829573</c:v>
                </c:pt>
                <c:pt idx="14">
                  <c:v>0.7393483709273172</c:v>
                </c:pt>
                <c:pt idx="15">
                  <c:v>0.76691729323308333</c:v>
                </c:pt>
                <c:pt idx="16">
                  <c:v>0.75438596491228205</c:v>
                </c:pt>
                <c:pt idx="17">
                  <c:v>0.74185463659147721</c:v>
                </c:pt>
                <c:pt idx="18">
                  <c:v>0.72431077694235602</c:v>
                </c:pt>
                <c:pt idx="19">
                  <c:v>0.70676691729323493</c:v>
                </c:pt>
                <c:pt idx="20">
                  <c:v>0.71679197994987454</c:v>
                </c:pt>
                <c:pt idx="21">
                  <c:v>0.67418546365914722</c:v>
                </c:pt>
                <c:pt idx="22">
                  <c:v>0.65914786967418437</c:v>
                </c:pt>
                <c:pt idx="23">
                  <c:v>0.64661654135338287</c:v>
                </c:pt>
                <c:pt idx="24">
                  <c:v>0.6340852130325817</c:v>
                </c:pt>
                <c:pt idx="25">
                  <c:v>0.62155388471178041</c:v>
                </c:pt>
                <c:pt idx="26">
                  <c:v>0.60902255639097913</c:v>
                </c:pt>
                <c:pt idx="27">
                  <c:v>0.61152882205513726</c:v>
                </c:pt>
                <c:pt idx="28">
                  <c:v>0.62656641604010033</c:v>
                </c:pt>
                <c:pt idx="29">
                  <c:v>0.59899749373433597</c:v>
                </c:pt>
                <c:pt idx="30">
                  <c:v>0.59147869674185438</c:v>
                </c:pt>
                <c:pt idx="31">
                  <c:v>0.57894736842105321</c:v>
                </c:pt>
                <c:pt idx="32">
                  <c:v>0.55388471177944698</c:v>
                </c:pt>
                <c:pt idx="33">
                  <c:v>0.53383458646616433</c:v>
                </c:pt>
                <c:pt idx="34">
                  <c:v>0.5313283208020062</c:v>
                </c:pt>
                <c:pt idx="35">
                  <c:v>0.54385964912280749</c:v>
                </c:pt>
                <c:pt idx="36">
                  <c:v>0.51378446115288146</c:v>
                </c:pt>
                <c:pt idx="37">
                  <c:v>0.47869674185463568</c:v>
                </c:pt>
                <c:pt idx="38">
                  <c:v>0.47368421052631593</c:v>
                </c:pt>
                <c:pt idx="39">
                  <c:v>0.46616541353383439</c:v>
                </c:pt>
                <c:pt idx="40">
                  <c:v>0.45864661654135652</c:v>
                </c:pt>
                <c:pt idx="41">
                  <c:v>0.44611528822055163</c:v>
                </c:pt>
                <c:pt idx="42">
                  <c:v>0.45864661654134936</c:v>
                </c:pt>
                <c:pt idx="43">
                  <c:v>0.41102756892230952</c:v>
                </c:pt>
                <c:pt idx="44">
                  <c:v>0.40601503759398611</c:v>
                </c:pt>
                <c:pt idx="45">
                  <c:v>0.40100250626566275</c:v>
                </c:pt>
                <c:pt idx="46">
                  <c:v>0.39598997493733934</c:v>
                </c:pt>
                <c:pt idx="47">
                  <c:v>0.39097744360902315</c:v>
                </c:pt>
                <c:pt idx="48">
                  <c:v>0.3859649122807069</c:v>
                </c:pt>
                <c:pt idx="49">
                  <c:v>0.39348370927318127</c:v>
                </c:pt>
                <c:pt idx="50">
                  <c:v>0.37092731829573677</c:v>
                </c:pt>
                <c:pt idx="51">
                  <c:v>0.36842105263157859</c:v>
                </c:pt>
                <c:pt idx="52">
                  <c:v>0.36090225563909717</c:v>
                </c:pt>
                <c:pt idx="53">
                  <c:v>0.35588972431078086</c:v>
                </c:pt>
                <c:pt idx="54">
                  <c:v>0.35087719298245756</c:v>
                </c:pt>
                <c:pt idx="55">
                  <c:v>0.3408521303258108</c:v>
                </c:pt>
              </c:numCache>
            </c:numRef>
          </c:yVal>
          <c:smooth val="0"/>
        </c:ser>
        <c:ser>
          <c:idx val="3"/>
          <c:order val="3"/>
          <c:tx>
            <c:strRef>
              <c:f>Sheet1!$Q$10</c:f>
              <c:strCache>
                <c:ptCount val="1"/>
                <c:pt idx="0">
                  <c:v>MLSS (HRT: 24h)</c:v>
                </c:pt>
              </c:strCache>
            </c:strRef>
          </c:tx>
          <c:spPr>
            <a:ln w="12700">
              <a:solidFill>
                <a:schemeClr val="tx1"/>
              </a:solidFill>
              <a:prstDash val="sysDot"/>
            </a:ln>
          </c:spPr>
          <c:marker>
            <c:symbol val="square"/>
            <c:size val="7"/>
            <c:spPr>
              <a:solidFill>
                <a:srgbClr val="92D050"/>
              </a:solidFill>
              <a:ln>
                <a:solidFill>
                  <a:schemeClr val="tx1">
                    <a:alpha val="20000"/>
                  </a:schemeClr>
                </a:solidFill>
              </a:ln>
            </c:spPr>
          </c:marker>
          <c:xVal>
            <c:numRef>
              <c:f>Sheet1!$Q$12:$Q$66</c:f>
              <c:numCache>
                <c:formatCode>General</c:formatCode>
                <c:ptCount val="55"/>
                <c:pt idx="0">
                  <c:v>5.6899999999999995</c:v>
                </c:pt>
                <c:pt idx="1">
                  <c:v>10.559999999999999</c:v>
                </c:pt>
                <c:pt idx="2">
                  <c:v>15.36</c:v>
                </c:pt>
                <c:pt idx="3">
                  <c:v>20.059999999999999</c:v>
                </c:pt>
                <c:pt idx="4">
                  <c:v>24.86</c:v>
                </c:pt>
                <c:pt idx="5">
                  <c:v>29.4</c:v>
                </c:pt>
                <c:pt idx="6">
                  <c:v>33.840000000000003</c:v>
                </c:pt>
                <c:pt idx="7">
                  <c:v>38.18</c:v>
                </c:pt>
                <c:pt idx="8">
                  <c:v>42.41</c:v>
                </c:pt>
                <c:pt idx="9">
                  <c:v>46.53</c:v>
                </c:pt>
                <c:pt idx="10">
                  <c:v>50.53</c:v>
                </c:pt>
                <c:pt idx="11">
                  <c:v>54.56</c:v>
                </c:pt>
                <c:pt idx="12">
                  <c:v>58.319999999999993</c:v>
                </c:pt>
                <c:pt idx="13">
                  <c:v>61.95</c:v>
                </c:pt>
                <c:pt idx="14">
                  <c:v>65.47</c:v>
                </c:pt>
                <c:pt idx="15">
                  <c:v>68.86</c:v>
                </c:pt>
                <c:pt idx="16">
                  <c:v>72.14</c:v>
                </c:pt>
                <c:pt idx="17">
                  <c:v>75.11</c:v>
                </c:pt>
                <c:pt idx="18">
                  <c:v>78.14</c:v>
                </c:pt>
                <c:pt idx="19">
                  <c:v>81.260000000000005</c:v>
                </c:pt>
                <c:pt idx="20">
                  <c:v>84.03</c:v>
                </c:pt>
                <c:pt idx="21">
                  <c:v>86.77</c:v>
                </c:pt>
                <c:pt idx="22">
                  <c:v>89.42</c:v>
                </c:pt>
                <c:pt idx="23">
                  <c:v>91.97</c:v>
                </c:pt>
                <c:pt idx="24">
                  <c:v>94.44</c:v>
                </c:pt>
                <c:pt idx="25">
                  <c:v>96.83</c:v>
                </c:pt>
                <c:pt idx="26">
                  <c:v>99.23</c:v>
                </c:pt>
                <c:pt idx="27">
                  <c:v>101.46</c:v>
                </c:pt>
                <c:pt idx="28">
                  <c:v>103.63</c:v>
                </c:pt>
                <c:pt idx="29">
                  <c:v>105.74</c:v>
                </c:pt>
                <c:pt idx="30">
                  <c:v>107.78</c:v>
                </c:pt>
                <c:pt idx="31">
                  <c:v>109.77</c:v>
                </c:pt>
                <c:pt idx="32">
                  <c:v>111.71</c:v>
                </c:pt>
                <c:pt idx="33">
                  <c:v>113.67</c:v>
                </c:pt>
                <c:pt idx="34">
                  <c:v>115.51</c:v>
                </c:pt>
                <c:pt idx="35">
                  <c:v>117.31</c:v>
                </c:pt>
                <c:pt idx="36">
                  <c:v>119.06</c:v>
                </c:pt>
                <c:pt idx="37">
                  <c:v>120.78</c:v>
                </c:pt>
                <c:pt idx="38">
                  <c:v>122.46000000000001</c:v>
                </c:pt>
                <c:pt idx="39">
                  <c:v>124.1</c:v>
                </c:pt>
                <c:pt idx="40">
                  <c:v>125.72</c:v>
                </c:pt>
                <c:pt idx="41">
                  <c:v>127.38</c:v>
                </c:pt>
                <c:pt idx="42">
                  <c:v>128.93</c:v>
                </c:pt>
                <c:pt idx="43">
                  <c:v>130.46</c:v>
                </c:pt>
                <c:pt idx="44">
                  <c:v>131.97</c:v>
                </c:pt>
                <c:pt idx="45">
                  <c:v>133.44999999999999</c:v>
                </c:pt>
                <c:pt idx="46">
                  <c:v>134.91</c:v>
                </c:pt>
                <c:pt idx="47">
                  <c:v>136.35</c:v>
                </c:pt>
                <c:pt idx="48">
                  <c:v>137.81</c:v>
                </c:pt>
                <c:pt idx="49">
                  <c:v>139.19999999999999</c:v>
                </c:pt>
                <c:pt idx="50">
                  <c:v>140.57</c:v>
                </c:pt>
                <c:pt idx="51">
                  <c:v>141.91999999999999</c:v>
                </c:pt>
                <c:pt idx="52">
                  <c:v>143.26</c:v>
                </c:pt>
                <c:pt idx="53">
                  <c:v>144.56</c:v>
                </c:pt>
                <c:pt idx="54">
                  <c:v>145.84</c:v>
                </c:pt>
              </c:numCache>
            </c:numRef>
          </c:xVal>
          <c:yVal>
            <c:numRef>
              <c:f>Sheet1!$T$12:$T$66</c:f>
              <c:numCache>
                <c:formatCode>General</c:formatCode>
                <c:ptCount val="55"/>
                <c:pt idx="0">
                  <c:v>0.99822329486259642</c:v>
                </c:pt>
                <c:pt idx="1">
                  <c:v>0.98407843036049492</c:v>
                </c:pt>
                <c:pt idx="2">
                  <c:v>0.9699335658583933</c:v>
                </c:pt>
                <c:pt idx="3">
                  <c:v>0.94972661656967672</c:v>
                </c:pt>
                <c:pt idx="4">
                  <c:v>0.9699335658583933</c:v>
                </c:pt>
                <c:pt idx="5">
                  <c:v>0.91739549770773021</c:v>
                </c:pt>
                <c:pt idx="6">
                  <c:v>0.89718854841901485</c:v>
                </c:pt>
                <c:pt idx="7">
                  <c:v>0.87698159913029672</c:v>
                </c:pt>
                <c:pt idx="8">
                  <c:v>0.85475395491270845</c:v>
                </c:pt>
                <c:pt idx="9">
                  <c:v>0.83252631069512195</c:v>
                </c:pt>
                <c:pt idx="10">
                  <c:v>0.8082779715486611</c:v>
                </c:pt>
                <c:pt idx="11">
                  <c:v>0.8143400563352764</c:v>
                </c:pt>
                <c:pt idx="12">
                  <c:v>0.75978129325573951</c:v>
                </c:pt>
                <c:pt idx="13">
                  <c:v>0.73351225918041185</c:v>
                </c:pt>
                <c:pt idx="14">
                  <c:v>0.71128461496282103</c:v>
                </c:pt>
                <c:pt idx="15">
                  <c:v>0.68501558088749048</c:v>
                </c:pt>
                <c:pt idx="16">
                  <c:v>0.66278793666990232</c:v>
                </c:pt>
                <c:pt idx="17">
                  <c:v>0.60014639387488067</c:v>
                </c:pt>
                <c:pt idx="18">
                  <c:v>0.61227056344811104</c:v>
                </c:pt>
                <c:pt idx="19">
                  <c:v>0.6304568178079567</c:v>
                </c:pt>
                <c:pt idx="20">
                  <c:v>0.55973249529744706</c:v>
                </c:pt>
                <c:pt idx="21">
                  <c:v>0.55367041051083188</c:v>
                </c:pt>
                <c:pt idx="22">
                  <c:v>0.53548415615098921</c:v>
                </c:pt>
                <c:pt idx="23">
                  <c:v>0.51527720686227096</c:v>
                </c:pt>
                <c:pt idx="24">
                  <c:v>0.49911164743129799</c:v>
                </c:pt>
                <c:pt idx="25">
                  <c:v>0.48294608800032512</c:v>
                </c:pt>
                <c:pt idx="26">
                  <c:v>0.48496678292919787</c:v>
                </c:pt>
                <c:pt idx="27">
                  <c:v>0.45061496913837656</c:v>
                </c:pt>
                <c:pt idx="28">
                  <c:v>0.43849079956514908</c:v>
                </c:pt>
                <c:pt idx="29">
                  <c:v>0.42636662999191866</c:v>
                </c:pt>
                <c:pt idx="30">
                  <c:v>0.41222176548981843</c:v>
                </c:pt>
                <c:pt idx="31">
                  <c:v>0.40211829084545786</c:v>
                </c:pt>
                <c:pt idx="32">
                  <c:v>0.39201481620110018</c:v>
                </c:pt>
                <c:pt idx="33">
                  <c:v>0.39605620605884556</c:v>
                </c:pt>
                <c:pt idx="34">
                  <c:v>0.37180786691238477</c:v>
                </c:pt>
                <c:pt idx="35">
                  <c:v>0.36372508719689689</c:v>
                </c:pt>
                <c:pt idx="36">
                  <c:v>0.35362161255253921</c:v>
                </c:pt>
                <c:pt idx="37">
                  <c:v>0.34755952776592408</c:v>
                </c:pt>
                <c:pt idx="38">
                  <c:v>0.33947674805043904</c:v>
                </c:pt>
                <c:pt idx="39">
                  <c:v>0.33139396833494833</c:v>
                </c:pt>
                <c:pt idx="40">
                  <c:v>0.32735257847720867</c:v>
                </c:pt>
                <c:pt idx="41">
                  <c:v>0.33543535819269371</c:v>
                </c:pt>
                <c:pt idx="42">
                  <c:v>0.31320771397510849</c:v>
                </c:pt>
                <c:pt idx="43">
                  <c:v>0.30916632411736311</c:v>
                </c:pt>
                <c:pt idx="44">
                  <c:v>0.30512493425961773</c:v>
                </c:pt>
                <c:pt idx="45">
                  <c:v>0.29906284947300255</c:v>
                </c:pt>
                <c:pt idx="46">
                  <c:v>0.29502145961526294</c:v>
                </c:pt>
                <c:pt idx="47">
                  <c:v>0.29098006975751756</c:v>
                </c:pt>
                <c:pt idx="48">
                  <c:v>0.29502145961526294</c:v>
                </c:pt>
                <c:pt idx="49">
                  <c:v>0.28087659511315699</c:v>
                </c:pt>
                <c:pt idx="50">
                  <c:v>0.27683520525541738</c:v>
                </c:pt>
                <c:pt idx="51">
                  <c:v>0.27279381539767195</c:v>
                </c:pt>
                <c:pt idx="52">
                  <c:v>0.2707731204688022</c:v>
                </c:pt>
                <c:pt idx="53">
                  <c:v>0.26269034075331715</c:v>
                </c:pt>
                <c:pt idx="54">
                  <c:v>0.25864895089557177</c:v>
                </c:pt>
              </c:numCache>
            </c:numRef>
          </c:yVal>
          <c:smooth val="0"/>
        </c:ser>
        <c:ser>
          <c:idx val="4"/>
          <c:order val="4"/>
          <c:spPr>
            <a:ln w="12700">
              <a:solidFill>
                <a:schemeClr val="tx1"/>
              </a:solidFill>
              <a:prstDash val="sysDot"/>
            </a:ln>
          </c:spPr>
          <c:marker>
            <c:symbol val="circle"/>
            <c:size val="7"/>
            <c:spPr>
              <a:noFill/>
              <a:ln>
                <a:solidFill>
                  <a:schemeClr val="tx1"/>
                </a:solidFill>
              </a:ln>
            </c:spPr>
          </c:marker>
          <c:dLbls>
            <c:dLbl>
              <c:idx val="0"/>
              <c:layout>
                <c:manualLayout>
                  <c:x val="-1.466544454628781E-2"/>
                  <c:y val="-4.2792785203804834E-2"/>
                </c:manualLayout>
              </c:layout>
              <c:spPr/>
              <c:txPr>
                <a:bodyPr/>
                <a:lstStyle/>
                <a:p>
                  <a:pPr>
                    <a:defRPr sz="1400" b="1">
                      <a:solidFill>
                        <a:schemeClr val="accent3"/>
                      </a:solidFill>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1"/>
              <c:showCatName val="0"/>
              <c:showSerName val="0"/>
              <c:showPercent val="0"/>
              <c:showBubbleSize val="0"/>
            </c:dLbl>
            <c:txPr>
              <a:bodyPr/>
              <a:lstStyle/>
              <a:p>
                <a:pPr>
                  <a:defRPr>
                    <a:solidFill>
                      <a:schemeClr val="accent3"/>
                    </a:solidFill>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0"/>
            <c:showCatName val="0"/>
            <c:showSerName val="0"/>
            <c:showPercent val="0"/>
            <c:showBubbleSize val="0"/>
          </c:dLbls>
          <c:xVal>
            <c:numRef>
              <c:f>Sheet1!$I$75:$I$145</c:f>
              <c:numCache>
                <c:formatCode>General</c:formatCode>
                <c:ptCount val="71"/>
                <c:pt idx="0">
                  <c:v>156.03</c:v>
                </c:pt>
                <c:pt idx="1">
                  <c:v>159.75</c:v>
                </c:pt>
                <c:pt idx="2">
                  <c:v>163.55000000000001</c:v>
                </c:pt>
                <c:pt idx="3">
                  <c:v>167.14</c:v>
                </c:pt>
                <c:pt idx="4">
                  <c:v>170.63</c:v>
                </c:pt>
                <c:pt idx="5">
                  <c:v>174.04</c:v>
                </c:pt>
                <c:pt idx="6">
                  <c:v>177.35</c:v>
                </c:pt>
                <c:pt idx="7">
                  <c:v>180.59</c:v>
                </c:pt>
                <c:pt idx="8">
                  <c:v>183.54</c:v>
                </c:pt>
                <c:pt idx="9">
                  <c:v>186.66</c:v>
                </c:pt>
                <c:pt idx="10">
                  <c:v>189.84</c:v>
                </c:pt>
                <c:pt idx="11">
                  <c:v>192.83</c:v>
                </c:pt>
                <c:pt idx="12">
                  <c:v>195.76</c:v>
                </c:pt>
                <c:pt idx="13">
                  <c:v>198.62</c:v>
                </c:pt>
                <c:pt idx="14">
                  <c:v>201.43</c:v>
                </c:pt>
                <c:pt idx="15">
                  <c:v>204.17000000000002</c:v>
                </c:pt>
                <c:pt idx="16">
                  <c:v>206.86</c:v>
                </c:pt>
                <c:pt idx="17">
                  <c:v>209.59</c:v>
                </c:pt>
                <c:pt idx="18">
                  <c:v>212.16</c:v>
                </c:pt>
                <c:pt idx="19">
                  <c:v>214.67000000000002</c:v>
                </c:pt>
                <c:pt idx="20">
                  <c:v>217.13</c:v>
                </c:pt>
                <c:pt idx="21">
                  <c:v>219.54000000000002</c:v>
                </c:pt>
                <c:pt idx="22">
                  <c:v>221.89</c:v>
                </c:pt>
                <c:pt idx="23">
                  <c:v>224.19</c:v>
                </c:pt>
                <c:pt idx="24">
                  <c:v>226.53</c:v>
                </c:pt>
                <c:pt idx="25">
                  <c:v>228.73000000000002</c:v>
                </c:pt>
                <c:pt idx="26">
                  <c:v>230.88</c:v>
                </c:pt>
                <c:pt idx="27">
                  <c:v>232.99</c:v>
                </c:pt>
                <c:pt idx="28">
                  <c:v>235.05</c:v>
                </c:pt>
                <c:pt idx="29">
                  <c:v>237.07</c:v>
                </c:pt>
                <c:pt idx="30">
                  <c:v>239.05</c:v>
                </c:pt>
                <c:pt idx="31">
                  <c:v>240.98000000000002</c:v>
                </c:pt>
                <c:pt idx="32">
                  <c:v>242.95</c:v>
                </c:pt>
                <c:pt idx="33">
                  <c:v>244.81</c:v>
                </c:pt>
                <c:pt idx="34">
                  <c:v>246.64</c:v>
                </c:pt>
                <c:pt idx="35">
                  <c:v>248.42000000000002</c:v>
                </c:pt>
                <c:pt idx="36">
                  <c:v>250.18</c:v>
                </c:pt>
                <c:pt idx="37">
                  <c:v>251.89</c:v>
                </c:pt>
                <c:pt idx="38">
                  <c:v>253.57999999999998</c:v>
                </c:pt>
                <c:pt idx="39">
                  <c:v>255.26999999999998</c:v>
                </c:pt>
                <c:pt idx="40">
                  <c:v>256.90999999999997</c:v>
                </c:pt>
                <c:pt idx="41">
                  <c:v>258.5</c:v>
                </c:pt>
                <c:pt idx="42">
                  <c:v>260.06</c:v>
                </c:pt>
                <c:pt idx="43">
                  <c:v>261.60000000000002</c:v>
                </c:pt>
                <c:pt idx="44">
                  <c:v>263.11</c:v>
                </c:pt>
                <c:pt idx="45">
                  <c:v>264.60000000000002</c:v>
                </c:pt>
                <c:pt idx="46">
                  <c:v>266.12</c:v>
                </c:pt>
                <c:pt idx="47">
                  <c:v>267.55</c:v>
                </c:pt>
                <c:pt idx="48">
                  <c:v>268.96000000000004</c:v>
                </c:pt>
                <c:pt idx="49">
                  <c:v>270.35000000000002</c:v>
                </c:pt>
                <c:pt idx="50">
                  <c:v>271.71000000000004</c:v>
                </c:pt>
                <c:pt idx="51">
                  <c:v>273.06</c:v>
                </c:pt>
                <c:pt idx="52">
                  <c:v>274.39</c:v>
                </c:pt>
                <c:pt idx="53">
                  <c:v>275.74</c:v>
                </c:pt>
                <c:pt idx="54">
                  <c:v>277.02999999999997</c:v>
                </c:pt>
                <c:pt idx="55">
                  <c:v>278.28999999999996</c:v>
                </c:pt>
                <c:pt idx="56">
                  <c:v>279.53999999999996</c:v>
                </c:pt>
                <c:pt idx="57">
                  <c:v>280.77999999999997</c:v>
                </c:pt>
                <c:pt idx="58">
                  <c:v>281.99</c:v>
                </c:pt>
                <c:pt idx="59">
                  <c:v>283.2</c:v>
                </c:pt>
                <c:pt idx="60">
                  <c:v>284.38</c:v>
                </c:pt>
                <c:pt idx="61">
                  <c:v>285.59000000000003</c:v>
                </c:pt>
                <c:pt idx="62">
                  <c:v>286.74</c:v>
                </c:pt>
                <c:pt idx="63">
                  <c:v>287.88</c:v>
                </c:pt>
                <c:pt idx="64">
                  <c:v>289</c:v>
                </c:pt>
                <c:pt idx="65">
                  <c:v>290.11</c:v>
                </c:pt>
                <c:pt idx="66">
                  <c:v>291.21000000000004</c:v>
                </c:pt>
                <c:pt idx="67">
                  <c:v>292.28999999999996</c:v>
                </c:pt>
                <c:pt idx="68">
                  <c:v>293.39999999999998</c:v>
                </c:pt>
                <c:pt idx="69">
                  <c:v>294.46000000000004</c:v>
                </c:pt>
                <c:pt idx="70">
                  <c:v>295.49</c:v>
                </c:pt>
              </c:numCache>
            </c:numRef>
          </c:xVal>
          <c:yVal>
            <c:numRef>
              <c:f>Sheet1!$M$75:$M$145</c:f>
              <c:numCache>
                <c:formatCode>0.00_);[Red]\(0.00\)</c:formatCode>
                <c:ptCount val="71"/>
                <c:pt idx="0">
                  <c:v>0.94235588972431061</c:v>
                </c:pt>
                <c:pt idx="1">
                  <c:v>0.93233082706766901</c:v>
                </c:pt>
                <c:pt idx="2">
                  <c:v>0.95238095238095255</c:v>
                </c:pt>
                <c:pt idx="3">
                  <c:v>0.89974937343358341</c:v>
                </c:pt>
                <c:pt idx="4">
                  <c:v>0.87468671679198029</c:v>
                </c:pt>
                <c:pt idx="5">
                  <c:v>0.85463659147869686</c:v>
                </c:pt>
                <c:pt idx="6">
                  <c:v>0.82957393483709241</c:v>
                </c:pt>
                <c:pt idx="7">
                  <c:v>0.81203007518797043</c:v>
                </c:pt>
                <c:pt idx="8">
                  <c:v>0.7393483709273172</c:v>
                </c:pt>
                <c:pt idx="9">
                  <c:v>0.78195488721804629</c:v>
                </c:pt>
                <c:pt idx="10">
                  <c:v>0.79699248120300747</c:v>
                </c:pt>
                <c:pt idx="11">
                  <c:v>0.74937343358396036</c:v>
                </c:pt>
                <c:pt idx="12">
                  <c:v>0.73433583959899751</c:v>
                </c:pt>
                <c:pt idx="13">
                  <c:v>0.71679197994987454</c:v>
                </c:pt>
                <c:pt idx="14">
                  <c:v>0.70426065162907148</c:v>
                </c:pt>
                <c:pt idx="15">
                  <c:v>0.68671679197995028</c:v>
                </c:pt>
                <c:pt idx="16">
                  <c:v>0.67418546365914722</c:v>
                </c:pt>
                <c:pt idx="17">
                  <c:v>0.68421052631579049</c:v>
                </c:pt>
                <c:pt idx="18">
                  <c:v>0.64411027568922308</c:v>
                </c:pt>
                <c:pt idx="19">
                  <c:v>0.62907268170426001</c:v>
                </c:pt>
                <c:pt idx="20">
                  <c:v>0.61654135338345706</c:v>
                </c:pt>
                <c:pt idx="21">
                  <c:v>0.60401002506265933</c:v>
                </c:pt>
                <c:pt idx="22">
                  <c:v>0.58897243107769293</c:v>
                </c:pt>
                <c:pt idx="23">
                  <c:v>0.57644110275689164</c:v>
                </c:pt>
                <c:pt idx="24">
                  <c:v>0.5864661654135348</c:v>
                </c:pt>
                <c:pt idx="25">
                  <c:v>0.55137844611528886</c:v>
                </c:pt>
                <c:pt idx="26">
                  <c:v>0.53884711779448402</c:v>
                </c:pt>
                <c:pt idx="27">
                  <c:v>0.52882205513784808</c:v>
                </c:pt>
                <c:pt idx="28">
                  <c:v>0.51629072681703958</c:v>
                </c:pt>
                <c:pt idx="29">
                  <c:v>0.50626566416040342</c:v>
                </c:pt>
                <c:pt idx="30">
                  <c:v>0.49624060150375682</c:v>
                </c:pt>
                <c:pt idx="31">
                  <c:v>0.48370927318295903</c:v>
                </c:pt>
                <c:pt idx="32">
                  <c:v>0.49373433583959864</c:v>
                </c:pt>
                <c:pt idx="33">
                  <c:v>0.46616541353383439</c:v>
                </c:pt>
                <c:pt idx="34">
                  <c:v>0.45864661654135291</c:v>
                </c:pt>
                <c:pt idx="35">
                  <c:v>0.44611528822055163</c:v>
                </c:pt>
                <c:pt idx="36">
                  <c:v>0.44110275689223177</c:v>
                </c:pt>
                <c:pt idx="37">
                  <c:v>0.42857142857142699</c:v>
                </c:pt>
                <c:pt idx="38">
                  <c:v>0.42355889724310714</c:v>
                </c:pt>
                <c:pt idx="39">
                  <c:v>0.42355889724310714</c:v>
                </c:pt>
                <c:pt idx="40">
                  <c:v>0.41102756892230585</c:v>
                </c:pt>
                <c:pt idx="41">
                  <c:v>0.39849624060150463</c:v>
                </c:pt>
                <c:pt idx="42">
                  <c:v>0.39097744360902315</c:v>
                </c:pt>
                <c:pt idx="43">
                  <c:v>0.38596491228070329</c:v>
                </c:pt>
                <c:pt idx="44">
                  <c:v>0.37844611528821825</c:v>
                </c:pt>
                <c:pt idx="45">
                  <c:v>0.373433583959902</c:v>
                </c:pt>
                <c:pt idx="46">
                  <c:v>0.38095238095237993</c:v>
                </c:pt>
                <c:pt idx="47">
                  <c:v>0.35839598997493549</c:v>
                </c:pt>
                <c:pt idx="48">
                  <c:v>0.3533834586466193</c:v>
                </c:pt>
                <c:pt idx="49">
                  <c:v>0.34837092731829589</c:v>
                </c:pt>
                <c:pt idx="50">
                  <c:v>0.34085213032581435</c:v>
                </c:pt>
                <c:pt idx="51">
                  <c:v>0.33834586466165267</c:v>
                </c:pt>
                <c:pt idx="52">
                  <c:v>0.33333333333333287</c:v>
                </c:pt>
                <c:pt idx="53">
                  <c:v>0.33834586466165623</c:v>
                </c:pt>
                <c:pt idx="54">
                  <c:v>0.32330827067668971</c:v>
                </c:pt>
                <c:pt idx="55">
                  <c:v>0.31578947368420823</c:v>
                </c:pt>
                <c:pt idx="56">
                  <c:v>0.31328320802005016</c:v>
                </c:pt>
                <c:pt idx="57">
                  <c:v>0.31077694235589204</c:v>
                </c:pt>
                <c:pt idx="58">
                  <c:v>0.3032581453634105</c:v>
                </c:pt>
                <c:pt idx="59">
                  <c:v>0.3032581453634034</c:v>
                </c:pt>
                <c:pt idx="60">
                  <c:v>0.29573934837092902</c:v>
                </c:pt>
                <c:pt idx="61">
                  <c:v>0.3032581453634105</c:v>
                </c:pt>
                <c:pt idx="62">
                  <c:v>0.28822055137844749</c:v>
                </c:pt>
                <c:pt idx="63">
                  <c:v>0.28571428571428226</c:v>
                </c:pt>
                <c:pt idx="64">
                  <c:v>0.28070175438596601</c:v>
                </c:pt>
                <c:pt idx="65">
                  <c:v>0.27819548872180788</c:v>
                </c:pt>
                <c:pt idx="66">
                  <c:v>0.2756892230576426</c:v>
                </c:pt>
                <c:pt idx="67">
                  <c:v>0.27067669172931935</c:v>
                </c:pt>
                <c:pt idx="68">
                  <c:v>0.27819548872180788</c:v>
                </c:pt>
                <c:pt idx="69">
                  <c:v>0.2656641604010031</c:v>
                </c:pt>
                <c:pt idx="70">
                  <c:v>0.25814536340852162</c:v>
                </c:pt>
              </c:numCache>
            </c:numRef>
          </c:yVal>
          <c:smooth val="0"/>
        </c:ser>
        <c:ser>
          <c:idx val="5"/>
          <c:order val="5"/>
          <c:spPr>
            <a:ln w="0">
              <a:solidFill>
                <a:schemeClr val="tx1"/>
              </a:solidFill>
              <a:prstDash val="sysDot"/>
            </a:ln>
          </c:spPr>
          <c:marker>
            <c:symbol val="square"/>
            <c:size val="7"/>
            <c:spPr>
              <a:solidFill>
                <a:srgbClr val="92D050"/>
              </a:solidFill>
              <a:ln>
                <a:solidFill>
                  <a:schemeClr val="tx1">
                    <a:alpha val="20000"/>
                  </a:schemeClr>
                </a:solidFill>
              </a:ln>
            </c:spPr>
          </c:marker>
          <c:dLbls>
            <c:dLbl>
              <c:idx val="0"/>
              <c:layout>
                <c:manualLayout>
                  <c:x val="-7.3842570956787243E-2"/>
                  <c:y val="-2.5962912002476392E-2"/>
                </c:manualLayout>
              </c:layout>
              <c:numFmt formatCode="#,##0.00_);[Red]\(#,##0.00\)" sourceLinked="0"/>
              <c:spPr/>
              <c:txPr>
                <a:bodyPr/>
                <a:lstStyle/>
                <a:p>
                  <a:pPr>
                    <a:defRPr sz="1400" b="1">
                      <a:solidFill>
                        <a:srgbClr val="00B050"/>
                      </a:solidFill>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1"/>
              <c:showCatName val="0"/>
              <c:showSerName val="0"/>
              <c:showPercent val="0"/>
              <c:showBubbleSize val="0"/>
            </c:dLbl>
            <c:txPr>
              <a:bodyPr/>
              <a:lstStyle/>
              <a:p>
                <a:pPr>
                  <a:defRPr sz="1400" b="1">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0"/>
            <c:showCatName val="0"/>
            <c:showSerName val="0"/>
            <c:showPercent val="0"/>
            <c:showBubbleSize val="0"/>
          </c:dLbls>
          <c:xVal>
            <c:numRef>
              <c:f>Sheet1!$P$72:$P$210</c:f>
              <c:numCache>
                <c:formatCode>General</c:formatCode>
                <c:ptCount val="139"/>
                <c:pt idx="0">
                  <c:v>157.11000000000001</c:v>
                </c:pt>
                <c:pt idx="1">
                  <c:v>160.36000000000001</c:v>
                </c:pt>
                <c:pt idx="2">
                  <c:v>163.35</c:v>
                </c:pt>
                <c:pt idx="3">
                  <c:v>166.31</c:v>
                </c:pt>
                <c:pt idx="4">
                  <c:v>169.16</c:v>
                </c:pt>
                <c:pt idx="5">
                  <c:v>171.87</c:v>
                </c:pt>
                <c:pt idx="6">
                  <c:v>174.46</c:v>
                </c:pt>
                <c:pt idx="7">
                  <c:v>176.97</c:v>
                </c:pt>
                <c:pt idx="8">
                  <c:v>179.38</c:v>
                </c:pt>
                <c:pt idx="9">
                  <c:v>181.79</c:v>
                </c:pt>
                <c:pt idx="10">
                  <c:v>184.01</c:v>
                </c:pt>
                <c:pt idx="11">
                  <c:v>186.16</c:v>
                </c:pt>
                <c:pt idx="12">
                  <c:v>188.23000000000002</c:v>
                </c:pt>
                <c:pt idx="13">
                  <c:v>190.24</c:v>
                </c:pt>
                <c:pt idx="14">
                  <c:v>192.18</c:v>
                </c:pt>
                <c:pt idx="15">
                  <c:v>194.05</c:v>
                </c:pt>
                <c:pt idx="16">
                  <c:v>195.94</c:v>
                </c:pt>
                <c:pt idx="17">
                  <c:v>197.69</c:v>
                </c:pt>
                <c:pt idx="18">
                  <c:v>199.41</c:v>
                </c:pt>
                <c:pt idx="19">
                  <c:v>201.07</c:v>
                </c:pt>
                <c:pt idx="20">
                  <c:v>202.68</c:v>
                </c:pt>
                <c:pt idx="21">
                  <c:v>204.25</c:v>
                </c:pt>
                <c:pt idx="22">
                  <c:v>205.78</c:v>
                </c:pt>
                <c:pt idx="23">
                  <c:v>207.27</c:v>
                </c:pt>
                <c:pt idx="24">
                  <c:v>208.78</c:v>
                </c:pt>
                <c:pt idx="25">
                  <c:v>210.19</c:v>
                </c:pt>
                <c:pt idx="26">
                  <c:v>211.57</c:v>
                </c:pt>
                <c:pt idx="27">
                  <c:v>212.92000000000002</c:v>
                </c:pt>
                <c:pt idx="28">
                  <c:v>214.23000000000002</c:v>
                </c:pt>
                <c:pt idx="29">
                  <c:v>215.51999999999998</c:v>
                </c:pt>
                <c:pt idx="30">
                  <c:v>216.78</c:v>
                </c:pt>
                <c:pt idx="31">
                  <c:v>218.05</c:v>
                </c:pt>
                <c:pt idx="32">
                  <c:v>219.26999999999998</c:v>
                </c:pt>
                <c:pt idx="33">
                  <c:v>220.46</c:v>
                </c:pt>
                <c:pt idx="34">
                  <c:v>221.62</c:v>
                </c:pt>
                <c:pt idx="35">
                  <c:v>222.76</c:v>
                </c:pt>
                <c:pt idx="36">
                  <c:v>223.88</c:v>
                </c:pt>
                <c:pt idx="37">
                  <c:v>224.98000000000002</c:v>
                </c:pt>
                <c:pt idx="38">
                  <c:v>226.10000000000002</c:v>
                </c:pt>
                <c:pt idx="39">
                  <c:v>227.16</c:v>
                </c:pt>
                <c:pt idx="40">
                  <c:v>228.2</c:v>
                </c:pt>
                <c:pt idx="41">
                  <c:v>229.23000000000002</c:v>
                </c:pt>
                <c:pt idx="42">
                  <c:v>230.23000000000002</c:v>
                </c:pt>
                <c:pt idx="43">
                  <c:v>231.23000000000002</c:v>
                </c:pt>
                <c:pt idx="44">
                  <c:v>232.2</c:v>
                </c:pt>
                <c:pt idx="45">
                  <c:v>233.16</c:v>
                </c:pt>
                <c:pt idx="46">
                  <c:v>234.15</c:v>
                </c:pt>
                <c:pt idx="47">
                  <c:v>235.09</c:v>
                </c:pt>
                <c:pt idx="48">
                  <c:v>236.01</c:v>
                </c:pt>
                <c:pt idx="49">
                  <c:v>236.91</c:v>
                </c:pt>
                <c:pt idx="50">
                  <c:v>237.82</c:v>
                </c:pt>
                <c:pt idx="51">
                  <c:v>238.71</c:v>
                </c:pt>
                <c:pt idx="52">
                  <c:v>239.57999999999998</c:v>
                </c:pt>
                <c:pt idx="53">
                  <c:v>240.48000000000002</c:v>
                </c:pt>
                <c:pt idx="54">
                  <c:v>241.32999999999998</c:v>
                </c:pt>
                <c:pt idx="55">
                  <c:v>242.17000000000002</c:v>
                </c:pt>
                <c:pt idx="56">
                  <c:v>243.01</c:v>
                </c:pt>
                <c:pt idx="57">
                  <c:v>243.84</c:v>
                </c:pt>
                <c:pt idx="58">
                  <c:v>244.66</c:v>
                </c:pt>
                <c:pt idx="59">
                  <c:v>245.47</c:v>
                </c:pt>
                <c:pt idx="60">
                  <c:v>246.29000000000002</c:v>
                </c:pt>
                <c:pt idx="61">
                  <c:v>247.07999999999998</c:v>
                </c:pt>
                <c:pt idx="62">
                  <c:v>247.86</c:v>
                </c:pt>
                <c:pt idx="63">
                  <c:v>248.63</c:v>
                </c:pt>
                <c:pt idx="64">
                  <c:v>249.4</c:v>
                </c:pt>
                <c:pt idx="65">
                  <c:v>250.16</c:v>
                </c:pt>
                <c:pt idx="66">
                  <c:v>250.91</c:v>
                </c:pt>
                <c:pt idx="67">
                  <c:v>251.68</c:v>
                </c:pt>
                <c:pt idx="68">
                  <c:v>252.41</c:v>
                </c:pt>
                <c:pt idx="69">
                  <c:v>253.14</c:v>
                </c:pt>
                <c:pt idx="70">
                  <c:v>253.87</c:v>
                </c:pt>
                <c:pt idx="71">
                  <c:v>254.59</c:v>
                </c:pt>
                <c:pt idx="72">
                  <c:v>255.3</c:v>
                </c:pt>
                <c:pt idx="73">
                  <c:v>255.99</c:v>
                </c:pt>
                <c:pt idx="74">
                  <c:v>256.69</c:v>
                </c:pt>
                <c:pt idx="75">
                  <c:v>257.42</c:v>
                </c:pt>
                <c:pt idx="76">
                  <c:v>258.10000000000002</c:v>
                </c:pt>
                <c:pt idx="77">
                  <c:v>258.79000000000002</c:v>
                </c:pt>
                <c:pt idx="78">
                  <c:v>259.47000000000003</c:v>
                </c:pt>
                <c:pt idx="79">
                  <c:v>260.14</c:v>
                </c:pt>
                <c:pt idx="80">
                  <c:v>260.81</c:v>
                </c:pt>
                <c:pt idx="81">
                  <c:v>261.46000000000004</c:v>
                </c:pt>
                <c:pt idx="82">
                  <c:v>262.14999999999998</c:v>
                </c:pt>
                <c:pt idx="83">
                  <c:v>262.8</c:v>
                </c:pt>
                <c:pt idx="84">
                  <c:v>263.45</c:v>
                </c:pt>
                <c:pt idx="85">
                  <c:v>264.09000000000003</c:v>
                </c:pt>
                <c:pt idx="86">
                  <c:v>264.73</c:v>
                </c:pt>
                <c:pt idx="87">
                  <c:v>265.37</c:v>
                </c:pt>
                <c:pt idx="88">
                  <c:v>266</c:v>
                </c:pt>
                <c:pt idx="89">
                  <c:v>266.64999999999998</c:v>
                </c:pt>
                <c:pt idx="90">
                  <c:v>267.27999999999997</c:v>
                </c:pt>
                <c:pt idx="91">
                  <c:v>267.89999999999998</c:v>
                </c:pt>
                <c:pt idx="92">
                  <c:v>268.52</c:v>
                </c:pt>
                <c:pt idx="93">
                  <c:v>269.14</c:v>
                </c:pt>
                <c:pt idx="94">
                  <c:v>269.75</c:v>
                </c:pt>
                <c:pt idx="95">
                  <c:v>270.35000000000002</c:v>
                </c:pt>
                <c:pt idx="96">
                  <c:v>270.98</c:v>
                </c:pt>
                <c:pt idx="97">
                  <c:v>275.77</c:v>
                </c:pt>
                <c:pt idx="98">
                  <c:v>276.29000000000002</c:v>
                </c:pt>
                <c:pt idx="99">
                  <c:v>276.87</c:v>
                </c:pt>
                <c:pt idx="100">
                  <c:v>277.45</c:v>
                </c:pt>
                <c:pt idx="101">
                  <c:v>278.05</c:v>
                </c:pt>
                <c:pt idx="102">
                  <c:v>278.62</c:v>
                </c:pt>
                <c:pt idx="103">
                  <c:v>279.2</c:v>
                </c:pt>
                <c:pt idx="104">
                  <c:v>279.77</c:v>
                </c:pt>
                <c:pt idx="105">
                  <c:v>280.34000000000003</c:v>
                </c:pt>
                <c:pt idx="106">
                  <c:v>280.89999999999998</c:v>
                </c:pt>
                <c:pt idx="107">
                  <c:v>281.47000000000003</c:v>
                </c:pt>
                <c:pt idx="108">
                  <c:v>282.02999999999997</c:v>
                </c:pt>
                <c:pt idx="109">
                  <c:v>282.61</c:v>
                </c:pt>
                <c:pt idx="110">
                  <c:v>283.17</c:v>
                </c:pt>
                <c:pt idx="111">
                  <c:v>283.73</c:v>
                </c:pt>
                <c:pt idx="112">
                  <c:v>284.27999999999997</c:v>
                </c:pt>
                <c:pt idx="113">
                  <c:v>284.83000000000004</c:v>
                </c:pt>
                <c:pt idx="114">
                  <c:v>285.39</c:v>
                </c:pt>
                <c:pt idx="115">
                  <c:v>285.94</c:v>
                </c:pt>
                <c:pt idx="116">
                  <c:v>286.51</c:v>
                </c:pt>
                <c:pt idx="117">
                  <c:v>287.05</c:v>
                </c:pt>
                <c:pt idx="118">
                  <c:v>287.60000000000002</c:v>
                </c:pt>
                <c:pt idx="119">
                  <c:v>288.14999999999998</c:v>
                </c:pt>
                <c:pt idx="120">
                  <c:v>288.69</c:v>
                </c:pt>
                <c:pt idx="121">
                  <c:v>289.23</c:v>
                </c:pt>
                <c:pt idx="122">
                  <c:v>289.77</c:v>
                </c:pt>
                <c:pt idx="123">
                  <c:v>290.33000000000004</c:v>
                </c:pt>
                <c:pt idx="124">
                  <c:v>290.86</c:v>
                </c:pt>
                <c:pt idx="125">
                  <c:v>291.39999999999998</c:v>
                </c:pt>
                <c:pt idx="126">
                  <c:v>291.93</c:v>
                </c:pt>
                <c:pt idx="127">
                  <c:v>292.47000000000003</c:v>
                </c:pt>
                <c:pt idx="128">
                  <c:v>292.99</c:v>
                </c:pt>
                <c:pt idx="129">
                  <c:v>293.52</c:v>
                </c:pt>
                <c:pt idx="130">
                  <c:v>294.07</c:v>
                </c:pt>
                <c:pt idx="131">
                  <c:v>294.59000000000003</c:v>
                </c:pt>
                <c:pt idx="132">
                  <c:v>295.11</c:v>
                </c:pt>
                <c:pt idx="133">
                  <c:v>295.64</c:v>
                </c:pt>
                <c:pt idx="134">
                  <c:v>296.14999999999998</c:v>
                </c:pt>
                <c:pt idx="135">
                  <c:v>296.67</c:v>
                </c:pt>
                <c:pt idx="136">
                  <c:v>297.18</c:v>
                </c:pt>
                <c:pt idx="137">
                  <c:v>297.7</c:v>
                </c:pt>
                <c:pt idx="138">
                  <c:v>298.23</c:v>
                </c:pt>
              </c:numCache>
            </c:numRef>
          </c:xVal>
          <c:yVal>
            <c:numRef>
              <c:f>Sheet1!$T$72:$T$210</c:f>
              <c:numCache>
                <c:formatCode>General</c:formatCode>
                <c:ptCount val="139"/>
                <c:pt idx="0">
                  <c:v>0.77624052094994278</c:v>
                </c:pt>
                <c:pt idx="1">
                  <c:v>0.73765546581500419</c:v>
                </c:pt>
                <c:pt idx="2">
                  <c:v>0.67864302854980341</c:v>
                </c:pt>
                <c:pt idx="3">
                  <c:v>0.6718339011730502</c:v>
                </c:pt>
                <c:pt idx="4">
                  <c:v>0.64686710079161935</c:v>
                </c:pt>
                <c:pt idx="5">
                  <c:v>0.61509117303343352</c:v>
                </c:pt>
                <c:pt idx="6">
                  <c:v>0.58785466352641857</c:v>
                </c:pt>
                <c:pt idx="7">
                  <c:v>0.56969699052174194</c:v>
                </c:pt>
                <c:pt idx="8">
                  <c:v>0.54699989926589543</c:v>
                </c:pt>
                <c:pt idx="9">
                  <c:v>0.54699989926589543</c:v>
                </c:pt>
                <c:pt idx="10">
                  <c:v>0.50387542587978795</c:v>
                </c:pt>
                <c:pt idx="11">
                  <c:v>0.48798746200069471</c:v>
                </c:pt>
                <c:pt idx="12">
                  <c:v>0.46982978899601807</c:v>
                </c:pt>
                <c:pt idx="13">
                  <c:v>0.45621153424250976</c:v>
                </c:pt>
                <c:pt idx="14">
                  <c:v>0.44032357036341729</c:v>
                </c:pt>
                <c:pt idx="15">
                  <c:v>0.42443560648432643</c:v>
                </c:pt>
                <c:pt idx="16">
                  <c:v>0.42897502473549481</c:v>
                </c:pt>
                <c:pt idx="17">
                  <c:v>0.39719909697730987</c:v>
                </c:pt>
                <c:pt idx="18">
                  <c:v>0.39038996960055578</c:v>
                </c:pt>
                <c:pt idx="19">
                  <c:v>0.37677171484704747</c:v>
                </c:pt>
                <c:pt idx="20">
                  <c:v>0.36542316921912499</c:v>
                </c:pt>
                <c:pt idx="21">
                  <c:v>0.35634433271678662</c:v>
                </c:pt>
                <c:pt idx="22">
                  <c:v>0.34726549621444835</c:v>
                </c:pt>
                <c:pt idx="23">
                  <c:v>0.33818665971210998</c:v>
                </c:pt>
                <c:pt idx="24">
                  <c:v>0.34272607796327836</c:v>
                </c:pt>
                <c:pt idx="25">
                  <c:v>0.3200289867074334</c:v>
                </c:pt>
                <c:pt idx="26">
                  <c:v>0.31321985933067764</c:v>
                </c:pt>
                <c:pt idx="27">
                  <c:v>0.3064107319539251</c:v>
                </c:pt>
                <c:pt idx="28">
                  <c:v>0.29733189545158678</c:v>
                </c:pt>
                <c:pt idx="29">
                  <c:v>0.29279247720041518</c:v>
                </c:pt>
                <c:pt idx="30">
                  <c:v>0.2859833498236643</c:v>
                </c:pt>
                <c:pt idx="31">
                  <c:v>0.28825305894924685</c:v>
                </c:pt>
                <c:pt idx="32">
                  <c:v>0.27690451332132437</c:v>
                </c:pt>
                <c:pt idx="33">
                  <c:v>0.27009538594457344</c:v>
                </c:pt>
                <c:pt idx="34">
                  <c:v>0.26328625856781607</c:v>
                </c:pt>
                <c:pt idx="35">
                  <c:v>0.25874684031664774</c:v>
                </c:pt>
                <c:pt idx="36">
                  <c:v>0.25420742206547614</c:v>
                </c:pt>
                <c:pt idx="37">
                  <c:v>0.24966800381431103</c:v>
                </c:pt>
                <c:pt idx="38">
                  <c:v>0.2542074220654793</c:v>
                </c:pt>
                <c:pt idx="39">
                  <c:v>0.24058916731196783</c:v>
                </c:pt>
                <c:pt idx="40">
                  <c:v>0.23604974906080273</c:v>
                </c:pt>
                <c:pt idx="41">
                  <c:v>0.23378003993521695</c:v>
                </c:pt>
                <c:pt idx="42">
                  <c:v>0.2269709125584628</c:v>
                </c:pt>
                <c:pt idx="43">
                  <c:v>0.2269709125584628</c:v>
                </c:pt>
                <c:pt idx="44">
                  <c:v>0.22016178518170865</c:v>
                </c:pt>
                <c:pt idx="45">
                  <c:v>0.21789207605612285</c:v>
                </c:pt>
                <c:pt idx="46">
                  <c:v>0.22470120343288025</c:v>
                </c:pt>
                <c:pt idx="47">
                  <c:v>0.21335265780495449</c:v>
                </c:pt>
                <c:pt idx="48">
                  <c:v>0.20881323955378614</c:v>
                </c:pt>
                <c:pt idx="49">
                  <c:v>0.20427382130261459</c:v>
                </c:pt>
                <c:pt idx="50">
                  <c:v>0.20654353042820361</c:v>
                </c:pt>
                <c:pt idx="51">
                  <c:v>0.20200411217703201</c:v>
                </c:pt>
                <c:pt idx="52">
                  <c:v>0.19746469392586044</c:v>
                </c:pt>
                <c:pt idx="53">
                  <c:v>0.20427382130261784</c:v>
                </c:pt>
                <c:pt idx="54">
                  <c:v>0.19292527567469211</c:v>
                </c:pt>
                <c:pt idx="55">
                  <c:v>0.19065556654910951</c:v>
                </c:pt>
                <c:pt idx="56">
                  <c:v>0.19065556654910951</c:v>
                </c:pt>
                <c:pt idx="57">
                  <c:v>0.18838585742352373</c:v>
                </c:pt>
                <c:pt idx="58">
                  <c:v>0.18611614829793796</c:v>
                </c:pt>
                <c:pt idx="59">
                  <c:v>0.18384643917235538</c:v>
                </c:pt>
                <c:pt idx="60">
                  <c:v>0.18611614829794118</c:v>
                </c:pt>
                <c:pt idx="61">
                  <c:v>0.17930702092118378</c:v>
                </c:pt>
                <c:pt idx="62">
                  <c:v>0.17703731179560125</c:v>
                </c:pt>
                <c:pt idx="63">
                  <c:v>0.17476760267001545</c:v>
                </c:pt>
                <c:pt idx="64">
                  <c:v>0.1747676026700187</c:v>
                </c:pt>
                <c:pt idx="65">
                  <c:v>0.17249789354442968</c:v>
                </c:pt>
                <c:pt idx="66">
                  <c:v>0.1702281844188471</c:v>
                </c:pt>
                <c:pt idx="67">
                  <c:v>0.1747676026700187</c:v>
                </c:pt>
                <c:pt idx="68">
                  <c:v>0.16568876616767553</c:v>
                </c:pt>
                <c:pt idx="69">
                  <c:v>0.16568876616767875</c:v>
                </c:pt>
                <c:pt idx="70">
                  <c:v>0.16568876616767875</c:v>
                </c:pt>
                <c:pt idx="71">
                  <c:v>0.16341905704209295</c:v>
                </c:pt>
                <c:pt idx="72">
                  <c:v>0.16114934791650717</c:v>
                </c:pt>
                <c:pt idx="73">
                  <c:v>0.15660992966534201</c:v>
                </c:pt>
                <c:pt idx="74">
                  <c:v>0.15887963879092137</c:v>
                </c:pt>
                <c:pt idx="75">
                  <c:v>0.16568876616767875</c:v>
                </c:pt>
                <c:pt idx="76">
                  <c:v>0.15434022053975624</c:v>
                </c:pt>
                <c:pt idx="77">
                  <c:v>0.15660992966533882</c:v>
                </c:pt>
                <c:pt idx="78">
                  <c:v>0.15434022053975302</c:v>
                </c:pt>
                <c:pt idx="79">
                  <c:v>0.1520705114141705</c:v>
                </c:pt>
                <c:pt idx="80">
                  <c:v>0.1520705114141705</c:v>
                </c:pt>
                <c:pt idx="81">
                  <c:v>0.14753109316300211</c:v>
                </c:pt>
                <c:pt idx="82">
                  <c:v>0.15660992966533882</c:v>
                </c:pt>
                <c:pt idx="83">
                  <c:v>0.14753109316299889</c:v>
                </c:pt>
                <c:pt idx="84">
                  <c:v>0.14753109316300211</c:v>
                </c:pt>
                <c:pt idx="85">
                  <c:v>0.14526138403741631</c:v>
                </c:pt>
                <c:pt idx="86">
                  <c:v>0.14526138403741631</c:v>
                </c:pt>
                <c:pt idx="87">
                  <c:v>0.14526138403741631</c:v>
                </c:pt>
                <c:pt idx="88">
                  <c:v>0.14299167491183054</c:v>
                </c:pt>
                <c:pt idx="89">
                  <c:v>0.14753109316300211</c:v>
                </c:pt>
                <c:pt idx="90">
                  <c:v>0.14299167491183054</c:v>
                </c:pt>
                <c:pt idx="91">
                  <c:v>0.14072196578624799</c:v>
                </c:pt>
                <c:pt idx="92">
                  <c:v>0.14072196578624477</c:v>
                </c:pt>
                <c:pt idx="93">
                  <c:v>0.14072196578624799</c:v>
                </c:pt>
                <c:pt idx="94">
                  <c:v>0.13845225666066219</c:v>
                </c:pt>
                <c:pt idx="95">
                  <c:v>0.13618254753507963</c:v>
                </c:pt>
                <c:pt idx="96">
                  <c:v>0.14299167491183054</c:v>
                </c:pt>
                <c:pt idx="98">
                  <c:v>0.11802487453040299</c:v>
                </c:pt>
                <c:pt idx="99">
                  <c:v>0.13164312928390803</c:v>
                </c:pt>
                <c:pt idx="100">
                  <c:v>0.13164312928390803</c:v>
                </c:pt>
                <c:pt idx="101">
                  <c:v>0.13618254753507639</c:v>
                </c:pt>
                <c:pt idx="102">
                  <c:v>0.12937342015832545</c:v>
                </c:pt>
                <c:pt idx="103">
                  <c:v>0.13164312928390481</c:v>
                </c:pt>
                <c:pt idx="104">
                  <c:v>0.1293734201583287</c:v>
                </c:pt>
                <c:pt idx="105">
                  <c:v>0.12937342015832223</c:v>
                </c:pt>
                <c:pt idx="106">
                  <c:v>0.12710371103273965</c:v>
                </c:pt>
                <c:pt idx="107">
                  <c:v>0.12937342015832223</c:v>
                </c:pt>
                <c:pt idx="108">
                  <c:v>0.12710371103273965</c:v>
                </c:pt>
                <c:pt idx="109">
                  <c:v>0.13164312928391128</c:v>
                </c:pt>
                <c:pt idx="110">
                  <c:v>0.12710371103273965</c:v>
                </c:pt>
                <c:pt idx="111">
                  <c:v>0.12710371103273324</c:v>
                </c:pt>
                <c:pt idx="112">
                  <c:v>0.12483400190715713</c:v>
                </c:pt>
                <c:pt idx="113">
                  <c:v>0.12483400190715713</c:v>
                </c:pt>
                <c:pt idx="114">
                  <c:v>0.12710371103273965</c:v>
                </c:pt>
                <c:pt idx="115">
                  <c:v>0.12483400190715066</c:v>
                </c:pt>
                <c:pt idx="116">
                  <c:v>0.12937342015832223</c:v>
                </c:pt>
                <c:pt idx="117">
                  <c:v>0.12256429278157457</c:v>
                </c:pt>
                <c:pt idx="118">
                  <c:v>0.12483400190715066</c:v>
                </c:pt>
                <c:pt idx="119">
                  <c:v>0.12483400190715713</c:v>
                </c:pt>
                <c:pt idx="120">
                  <c:v>0.12256429278156812</c:v>
                </c:pt>
                <c:pt idx="121">
                  <c:v>0.12256429278156812</c:v>
                </c:pt>
                <c:pt idx="122">
                  <c:v>0.12256429278157457</c:v>
                </c:pt>
                <c:pt idx="123">
                  <c:v>0.12710371103273965</c:v>
                </c:pt>
                <c:pt idx="124">
                  <c:v>0.12029458365598555</c:v>
                </c:pt>
                <c:pt idx="125">
                  <c:v>0.12256429278156812</c:v>
                </c:pt>
                <c:pt idx="126">
                  <c:v>0.12029458365598555</c:v>
                </c:pt>
                <c:pt idx="127">
                  <c:v>0.12256429278156812</c:v>
                </c:pt>
                <c:pt idx="128">
                  <c:v>0.11802487453040299</c:v>
                </c:pt>
                <c:pt idx="129">
                  <c:v>0.12029458365598555</c:v>
                </c:pt>
                <c:pt idx="130">
                  <c:v>0.12483400190715066</c:v>
                </c:pt>
                <c:pt idx="131">
                  <c:v>0.11802487453040299</c:v>
                </c:pt>
                <c:pt idx="132">
                  <c:v>0.11802487453040299</c:v>
                </c:pt>
                <c:pt idx="133">
                  <c:v>0.12029458365598555</c:v>
                </c:pt>
                <c:pt idx="134">
                  <c:v>0.11575516540481397</c:v>
                </c:pt>
                <c:pt idx="135">
                  <c:v>0.11802487453040299</c:v>
                </c:pt>
                <c:pt idx="136">
                  <c:v>0.11575516540481397</c:v>
                </c:pt>
                <c:pt idx="137">
                  <c:v>0.11802487453039652</c:v>
                </c:pt>
                <c:pt idx="138">
                  <c:v>0.12029458365598555</c:v>
                </c:pt>
              </c:numCache>
            </c:numRef>
          </c:yVal>
          <c:smooth val="0"/>
        </c:ser>
        <c:ser>
          <c:idx val="6"/>
          <c:order val="6"/>
          <c:spPr>
            <a:ln w="12700">
              <a:solidFill>
                <a:schemeClr val="tx1"/>
              </a:solidFill>
              <a:prstDash val="sysDot"/>
            </a:ln>
          </c:spPr>
          <c:marker>
            <c:symbol val="diamond"/>
            <c:size val="7"/>
            <c:spPr>
              <a:noFill/>
              <a:ln>
                <a:solidFill>
                  <a:schemeClr val="tx1"/>
                </a:solidFill>
              </a:ln>
            </c:spPr>
          </c:marker>
          <c:dLbls>
            <c:dLbl>
              <c:idx val="0"/>
              <c:layout>
                <c:manualLayout>
                  <c:x val="-7.3965704143139632E-2"/>
                  <c:y val="-1.3389637866632401E-2"/>
                </c:manualLayout>
              </c:layout>
              <c:showLegendKey val="0"/>
              <c:showVal val="1"/>
              <c:showCatName val="0"/>
              <c:showSerName val="0"/>
              <c:showPercent val="0"/>
              <c:showBubbleSize val="0"/>
            </c:dLbl>
            <c:numFmt formatCode="#,##0.00_);[Red]\(#,##0.00\)" sourceLinked="0"/>
            <c:txPr>
              <a:bodyPr/>
              <a:lstStyle/>
              <a:p>
                <a:pPr>
                  <a:defRPr sz="1400" b="1">
                    <a:solidFill>
                      <a:schemeClr val="accent3"/>
                    </a:solidFill>
                  </a:defRPr>
                </a:pPr>
                <a:endParaRPr lang="ko-KR"/>
              </a:p>
            </c:txPr>
            <c:showLegendKey val="0"/>
            <c:showVal val="0"/>
            <c:showCatName val="0"/>
            <c:showSerName val="0"/>
            <c:showPercent val="0"/>
            <c:showBubbleSize val="0"/>
          </c:dLbls>
          <c:xVal>
            <c:numRef>
              <c:f>Sheet1!$B$60:$B$106</c:f>
              <c:numCache>
                <c:formatCode>General</c:formatCode>
                <c:ptCount val="47"/>
                <c:pt idx="0">
                  <c:v>156.68</c:v>
                </c:pt>
                <c:pt idx="1">
                  <c:v>161.12</c:v>
                </c:pt>
                <c:pt idx="2">
                  <c:v>165.51</c:v>
                </c:pt>
                <c:pt idx="3">
                  <c:v>169.85</c:v>
                </c:pt>
                <c:pt idx="4">
                  <c:v>174.29999999999998</c:v>
                </c:pt>
                <c:pt idx="5">
                  <c:v>178.51999999999998</c:v>
                </c:pt>
                <c:pt idx="6">
                  <c:v>182.68</c:v>
                </c:pt>
                <c:pt idx="7">
                  <c:v>186.78</c:v>
                </c:pt>
                <c:pt idx="8">
                  <c:v>190.82</c:v>
                </c:pt>
                <c:pt idx="9">
                  <c:v>194.8</c:v>
                </c:pt>
                <c:pt idx="10">
                  <c:v>198.72</c:v>
                </c:pt>
                <c:pt idx="11">
                  <c:v>202.70999999999998</c:v>
                </c:pt>
                <c:pt idx="12">
                  <c:v>206.49</c:v>
                </c:pt>
                <c:pt idx="13">
                  <c:v>210.2</c:v>
                </c:pt>
                <c:pt idx="14">
                  <c:v>213.85</c:v>
                </c:pt>
                <c:pt idx="15">
                  <c:v>217.42</c:v>
                </c:pt>
                <c:pt idx="16">
                  <c:v>220.92</c:v>
                </c:pt>
                <c:pt idx="17">
                  <c:v>224.35</c:v>
                </c:pt>
                <c:pt idx="18">
                  <c:v>227.85</c:v>
                </c:pt>
                <c:pt idx="19">
                  <c:v>231.13</c:v>
                </c:pt>
                <c:pt idx="20">
                  <c:v>234.36</c:v>
                </c:pt>
                <c:pt idx="21">
                  <c:v>237.32</c:v>
                </c:pt>
                <c:pt idx="22">
                  <c:v>240.35</c:v>
                </c:pt>
                <c:pt idx="23">
                  <c:v>243.35</c:v>
                </c:pt>
                <c:pt idx="24">
                  <c:v>246.28</c:v>
                </c:pt>
                <c:pt idx="25">
                  <c:v>249.24</c:v>
                </c:pt>
                <c:pt idx="26">
                  <c:v>252.01999999999998</c:v>
                </c:pt>
                <c:pt idx="27">
                  <c:v>254.73</c:v>
                </c:pt>
                <c:pt idx="28">
                  <c:v>257.35000000000002</c:v>
                </c:pt>
                <c:pt idx="29">
                  <c:v>259.90999999999997</c:v>
                </c:pt>
                <c:pt idx="30">
                  <c:v>262.39999999999998</c:v>
                </c:pt>
                <c:pt idx="31">
                  <c:v>264.83</c:v>
                </c:pt>
                <c:pt idx="32">
                  <c:v>267.18</c:v>
                </c:pt>
                <c:pt idx="33">
                  <c:v>269.55</c:v>
                </c:pt>
                <c:pt idx="34">
                  <c:v>271.77</c:v>
                </c:pt>
                <c:pt idx="35">
                  <c:v>273.91999999999996</c:v>
                </c:pt>
                <c:pt idx="36">
                  <c:v>276.01</c:v>
                </c:pt>
                <c:pt idx="37">
                  <c:v>278.02999999999997</c:v>
                </c:pt>
                <c:pt idx="38">
                  <c:v>280</c:v>
                </c:pt>
                <c:pt idx="39">
                  <c:v>281.89999999999998</c:v>
                </c:pt>
                <c:pt idx="40">
                  <c:v>283.82</c:v>
                </c:pt>
                <c:pt idx="41">
                  <c:v>285.60000000000002</c:v>
                </c:pt>
                <c:pt idx="42">
                  <c:v>287.34000000000003</c:v>
                </c:pt>
                <c:pt idx="43">
                  <c:v>289.02</c:v>
                </c:pt>
                <c:pt idx="44">
                  <c:v>290.64999999999998</c:v>
                </c:pt>
                <c:pt idx="45">
                  <c:v>292.23</c:v>
                </c:pt>
                <c:pt idx="46">
                  <c:v>293.76</c:v>
                </c:pt>
              </c:numCache>
            </c:numRef>
          </c:xVal>
          <c:yVal>
            <c:numRef>
              <c:f>Sheet1!$F$60:$F$106</c:f>
              <c:numCache>
                <c:formatCode>General</c:formatCode>
                <c:ptCount val="47"/>
                <c:pt idx="0">
                  <c:v>0.91167799178586695</c:v>
                </c:pt>
                <c:pt idx="1">
                  <c:v>0.88589491801549103</c:v>
                </c:pt>
                <c:pt idx="2">
                  <c:v>0.86625646173153303</c:v>
                </c:pt>
                <c:pt idx="3">
                  <c:v>0.85661800544757505</c:v>
                </c:pt>
                <c:pt idx="4">
                  <c:v>0.85782260927228293</c:v>
                </c:pt>
                <c:pt idx="5">
                  <c:v>0.81348571036607564</c:v>
                </c:pt>
                <c:pt idx="6">
                  <c:v>0.80191956282532451</c:v>
                </c:pt>
                <c:pt idx="7">
                  <c:v>0.7903534152845757</c:v>
                </c:pt>
                <c:pt idx="8">
                  <c:v>0.77878726774382545</c:v>
                </c:pt>
                <c:pt idx="9">
                  <c:v>0.76722112020307653</c:v>
                </c:pt>
                <c:pt idx="10">
                  <c:v>0.75565497266232484</c:v>
                </c:pt>
                <c:pt idx="11">
                  <c:v>0.7691488114598678</c:v>
                </c:pt>
                <c:pt idx="12">
                  <c:v>0.72866729506724293</c:v>
                </c:pt>
                <c:pt idx="13">
                  <c:v>0.71517345626970141</c:v>
                </c:pt>
                <c:pt idx="14">
                  <c:v>0.70360730872895105</c:v>
                </c:pt>
                <c:pt idx="15">
                  <c:v>0.68818577867461694</c:v>
                </c:pt>
                <c:pt idx="16">
                  <c:v>0.67469193987707654</c:v>
                </c:pt>
                <c:pt idx="17">
                  <c:v>0.66119810107953636</c:v>
                </c:pt>
                <c:pt idx="18">
                  <c:v>0.67469193987707654</c:v>
                </c:pt>
                <c:pt idx="19">
                  <c:v>0.63228273222766052</c:v>
                </c:pt>
                <c:pt idx="20">
                  <c:v>0.62264427594370286</c:v>
                </c:pt>
                <c:pt idx="21">
                  <c:v>0.57059661201032652</c:v>
                </c:pt>
                <c:pt idx="22">
                  <c:v>0.58409045080786937</c:v>
                </c:pt>
                <c:pt idx="23">
                  <c:v>0.57830737703749424</c:v>
                </c:pt>
                <c:pt idx="24">
                  <c:v>0.56481353823995395</c:v>
                </c:pt>
                <c:pt idx="25">
                  <c:v>0.57059661201032652</c:v>
                </c:pt>
                <c:pt idx="26">
                  <c:v>0.53589816938807822</c:v>
                </c:pt>
                <c:pt idx="27">
                  <c:v>0.52240433059053526</c:v>
                </c:pt>
                <c:pt idx="28">
                  <c:v>0.50505510927941255</c:v>
                </c:pt>
                <c:pt idx="29">
                  <c:v>0.49348896173866219</c:v>
                </c:pt>
                <c:pt idx="30">
                  <c:v>0.47999512294111923</c:v>
                </c:pt>
                <c:pt idx="31">
                  <c:v>0.46842897540037165</c:v>
                </c:pt>
                <c:pt idx="32">
                  <c:v>0.45300744534603615</c:v>
                </c:pt>
                <c:pt idx="33">
                  <c:v>0.45686282785962129</c:v>
                </c:pt>
                <c:pt idx="34">
                  <c:v>0.4279474590077455</c:v>
                </c:pt>
                <c:pt idx="35">
                  <c:v>0.41445362021020249</c:v>
                </c:pt>
                <c:pt idx="36">
                  <c:v>0.40288747266945496</c:v>
                </c:pt>
                <c:pt idx="37">
                  <c:v>0.38939363387191467</c:v>
                </c:pt>
                <c:pt idx="38">
                  <c:v>0.3797551775879543</c:v>
                </c:pt>
                <c:pt idx="39">
                  <c:v>0.36626133879041411</c:v>
                </c:pt>
                <c:pt idx="40">
                  <c:v>0.37011672130399387</c:v>
                </c:pt>
                <c:pt idx="41">
                  <c:v>0.34312904370891345</c:v>
                </c:pt>
                <c:pt idx="42">
                  <c:v>0.33541827868174839</c:v>
                </c:pt>
                <c:pt idx="43">
                  <c:v>0.32385213114099265</c:v>
                </c:pt>
                <c:pt idx="44">
                  <c:v>0.3142136748570431</c:v>
                </c:pt>
                <c:pt idx="45">
                  <c:v>0.30457521857307718</c:v>
                </c:pt>
                <c:pt idx="46">
                  <c:v>0.2949367622891223</c:v>
                </c:pt>
              </c:numCache>
            </c:numRef>
          </c:yVal>
          <c:smooth val="0"/>
        </c:ser>
        <c:ser>
          <c:idx val="7"/>
          <c:order val="7"/>
          <c:spPr>
            <a:ln w="12700">
              <a:solidFill>
                <a:schemeClr val="tx1"/>
              </a:solidFill>
            </a:ln>
          </c:spPr>
          <c:marker>
            <c:symbol val="diamond"/>
            <c:size val="7"/>
            <c:spPr>
              <a:noFill/>
              <a:ln>
                <a:solidFill>
                  <a:schemeClr val="tx1"/>
                </a:solidFill>
              </a:ln>
            </c:spPr>
          </c:marker>
          <c:dLbls>
            <c:dLbl>
              <c:idx val="0"/>
              <c:layout>
                <c:manualLayout>
                  <c:x val="-7.7572761977021856E-2"/>
                  <c:y val="6.4019995061173913E-3"/>
                </c:manualLayout>
              </c:layout>
              <c:numFmt formatCode="#,##0.00_);[Red]\(#,##0.00\)" sourceLinked="0"/>
              <c:spPr/>
              <c:txPr>
                <a:bodyPr/>
                <a:lstStyle/>
                <a:p>
                  <a:pPr>
                    <a:defRPr sz="1400" b="1">
                      <a:solidFill>
                        <a:schemeClr val="accent3"/>
                      </a:solidFill>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1"/>
              <c:showCatName val="0"/>
              <c:showSerName val="0"/>
              <c:showPercent val="0"/>
              <c:showBubbleSize val="0"/>
            </c:dLbl>
            <c:numFmt formatCode="#,##0.00_);[Red]\(#,##0.00\)" sourceLinked="0"/>
            <c:txPr>
              <a:bodyPr/>
              <a:lstStyle/>
              <a:p>
                <a:pPr>
                  <a:defRPr>
                    <a:solidFill>
                      <a:schemeClr val="accent3"/>
                    </a:solidFill>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0"/>
            <c:showCatName val="0"/>
            <c:showSerName val="0"/>
            <c:showPercent val="0"/>
            <c:showBubbleSize val="0"/>
          </c:dLbls>
          <c:xVal>
            <c:numRef>
              <c:f>Sheet1!$B$116:$B$176</c:f>
              <c:numCache>
                <c:formatCode>General</c:formatCode>
                <c:ptCount val="61"/>
                <c:pt idx="0">
                  <c:v>304.43</c:v>
                </c:pt>
                <c:pt idx="1">
                  <c:v>308.46999999999997</c:v>
                </c:pt>
                <c:pt idx="2">
                  <c:v>312.40999999999997</c:v>
                </c:pt>
                <c:pt idx="3">
                  <c:v>316.24</c:v>
                </c:pt>
                <c:pt idx="4">
                  <c:v>320.01</c:v>
                </c:pt>
                <c:pt idx="5">
                  <c:v>323.86</c:v>
                </c:pt>
                <c:pt idx="6">
                  <c:v>327.5</c:v>
                </c:pt>
                <c:pt idx="7">
                  <c:v>331.07</c:v>
                </c:pt>
                <c:pt idx="8">
                  <c:v>334.58</c:v>
                </c:pt>
                <c:pt idx="9">
                  <c:v>338.02</c:v>
                </c:pt>
                <c:pt idx="10">
                  <c:v>341.4</c:v>
                </c:pt>
                <c:pt idx="11">
                  <c:v>344.71999999999997</c:v>
                </c:pt>
                <c:pt idx="12">
                  <c:v>348.09</c:v>
                </c:pt>
                <c:pt idx="13">
                  <c:v>351.28</c:v>
                </c:pt>
                <c:pt idx="14">
                  <c:v>354.18</c:v>
                </c:pt>
                <c:pt idx="15">
                  <c:v>357.24</c:v>
                </c:pt>
                <c:pt idx="16">
                  <c:v>360.25</c:v>
                </c:pt>
                <c:pt idx="17">
                  <c:v>363.2</c:v>
                </c:pt>
                <c:pt idx="18">
                  <c:v>366.09</c:v>
                </c:pt>
                <c:pt idx="19">
                  <c:v>369.03</c:v>
                </c:pt>
                <c:pt idx="20">
                  <c:v>371.78999999999996</c:v>
                </c:pt>
                <c:pt idx="21">
                  <c:v>374.51</c:v>
                </c:pt>
                <c:pt idx="22">
                  <c:v>377.18</c:v>
                </c:pt>
                <c:pt idx="23">
                  <c:v>379.78</c:v>
                </c:pt>
                <c:pt idx="24">
                  <c:v>382.33</c:v>
                </c:pt>
                <c:pt idx="25">
                  <c:v>384.83</c:v>
                </c:pt>
                <c:pt idx="26">
                  <c:v>387.37</c:v>
                </c:pt>
                <c:pt idx="27">
                  <c:v>389.76</c:v>
                </c:pt>
                <c:pt idx="28">
                  <c:v>392.1</c:v>
                </c:pt>
                <c:pt idx="29">
                  <c:v>394.4</c:v>
                </c:pt>
                <c:pt idx="30">
                  <c:v>396.64</c:v>
                </c:pt>
                <c:pt idx="31">
                  <c:v>398.84</c:v>
                </c:pt>
                <c:pt idx="32">
                  <c:v>400.99</c:v>
                </c:pt>
                <c:pt idx="33">
                  <c:v>403.1</c:v>
                </c:pt>
                <c:pt idx="34">
                  <c:v>405.24</c:v>
                </c:pt>
                <c:pt idx="35">
                  <c:v>407.25</c:v>
                </c:pt>
                <c:pt idx="36">
                  <c:v>409.21</c:v>
                </c:pt>
                <c:pt idx="37">
                  <c:v>411.14</c:v>
                </c:pt>
                <c:pt idx="38">
                  <c:v>413.03999999999996</c:v>
                </c:pt>
                <c:pt idx="39">
                  <c:v>414.88</c:v>
                </c:pt>
                <c:pt idx="40">
                  <c:v>416.68</c:v>
                </c:pt>
                <c:pt idx="41">
                  <c:v>418.52</c:v>
                </c:pt>
                <c:pt idx="42">
                  <c:v>420.24</c:v>
                </c:pt>
                <c:pt idx="43">
                  <c:v>421.93</c:v>
                </c:pt>
                <c:pt idx="44">
                  <c:v>423.59</c:v>
                </c:pt>
                <c:pt idx="45">
                  <c:v>425.21</c:v>
                </c:pt>
                <c:pt idx="46">
                  <c:v>426.78999999999996</c:v>
                </c:pt>
                <c:pt idx="47">
                  <c:v>428.35</c:v>
                </c:pt>
                <c:pt idx="48">
                  <c:v>429.92999999999995</c:v>
                </c:pt>
                <c:pt idx="49">
                  <c:v>431.40999999999997</c:v>
                </c:pt>
                <c:pt idx="50">
                  <c:v>432.87</c:v>
                </c:pt>
                <c:pt idx="51">
                  <c:v>434.29999999999995</c:v>
                </c:pt>
                <c:pt idx="52">
                  <c:v>435.69</c:v>
                </c:pt>
                <c:pt idx="53">
                  <c:v>437.06</c:v>
                </c:pt>
                <c:pt idx="54">
                  <c:v>438.4</c:v>
                </c:pt>
                <c:pt idx="55">
                  <c:v>439.72</c:v>
                </c:pt>
                <c:pt idx="56">
                  <c:v>441.04999999999995</c:v>
                </c:pt>
                <c:pt idx="57">
                  <c:v>442.31</c:v>
                </c:pt>
                <c:pt idx="58">
                  <c:v>443.54999999999995</c:v>
                </c:pt>
                <c:pt idx="59">
                  <c:v>444.75</c:v>
                </c:pt>
                <c:pt idx="60">
                  <c:v>445.92999999999995</c:v>
                </c:pt>
              </c:numCache>
            </c:numRef>
          </c:xVal>
          <c:yVal>
            <c:numRef>
              <c:f>Sheet1!$F$116:$F$176</c:f>
              <c:numCache>
                <c:formatCode>General</c:formatCode>
                <c:ptCount val="61"/>
                <c:pt idx="0">
                  <c:v>0.81204116118820102</c:v>
                </c:pt>
                <c:pt idx="1">
                  <c:v>0.77878726774382545</c:v>
                </c:pt>
                <c:pt idx="2">
                  <c:v>0.75951035517590948</c:v>
                </c:pt>
                <c:pt idx="3">
                  <c:v>0.73830575135120069</c:v>
                </c:pt>
                <c:pt idx="4">
                  <c:v>0.726739603810451</c:v>
                </c:pt>
                <c:pt idx="5">
                  <c:v>0.74216113386478444</c:v>
                </c:pt>
                <c:pt idx="6">
                  <c:v>0.70167961747215979</c:v>
                </c:pt>
                <c:pt idx="7">
                  <c:v>0.68818577867461828</c:v>
                </c:pt>
                <c:pt idx="8">
                  <c:v>0.67661963113386858</c:v>
                </c:pt>
                <c:pt idx="9">
                  <c:v>0.66312579233632629</c:v>
                </c:pt>
                <c:pt idx="10">
                  <c:v>0.65155964479557726</c:v>
                </c:pt>
                <c:pt idx="11">
                  <c:v>0.63999349725482713</c:v>
                </c:pt>
                <c:pt idx="12">
                  <c:v>0.64963195353878467</c:v>
                </c:pt>
                <c:pt idx="13">
                  <c:v>0.61493351091653503</c:v>
                </c:pt>
                <c:pt idx="14">
                  <c:v>0.55903046446957749</c:v>
                </c:pt>
                <c:pt idx="15">
                  <c:v>0.5898735245782446</c:v>
                </c:pt>
                <c:pt idx="16">
                  <c:v>0.58023506829428551</c:v>
                </c:pt>
                <c:pt idx="17">
                  <c:v>0.56866892075353659</c:v>
                </c:pt>
                <c:pt idx="18">
                  <c:v>0.55710277321278623</c:v>
                </c:pt>
                <c:pt idx="19">
                  <c:v>0.56674122949674388</c:v>
                </c:pt>
                <c:pt idx="20">
                  <c:v>0.53204278687449569</c:v>
                </c:pt>
                <c:pt idx="21">
                  <c:v>0.52433202184732786</c:v>
                </c:pt>
                <c:pt idx="22">
                  <c:v>0.5146935655633702</c:v>
                </c:pt>
                <c:pt idx="23">
                  <c:v>0.50119972676582725</c:v>
                </c:pt>
                <c:pt idx="24">
                  <c:v>0.49156127048186959</c:v>
                </c:pt>
                <c:pt idx="25">
                  <c:v>0.48192281419791189</c:v>
                </c:pt>
                <c:pt idx="26">
                  <c:v>0.48963357922507972</c:v>
                </c:pt>
                <c:pt idx="27">
                  <c:v>0.46071821037320382</c:v>
                </c:pt>
                <c:pt idx="28">
                  <c:v>0.45107975408924622</c:v>
                </c:pt>
                <c:pt idx="29">
                  <c:v>0.44336898906207844</c:v>
                </c:pt>
                <c:pt idx="30">
                  <c:v>0.43180284152132814</c:v>
                </c:pt>
                <c:pt idx="31">
                  <c:v>0.42409207649416297</c:v>
                </c:pt>
                <c:pt idx="32">
                  <c:v>0.41445362021020532</c:v>
                </c:pt>
                <c:pt idx="33">
                  <c:v>0.40674285518303749</c:v>
                </c:pt>
                <c:pt idx="34">
                  <c:v>0.41252592895341261</c:v>
                </c:pt>
                <c:pt idx="35">
                  <c:v>0.38746594261511935</c:v>
                </c:pt>
                <c:pt idx="36">
                  <c:v>0.37782748633116442</c:v>
                </c:pt>
                <c:pt idx="37">
                  <c:v>0.37204441256078652</c:v>
                </c:pt>
                <c:pt idx="38">
                  <c:v>0.36626133879041411</c:v>
                </c:pt>
                <c:pt idx="39">
                  <c:v>0.35469519124966375</c:v>
                </c:pt>
                <c:pt idx="40">
                  <c:v>0.34698442622249598</c:v>
                </c:pt>
                <c:pt idx="41">
                  <c:v>0.35469519124966103</c:v>
                </c:pt>
                <c:pt idx="42">
                  <c:v>0.33156289616816587</c:v>
                </c:pt>
                <c:pt idx="43">
                  <c:v>0.32577982239778797</c:v>
                </c:pt>
                <c:pt idx="44">
                  <c:v>0.31999674862741284</c:v>
                </c:pt>
                <c:pt idx="45">
                  <c:v>0.31228598360024773</c:v>
                </c:pt>
                <c:pt idx="46">
                  <c:v>0.30457521857307995</c:v>
                </c:pt>
                <c:pt idx="47">
                  <c:v>0.30071983605949748</c:v>
                </c:pt>
                <c:pt idx="48">
                  <c:v>0.30457521857307718</c:v>
                </c:pt>
                <c:pt idx="49">
                  <c:v>0.28529830600516737</c:v>
                </c:pt>
                <c:pt idx="50">
                  <c:v>0.28144292349157662</c:v>
                </c:pt>
                <c:pt idx="51">
                  <c:v>0.27565984972120688</c:v>
                </c:pt>
                <c:pt idx="52">
                  <c:v>0.26794908469404177</c:v>
                </c:pt>
                <c:pt idx="53">
                  <c:v>0.26409370218045658</c:v>
                </c:pt>
                <c:pt idx="54">
                  <c:v>0.2583106284100759</c:v>
                </c:pt>
                <c:pt idx="55">
                  <c:v>0.25445524589650165</c:v>
                </c:pt>
                <c:pt idx="56">
                  <c:v>0.25638293715328603</c:v>
                </c:pt>
                <c:pt idx="57">
                  <c:v>0.24288909835575129</c:v>
                </c:pt>
                <c:pt idx="58">
                  <c:v>0.23903371584216057</c:v>
                </c:pt>
                <c:pt idx="59">
                  <c:v>0.23132295081500101</c:v>
                </c:pt>
                <c:pt idx="60">
                  <c:v>0.22746756830141021</c:v>
                </c:pt>
              </c:numCache>
            </c:numRef>
          </c:yVal>
          <c:smooth val="0"/>
        </c:ser>
        <c:ser>
          <c:idx val="8"/>
          <c:order val="8"/>
          <c:spPr>
            <a:ln w="12700">
              <a:solidFill>
                <a:schemeClr val="tx1"/>
              </a:solidFill>
            </a:ln>
          </c:spPr>
          <c:marker>
            <c:symbol val="circle"/>
            <c:size val="7"/>
            <c:spPr>
              <a:noFill/>
              <a:ln>
                <a:solidFill>
                  <a:schemeClr val="tx1"/>
                </a:solidFill>
              </a:ln>
            </c:spPr>
          </c:marker>
          <c:dLbls>
            <c:dLbl>
              <c:idx val="0"/>
              <c:layout>
                <c:manualLayout>
                  <c:x val="-3.2604522321125853E-3"/>
                  <c:y val="-5.2032359779727533E-2"/>
                </c:manualLayout>
              </c:layout>
              <c:showLegendKey val="0"/>
              <c:showVal val="1"/>
              <c:showCatName val="0"/>
              <c:showSerName val="0"/>
              <c:showPercent val="0"/>
              <c:showBubbleSize val="0"/>
            </c:dLbl>
            <c:txPr>
              <a:bodyPr/>
              <a:lstStyle/>
              <a:p>
                <a:pPr>
                  <a:defRPr sz="1400" b="1">
                    <a:solidFill>
                      <a:schemeClr val="accent3"/>
                    </a:solidFill>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0"/>
            <c:showCatName val="0"/>
            <c:showSerName val="0"/>
            <c:showPercent val="0"/>
            <c:showBubbleSize val="0"/>
          </c:dLbls>
          <c:xVal>
            <c:numRef>
              <c:f>Sheet1!$I$154:$I$244</c:f>
              <c:numCache>
                <c:formatCode>General</c:formatCode>
                <c:ptCount val="91"/>
                <c:pt idx="0">
                  <c:v>305.75</c:v>
                </c:pt>
                <c:pt idx="1">
                  <c:v>309.03000000000003</c:v>
                </c:pt>
                <c:pt idx="2">
                  <c:v>312.12</c:v>
                </c:pt>
                <c:pt idx="3">
                  <c:v>315.35000000000002</c:v>
                </c:pt>
                <c:pt idx="4">
                  <c:v>318.18</c:v>
                </c:pt>
                <c:pt idx="5">
                  <c:v>321.17</c:v>
                </c:pt>
                <c:pt idx="6">
                  <c:v>324.2</c:v>
                </c:pt>
                <c:pt idx="7">
                  <c:v>327.05</c:v>
                </c:pt>
                <c:pt idx="8">
                  <c:v>329.84000000000003</c:v>
                </c:pt>
                <c:pt idx="9">
                  <c:v>332.56</c:v>
                </c:pt>
                <c:pt idx="10">
                  <c:v>335.22</c:v>
                </c:pt>
                <c:pt idx="11">
                  <c:v>337.82</c:v>
                </c:pt>
                <c:pt idx="12">
                  <c:v>340.36</c:v>
                </c:pt>
                <c:pt idx="13">
                  <c:v>342.84000000000003</c:v>
                </c:pt>
                <c:pt idx="14">
                  <c:v>345.36</c:v>
                </c:pt>
                <c:pt idx="15">
                  <c:v>347.73</c:v>
                </c:pt>
                <c:pt idx="16">
                  <c:v>350.05</c:v>
                </c:pt>
                <c:pt idx="17">
                  <c:v>352.32</c:v>
                </c:pt>
                <c:pt idx="18">
                  <c:v>354.54</c:v>
                </c:pt>
                <c:pt idx="19">
                  <c:v>356.71000000000004</c:v>
                </c:pt>
                <c:pt idx="20">
                  <c:v>358.84000000000003</c:v>
                </c:pt>
                <c:pt idx="21">
                  <c:v>360.99</c:v>
                </c:pt>
                <c:pt idx="22">
                  <c:v>363.03000000000003</c:v>
                </c:pt>
                <c:pt idx="23">
                  <c:v>365.02</c:v>
                </c:pt>
                <c:pt idx="24">
                  <c:v>366.97</c:v>
                </c:pt>
                <c:pt idx="25">
                  <c:v>368.88</c:v>
                </c:pt>
                <c:pt idx="26">
                  <c:v>370.75</c:v>
                </c:pt>
                <c:pt idx="27">
                  <c:v>372.59000000000003</c:v>
                </c:pt>
                <c:pt idx="28">
                  <c:v>374.45000000000005</c:v>
                </c:pt>
                <c:pt idx="29">
                  <c:v>376.22</c:v>
                </c:pt>
                <c:pt idx="30">
                  <c:v>377.94</c:v>
                </c:pt>
                <c:pt idx="31">
                  <c:v>379.64</c:v>
                </c:pt>
                <c:pt idx="32">
                  <c:v>381.3</c:v>
                </c:pt>
                <c:pt idx="33">
                  <c:v>382.92</c:v>
                </c:pt>
                <c:pt idx="34">
                  <c:v>384.52</c:v>
                </c:pt>
                <c:pt idx="35">
                  <c:v>386.15</c:v>
                </c:pt>
                <c:pt idx="36">
                  <c:v>387.69</c:v>
                </c:pt>
                <c:pt idx="37">
                  <c:v>389.20000000000005</c:v>
                </c:pt>
                <c:pt idx="38">
                  <c:v>390.68</c:v>
                </c:pt>
                <c:pt idx="39">
                  <c:v>392.14</c:v>
                </c:pt>
                <c:pt idx="40">
                  <c:v>393.58000000000004</c:v>
                </c:pt>
                <c:pt idx="41">
                  <c:v>394.99</c:v>
                </c:pt>
                <c:pt idx="42">
                  <c:v>396.37</c:v>
                </c:pt>
                <c:pt idx="43">
                  <c:v>397.79</c:v>
                </c:pt>
                <c:pt idx="44">
                  <c:v>399.13</c:v>
                </c:pt>
                <c:pt idx="45">
                  <c:v>400.44</c:v>
                </c:pt>
                <c:pt idx="46">
                  <c:v>401.74</c:v>
                </c:pt>
                <c:pt idx="47">
                  <c:v>403.02</c:v>
                </c:pt>
                <c:pt idx="48">
                  <c:v>404.28000000000003</c:v>
                </c:pt>
                <c:pt idx="49">
                  <c:v>405.52</c:v>
                </c:pt>
                <c:pt idx="50">
                  <c:v>406.79</c:v>
                </c:pt>
                <c:pt idx="51">
                  <c:v>407.99</c:v>
                </c:pt>
                <c:pt idx="52">
                  <c:v>409.17</c:v>
                </c:pt>
                <c:pt idx="53">
                  <c:v>410.34000000000003</c:v>
                </c:pt>
                <c:pt idx="54">
                  <c:v>411.5</c:v>
                </c:pt>
                <c:pt idx="55">
                  <c:v>412.63</c:v>
                </c:pt>
                <c:pt idx="56">
                  <c:v>413.76</c:v>
                </c:pt>
                <c:pt idx="57">
                  <c:v>414.91</c:v>
                </c:pt>
                <c:pt idx="58">
                  <c:v>416</c:v>
                </c:pt>
                <c:pt idx="59">
                  <c:v>417.07</c:v>
                </c:pt>
                <c:pt idx="60">
                  <c:v>418.14</c:v>
                </c:pt>
                <c:pt idx="61">
                  <c:v>419.19</c:v>
                </c:pt>
                <c:pt idx="62">
                  <c:v>420.23</c:v>
                </c:pt>
                <c:pt idx="63">
                  <c:v>421.25</c:v>
                </c:pt>
                <c:pt idx="64">
                  <c:v>422.26</c:v>
                </c:pt>
                <c:pt idx="65">
                  <c:v>423.3</c:v>
                </c:pt>
                <c:pt idx="66">
                  <c:v>424.29</c:v>
                </c:pt>
                <c:pt idx="67">
                  <c:v>425.27</c:v>
                </c:pt>
                <c:pt idx="68">
                  <c:v>426.23</c:v>
                </c:pt>
                <c:pt idx="69">
                  <c:v>427.19</c:v>
                </c:pt>
                <c:pt idx="70">
                  <c:v>428.13</c:v>
                </c:pt>
                <c:pt idx="71">
                  <c:v>429.06</c:v>
                </c:pt>
                <c:pt idx="72">
                  <c:v>430.02</c:v>
                </c:pt>
                <c:pt idx="73">
                  <c:v>430.94</c:v>
                </c:pt>
                <c:pt idx="74">
                  <c:v>431.84000000000003</c:v>
                </c:pt>
                <c:pt idx="75">
                  <c:v>432.73</c:v>
                </c:pt>
                <c:pt idx="76">
                  <c:v>433.62</c:v>
                </c:pt>
                <c:pt idx="77">
                  <c:v>434.49</c:v>
                </c:pt>
                <c:pt idx="78">
                  <c:v>435.36</c:v>
                </c:pt>
                <c:pt idx="79">
                  <c:v>436.24</c:v>
                </c:pt>
                <c:pt idx="80">
                  <c:v>437.09000000000003</c:v>
                </c:pt>
                <c:pt idx="81">
                  <c:v>437.92</c:v>
                </c:pt>
                <c:pt idx="82">
                  <c:v>438.76</c:v>
                </c:pt>
                <c:pt idx="83">
                  <c:v>439.57000000000005</c:v>
                </c:pt>
                <c:pt idx="84">
                  <c:v>440.38</c:v>
                </c:pt>
                <c:pt idx="85">
                  <c:v>441.18</c:v>
                </c:pt>
                <c:pt idx="86">
                  <c:v>441.98</c:v>
                </c:pt>
                <c:pt idx="87">
                  <c:v>442.79</c:v>
                </c:pt>
                <c:pt idx="88">
                  <c:v>443.56</c:v>
                </c:pt>
                <c:pt idx="89">
                  <c:v>444.33000000000004</c:v>
                </c:pt>
                <c:pt idx="90">
                  <c:v>445.09000000000003</c:v>
                </c:pt>
              </c:numCache>
            </c:numRef>
          </c:xVal>
          <c:yVal>
            <c:numRef>
              <c:f>Sheet1!$M$154:$M$244</c:f>
              <c:numCache>
                <c:formatCode>0.00_);[Red]\(0.00\)</c:formatCode>
                <c:ptCount val="91"/>
                <c:pt idx="0">
                  <c:v>0.82957393483709263</c:v>
                </c:pt>
                <c:pt idx="1">
                  <c:v>0.82205513784461159</c:v>
                </c:pt>
                <c:pt idx="2">
                  <c:v>0.77443609022556392</c:v>
                </c:pt>
                <c:pt idx="3">
                  <c:v>0.80952380952380953</c:v>
                </c:pt>
                <c:pt idx="4">
                  <c:v>0.70927318295739306</c:v>
                </c:pt>
                <c:pt idx="5">
                  <c:v>0.74937343358396036</c:v>
                </c:pt>
                <c:pt idx="6">
                  <c:v>0.75939849624060085</c:v>
                </c:pt>
                <c:pt idx="7">
                  <c:v>0.71428571428571463</c:v>
                </c:pt>
                <c:pt idx="8">
                  <c:v>0.69924812030075156</c:v>
                </c:pt>
                <c:pt idx="9">
                  <c:v>0.6817042606516287</c:v>
                </c:pt>
                <c:pt idx="10">
                  <c:v>0.66666666666666752</c:v>
                </c:pt>
                <c:pt idx="11">
                  <c:v>0.65162907268170467</c:v>
                </c:pt>
                <c:pt idx="12">
                  <c:v>0.63659147869674171</c:v>
                </c:pt>
                <c:pt idx="13">
                  <c:v>0.62155388471177864</c:v>
                </c:pt>
                <c:pt idx="14">
                  <c:v>0.63157894736842179</c:v>
                </c:pt>
                <c:pt idx="15">
                  <c:v>0.59398496240601439</c:v>
                </c:pt>
                <c:pt idx="16">
                  <c:v>0.58145363408521311</c:v>
                </c:pt>
                <c:pt idx="17">
                  <c:v>0.56892230576441172</c:v>
                </c:pt>
                <c:pt idx="18">
                  <c:v>0.55639097744360877</c:v>
                </c:pt>
                <c:pt idx="19">
                  <c:v>0.5438596491228056</c:v>
                </c:pt>
                <c:pt idx="20">
                  <c:v>0.53383458646616611</c:v>
                </c:pt>
                <c:pt idx="21">
                  <c:v>0.5388471177944858</c:v>
                </c:pt>
                <c:pt idx="22">
                  <c:v>0.51127819548872155</c:v>
                </c:pt>
                <c:pt idx="23">
                  <c:v>0.49874686716792033</c:v>
                </c:pt>
                <c:pt idx="24">
                  <c:v>0.48872180451127895</c:v>
                </c:pt>
                <c:pt idx="25">
                  <c:v>0.47869674185463568</c:v>
                </c:pt>
                <c:pt idx="26">
                  <c:v>0.46867167919799607</c:v>
                </c:pt>
                <c:pt idx="27">
                  <c:v>0.46115288220551454</c:v>
                </c:pt>
                <c:pt idx="28">
                  <c:v>0.46616541353383439</c:v>
                </c:pt>
                <c:pt idx="29">
                  <c:v>0.4436090225563899</c:v>
                </c:pt>
                <c:pt idx="30">
                  <c:v>0.43107769423558867</c:v>
                </c:pt>
                <c:pt idx="31">
                  <c:v>0.42606516290726887</c:v>
                </c:pt>
                <c:pt idx="32">
                  <c:v>0.41604010025062571</c:v>
                </c:pt>
                <c:pt idx="33">
                  <c:v>0.40601503759398611</c:v>
                </c:pt>
                <c:pt idx="34">
                  <c:v>0.40100250626566275</c:v>
                </c:pt>
                <c:pt idx="35">
                  <c:v>0.40852130325814423</c:v>
                </c:pt>
                <c:pt idx="36">
                  <c:v>0.38596491228070329</c:v>
                </c:pt>
                <c:pt idx="37">
                  <c:v>0.37844611528822181</c:v>
                </c:pt>
                <c:pt idx="38">
                  <c:v>0.37092731829573677</c:v>
                </c:pt>
                <c:pt idx="39">
                  <c:v>0.36591478696742052</c:v>
                </c:pt>
                <c:pt idx="40">
                  <c:v>0.36090225563909717</c:v>
                </c:pt>
                <c:pt idx="41">
                  <c:v>0.35338345864661569</c:v>
                </c:pt>
                <c:pt idx="42">
                  <c:v>0.34586466165413421</c:v>
                </c:pt>
                <c:pt idx="43">
                  <c:v>0.35588972431077737</c:v>
                </c:pt>
                <c:pt idx="44">
                  <c:v>0.33583959899749466</c:v>
                </c:pt>
                <c:pt idx="45">
                  <c:v>0.32832080200501312</c:v>
                </c:pt>
                <c:pt idx="46">
                  <c:v>0.32581453634085145</c:v>
                </c:pt>
                <c:pt idx="47">
                  <c:v>0.32080200501253159</c:v>
                </c:pt>
                <c:pt idx="48">
                  <c:v>0.31578947368421184</c:v>
                </c:pt>
                <c:pt idx="49">
                  <c:v>0.31077694235588843</c:v>
                </c:pt>
                <c:pt idx="50">
                  <c:v>0.31829573934836991</c:v>
                </c:pt>
                <c:pt idx="51">
                  <c:v>0.30075187969924883</c:v>
                </c:pt>
                <c:pt idx="52">
                  <c:v>0.29573934837092902</c:v>
                </c:pt>
                <c:pt idx="53">
                  <c:v>0.2932330827067674</c:v>
                </c:pt>
                <c:pt idx="54">
                  <c:v>0.29072681704260567</c:v>
                </c:pt>
                <c:pt idx="55">
                  <c:v>0.28320802005012413</c:v>
                </c:pt>
                <c:pt idx="56">
                  <c:v>0.28320802005012413</c:v>
                </c:pt>
                <c:pt idx="57">
                  <c:v>0.28822055137844749</c:v>
                </c:pt>
                <c:pt idx="58">
                  <c:v>0.27318295739348458</c:v>
                </c:pt>
                <c:pt idx="59">
                  <c:v>0.26817042606516123</c:v>
                </c:pt>
                <c:pt idx="60">
                  <c:v>0.26817042606516472</c:v>
                </c:pt>
                <c:pt idx="61">
                  <c:v>0.26315789473684137</c:v>
                </c:pt>
                <c:pt idx="62">
                  <c:v>0.26065162907268324</c:v>
                </c:pt>
                <c:pt idx="63">
                  <c:v>0.25563909774435989</c:v>
                </c:pt>
                <c:pt idx="64">
                  <c:v>0.25313283208019821</c:v>
                </c:pt>
                <c:pt idx="65">
                  <c:v>0.26065162907268324</c:v>
                </c:pt>
                <c:pt idx="66">
                  <c:v>0.24812030075187841</c:v>
                </c:pt>
                <c:pt idx="67">
                  <c:v>0.24561403508772028</c:v>
                </c:pt>
                <c:pt idx="68">
                  <c:v>0.24060150375940048</c:v>
                </c:pt>
                <c:pt idx="69">
                  <c:v>0.2406015037593969</c:v>
                </c:pt>
                <c:pt idx="70">
                  <c:v>0.23558897243108065</c:v>
                </c:pt>
                <c:pt idx="71">
                  <c:v>0.23308270676691187</c:v>
                </c:pt>
                <c:pt idx="72">
                  <c:v>0.24060150375940048</c:v>
                </c:pt>
                <c:pt idx="73">
                  <c:v>0.23057644110275377</c:v>
                </c:pt>
                <c:pt idx="74">
                  <c:v>0.22556390977443752</c:v>
                </c:pt>
                <c:pt idx="75">
                  <c:v>0.2230576441102794</c:v>
                </c:pt>
                <c:pt idx="76">
                  <c:v>0.22305764411027226</c:v>
                </c:pt>
                <c:pt idx="77">
                  <c:v>0.21804511278195601</c:v>
                </c:pt>
                <c:pt idx="78">
                  <c:v>0.21804511278195601</c:v>
                </c:pt>
                <c:pt idx="79">
                  <c:v>0.22055137844611414</c:v>
                </c:pt>
                <c:pt idx="80">
                  <c:v>0.21303258145363269</c:v>
                </c:pt>
                <c:pt idx="81">
                  <c:v>0.20802005012531638</c:v>
                </c:pt>
                <c:pt idx="82">
                  <c:v>0.21052631578947453</c:v>
                </c:pt>
                <c:pt idx="83">
                  <c:v>0.20300751879699305</c:v>
                </c:pt>
                <c:pt idx="84">
                  <c:v>0.20300751879699305</c:v>
                </c:pt>
                <c:pt idx="85">
                  <c:v>0.20050125313282779</c:v>
                </c:pt>
                <c:pt idx="86">
                  <c:v>0.20050125313283493</c:v>
                </c:pt>
                <c:pt idx="87">
                  <c:v>0.20300751879699305</c:v>
                </c:pt>
                <c:pt idx="88">
                  <c:v>0.19298245614034631</c:v>
                </c:pt>
                <c:pt idx="89">
                  <c:v>0.19298245614035345</c:v>
                </c:pt>
                <c:pt idx="90">
                  <c:v>0.19047619047618822</c:v>
                </c:pt>
              </c:numCache>
            </c:numRef>
          </c:yVal>
          <c:smooth val="0"/>
        </c:ser>
        <c:ser>
          <c:idx val="0"/>
          <c:order val="0"/>
          <c:spPr>
            <a:ln w="0">
              <a:solidFill>
                <a:schemeClr val="tx1"/>
              </a:solidFill>
            </a:ln>
          </c:spPr>
          <c:marker>
            <c:symbol val="square"/>
            <c:size val="7"/>
            <c:spPr>
              <a:solidFill>
                <a:srgbClr val="92D050"/>
              </a:solidFill>
              <a:ln>
                <a:solidFill>
                  <a:schemeClr val="tx1">
                    <a:alpha val="20000"/>
                  </a:schemeClr>
                </a:solidFill>
              </a:ln>
            </c:spPr>
          </c:marker>
          <c:dLbls>
            <c:dLbl>
              <c:idx val="0"/>
              <c:layout>
                <c:manualLayout>
                  <c:x val="-7.0408815923789836E-2"/>
                  <c:y val="-2.7505730659908044E-2"/>
                </c:manualLayout>
              </c:layout>
              <c:showLegendKey val="0"/>
              <c:showVal val="1"/>
              <c:showCatName val="0"/>
              <c:showSerName val="0"/>
              <c:showPercent val="0"/>
              <c:showBubbleSize val="0"/>
            </c:dLbl>
            <c:numFmt formatCode="#,##0.00_);[Red]\(#,##0.00\)" sourceLinked="0"/>
            <c:txPr>
              <a:bodyPr/>
              <a:lstStyle/>
              <a:p>
                <a:pPr algn="ctr" rtl="0">
                  <a:defRPr lang="ko-KR" altLang="en-US" sz="1400" b="1" i="0" u="none" strike="noStrike" kern="1200" baseline="0">
                    <a:solidFill>
                      <a:srgbClr val="00B050"/>
                    </a:solidFill>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0"/>
            <c:showCatName val="0"/>
            <c:showSerName val="0"/>
            <c:showPercent val="0"/>
            <c:showBubbleSize val="0"/>
          </c:dLbls>
          <c:xVal>
            <c:numRef>
              <c:f>Sheet1!$P$221:$P$400</c:f>
              <c:numCache>
                <c:formatCode>General</c:formatCode>
                <c:ptCount val="180"/>
                <c:pt idx="0">
                  <c:v>305.41000000000003</c:v>
                </c:pt>
                <c:pt idx="1">
                  <c:v>307.84000000000003</c:v>
                </c:pt>
                <c:pt idx="2">
                  <c:v>310.17</c:v>
                </c:pt>
                <c:pt idx="3">
                  <c:v>312.37</c:v>
                </c:pt>
                <c:pt idx="4">
                  <c:v>314.47000000000003</c:v>
                </c:pt>
                <c:pt idx="5">
                  <c:v>316.5</c:v>
                </c:pt>
                <c:pt idx="6">
                  <c:v>318.45</c:v>
                </c:pt>
                <c:pt idx="7">
                  <c:v>320.40000000000003</c:v>
                </c:pt>
                <c:pt idx="8">
                  <c:v>322.22000000000003</c:v>
                </c:pt>
                <c:pt idx="9">
                  <c:v>323.97000000000003</c:v>
                </c:pt>
                <c:pt idx="10">
                  <c:v>325.67</c:v>
                </c:pt>
                <c:pt idx="11">
                  <c:v>327.32</c:v>
                </c:pt>
                <c:pt idx="12">
                  <c:v>328.92</c:v>
                </c:pt>
                <c:pt idx="13">
                  <c:v>330.47</c:v>
                </c:pt>
                <c:pt idx="14">
                  <c:v>331.99</c:v>
                </c:pt>
                <c:pt idx="15">
                  <c:v>333.52</c:v>
                </c:pt>
                <c:pt idx="16">
                  <c:v>334.95</c:v>
                </c:pt>
                <c:pt idx="17">
                  <c:v>336.35</c:v>
                </c:pt>
                <c:pt idx="18">
                  <c:v>337.72</c:v>
                </c:pt>
                <c:pt idx="19">
                  <c:v>339.06</c:v>
                </c:pt>
                <c:pt idx="20">
                  <c:v>340.36</c:v>
                </c:pt>
                <c:pt idx="21">
                  <c:v>341.65</c:v>
                </c:pt>
                <c:pt idx="22">
                  <c:v>342.95</c:v>
                </c:pt>
                <c:pt idx="23">
                  <c:v>344.17</c:v>
                </c:pt>
                <c:pt idx="24">
                  <c:v>345.37</c:v>
                </c:pt>
                <c:pt idx="25">
                  <c:v>346.55</c:v>
                </c:pt>
                <c:pt idx="26">
                  <c:v>347.71000000000004</c:v>
                </c:pt>
                <c:pt idx="27">
                  <c:v>348.84000000000003</c:v>
                </c:pt>
                <c:pt idx="28">
                  <c:v>349.96000000000004</c:v>
                </c:pt>
                <c:pt idx="29">
                  <c:v>351.1</c:v>
                </c:pt>
                <c:pt idx="30">
                  <c:v>352.17</c:v>
                </c:pt>
                <c:pt idx="31">
                  <c:v>353.23</c:v>
                </c:pt>
                <c:pt idx="32">
                  <c:v>354.27</c:v>
                </c:pt>
                <c:pt idx="33">
                  <c:v>355.3</c:v>
                </c:pt>
                <c:pt idx="34">
                  <c:v>356.31</c:v>
                </c:pt>
                <c:pt idx="35">
                  <c:v>357.31</c:v>
                </c:pt>
                <c:pt idx="36">
                  <c:v>358.29</c:v>
                </c:pt>
                <c:pt idx="37">
                  <c:v>359.29</c:v>
                </c:pt>
                <c:pt idx="38">
                  <c:v>360.24</c:v>
                </c:pt>
                <c:pt idx="39">
                  <c:v>361.19</c:v>
                </c:pt>
                <c:pt idx="40">
                  <c:v>362.11</c:v>
                </c:pt>
                <c:pt idx="41">
                  <c:v>363.03000000000003</c:v>
                </c:pt>
                <c:pt idx="42">
                  <c:v>363.93</c:v>
                </c:pt>
                <c:pt idx="43">
                  <c:v>364.82</c:v>
                </c:pt>
                <c:pt idx="44">
                  <c:v>365.74</c:v>
                </c:pt>
                <c:pt idx="45">
                  <c:v>366.61</c:v>
                </c:pt>
                <c:pt idx="46">
                  <c:v>367.47</c:v>
                </c:pt>
                <c:pt idx="47">
                  <c:v>368.32</c:v>
                </c:pt>
                <c:pt idx="48">
                  <c:v>369.16</c:v>
                </c:pt>
                <c:pt idx="49">
                  <c:v>369.94</c:v>
                </c:pt>
                <c:pt idx="50">
                  <c:v>370.77</c:v>
                </c:pt>
                <c:pt idx="51">
                  <c:v>371.6</c:v>
                </c:pt>
                <c:pt idx="52">
                  <c:v>372.4</c:v>
                </c:pt>
                <c:pt idx="53">
                  <c:v>373.19</c:v>
                </c:pt>
                <c:pt idx="54">
                  <c:v>373.99</c:v>
                </c:pt>
                <c:pt idx="55">
                  <c:v>374.78000000000003</c:v>
                </c:pt>
                <c:pt idx="56">
                  <c:v>375.55</c:v>
                </c:pt>
                <c:pt idx="57">
                  <c:v>376.31</c:v>
                </c:pt>
                <c:pt idx="58">
                  <c:v>377.06</c:v>
                </c:pt>
                <c:pt idx="59">
                  <c:v>377.81</c:v>
                </c:pt>
                <c:pt idx="60">
                  <c:v>378.55</c:v>
                </c:pt>
                <c:pt idx="61">
                  <c:v>379.3</c:v>
                </c:pt>
                <c:pt idx="62">
                  <c:v>380.04</c:v>
                </c:pt>
                <c:pt idx="63">
                  <c:v>380.76</c:v>
                </c:pt>
                <c:pt idx="64">
                  <c:v>381.48</c:v>
                </c:pt>
                <c:pt idx="65">
                  <c:v>382.2</c:v>
                </c:pt>
                <c:pt idx="66">
                  <c:v>382.93</c:v>
                </c:pt>
                <c:pt idx="67">
                  <c:v>383.63</c:v>
                </c:pt>
                <c:pt idx="68">
                  <c:v>384.33000000000004</c:v>
                </c:pt>
                <c:pt idx="69">
                  <c:v>385.02</c:v>
                </c:pt>
                <c:pt idx="70">
                  <c:v>385.71000000000004</c:v>
                </c:pt>
                <c:pt idx="71">
                  <c:v>386.39</c:v>
                </c:pt>
                <c:pt idx="72">
                  <c:v>387.07</c:v>
                </c:pt>
                <c:pt idx="73">
                  <c:v>387.76</c:v>
                </c:pt>
                <c:pt idx="74">
                  <c:v>388.43</c:v>
                </c:pt>
                <c:pt idx="75">
                  <c:v>389.09000000000003</c:v>
                </c:pt>
                <c:pt idx="76">
                  <c:v>389.75</c:v>
                </c:pt>
                <c:pt idx="77">
                  <c:v>390.41</c:v>
                </c:pt>
                <c:pt idx="78">
                  <c:v>391.1</c:v>
                </c:pt>
                <c:pt idx="79">
                  <c:v>391.77</c:v>
                </c:pt>
                <c:pt idx="80">
                  <c:v>392.43</c:v>
                </c:pt>
                <c:pt idx="81">
                  <c:v>393.07</c:v>
                </c:pt>
                <c:pt idx="82">
                  <c:v>393.7</c:v>
                </c:pt>
                <c:pt idx="83">
                  <c:v>394.32</c:v>
                </c:pt>
                <c:pt idx="84">
                  <c:v>394.94</c:v>
                </c:pt>
                <c:pt idx="85">
                  <c:v>395.56</c:v>
                </c:pt>
                <c:pt idx="86">
                  <c:v>396.18</c:v>
                </c:pt>
                <c:pt idx="87">
                  <c:v>396.79</c:v>
                </c:pt>
                <c:pt idx="88">
                  <c:v>397.42</c:v>
                </c:pt>
                <c:pt idx="89">
                  <c:v>398.03000000000003</c:v>
                </c:pt>
                <c:pt idx="90">
                  <c:v>398.63</c:v>
                </c:pt>
                <c:pt idx="91">
                  <c:v>399.23</c:v>
                </c:pt>
                <c:pt idx="92">
                  <c:v>399.82</c:v>
                </c:pt>
                <c:pt idx="93">
                  <c:v>400.42</c:v>
                </c:pt>
                <c:pt idx="94">
                  <c:v>401.01</c:v>
                </c:pt>
                <c:pt idx="95">
                  <c:v>401.62</c:v>
                </c:pt>
                <c:pt idx="96">
                  <c:v>402.2</c:v>
                </c:pt>
                <c:pt idx="97">
                  <c:v>402.78000000000003</c:v>
                </c:pt>
                <c:pt idx="98">
                  <c:v>403.36</c:v>
                </c:pt>
                <c:pt idx="99">
                  <c:v>403.93</c:v>
                </c:pt>
                <c:pt idx="100">
                  <c:v>404.51</c:v>
                </c:pt>
                <c:pt idx="101">
                  <c:v>405.08000000000004</c:v>
                </c:pt>
                <c:pt idx="102">
                  <c:v>405.67</c:v>
                </c:pt>
                <c:pt idx="103">
                  <c:v>406.23</c:v>
                </c:pt>
                <c:pt idx="104">
                  <c:v>406.8</c:v>
                </c:pt>
                <c:pt idx="105">
                  <c:v>407.36</c:v>
                </c:pt>
                <c:pt idx="106">
                  <c:v>407.92</c:v>
                </c:pt>
                <c:pt idx="107">
                  <c:v>408.48</c:v>
                </c:pt>
                <c:pt idx="108">
                  <c:v>409.03000000000003</c:v>
                </c:pt>
                <c:pt idx="109">
                  <c:v>409.6</c:v>
                </c:pt>
                <c:pt idx="110">
                  <c:v>410.14</c:v>
                </c:pt>
                <c:pt idx="111">
                  <c:v>410.68</c:v>
                </c:pt>
                <c:pt idx="112">
                  <c:v>411.22</c:v>
                </c:pt>
                <c:pt idx="113">
                  <c:v>411.77</c:v>
                </c:pt>
                <c:pt idx="114">
                  <c:v>412.31</c:v>
                </c:pt>
                <c:pt idx="115">
                  <c:v>412.85</c:v>
                </c:pt>
                <c:pt idx="116">
                  <c:v>413.39</c:v>
                </c:pt>
                <c:pt idx="117">
                  <c:v>413.95</c:v>
                </c:pt>
                <c:pt idx="118">
                  <c:v>414.49</c:v>
                </c:pt>
                <c:pt idx="119">
                  <c:v>415.02</c:v>
                </c:pt>
                <c:pt idx="120">
                  <c:v>415.55</c:v>
                </c:pt>
                <c:pt idx="121">
                  <c:v>416.08000000000004</c:v>
                </c:pt>
                <c:pt idx="122">
                  <c:v>416.62</c:v>
                </c:pt>
                <c:pt idx="123">
                  <c:v>417.14</c:v>
                </c:pt>
                <c:pt idx="124">
                  <c:v>417.69</c:v>
                </c:pt>
                <c:pt idx="125">
                  <c:v>418.22</c:v>
                </c:pt>
                <c:pt idx="126">
                  <c:v>418.74</c:v>
                </c:pt>
                <c:pt idx="127">
                  <c:v>419.26</c:v>
                </c:pt>
                <c:pt idx="128">
                  <c:v>419.78000000000003</c:v>
                </c:pt>
                <c:pt idx="129">
                  <c:v>420.31</c:v>
                </c:pt>
                <c:pt idx="130">
                  <c:v>420.82</c:v>
                </c:pt>
                <c:pt idx="131">
                  <c:v>421.31</c:v>
                </c:pt>
                <c:pt idx="132">
                  <c:v>421.83000000000004</c:v>
                </c:pt>
                <c:pt idx="133">
                  <c:v>422.35</c:v>
                </c:pt>
                <c:pt idx="134">
                  <c:v>422.86</c:v>
                </c:pt>
                <c:pt idx="135">
                  <c:v>423.38</c:v>
                </c:pt>
                <c:pt idx="136">
                  <c:v>423.89</c:v>
                </c:pt>
                <c:pt idx="137">
                  <c:v>424.4</c:v>
                </c:pt>
                <c:pt idx="138">
                  <c:v>424.91</c:v>
                </c:pt>
                <c:pt idx="139">
                  <c:v>425.44</c:v>
                </c:pt>
                <c:pt idx="140">
                  <c:v>425.94</c:v>
                </c:pt>
                <c:pt idx="141">
                  <c:v>426.45</c:v>
                </c:pt>
                <c:pt idx="142">
                  <c:v>426.95</c:v>
                </c:pt>
                <c:pt idx="143">
                  <c:v>427.46000000000004</c:v>
                </c:pt>
                <c:pt idx="144">
                  <c:v>427.96000000000004</c:v>
                </c:pt>
                <c:pt idx="145">
                  <c:v>428.46000000000004</c:v>
                </c:pt>
                <c:pt idx="146">
                  <c:v>428.98</c:v>
                </c:pt>
                <c:pt idx="147">
                  <c:v>429.42</c:v>
                </c:pt>
                <c:pt idx="148">
                  <c:v>429.92</c:v>
                </c:pt>
                <c:pt idx="149">
                  <c:v>430.42</c:v>
                </c:pt>
                <c:pt idx="150">
                  <c:v>430.92</c:v>
                </c:pt>
                <c:pt idx="151">
                  <c:v>431.40999999999997</c:v>
                </c:pt>
                <c:pt idx="152">
                  <c:v>431.90999999999997</c:v>
                </c:pt>
                <c:pt idx="153">
                  <c:v>432.43</c:v>
                </c:pt>
                <c:pt idx="154">
                  <c:v>432.93</c:v>
                </c:pt>
                <c:pt idx="155">
                  <c:v>433.4</c:v>
                </c:pt>
                <c:pt idx="156">
                  <c:v>433.89</c:v>
                </c:pt>
                <c:pt idx="157">
                  <c:v>434.39</c:v>
                </c:pt>
                <c:pt idx="158">
                  <c:v>434.87</c:v>
                </c:pt>
                <c:pt idx="159">
                  <c:v>435.35</c:v>
                </c:pt>
                <c:pt idx="160">
                  <c:v>435.85</c:v>
                </c:pt>
                <c:pt idx="161">
                  <c:v>436.36</c:v>
                </c:pt>
                <c:pt idx="162">
                  <c:v>436.84000000000003</c:v>
                </c:pt>
                <c:pt idx="163">
                  <c:v>437.33000000000004</c:v>
                </c:pt>
                <c:pt idx="164">
                  <c:v>437.81</c:v>
                </c:pt>
                <c:pt idx="165">
                  <c:v>438.3</c:v>
                </c:pt>
                <c:pt idx="166">
                  <c:v>438.78</c:v>
                </c:pt>
                <c:pt idx="167">
                  <c:v>439.26</c:v>
                </c:pt>
                <c:pt idx="168">
                  <c:v>439.76</c:v>
                </c:pt>
                <c:pt idx="169">
                  <c:v>440.24</c:v>
                </c:pt>
                <c:pt idx="170">
                  <c:v>440.71000000000004</c:v>
                </c:pt>
                <c:pt idx="171">
                  <c:v>441.19</c:v>
                </c:pt>
                <c:pt idx="172">
                  <c:v>441.65999999999997</c:v>
                </c:pt>
                <c:pt idx="173">
                  <c:v>442.14</c:v>
                </c:pt>
                <c:pt idx="174">
                  <c:v>442.61</c:v>
                </c:pt>
                <c:pt idx="175">
                  <c:v>443.1</c:v>
                </c:pt>
                <c:pt idx="176">
                  <c:v>443.57000000000005</c:v>
                </c:pt>
                <c:pt idx="177">
                  <c:v>444.04</c:v>
                </c:pt>
                <c:pt idx="178">
                  <c:v>444.51</c:v>
                </c:pt>
                <c:pt idx="179">
                  <c:v>444.97</c:v>
                </c:pt>
              </c:numCache>
            </c:numRef>
          </c:xVal>
          <c:yVal>
            <c:numRef>
              <c:f>Sheet1!$T$221:$T$400</c:f>
              <c:numCache>
                <c:formatCode>General</c:formatCode>
                <c:ptCount val="180"/>
                <c:pt idx="0">
                  <c:v>0.5923940817775879</c:v>
                </c:pt>
                <c:pt idx="1">
                  <c:v>0.55153931751706453</c:v>
                </c:pt>
                <c:pt idx="2">
                  <c:v>0.52884222626121835</c:v>
                </c:pt>
                <c:pt idx="3">
                  <c:v>0.49933600762861835</c:v>
                </c:pt>
                <c:pt idx="4">
                  <c:v>0.47663891637277173</c:v>
                </c:pt>
                <c:pt idx="5">
                  <c:v>0.46075095249367926</c:v>
                </c:pt>
                <c:pt idx="6">
                  <c:v>0.44259327948900262</c:v>
                </c:pt>
                <c:pt idx="7">
                  <c:v>0.44259327948900234</c:v>
                </c:pt>
                <c:pt idx="8">
                  <c:v>0.41308706085640234</c:v>
                </c:pt>
                <c:pt idx="9">
                  <c:v>0.39719909697730987</c:v>
                </c:pt>
                <c:pt idx="10">
                  <c:v>0.38585055134938662</c:v>
                </c:pt>
                <c:pt idx="11">
                  <c:v>0.3745020057214633</c:v>
                </c:pt>
                <c:pt idx="12">
                  <c:v>0.36315346009354077</c:v>
                </c:pt>
                <c:pt idx="13">
                  <c:v>0.35180491446561751</c:v>
                </c:pt>
                <c:pt idx="14">
                  <c:v>0.34499578708886336</c:v>
                </c:pt>
                <c:pt idx="15">
                  <c:v>0.34726549621444835</c:v>
                </c:pt>
                <c:pt idx="16">
                  <c:v>0.32456840495860173</c:v>
                </c:pt>
                <c:pt idx="17">
                  <c:v>0.31775927758184763</c:v>
                </c:pt>
                <c:pt idx="18">
                  <c:v>0.31095015020509342</c:v>
                </c:pt>
                <c:pt idx="19">
                  <c:v>0.30414102282834099</c:v>
                </c:pt>
                <c:pt idx="20">
                  <c:v>0.29506218632600101</c:v>
                </c:pt>
                <c:pt idx="21">
                  <c:v>0.29279247720041679</c:v>
                </c:pt>
                <c:pt idx="22">
                  <c:v>0.29506218632600262</c:v>
                </c:pt>
                <c:pt idx="23">
                  <c:v>0.27690451332132437</c:v>
                </c:pt>
                <c:pt idx="24">
                  <c:v>0.27236509507015605</c:v>
                </c:pt>
                <c:pt idx="25">
                  <c:v>0.267825676818986</c:v>
                </c:pt>
                <c:pt idx="26">
                  <c:v>0.26328625856781607</c:v>
                </c:pt>
                <c:pt idx="27">
                  <c:v>0.25647713119106358</c:v>
                </c:pt>
                <c:pt idx="28">
                  <c:v>0.25420742206547781</c:v>
                </c:pt>
                <c:pt idx="29">
                  <c:v>0.25874684031664774</c:v>
                </c:pt>
                <c:pt idx="30">
                  <c:v>0.24285887643755524</c:v>
                </c:pt>
                <c:pt idx="31">
                  <c:v>0.24058916731197111</c:v>
                </c:pt>
                <c:pt idx="32">
                  <c:v>0.23604974906080109</c:v>
                </c:pt>
                <c:pt idx="33">
                  <c:v>0.23378003993521695</c:v>
                </c:pt>
                <c:pt idx="34">
                  <c:v>0.22924062168404699</c:v>
                </c:pt>
                <c:pt idx="35">
                  <c:v>0.2269709125584628</c:v>
                </c:pt>
                <c:pt idx="36">
                  <c:v>0.22243149430729287</c:v>
                </c:pt>
                <c:pt idx="37">
                  <c:v>0.2269709125584628</c:v>
                </c:pt>
                <c:pt idx="38">
                  <c:v>0.21562236693054029</c:v>
                </c:pt>
                <c:pt idx="39">
                  <c:v>0.21562236693054029</c:v>
                </c:pt>
                <c:pt idx="40">
                  <c:v>0.20881323955378453</c:v>
                </c:pt>
                <c:pt idx="41">
                  <c:v>0.20881323955378614</c:v>
                </c:pt>
                <c:pt idx="42">
                  <c:v>0.20427382130261618</c:v>
                </c:pt>
                <c:pt idx="43">
                  <c:v>0.20200411217703201</c:v>
                </c:pt>
                <c:pt idx="44">
                  <c:v>0.20881323955378614</c:v>
                </c:pt>
                <c:pt idx="45">
                  <c:v>0.19746469392586366</c:v>
                </c:pt>
                <c:pt idx="46">
                  <c:v>0.19519498480027789</c:v>
                </c:pt>
                <c:pt idx="47">
                  <c:v>0.19292527567469211</c:v>
                </c:pt>
                <c:pt idx="48">
                  <c:v>0.19065556654910951</c:v>
                </c:pt>
                <c:pt idx="49">
                  <c:v>0.17703731179560125</c:v>
                </c:pt>
                <c:pt idx="50">
                  <c:v>0.18838585742352373</c:v>
                </c:pt>
                <c:pt idx="51">
                  <c:v>0.18838585742352373</c:v>
                </c:pt>
                <c:pt idx="52">
                  <c:v>0.18157673004676961</c:v>
                </c:pt>
                <c:pt idx="53">
                  <c:v>0.17930702092118705</c:v>
                </c:pt>
                <c:pt idx="54">
                  <c:v>0.18157673004676961</c:v>
                </c:pt>
                <c:pt idx="55">
                  <c:v>0.17930702092118705</c:v>
                </c:pt>
                <c:pt idx="56">
                  <c:v>0.17476760267001545</c:v>
                </c:pt>
                <c:pt idx="57">
                  <c:v>0.17249789354442968</c:v>
                </c:pt>
                <c:pt idx="58">
                  <c:v>0.1702281844188471</c:v>
                </c:pt>
                <c:pt idx="59">
                  <c:v>0.1702281844188471</c:v>
                </c:pt>
                <c:pt idx="60">
                  <c:v>0.16795847529326455</c:v>
                </c:pt>
                <c:pt idx="61">
                  <c:v>0.1702281844188471</c:v>
                </c:pt>
                <c:pt idx="62">
                  <c:v>0.16795847529326133</c:v>
                </c:pt>
                <c:pt idx="63">
                  <c:v>0.16341905704209295</c:v>
                </c:pt>
                <c:pt idx="64">
                  <c:v>0.16341905704209295</c:v>
                </c:pt>
                <c:pt idx="65">
                  <c:v>0.16341905704209295</c:v>
                </c:pt>
                <c:pt idx="66">
                  <c:v>0.16568876616767875</c:v>
                </c:pt>
                <c:pt idx="67">
                  <c:v>0.15887963879092459</c:v>
                </c:pt>
                <c:pt idx="68">
                  <c:v>0.15887963879092459</c:v>
                </c:pt>
                <c:pt idx="69">
                  <c:v>0.15660992966533882</c:v>
                </c:pt>
                <c:pt idx="70">
                  <c:v>0.15660992966533882</c:v>
                </c:pt>
                <c:pt idx="71">
                  <c:v>0.15434022053975624</c:v>
                </c:pt>
                <c:pt idx="72">
                  <c:v>0.15434022053975302</c:v>
                </c:pt>
                <c:pt idx="73">
                  <c:v>0.15660992966533882</c:v>
                </c:pt>
                <c:pt idx="74">
                  <c:v>0.1520705114141705</c:v>
                </c:pt>
                <c:pt idx="75">
                  <c:v>0.14980080228858467</c:v>
                </c:pt>
                <c:pt idx="76">
                  <c:v>0.14980080228858791</c:v>
                </c:pt>
                <c:pt idx="77">
                  <c:v>0.14980080228858467</c:v>
                </c:pt>
                <c:pt idx="78">
                  <c:v>0.15660992966533882</c:v>
                </c:pt>
                <c:pt idx="79">
                  <c:v>0.1520705114141705</c:v>
                </c:pt>
                <c:pt idx="80">
                  <c:v>0.14980080228858467</c:v>
                </c:pt>
                <c:pt idx="81">
                  <c:v>0.14526138403741631</c:v>
                </c:pt>
                <c:pt idx="82">
                  <c:v>0.14299167491183054</c:v>
                </c:pt>
                <c:pt idx="83">
                  <c:v>0.14072196578624799</c:v>
                </c:pt>
                <c:pt idx="84">
                  <c:v>0.14072196578624799</c:v>
                </c:pt>
                <c:pt idx="85">
                  <c:v>0.14072196578624477</c:v>
                </c:pt>
                <c:pt idx="86">
                  <c:v>0.14072196578624799</c:v>
                </c:pt>
                <c:pt idx="87">
                  <c:v>0.13845225666066219</c:v>
                </c:pt>
                <c:pt idx="88">
                  <c:v>0.14299167491183373</c:v>
                </c:pt>
                <c:pt idx="89">
                  <c:v>0.13845225666066219</c:v>
                </c:pt>
                <c:pt idx="90">
                  <c:v>0.13618254753507639</c:v>
                </c:pt>
                <c:pt idx="91">
                  <c:v>0.13618254753507639</c:v>
                </c:pt>
                <c:pt idx="92">
                  <c:v>0.13391283840949383</c:v>
                </c:pt>
                <c:pt idx="93">
                  <c:v>0.13618254753507963</c:v>
                </c:pt>
                <c:pt idx="94">
                  <c:v>0.13391283840949059</c:v>
                </c:pt>
                <c:pt idx="95">
                  <c:v>0.13845225666066219</c:v>
                </c:pt>
                <c:pt idx="96">
                  <c:v>0.13164312928390803</c:v>
                </c:pt>
                <c:pt idx="97">
                  <c:v>0.13164312928391128</c:v>
                </c:pt>
                <c:pt idx="98">
                  <c:v>0.13164312928390803</c:v>
                </c:pt>
                <c:pt idx="99">
                  <c:v>0.12937342015832223</c:v>
                </c:pt>
                <c:pt idx="100">
                  <c:v>0.13164312928390803</c:v>
                </c:pt>
                <c:pt idx="101">
                  <c:v>0.12937342015832545</c:v>
                </c:pt>
                <c:pt idx="102">
                  <c:v>0.13391283840949383</c:v>
                </c:pt>
                <c:pt idx="103">
                  <c:v>0.12710371103273646</c:v>
                </c:pt>
                <c:pt idx="104">
                  <c:v>0.12937342015832545</c:v>
                </c:pt>
                <c:pt idx="105">
                  <c:v>0.12710371103273965</c:v>
                </c:pt>
                <c:pt idx="106">
                  <c:v>0.12710371103273965</c:v>
                </c:pt>
                <c:pt idx="107">
                  <c:v>0.12710371103273646</c:v>
                </c:pt>
                <c:pt idx="108">
                  <c:v>0.12483400190715713</c:v>
                </c:pt>
                <c:pt idx="109">
                  <c:v>0.12937342015832223</c:v>
                </c:pt>
                <c:pt idx="110">
                  <c:v>0.12256429278157135</c:v>
                </c:pt>
                <c:pt idx="111">
                  <c:v>0.12256429278156812</c:v>
                </c:pt>
                <c:pt idx="112">
                  <c:v>0.12256429278157135</c:v>
                </c:pt>
                <c:pt idx="113">
                  <c:v>0.12483400190715387</c:v>
                </c:pt>
                <c:pt idx="114">
                  <c:v>0.12256429278156812</c:v>
                </c:pt>
                <c:pt idx="115">
                  <c:v>0.12256429278157135</c:v>
                </c:pt>
                <c:pt idx="116">
                  <c:v>0.12256429278157135</c:v>
                </c:pt>
                <c:pt idx="117">
                  <c:v>0.12710371103273646</c:v>
                </c:pt>
                <c:pt idx="118">
                  <c:v>0.12256429278157135</c:v>
                </c:pt>
                <c:pt idx="119">
                  <c:v>0.12029458365598555</c:v>
                </c:pt>
                <c:pt idx="120">
                  <c:v>0.12029458365598555</c:v>
                </c:pt>
                <c:pt idx="121">
                  <c:v>0.12029458365598555</c:v>
                </c:pt>
                <c:pt idx="122">
                  <c:v>0.12256429278156812</c:v>
                </c:pt>
                <c:pt idx="123">
                  <c:v>0.11802487453040299</c:v>
                </c:pt>
                <c:pt idx="124">
                  <c:v>0.12483400190715387</c:v>
                </c:pt>
                <c:pt idx="125">
                  <c:v>0.12029458365598555</c:v>
                </c:pt>
                <c:pt idx="126">
                  <c:v>0.11802487453039975</c:v>
                </c:pt>
                <c:pt idx="127">
                  <c:v>0.11802487453039975</c:v>
                </c:pt>
                <c:pt idx="128">
                  <c:v>0.11802487453040299</c:v>
                </c:pt>
                <c:pt idx="129">
                  <c:v>0.12029458365598232</c:v>
                </c:pt>
                <c:pt idx="130">
                  <c:v>0.1157551654048172</c:v>
                </c:pt>
                <c:pt idx="131">
                  <c:v>0.1112157471536456</c:v>
                </c:pt>
                <c:pt idx="132">
                  <c:v>0.11802487453040299</c:v>
                </c:pt>
                <c:pt idx="133">
                  <c:v>0.11802487453039975</c:v>
                </c:pt>
                <c:pt idx="134">
                  <c:v>0.1157551654048172</c:v>
                </c:pt>
                <c:pt idx="135">
                  <c:v>0.11802487453039975</c:v>
                </c:pt>
                <c:pt idx="136">
                  <c:v>0.1157551654048172</c:v>
                </c:pt>
                <c:pt idx="137">
                  <c:v>0.11575516540481397</c:v>
                </c:pt>
                <c:pt idx="138">
                  <c:v>0.1157551654048172</c:v>
                </c:pt>
                <c:pt idx="139">
                  <c:v>0.12029458365598555</c:v>
                </c:pt>
                <c:pt idx="140">
                  <c:v>0.1134854562792314</c:v>
                </c:pt>
                <c:pt idx="141">
                  <c:v>0.11575516540481397</c:v>
                </c:pt>
                <c:pt idx="142">
                  <c:v>0.1134854562792314</c:v>
                </c:pt>
                <c:pt idx="143">
                  <c:v>0.1157551654048172</c:v>
                </c:pt>
                <c:pt idx="144">
                  <c:v>0.1134854562792314</c:v>
                </c:pt>
                <c:pt idx="145">
                  <c:v>0.1134854562792314</c:v>
                </c:pt>
                <c:pt idx="146">
                  <c:v>0.11802487453039975</c:v>
                </c:pt>
                <c:pt idx="147">
                  <c:v>9.986720152572634E-2</c:v>
                </c:pt>
                <c:pt idx="148">
                  <c:v>0.1134854562792314</c:v>
                </c:pt>
                <c:pt idx="149">
                  <c:v>0.1134854562792314</c:v>
                </c:pt>
                <c:pt idx="150">
                  <c:v>0.1134854562792314</c:v>
                </c:pt>
                <c:pt idx="151">
                  <c:v>0.11121574715364239</c:v>
                </c:pt>
                <c:pt idx="152">
                  <c:v>0.1134854562792314</c:v>
                </c:pt>
                <c:pt idx="153">
                  <c:v>0.11802487453040299</c:v>
                </c:pt>
                <c:pt idx="154">
                  <c:v>0.1134854562792314</c:v>
                </c:pt>
                <c:pt idx="155">
                  <c:v>0.10667632890247725</c:v>
                </c:pt>
                <c:pt idx="156">
                  <c:v>0.11121574715364883</c:v>
                </c:pt>
                <c:pt idx="157">
                  <c:v>0.1134854562792314</c:v>
                </c:pt>
                <c:pt idx="158">
                  <c:v>0.10894603802805984</c:v>
                </c:pt>
                <c:pt idx="159">
                  <c:v>0.10894603802806628</c:v>
                </c:pt>
                <c:pt idx="160">
                  <c:v>0.1134854562792314</c:v>
                </c:pt>
                <c:pt idx="161">
                  <c:v>0.11575516540481397</c:v>
                </c:pt>
                <c:pt idx="162">
                  <c:v>0.10894603802805984</c:v>
                </c:pt>
                <c:pt idx="163">
                  <c:v>0.11121574715364883</c:v>
                </c:pt>
                <c:pt idx="164">
                  <c:v>0.10894603802805984</c:v>
                </c:pt>
                <c:pt idx="165">
                  <c:v>0.11121574715364883</c:v>
                </c:pt>
                <c:pt idx="166">
                  <c:v>0.10894603802805984</c:v>
                </c:pt>
                <c:pt idx="167">
                  <c:v>0.10894603802806628</c:v>
                </c:pt>
                <c:pt idx="168">
                  <c:v>0.1134854562792314</c:v>
                </c:pt>
                <c:pt idx="169">
                  <c:v>0.10894603802805984</c:v>
                </c:pt>
                <c:pt idx="170">
                  <c:v>0.10667632890247725</c:v>
                </c:pt>
                <c:pt idx="171">
                  <c:v>0.10894603802805984</c:v>
                </c:pt>
                <c:pt idx="172">
                  <c:v>0.10667632890247725</c:v>
                </c:pt>
                <c:pt idx="173">
                  <c:v>0.10894603802806628</c:v>
                </c:pt>
                <c:pt idx="174">
                  <c:v>0.10667632890247725</c:v>
                </c:pt>
                <c:pt idx="175">
                  <c:v>0.11121574715364883</c:v>
                </c:pt>
                <c:pt idx="176">
                  <c:v>0.10667632890247725</c:v>
                </c:pt>
                <c:pt idx="177">
                  <c:v>0.10667632890247725</c:v>
                </c:pt>
                <c:pt idx="178">
                  <c:v>0.10667632890247725</c:v>
                </c:pt>
                <c:pt idx="179">
                  <c:v>0.10440661977688824</c:v>
                </c:pt>
              </c:numCache>
            </c:numRef>
          </c:yVal>
          <c:smooth val="0"/>
        </c:ser>
        <c:dLbls>
          <c:showLegendKey val="0"/>
          <c:showVal val="0"/>
          <c:showCatName val="0"/>
          <c:showSerName val="0"/>
          <c:showPercent val="0"/>
          <c:showBubbleSize val="0"/>
        </c:dLbls>
        <c:axId val="73567616"/>
        <c:axId val="73581696"/>
      </c:scatterChart>
      <c:valAx>
        <c:axId val="73567616"/>
        <c:scaling>
          <c:orientation val="minMax"/>
        </c:scaling>
        <c:delete val="0"/>
        <c:axPos val="b"/>
        <c:numFmt formatCode="General" sourceLinked="1"/>
        <c:majorTickMark val="out"/>
        <c:minorTickMark val="none"/>
        <c:tickLblPos val="nextTo"/>
        <c:txPr>
          <a:bodyPr/>
          <a:lstStyle/>
          <a:p>
            <a:pPr>
              <a:defRPr sz="1100" b="1">
                <a:solidFill>
                  <a:schemeClr val="accent3"/>
                </a:solidFill>
                <a:latin typeface="Tahoma" panose="020B0604030504040204" pitchFamily="34" charset="0"/>
                <a:ea typeface="Tahoma" panose="020B0604030504040204" pitchFamily="34" charset="0"/>
                <a:cs typeface="Tahoma" panose="020B0604030504040204" pitchFamily="34" charset="0"/>
              </a:defRPr>
            </a:pPr>
            <a:endParaRPr lang="ko-KR"/>
          </a:p>
        </c:txPr>
        <c:crossAx val="73581696"/>
        <c:crosses val="autoZero"/>
        <c:crossBetween val="midCat"/>
      </c:valAx>
      <c:valAx>
        <c:axId val="73581696"/>
        <c:scaling>
          <c:orientation val="minMax"/>
        </c:scaling>
        <c:delete val="0"/>
        <c:axPos val="l"/>
        <c:majorGridlines/>
        <c:numFmt formatCode="General" sourceLinked="1"/>
        <c:majorTickMark val="out"/>
        <c:minorTickMark val="none"/>
        <c:tickLblPos val="nextTo"/>
        <c:txPr>
          <a:bodyPr/>
          <a:lstStyle/>
          <a:p>
            <a:pPr>
              <a:defRPr b="1">
                <a:solidFill>
                  <a:schemeClr val="accent3"/>
                </a:solidFill>
                <a:latin typeface="Tahoma" panose="020B0604030504040204" pitchFamily="34" charset="0"/>
                <a:ea typeface="Tahoma" panose="020B0604030504040204" pitchFamily="34" charset="0"/>
                <a:cs typeface="Tahoma" panose="020B0604030504040204" pitchFamily="34" charset="0"/>
              </a:defRPr>
            </a:pPr>
            <a:endParaRPr lang="ko-KR"/>
          </a:p>
        </c:txPr>
        <c:crossAx val="73567616"/>
        <c:crosses val="autoZero"/>
        <c:crossBetween val="midCat"/>
      </c:valAx>
    </c:plotArea>
    <c:legend>
      <c:legendPos val="r"/>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ayout>
        <c:manualLayout>
          <c:xMode val="edge"/>
          <c:yMode val="edge"/>
          <c:x val="0.11452665745304982"/>
          <c:y val="3.9944060106062065E-2"/>
          <c:w val="0.79400046316309125"/>
          <c:h val="0.12470972491452169"/>
        </c:manualLayout>
      </c:layout>
      <c:overlay val="0"/>
      <c:txPr>
        <a:bodyPr/>
        <a:lstStyle/>
        <a:p>
          <a:pPr>
            <a:defRPr sz="1400">
              <a:solidFill>
                <a:schemeClr val="accent3"/>
              </a:solidFill>
              <a:latin typeface="Tahoma" panose="020B0604030504040204" pitchFamily="34" charset="0"/>
              <a:ea typeface="Tahoma" panose="020B0604030504040204" pitchFamily="34" charset="0"/>
              <a:cs typeface="Tahoma" panose="020B0604030504040204" pitchFamily="34" charset="0"/>
            </a:defRPr>
          </a:pPr>
          <a:endParaRPr lang="ko-KR"/>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400708443681477"/>
          <c:y val="0.15233131422030793"/>
          <c:w val="0.67892649352465051"/>
          <c:h val="0.73169378827646547"/>
        </c:manualLayout>
      </c:layout>
      <c:barChart>
        <c:barDir val="col"/>
        <c:grouping val="clustered"/>
        <c:varyColors val="0"/>
        <c:ser>
          <c:idx val="0"/>
          <c:order val="0"/>
          <c:tx>
            <c:strRef>
              <c:f>Sheet1!$B$12</c:f>
              <c:strCache>
                <c:ptCount val="1"/>
                <c:pt idx="0">
                  <c:v>sludge production (kg/day)</c:v>
                </c:pt>
              </c:strCache>
            </c:strRef>
          </c:tx>
          <c:spPr>
            <a:pattFill prst="pct50">
              <a:fgClr>
                <a:schemeClr val="tx1"/>
              </a:fgClr>
              <a:bgClr>
                <a:schemeClr val="bg1"/>
              </a:bgClr>
            </a:pattFill>
          </c:spPr>
          <c:invertIfNegative val="0"/>
          <c:dLbls>
            <c:dLbl>
              <c:idx val="1"/>
              <c:layout>
                <c:manualLayout>
                  <c:x val="0"/>
                  <c:y val="8.8888888888888889E-3"/>
                </c:manualLayout>
              </c:layout>
              <c:showLegendKey val="0"/>
              <c:showVal val="1"/>
              <c:showCatName val="0"/>
              <c:showSerName val="0"/>
              <c:showPercent val="0"/>
              <c:showBubbleSize val="0"/>
            </c:dLbl>
            <c:dLbl>
              <c:idx val="2"/>
              <c:layout>
                <c:manualLayout>
                  <c:x val="2.911208151382824E-3"/>
                  <c:y val="8.8888888888888073E-3"/>
                </c:manualLayout>
              </c:layout>
              <c:showLegendKey val="0"/>
              <c:showVal val="1"/>
              <c:showCatName val="0"/>
              <c:showSerName val="0"/>
              <c:showPercent val="0"/>
              <c:showBubbleSize val="0"/>
            </c:dLbl>
            <c:txPr>
              <a:bodyPr/>
              <a:lstStyle/>
              <a:p>
                <a:pPr>
                  <a:defRPr b="1">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1"/>
            <c:showCatName val="0"/>
            <c:showSerName val="0"/>
            <c:showPercent val="0"/>
            <c:showBubbleSize val="0"/>
            <c:showLeaderLines val="0"/>
          </c:dLbls>
          <c:cat>
            <c:strRef>
              <c:f>Sheet1!$A$13:$A$15</c:f>
              <c:strCache>
                <c:ptCount val="3"/>
                <c:pt idx="0">
                  <c:v>CAS</c:v>
                </c:pt>
                <c:pt idx="1">
                  <c:v>SBR</c:v>
                </c:pt>
                <c:pt idx="2">
                  <c:v>A2O-MBR</c:v>
                </c:pt>
              </c:strCache>
            </c:strRef>
          </c:cat>
          <c:val>
            <c:numRef>
              <c:f>Sheet1!$B$13:$B$15</c:f>
              <c:numCache>
                <c:formatCode>General</c:formatCode>
                <c:ptCount val="3"/>
                <c:pt idx="0">
                  <c:v>1.23</c:v>
                </c:pt>
                <c:pt idx="1">
                  <c:v>0.48</c:v>
                </c:pt>
                <c:pt idx="2" formatCode="0.00_ ">
                  <c:v>0.34496124031007752</c:v>
                </c:pt>
              </c:numCache>
            </c:numRef>
          </c:val>
        </c:ser>
        <c:dLbls>
          <c:showLegendKey val="0"/>
          <c:showVal val="0"/>
          <c:showCatName val="0"/>
          <c:showSerName val="0"/>
          <c:showPercent val="0"/>
          <c:showBubbleSize val="0"/>
        </c:dLbls>
        <c:gapWidth val="150"/>
        <c:axId val="131406464"/>
        <c:axId val="131424640"/>
      </c:barChart>
      <c:lineChart>
        <c:grouping val="standard"/>
        <c:varyColors val="0"/>
        <c:ser>
          <c:idx val="1"/>
          <c:order val="1"/>
          <c:tx>
            <c:strRef>
              <c:f>Sheet1!$C$12</c:f>
              <c:strCache>
                <c:ptCount val="1"/>
                <c:pt idx="0">
                  <c:v>sludge reduction rate</c:v>
                </c:pt>
              </c:strCache>
            </c:strRef>
          </c:tx>
          <c:spPr>
            <a:ln w="12700">
              <a:solidFill>
                <a:schemeClr val="tx1"/>
              </a:solidFill>
            </a:ln>
          </c:spPr>
          <c:marker>
            <c:symbol val="square"/>
            <c:size val="7"/>
            <c:spPr>
              <a:noFill/>
              <a:ln>
                <a:solidFill>
                  <a:schemeClr val="tx1"/>
                </a:solidFill>
              </a:ln>
            </c:spPr>
          </c:marker>
          <c:dLbls>
            <c:dLbl>
              <c:idx val="1"/>
              <c:tx>
                <c:rich>
                  <a:bodyPr/>
                  <a:lstStyle/>
                  <a:p>
                    <a:r>
                      <a:rPr lang="en-US" altLang="en-US" b="1">
                        <a:latin typeface="Tahoma" panose="020B0604030504040204" pitchFamily="34" charset="0"/>
                        <a:ea typeface="Tahoma" panose="020B0604030504040204" pitchFamily="34" charset="0"/>
                        <a:cs typeface="Tahoma" panose="020B0604030504040204" pitchFamily="34" charset="0"/>
                      </a:rPr>
                      <a:t>61.0 </a:t>
                    </a:r>
                    <a:endParaRPr lang="en-US" altLang="en-US"/>
                  </a:p>
                </c:rich>
              </c:tx>
              <c:dLblPos val="t"/>
              <c:showLegendKey val="0"/>
              <c:showVal val="1"/>
              <c:showCatName val="0"/>
              <c:showSerName val="0"/>
              <c:showPercent val="0"/>
              <c:showBubbleSize val="0"/>
            </c:dLbl>
            <c:dLbl>
              <c:idx val="2"/>
              <c:tx>
                <c:rich>
                  <a:bodyPr/>
                  <a:lstStyle/>
                  <a:p>
                    <a:r>
                      <a:rPr lang="en-US" altLang="en-US" b="1">
                        <a:latin typeface="Tahoma" panose="020B0604030504040204" pitchFamily="34" charset="0"/>
                        <a:ea typeface="Tahoma" panose="020B0604030504040204" pitchFamily="34" charset="0"/>
                        <a:cs typeface="Tahoma" panose="020B0604030504040204" pitchFamily="34" charset="0"/>
                      </a:rPr>
                      <a:t>72.0 </a:t>
                    </a:r>
                    <a:endParaRPr lang="en-US" altLang="en-US"/>
                  </a:p>
                </c:rich>
              </c:tx>
              <c:dLblPos val="t"/>
              <c:showLegendKey val="0"/>
              <c:showVal val="1"/>
              <c:showCatName val="0"/>
              <c:showSerName val="0"/>
              <c:showPercent val="0"/>
              <c:showBubbleSize val="0"/>
            </c:dLbl>
            <c:txPr>
              <a:bodyPr/>
              <a:lstStyle/>
              <a:p>
                <a:pPr>
                  <a:defRPr b="1">
                    <a:latin typeface="Tahoma" panose="020B0604030504040204" pitchFamily="34" charset="0"/>
                    <a:ea typeface="Tahoma" panose="020B0604030504040204" pitchFamily="34" charset="0"/>
                    <a:cs typeface="Tahoma" panose="020B0604030504040204" pitchFamily="34" charset="0"/>
                  </a:defRPr>
                </a:pPr>
                <a:endParaRPr lang="ko-KR"/>
              </a:p>
            </c:txPr>
            <c:dLblPos val="t"/>
            <c:showLegendKey val="0"/>
            <c:showVal val="1"/>
            <c:showCatName val="0"/>
            <c:showSerName val="0"/>
            <c:showPercent val="0"/>
            <c:showBubbleSize val="0"/>
            <c:showLeaderLines val="0"/>
          </c:dLbls>
          <c:cat>
            <c:strRef>
              <c:f>Sheet1!$A$13:$A$15</c:f>
              <c:strCache>
                <c:ptCount val="3"/>
                <c:pt idx="0">
                  <c:v>CAS</c:v>
                </c:pt>
                <c:pt idx="1">
                  <c:v>SBR</c:v>
                </c:pt>
                <c:pt idx="2">
                  <c:v>A2O-MBR</c:v>
                </c:pt>
              </c:strCache>
            </c:strRef>
          </c:cat>
          <c:val>
            <c:numRef>
              <c:f>Sheet1!$C$13:$C$15</c:f>
              <c:numCache>
                <c:formatCode>0.00_ </c:formatCode>
                <c:ptCount val="3"/>
                <c:pt idx="1">
                  <c:v>60.975609756097562</c:v>
                </c:pt>
                <c:pt idx="2">
                  <c:v>71.954370706497755</c:v>
                </c:pt>
              </c:numCache>
            </c:numRef>
          </c:val>
          <c:smooth val="0"/>
        </c:ser>
        <c:dLbls>
          <c:showLegendKey val="0"/>
          <c:showVal val="0"/>
          <c:showCatName val="0"/>
          <c:showSerName val="0"/>
          <c:showPercent val="0"/>
          <c:showBubbleSize val="0"/>
        </c:dLbls>
        <c:marker val="1"/>
        <c:smooth val="0"/>
        <c:axId val="131436928"/>
        <c:axId val="131426560"/>
      </c:lineChart>
      <c:catAx>
        <c:axId val="131406464"/>
        <c:scaling>
          <c:orientation val="minMax"/>
        </c:scaling>
        <c:delete val="0"/>
        <c:axPos val="b"/>
        <c:majorTickMark val="out"/>
        <c:minorTickMark val="none"/>
        <c:tickLblPos val="nextTo"/>
        <c:spPr>
          <a:ln>
            <a:solidFill>
              <a:sysClr val="windowText" lastClr="000000"/>
            </a:solidFill>
          </a:ln>
        </c:spPr>
        <c:txPr>
          <a:bodyPr/>
          <a:lstStyle/>
          <a:p>
            <a:pPr>
              <a:defRPr sz="1100" b="1">
                <a:latin typeface="Tahoma" panose="020B0604030504040204" pitchFamily="34" charset="0"/>
                <a:ea typeface="Tahoma" panose="020B0604030504040204" pitchFamily="34" charset="0"/>
                <a:cs typeface="Tahoma" panose="020B0604030504040204" pitchFamily="34" charset="0"/>
              </a:defRPr>
            </a:pPr>
            <a:endParaRPr lang="ko-KR"/>
          </a:p>
        </c:txPr>
        <c:crossAx val="131424640"/>
        <c:crosses val="autoZero"/>
        <c:auto val="1"/>
        <c:lblAlgn val="ctr"/>
        <c:lblOffset val="100"/>
        <c:noMultiLvlLbl val="0"/>
      </c:catAx>
      <c:valAx>
        <c:axId val="131424640"/>
        <c:scaling>
          <c:orientation val="minMax"/>
          <c:max val="1.5"/>
          <c:min val="0"/>
        </c:scaling>
        <c:delete val="0"/>
        <c:axPos val="l"/>
        <c:title>
          <c:tx>
            <c:rich>
              <a:bodyPr rot="-5400000" vert="horz"/>
              <a:lstStyle/>
              <a:p>
                <a:pPr>
                  <a:defRPr sz="1100">
                    <a:latin typeface="Tahoma" panose="020B0604030504040204" pitchFamily="34" charset="0"/>
                    <a:ea typeface="Tahoma" panose="020B0604030504040204" pitchFamily="34" charset="0"/>
                    <a:cs typeface="Tahoma" panose="020B0604030504040204" pitchFamily="34" charset="0"/>
                  </a:defRPr>
                </a:pPr>
                <a:r>
                  <a:rPr lang="en-US" altLang="ko-KR" sz="1100">
                    <a:latin typeface="Tahoma" panose="020B0604030504040204" pitchFamily="34" charset="0"/>
                    <a:ea typeface="Tahoma" panose="020B0604030504040204" pitchFamily="34" charset="0"/>
                    <a:cs typeface="Tahoma" panose="020B0604030504040204" pitchFamily="34" charset="0"/>
                  </a:rPr>
                  <a:t>Sludge</a:t>
                </a:r>
                <a:r>
                  <a:rPr lang="en-US" altLang="ko-KR" sz="1100" baseline="0">
                    <a:latin typeface="Tahoma" panose="020B0604030504040204" pitchFamily="34" charset="0"/>
                    <a:ea typeface="Tahoma" panose="020B0604030504040204" pitchFamily="34" charset="0"/>
                    <a:cs typeface="Tahoma" panose="020B0604030504040204" pitchFamily="34" charset="0"/>
                  </a:rPr>
                  <a:t> production (kg/day)</a:t>
                </a:r>
                <a:endParaRPr lang="ko-KR" altLang="en-US" sz="1100">
                  <a:latin typeface="Tahoma" panose="020B0604030504040204" pitchFamily="34" charset="0"/>
                  <a:cs typeface="Tahoma" panose="020B0604030504040204" pitchFamily="34" charset="0"/>
                </a:endParaRPr>
              </a:p>
            </c:rich>
          </c:tx>
          <c:layout>
            <c:manualLayout>
              <c:xMode val="edge"/>
              <c:yMode val="edge"/>
              <c:x val="3.2256663253591488E-3"/>
              <c:y val="0.30895489581617369"/>
            </c:manualLayout>
          </c:layout>
          <c:overlay val="0"/>
        </c:title>
        <c:numFmt formatCode="#,##0.0_);[Red]\(#,##0.0\)" sourceLinked="0"/>
        <c:majorTickMark val="out"/>
        <c:minorTickMark val="out"/>
        <c:tickLblPos val="nextTo"/>
        <c:spPr>
          <a:ln>
            <a:solidFill>
              <a:sysClr val="windowText" lastClr="000000"/>
            </a:solidFill>
          </a:ln>
        </c:spPr>
        <c:crossAx val="131406464"/>
        <c:crosses val="autoZero"/>
        <c:crossBetween val="between"/>
        <c:majorUnit val="0.30000000000000004"/>
        <c:minorUnit val="0.1"/>
      </c:valAx>
      <c:valAx>
        <c:axId val="131426560"/>
        <c:scaling>
          <c:orientation val="minMax"/>
          <c:max val="100"/>
          <c:min val="0"/>
        </c:scaling>
        <c:delete val="0"/>
        <c:axPos val="r"/>
        <c:title>
          <c:tx>
            <c:rich>
              <a:bodyPr rot="-5400000" vert="horz"/>
              <a:lstStyle/>
              <a:p>
                <a:pPr>
                  <a:defRPr sz="1100">
                    <a:latin typeface="Tahoma" panose="020B0604030504040204" pitchFamily="34" charset="0"/>
                    <a:ea typeface="Tahoma" panose="020B0604030504040204" pitchFamily="34" charset="0"/>
                    <a:cs typeface="Tahoma" panose="020B0604030504040204" pitchFamily="34" charset="0"/>
                  </a:defRPr>
                </a:pPr>
                <a:r>
                  <a:rPr lang="en-US" altLang="ko-KR" sz="1100">
                    <a:latin typeface="Tahoma" panose="020B0604030504040204" pitchFamily="34" charset="0"/>
                    <a:ea typeface="Tahoma" panose="020B0604030504040204" pitchFamily="34" charset="0"/>
                    <a:cs typeface="Tahoma" panose="020B0604030504040204" pitchFamily="34" charset="0"/>
                  </a:rPr>
                  <a:t>Sludge</a:t>
                </a:r>
                <a:r>
                  <a:rPr lang="en-US" altLang="ko-KR" sz="1100" baseline="0">
                    <a:latin typeface="Tahoma" panose="020B0604030504040204" pitchFamily="34" charset="0"/>
                    <a:ea typeface="Tahoma" panose="020B0604030504040204" pitchFamily="34" charset="0"/>
                    <a:cs typeface="Tahoma" panose="020B0604030504040204" pitchFamily="34" charset="0"/>
                  </a:rPr>
                  <a:t> reduction rate (%)</a:t>
                </a:r>
                <a:endParaRPr lang="ko-KR" altLang="en-US" sz="1100">
                  <a:latin typeface="Tahoma" panose="020B0604030504040204" pitchFamily="34" charset="0"/>
                  <a:cs typeface="Tahoma" panose="020B0604030504040204" pitchFamily="34" charset="0"/>
                </a:endParaRPr>
              </a:p>
            </c:rich>
          </c:tx>
          <c:layout>
            <c:manualLayout>
              <c:xMode val="edge"/>
              <c:yMode val="edge"/>
              <c:x val="0.90204002606348321"/>
              <c:y val="0.31053015182221133"/>
            </c:manualLayout>
          </c:layout>
          <c:overlay val="0"/>
        </c:title>
        <c:numFmt formatCode="0_ " sourceLinked="0"/>
        <c:majorTickMark val="out"/>
        <c:minorTickMark val="none"/>
        <c:tickLblPos val="nextTo"/>
        <c:spPr>
          <a:ln>
            <a:solidFill>
              <a:sysClr val="windowText" lastClr="000000"/>
            </a:solidFill>
          </a:ln>
        </c:spPr>
        <c:crossAx val="131436928"/>
        <c:crosses val="max"/>
        <c:crossBetween val="between"/>
      </c:valAx>
      <c:catAx>
        <c:axId val="131436928"/>
        <c:scaling>
          <c:orientation val="minMax"/>
        </c:scaling>
        <c:delete val="1"/>
        <c:axPos val="b"/>
        <c:majorTickMark val="out"/>
        <c:minorTickMark val="none"/>
        <c:tickLblPos val="nextTo"/>
        <c:crossAx val="131426560"/>
        <c:crosses val="autoZero"/>
        <c:auto val="1"/>
        <c:lblAlgn val="ctr"/>
        <c:lblOffset val="100"/>
        <c:noMultiLvlLbl val="0"/>
      </c:catAx>
      <c:spPr>
        <a:ln>
          <a:solidFill>
            <a:sysClr val="windowText" lastClr="000000"/>
          </a:solidFill>
        </a:ln>
      </c:spPr>
    </c:plotArea>
    <c:legend>
      <c:legendPos val="r"/>
      <c:layout>
        <c:manualLayout>
          <c:xMode val="edge"/>
          <c:yMode val="edge"/>
          <c:x val="0.12764868365253471"/>
          <c:y val="2.2769364320680184E-2"/>
          <c:w val="0.73186132983377072"/>
          <c:h val="8.8730679498396026E-2"/>
        </c:manualLayout>
      </c:layout>
      <c:overlay val="0"/>
      <c:txPr>
        <a:bodyPr/>
        <a:lstStyle/>
        <a:p>
          <a:pPr>
            <a:defRPr sz="11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ko-KR"/>
        </a:p>
      </c:txPr>
    </c:legend>
    <c:plotVisOnly val="1"/>
    <c:dispBlanksAs val="gap"/>
    <c:showDLblsOverMax val="0"/>
  </c:chart>
  <c:spPr>
    <a:ln>
      <a:noFill/>
    </a:ln>
  </c:sp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0.32021</cdr:x>
      <cdr:y>0.17399</cdr:y>
    </cdr:from>
    <cdr:to>
      <cdr:x>0.32021</cdr:x>
      <cdr:y>0.93465</cdr:y>
    </cdr:to>
    <cdr:cxnSp macro="">
      <cdr:nvCxnSpPr>
        <cdr:cNvPr id="2" name="직선 화살표 연결선 1"/>
        <cdr:cNvCxnSpPr/>
      </cdr:nvCxnSpPr>
      <cdr:spPr>
        <a:xfrm xmlns:a="http://schemas.openxmlformats.org/drawingml/2006/main">
          <a:off x="3327589" y="981077"/>
          <a:ext cx="0" cy="4289225"/>
        </a:xfrm>
        <a:prstGeom xmlns:a="http://schemas.openxmlformats.org/drawingml/2006/main" prst="straightConnector1">
          <a:avLst/>
        </a:prstGeom>
        <a:ln xmlns:a="http://schemas.openxmlformats.org/drawingml/2006/main" w="38100">
          <a:solidFill>
            <a:srgbClr val="FF0000"/>
          </a:solidFill>
          <a:tailEnd type="stealth" w="lg"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0.59733</cdr:x>
      <cdr:y>0.17624</cdr:y>
    </cdr:from>
    <cdr:to>
      <cdr:x>0.59733</cdr:x>
      <cdr:y>0.9369</cdr:y>
    </cdr:to>
    <cdr:cxnSp macro="">
      <cdr:nvCxnSpPr>
        <cdr:cNvPr id="4" name="직선 화살표 연결선 3"/>
        <cdr:cNvCxnSpPr/>
      </cdr:nvCxnSpPr>
      <cdr:spPr>
        <a:xfrm xmlns:a="http://schemas.openxmlformats.org/drawingml/2006/main">
          <a:off x="6207314" y="993777"/>
          <a:ext cx="0" cy="4289225"/>
        </a:xfrm>
        <a:prstGeom xmlns:a="http://schemas.openxmlformats.org/drawingml/2006/main" prst="straightConnector1">
          <a:avLst/>
        </a:prstGeom>
        <a:ln xmlns:a="http://schemas.openxmlformats.org/drawingml/2006/main" w="38100">
          <a:solidFill>
            <a:srgbClr val="FF0000"/>
          </a:solidFill>
          <a:tailEnd type="stealth" w="lg"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0.85769</cdr:x>
      <cdr:y>0.87274</cdr:y>
    </cdr:from>
    <cdr:to>
      <cdr:x>0.98966</cdr:x>
      <cdr:y>0.95612</cdr:y>
    </cdr:to>
    <cdr:sp macro="" textlink="">
      <cdr:nvSpPr>
        <cdr:cNvPr id="5" name="TextBox 1"/>
        <cdr:cNvSpPr txBox="1"/>
      </cdr:nvSpPr>
      <cdr:spPr>
        <a:xfrm xmlns:a="http://schemas.openxmlformats.org/drawingml/2006/main">
          <a:off x="7487942" y="4251650"/>
          <a:ext cx="1152128" cy="40619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ko-KR" sz="1200" b="1" i="1" dirty="0">
              <a:latin typeface="Tahoma" panose="020B0604030504040204" pitchFamily="34" charset="0"/>
              <a:ea typeface="Tahoma" panose="020B0604030504040204" pitchFamily="34" charset="0"/>
              <a:cs typeface="Tahoma" panose="020B0604030504040204" pitchFamily="34" charset="0"/>
            </a:rPr>
            <a:t>Permeate(g)</a:t>
          </a:r>
          <a:endParaRPr lang="ko-KR" altLang="en-US" sz="1200" b="1" i="1" baseline="-25000" dirty="0">
            <a:latin typeface="Tahoma" panose="020B0604030504040204" pitchFamily="34" charset="0"/>
            <a:ea typeface="산돌고딕B" pitchFamily="18" charset="-127"/>
            <a:cs typeface="Tahoma" panose="020B060403050404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7F919AB-269B-4B02-AD6D-ACAD044AD465}" type="datetimeFigureOut">
              <a:rPr lang="ko-KR" altLang="en-US" smtClean="0"/>
              <a:t>2014-09-30</a:t>
            </a:fld>
            <a:endParaRPr lang="ko-KR" altLang="en-US"/>
          </a:p>
        </p:txBody>
      </p:sp>
      <p:sp>
        <p:nvSpPr>
          <p:cNvPr id="4" name="슬라이드 이미지 개체 틀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44B78992-5F8D-417C-9C07-E8027C0219D5}" type="slidenum">
              <a:rPr lang="ko-KR" altLang="en-US" smtClean="0"/>
              <a:t>‹#›</a:t>
            </a:fld>
            <a:endParaRPr lang="ko-KR" altLang="en-US"/>
          </a:p>
        </p:txBody>
      </p:sp>
    </p:spTree>
    <p:extLst>
      <p:ext uri="{BB962C8B-B14F-4D97-AF65-F5344CB8AC3E}">
        <p14:creationId xmlns:p14="http://schemas.microsoft.com/office/powerpoint/2010/main" val="3426067888"/>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0</a:t>
            </a:fld>
            <a:endParaRPr lang="ko-KR" altLang="en-US"/>
          </a:p>
        </p:txBody>
      </p:sp>
    </p:spTree>
    <p:extLst>
      <p:ext uri="{BB962C8B-B14F-4D97-AF65-F5344CB8AC3E}">
        <p14:creationId xmlns:p14="http://schemas.microsoft.com/office/powerpoint/2010/main" val="513379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12</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11200" y="744538"/>
            <a:ext cx="5375275" cy="3722687"/>
          </a:xfrm>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F9A69CCF-D38E-44F1-9CCC-D33687D24688}" type="slidenum">
              <a:rPr lang="ko-KR" altLang="en-US" smtClean="0"/>
              <a:pPr/>
              <a:t>13</a:t>
            </a:fld>
            <a:endParaRPr lang="ko-KR" altLang="en-US"/>
          </a:p>
        </p:txBody>
      </p:sp>
    </p:spTree>
    <p:extLst>
      <p:ext uri="{BB962C8B-B14F-4D97-AF65-F5344CB8AC3E}">
        <p14:creationId xmlns:p14="http://schemas.microsoft.com/office/powerpoint/2010/main" val="1343208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14</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EPS has been recognized as the main source of</a:t>
            </a:r>
            <a:r>
              <a:rPr lang="en-US" altLang="ko-KR" sz="1200" kern="1200" baseline="0" dirty="0" smtClean="0">
                <a:solidFill>
                  <a:schemeClr val="tx1"/>
                </a:solidFill>
                <a:effectLst/>
                <a:latin typeface="+mn-lt"/>
                <a:ea typeface="+mn-ea"/>
                <a:cs typeface="+mn-cs"/>
              </a:rPr>
              <a:t> the membrane fouling</a:t>
            </a:r>
            <a:r>
              <a:rPr lang="en-US" altLang="ko-KR" sz="1200" kern="1200" dirty="0" smtClean="0">
                <a:solidFill>
                  <a:schemeClr val="tx1"/>
                </a:solidFill>
                <a:effectLst/>
                <a:latin typeface="+mn-lt"/>
                <a:ea typeface="+mn-ea"/>
                <a:cs typeface="+mn-cs"/>
              </a:rPr>
              <a:t> in MBR systems and it mostly consists of polysaccharide and protein. Especially, for MBR system coupled with SHT, effects of EPS release in SHT should be considered since the harsh condition of SHT such</a:t>
            </a:r>
            <a:r>
              <a:rPr lang="en-US" altLang="ko-KR" sz="1200" kern="1200" baseline="0" dirty="0" smtClean="0">
                <a:solidFill>
                  <a:schemeClr val="tx1"/>
                </a:solidFill>
                <a:effectLst/>
                <a:latin typeface="+mn-lt"/>
                <a:ea typeface="+mn-ea"/>
                <a:cs typeface="+mn-cs"/>
              </a:rPr>
              <a:t> as</a:t>
            </a:r>
            <a:r>
              <a:rPr lang="en-US" altLang="ko-KR" sz="1200" kern="1200" dirty="0" smtClean="0">
                <a:solidFill>
                  <a:schemeClr val="tx1"/>
                </a:solidFill>
                <a:effectLst/>
                <a:latin typeface="+mn-lt"/>
                <a:ea typeface="+mn-ea"/>
                <a:cs typeface="+mn-cs"/>
              </a:rPr>
              <a:t> little oxygen and substrate may cause higher amount of EPS release by microorganisms. The increased release of EPS, therefore, may act as obstacle to the application of SHT to MBR system.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15</a:t>
            </a:fld>
            <a:endParaRPr lang="ko-KR" altLang="en-US" dirty="0"/>
          </a:p>
        </p:txBody>
      </p:sp>
    </p:spTree>
    <p:extLst>
      <p:ext uri="{BB962C8B-B14F-4D97-AF65-F5344CB8AC3E}">
        <p14:creationId xmlns:p14="http://schemas.microsoft.com/office/powerpoint/2010/main" val="3829082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This graph shows the EPS concentration of the incubated sludge with different retention time. As can be seen, the increase in total EPS was not significant until the incubation time of 12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 while the total EPS concentration after 24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 was significantly increased. Since EPS can be utilized as substrate by microorganisms, the increase in EPS concentration indicates the greater rate of cell </a:t>
            </a:r>
            <a:r>
              <a:rPr lang="en-US" altLang="ko-KR" sz="1200" kern="1200" dirty="0" err="1" smtClean="0">
                <a:solidFill>
                  <a:schemeClr val="tx1"/>
                </a:solidFill>
                <a:effectLst/>
                <a:latin typeface="+mn-lt"/>
                <a:ea typeface="+mn-ea"/>
                <a:cs typeface="+mn-cs"/>
              </a:rPr>
              <a:t>lysis</a:t>
            </a:r>
            <a:r>
              <a:rPr lang="en-US" altLang="ko-KR" sz="1200" kern="1200" dirty="0" smtClean="0">
                <a:solidFill>
                  <a:schemeClr val="tx1"/>
                </a:solidFill>
                <a:effectLst/>
                <a:latin typeface="+mn-lt"/>
                <a:ea typeface="+mn-ea"/>
                <a:cs typeface="+mn-cs"/>
              </a:rPr>
              <a:t> than that of EPS consumption. Although no significant change in the ratios of each EPS fraction with incubation time, LB-EPS was slightly decreased, while TB-EPS showed slight increasing trend.</a:t>
            </a:r>
            <a:endParaRPr lang="ko-KR" altLang="ko-KR"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16</a:t>
            </a:fld>
            <a:endParaRPr lang="ko-KR" altLang="en-US" dirty="0"/>
          </a:p>
        </p:txBody>
      </p:sp>
    </p:spTree>
    <p:extLst>
      <p:ext uri="{BB962C8B-B14F-4D97-AF65-F5344CB8AC3E}">
        <p14:creationId xmlns:p14="http://schemas.microsoft.com/office/powerpoint/2010/main" val="1022524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This</a:t>
            </a:r>
            <a:r>
              <a:rPr lang="en-US" altLang="ko-KR" sz="1200" kern="1200" baseline="0" dirty="0" smtClean="0">
                <a:solidFill>
                  <a:schemeClr val="tx1"/>
                </a:solidFill>
                <a:effectLst/>
                <a:latin typeface="+mn-lt"/>
                <a:ea typeface="+mn-ea"/>
                <a:cs typeface="+mn-cs"/>
              </a:rPr>
              <a:t> graph</a:t>
            </a:r>
            <a:r>
              <a:rPr lang="en-US" altLang="ko-KR" sz="1200" kern="1200" dirty="0" smtClean="0">
                <a:solidFill>
                  <a:schemeClr val="tx1"/>
                </a:solidFill>
                <a:effectLst/>
                <a:latin typeface="+mn-lt"/>
                <a:ea typeface="+mn-ea"/>
                <a:cs typeface="+mn-cs"/>
              </a:rPr>
              <a:t> shows comparison of the experimental results of</a:t>
            </a:r>
            <a:r>
              <a:rPr lang="en-US" altLang="ko-KR" sz="1200" kern="1200" baseline="0" dirty="0" smtClean="0">
                <a:solidFill>
                  <a:schemeClr val="tx1"/>
                </a:solidFill>
                <a:effectLst/>
                <a:latin typeface="+mn-lt"/>
                <a:ea typeface="+mn-ea"/>
                <a:cs typeface="+mn-cs"/>
              </a:rPr>
              <a:t> the ammonia and EPS release. </a:t>
            </a:r>
            <a:r>
              <a:rPr lang="en-GB" altLang="ko-KR" sz="1200" kern="1200" dirty="0" smtClean="0">
                <a:solidFill>
                  <a:schemeClr val="tx1"/>
                </a:solidFill>
                <a:effectLst/>
                <a:latin typeface="+mn-lt"/>
                <a:ea typeface="+mn-ea"/>
                <a:cs typeface="+mn-cs"/>
              </a:rPr>
              <a:t>Ammonia release rate for</a:t>
            </a:r>
            <a:r>
              <a:rPr lang="en-GB" altLang="ko-KR" sz="1200" kern="1200" baseline="0" dirty="0" smtClean="0">
                <a:solidFill>
                  <a:schemeClr val="tx1"/>
                </a:solidFill>
                <a:effectLst/>
                <a:latin typeface="+mn-lt"/>
                <a:ea typeface="+mn-ea"/>
                <a:cs typeface="+mn-cs"/>
              </a:rPr>
              <a:t> red symbol</a:t>
            </a:r>
            <a:r>
              <a:rPr lang="en-GB" altLang="ko-KR" sz="1200" kern="1200" dirty="0" smtClean="0">
                <a:solidFill>
                  <a:schemeClr val="tx1"/>
                </a:solidFill>
                <a:effectLst/>
                <a:latin typeface="+mn-lt"/>
                <a:ea typeface="+mn-ea"/>
                <a:cs typeface="+mn-cs"/>
              </a:rPr>
              <a:t> was increased after 10 </a:t>
            </a:r>
            <a:r>
              <a:rPr lang="en-GB" altLang="ko-KR" sz="1200" kern="1200" dirty="0" err="1" smtClean="0">
                <a:solidFill>
                  <a:schemeClr val="tx1"/>
                </a:solidFill>
                <a:effectLst/>
                <a:latin typeface="+mn-lt"/>
                <a:ea typeface="+mn-ea"/>
                <a:cs typeface="+mn-cs"/>
              </a:rPr>
              <a:t>hr</a:t>
            </a:r>
            <a:r>
              <a:rPr lang="en-GB" altLang="ko-KR" sz="1200" kern="1200" dirty="0" smtClean="0">
                <a:solidFill>
                  <a:schemeClr val="tx1"/>
                </a:solidFill>
                <a:effectLst/>
                <a:latin typeface="+mn-lt"/>
                <a:ea typeface="+mn-ea"/>
                <a:cs typeface="+mn-cs"/>
              </a:rPr>
              <a:t>, whereas accelerated EPS release for blue symbol</a:t>
            </a:r>
            <a:r>
              <a:rPr lang="en-GB" altLang="ko-KR" sz="1200" kern="1200" baseline="0" dirty="0" smtClean="0">
                <a:solidFill>
                  <a:schemeClr val="tx1"/>
                </a:solidFill>
                <a:effectLst/>
                <a:latin typeface="+mn-lt"/>
                <a:ea typeface="+mn-ea"/>
                <a:cs typeface="+mn-cs"/>
              </a:rPr>
              <a:t> </a:t>
            </a:r>
            <a:r>
              <a:rPr lang="en-GB" altLang="ko-KR" sz="1200" kern="1200" dirty="0" smtClean="0">
                <a:solidFill>
                  <a:schemeClr val="tx1"/>
                </a:solidFill>
                <a:effectLst/>
                <a:latin typeface="+mn-lt"/>
                <a:ea typeface="+mn-ea"/>
                <a:cs typeface="+mn-cs"/>
              </a:rPr>
              <a:t>was observed after 12 hr. </a:t>
            </a:r>
            <a:r>
              <a:rPr lang="en-US" altLang="ko-KR" sz="1200" kern="1200" dirty="0" smtClean="0">
                <a:solidFill>
                  <a:schemeClr val="tx1"/>
                </a:solidFill>
                <a:effectLst/>
                <a:latin typeface="+mn-lt"/>
                <a:ea typeface="+mn-ea"/>
                <a:cs typeface="+mn-cs"/>
              </a:rPr>
              <a:t>2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 of the lag time may have been caused because the release rate of EPS could be increased only after the EPS consumption rate was surpassed.</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Since induction of microorganisms into the initial stage of endogenous phase is critical for the reduction of sludge production, the time required to accelerate the rate of ammonia release was considered as the optimal retention time of SHT. </a:t>
            </a:r>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17</a:t>
            </a:fld>
            <a:endParaRPr lang="ko-KR" altLang="en-US" dirty="0"/>
          </a:p>
        </p:txBody>
      </p:sp>
    </p:spTree>
    <p:extLst>
      <p:ext uri="{BB962C8B-B14F-4D97-AF65-F5344CB8AC3E}">
        <p14:creationId xmlns:p14="http://schemas.microsoft.com/office/powerpoint/2010/main" val="2176414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Filterability test of each sludge sample incubated with different periods of time was carried out using 150 mL stirrer cell and flat sheet PVDF membrane as described in this figure. During the filtration, trans-membrane pressure (TMP) was constantly maintained to 0.5 </a:t>
            </a:r>
            <a:r>
              <a:rPr lang="en-US" altLang="ko-KR" sz="1200" kern="1200" dirty="0" err="1" smtClean="0">
                <a:solidFill>
                  <a:schemeClr val="tx1"/>
                </a:solidFill>
                <a:effectLst/>
                <a:latin typeface="+mn-lt"/>
                <a:ea typeface="+mn-ea"/>
                <a:cs typeface="+mn-cs"/>
              </a:rPr>
              <a:t>MPa</a:t>
            </a:r>
            <a:r>
              <a:rPr lang="en-US" altLang="ko-KR" sz="1200" kern="1200" dirty="0" smtClean="0">
                <a:solidFill>
                  <a:schemeClr val="tx1"/>
                </a:solidFill>
                <a:effectLst/>
                <a:latin typeface="+mn-lt"/>
                <a:ea typeface="+mn-ea"/>
                <a:cs typeface="+mn-cs"/>
              </a:rPr>
              <a:t> and permeate flux was monitored by a balance. After filtration of each sample, cake layer was gently removed with deionized water, and the membrane was reversely placed for backwashing. This filtration and backwashing cycle was repeated 3 times.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18</a:t>
            </a:fld>
            <a:endParaRPr lang="ko-KR" altLang="en-US" dirty="0"/>
          </a:p>
        </p:txBody>
      </p:sp>
    </p:spTree>
    <p:extLst>
      <p:ext uri="{BB962C8B-B14F-4D97-AF65-F5344CB8AC3E}">
        <p14:creationId xmlns:p14="http://schemas.microsoft.com/office/powerpoint/2010/main" val="2822416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As results of the filtration test, filtration curves of the samples incubated up to 12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 exhibited no significant differences. After the twice of backwashing, the flux was recovered greater than 90% and 80%, respectively, both with the samples incubated for 0 and 12 hr. On the other hand, filtration curve of the sample incubated for 24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a:t>
            </a:r>
            <a:r>
              <a:rPr lang="en-US" altLang="ko-KR" sz="1200" kern="1200" baseline="0" dirty="0" smtClean="0">
                <a:solidFill>
                  <a:schemeClr val="tx1"/>
                </a:solidFill>
                <a:effectLst/>
                <a:latin typeface="+mn-lt"/>
                <a:ea typeface="+mn-ea"/>
                <a:cs typeface="+mn-cs"/>
              </a:rPr>
              <a:t> the green symbol</a:t>
            </a:r>
            <a:r>
              <a:rPr lang="en-US" altLang="ko-KR" sz="1200" kern="1200" dirty="0" smtClean="0">
                <a:solidFill>
                  <a:schemeClr val="tx1"/>
                </a:solidFill>
                <a:effectLst/>
                <a:latin typeface="+mn-lt"/>
                <a:ea typeface="+mn-ea"/>
                <a:cs typeface="+mn-cs"/>
              </a:rPr>
              <a:t> indicated more rapid decrease in flux and less recovery by backwashing. After the first backwashing, the flux was recovered about 78%, and after second backwashing the recovery was limited to about 59%.</a:t>
            </a:r>
            <a:endParaRPr lang="ko-KR" altLang="ko-KR"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19</a:t>
            </a:fld>
            <a:endParaRPr lang="ko-KR" altLang="en-US" dirty="0"/>
          </a:p>
        </p:txBody>
      </p:sp>
    </p:spTree>
    <p:extLst>
      <p:ext uri="{BB962C8B-B14F-4D97-AF65-F5344CB8AC3E}">
        <p14:creationId xmlns:p14="http://schemas.microsoft.com/office/powerpoint/2010/main" val="2101681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Reversibility of the fouling by backwashing was calculated and represented</a:t>
            </a:r>
            <a:r>
              <a:rPr lang="en-US" altLang="ko-KR" sz="1200" kern="1200" baseline="0" dirty="0" smtClean="0">
                <a:solidFill>
                  <a:schemeClr val="tx1"/>
                </a:solidFill>
                <a:effectLst/>
                <a:latin typeface="+mn-lt"/>
                <a:ea typeface="+mn-ea"/>
                <a:cs typeface="+mn-cs"/>
              </a:rPr>
              <a:t> in this graph</a:t>
            </a:r>
            <a:r>
              <a:rPr lang="en-US" altLang="ko-KR" sz="1200" kern="1200" dirty="0" smtClean="0">
                <a:solidFill>
                  <a:schemeClr val="tx1"/>
                </a:solidFill>
                <a:effectLst/>
                <a:latin typeface="+mn-lt"/>
                <a:ea typeface="+mn-ea"/>
                <a:cs typeface="+mn-cs"/>
              </a:rPr>
              <a:t>. In tests with the samples incubated up to 12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 the irreversible fouling was in the range of 16~18% and no considerable increase in irreversibility was observed in the repeated filtration with backwashing. On the other hand, in tests with the sample incubated for 24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 the irreversible fouling in the first filtration was about 27%, and increased to 35% at the third filtration. The decreased reversibility of the sample incubated longer than 12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 indicates the importance of proper design of SHT in terms of hydraulic retention time. If the retention time is longer than the time to the initial stage of endogenous phase, the EPS release rate will surpass the uptake rate. The accumulated EPS will increase the irreversible fouling of the membrane, which requires more frequent chemical cleaning, more operating cost, and in the end shorter membrane life time. </a:t>
            </a:r>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20</a:t>
            </a:fld>
            <a:endParaRPr lang="ko-KR" altLang="en-US" dirty="0"/>
          </a:p>
        </p:txBody>
      </p:sp>
    </p:spTree>
    <p:extLst>
      <p:ext uri="{BB962C8B-B14F-4D97-AF65-F5344CB8AC3E}">
        <p14:creationId xmlns:p14="http://schemas.microsoft.com/office/powerpoint/2010/main" val="4246336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The increased irreversible fouling was also visually identified by taking SEM images as shown in these</a:t>
            </a:r>
            <a:r>
              <a:rPr lang="en-US" altLang="ko-KR" sz="1200" kern="1200" baseline="0" dirty="0" smtClean="0">
                <a:solidFill>
                  <a:schemeClr val="tx1"/>
                </a:solidFill>
                <a:effectLst/>
                <a:latin typeface="+mn-lt"/>
                <a:ea typeface="+mn-ea"/>
                <a:cs typeface="+mn-cs"/>
              </a:rPr>
              <a:t> pictures</a:t>
            </a:r>
            <a:r>
              <a:rPr lang="en-US" altLang="ko-KR" sz="1200" kern="1200" dirty="0" smtClean="0">
                <a:solidFill>
                  <a:schemeClr val="tx1"/>
                </a:solidFill>
                <a:effectLst/>
                <a:latin typeface="+mn-lt"/>
                <a:ea typeface="+mn-ea"/>
                <a:cs typeface="+mn-cs"/>
              </a:rPr>
              <a:t>. After the filtration tests, the membranes were backwashed again before taking images. In the membrane used for the filtration of 24</a:t>
            </a:r>
            <a:r>
              <a:rPr lang="en-US" altLang="ko-KR" sz="1200" kern="1200" baseline="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 sample, more significant fouling was observed compared to other membranes.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21</a:t>
            </a:fld>
            <a:endParaRPr lang="ko-KR" altLang="en-US" dirty="0"/>
          </a:p>
        </p:txBody>
      </p:sp>
    </p:spTree>
    <p:extLst>
      <p:ext uri="{BB962C8B-B14F-4D97-AF65-F5344CB8AC3E}">
        <p14:creationId xmlns:p14="http://schemas.microsoft.com/office/powerpoint/2010/main" val="2134579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1</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Actually the principle of the sludge reduction by sludge holding tank is not completely clear. However, of these possible explanations, uncoupling metabolism is known as the most plausible mechanism. Microorganisms are induced to initial stage of endogenous growth phase by introducing recycled sludge into anaerobic SHT for a certain period of </a:t>
            </a:r>
            <a:r>
              <a:rPr lang="en-US" altLang="ko-KR" sz="1200" kern="1200" dirty="0" err="1" smtClean="0">
                <a:solidFill>
                  <a:schemeClr val="tx1"/>
                </a:solidFill>
                <a:effectLst/>
                <a:latin typeface="+mn-lt"/>
                <a:ea typeface="+mn-ea"/>
                <a:cs typeface="+mn-cs"/>
              </a:rPr>
              <a:t>time.Once</a:t>
            </a:r>
            <a:r>
              <a:rPr lang="en-US" altLang="ko-KR" sz="1200" kern="1200" dirty="0" smtClean="0">
                <a:solidFill>
                  <a:schemeClr val="tx1"/>
                </a:solidFill>
                <a:effectLst/>
                <a:latin typeface="+mn-lt"/>
                <a:ea typeface="+mn-ea"/>
                <a:cs typeface="+mn-cs"/>
              </a:rPr>
              <a:t> the microorganisms are moved from the SHT to bio-reactor with a relatively high amount of substrate and oxygen, inhibition effect of microbial metabolism takes place due to a rapid environmental change</a:t>
            </a:r>
            <a:r>
              <a:rPr lang="en-US" altLang="ko-KR" sz="1200" kern="1200" baseline="0" dirty="0" smtClean="0">
                <a:solidFill>
                  <a:schemeClr val="tx1"/>
                </a:solidFill>
                <a:effectLst/>
                <a:latin typeface="+mn-lt"/>
                <a:ea typeface="+mn-ea"/>
                <a:cs typeface="+mn-cs"/>
              </a:rPr>
              <a:t> and it</a:t>
            </a:r>
            <a:r>
              <a:rPr lang="en-US" altLang="ko-KR" sz="1200" kern="1200" dirty="0" smtClean="0">
                <a:solidFill>
                  <a:schemeClr val="tx1"/>
                </a:solidFill>
                <a:effectLst/>
                <a:latin typeface="+mn-lt"/>
                <a:ea typeface="+mn-ea"/>
                <a:cs typeface="+mn-cs"/>
              </a:rPr>
              <a:t> cause</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sludge yield reduction.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22</a:t>
            </a:fld>
            <a:endParaRPr lang="ko-KR" altLang="en-US" dirty="0"/>
          </a:p>
        </p:txBody>
      </p:sp>
    </p:spTree>
    <p:extLst>
      <p:ext uri="{BB962C8B-B14F-4D97-AF65-F5344CB8AC3E}">
        <p14:creationId xmlns:p14="http://schemas.microsoft.com/office/powerpoint/2010/main" val="3992836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Actually the principle of the sludge reduction by sludge holding tank is not completely clear. However, of these possible explanations, uncoupling metabolism is known as the most plausible mechanism. Microorganisms are induced to initial stage of endogenous growth phase by introducing recycled sludge into anaerobic SHT for a certain period of </a:t>
            </a:r>
            <a:r>
              <a:rPr lang="en-US" altLang="ko-KR" sz="1200" kern="1200" dirty="0" err="1" smtClean="0">
                <a:solidFill>
                  <a:schemeClr val="tx1"/>
                </a:solidFill>
                <a:effectLst/>
                <a:latin typeface="+mn-lt"/>
                <a:ea typeface="+mn-ea"/>
                <a:cs typeface="+mn-cs"/>
              </a:rPr>
              <a:t>time.Once</a:t>
            </a:r>
            <a:r>
              <a:rPr lang="en-US" altLang="ko-KR" sz="1200" kern="1200" dirty="0" smtClean="0">
                <a:solidFill>
                  <a:schemeClr val="tx1"/>
                </a:solidFill>
                <a:effectLst/>
                <a:latin typeface="+mn-lt"/>
                <a:ea typeface="+mn-ea"/>
                <a:cs typeface="+mn-cs"/>
              </a:rPr>
              <a:t> the microorganisms are moved from the SHT to bio-reactor with a relatively high amount of substrate and oxygen, inhibition effect of microbial metabolism takes place due to a rapid environmental change</a:t>
            </a:r>
            <a:r>
              <a:rPr lang="en-US" altLang="ko-KR" sz="1200" kern="1200" baseline="0" dirty="0" smtClean="0">
                <a:solidFill>
                  <a:schemeClr val="tx1"/>
                </a:solidFill>
                <a:effectLst/>
                <a:latin typeface="+mn-lt"/>
                <a:ea typeface="+mn-ea"/>
                <a:cs typeface="+mn-cs"/>
              </a:rPr>
              <a:t> and it</a:t>
            </a:r>
            <a:r>
              <a:rPr lang="en-US" altLang="ko-KR" sz="1200" kern="1200" dirty="0" smtClean="0">
                <a:solidFill>
                  <a:schemeClr val="tx1"/>
                </a:solidFill>
                <a:effectLst/>
                <a:latin typeface="+mn-lt"/>
                <a:ea typeface="+mn-ea"/>
                <a:cs typeface="+mn-cs"/>
              </a:rPr>
              <a:t> cause</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sludge yield reduction.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23</a:t>
            </a:fld>
            <a:endParaRPr lang="ko-KR" altLang="en-US" dirty="0"/>
          </a:p>
        </p:txBody>
      </p:sp>
    </p:spTree>
    <p:extLst>
      <p:ext uri="{BB962C8B-B14F-4D97-AF65-F5344CB8AC3E}">
        <p14:creationId xmlns:p14="http://schemas.microsoft.com/office/powerpoint/2010/main" val="3992836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Actually the principle of the sludge reduction by sludge holding tank is not completely clear. However, of these possible explanations, uncoupling metabolism is known as the most plausible mechanism. Microorganisms are induced to initial stage of endogenous growth phase by introducing recycled sludge into anaerobic SHT for a certain period of </a:t>
            </a:r>
            <a:r>
              <a:rPr lang="en-US" altLang="ko-KR" sz="1200" kern="1200" dirty="0" err="1" smtClean="0">
                <a:solidFill>
                  <a:schemeClr val="tx1"/>
                </a:solidFill>
                <a:effectLst/>
                <a:latin typeface="+mn-lt"/>
                <a:ea typeface="+mn-ea"/>
                <a:cs typeface="+mn-cs"/>
              </a:rPr>
              <a:t>time.Once</a:t>
            </a:r>
            <a:r>
              <a:rPr lang="en-US" altLang="ko-KR" sz="1200" kern="1200" dirty="0" smtClean="0">
                <a:solidFill>
                  <a:schemeClr val="tx1"/>
                </a:solidFill>
                <a:effectLst/>
                <a:latin typeface="+mn-lt"/>
                <a:ea typeface="+mn-ea"/>
                <a:cs typeface="+mn-cs"/>
              </a:rPr>
              <a:t> the microorganisms are moved from the SHT to bio-reactor with a relatively high amount of substrate and oxygen, inhibition effect of microbial metabolism takes place due to a rapid environmental change</a:t>
            </a:r>
            <a:r>
              <a:rPr lang="en-US" altLang="ko-KR" sz="1200" kern="1200" baseline="0" dirty="0" smtClean="0">
                <a:solidFill>
                  <a:schemeClr val="tx1"/>
                </a:solidFill>
                <a:effectLst/>
                <a:latin typeface="+mn-lt"/>
                <a:ea typeface="+mn-ea"/>
                <a:cs typeface="+mn-cs"/>
              </a:rPr>
              <a:t> and it</a:t>
            </a:r>
            <a:r>
              <a:rPr lang="en-US" altLang="ko-KR" sz="1200" kern="1200" dirty="0" smtClean="0">
                <a:solidFill>
                  <a:schemeClr val="tx1"/>
                </a:solidFill>
                <a:effectLst/>
                <a:latin typeface="+mn-lt"/>
                <a:ea typeface="+mn-ea"/>
                <a:cs typeface="+mn-cs"/>
              </a:rPr>
              <a:t> cause</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sludge yield reduction.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24</a:t>
            </a:fld>
            <a:endParaRPr lang="ko-KR" altLang="en-US" dirty="0"/>
          </a:p>
        </p:txBody>
      </p:sp>
    </p:spTree>
    <p:extLst>
      <p:ext uri="{BB962C8B-B14F-4D97-AF65-F5344CB8AC3E}">
        <p14:creationId xmlns:p14="http://schemas.microsoft.com/office/powerpoint/2010/main" val="3992836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Actually the principle of the sludge reduction by sludge holding tank is not completely clear. However, of these possible explanations, uncoupling metabolism is known as the most plausible mechanism. Microorganisms are induced to initial stage of endogenous growth phase by introducing recycled sludge into anaerobic SHT for a certain period of </a:t>
            </a:r>
            <a:r>
              <a:rPr lang="en-US" altLang="ko-KR" sz="1200" kern="1200" dirty="0" err="1" smtClean="0">
                <a:solidFill>
                  <a:schemeClr val="tx1"/>
                </a:solidFill>
                <a:effectLst/>
                <a:latin typeface="+mn-lt"/>
                <a:ea typeface="+mn-ea"/>
                <a:cs typeface="+mn-cs"/>
              </a:rPr>
              <a:t>time.Once</a:t>
            </a:r>
            <a:r>
              <a:rPr lang="en-US" altLang="ko-KR" sz="1200" kern="1200" dirty="0" smtClean="0">
                <a:solidFill>
                  <a:schemeClr val="tx1"/>
                </a:solidFill>
                <a:effectLst/>
                <a:latin typeface="+mn-lt"/>
                <a:ea typeface="+mn-ea"/>
                <a:cs typeface="+mn-cs"/>
              </a:rPr>
              <a:t> the microorganisms are moved from the SHT to bio-reactor with a relatively high amount of substrate and oxygen, inhibition effect of microbial metabolism takes place due to a rapid environmental change</a:t>
            </a:r>
            <a:r>
              <a:rPr lang="en-US" altLang="ko-KR" sz="1200" kern="1200" baseline="0" dirty="0" smtClean="0">
                <a:solidFill>
                  <a:schemeClr val="tx1"/>
                </a:solidFill>
                <a:effectLst/>
                <a:latin typeface="+mn-lt"/>
                <a:ea typeface="+mn-ea"/>
                <a:cs typeface="+mn-cs"/>
              </a:rPr>
              <a:t> and it</a:t>
            </a:r>
            <a:r>
              <a:rPr lang="en-US" altLang="ko-KR" sz="1200" kern="1200" dirty="0" smtClean="0">
                <a:solidFill>
                  <a:schemeClr val="tx1"/>
                </a:solidFill>
                <a:effectLst/>
                <a:latin typeface="+mn-lt"/>
                <a:ea typeface="+mn-ea"/>
                <a:cs typeface="+mn-cs"/>
              </a:rPr>
              <a:t> cause</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sludge yield reduction.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25</a:t>
            </a:fld>
            <a:endParaRPr lang="ko-KR" altLang="en-US" dirty="0"/>
          </a:p>
        </p:txBody>
      </p:sp>
    </p:spTree>
    <p:extLst>
      <p:ext uri="{BB962C8B-B14F-4D97-AF65-F5344CB8AC3E}">
        <p14:creationId xmlns:p14="http://schemas.microsoft.com/office/powerpoint/2010/main" val="3992836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Actually the principle of the sludge reduction by sludge holding tank is not completely clear. However, of these possible explanations, uncoupling metabolism is known as the most plausible mechanism. Microorganisms are induced to initial stage of endogenous growth phase by introducing recycled sludge into anaerobic SHT for a certain period of </a:t>
            </a:r>
            <a:r>
              <a:rPr lang="en-US" altLang="ko-KR" sz="1200" kern="1200" dirty="0" err="1" smtClean="0">
                <a:solidFill>
                  <a:schemeClr val="tx1"/>
                </a:solidFill>
                <a:effectLst/>
                <a:latin typeface="+mn-lt"/>
                <a:ea typeface="+mn-ea"/>
                <a:cs typeface="+mn-cs"/>
              </a:rPr>
              <a:t>time.Once</a:t>
            </a:r>
            <a:r>
              <a:rPr lang="en-US" altLang="ko-KR" sz="1200" kern="1200" dirty="0" smtClean="0">
                <a:solidFill>
                  <a:schemeClr val="tx1"/>
                </a:solidFill>
                <a:effectLst/>
                <a:latin typeface="+mn-lt"/>
                <a:ea typeface="+mn-ea"/>
                <a:cs typeface="+mn-cs"/>
              </a:rPr>
              <a:t> the microorganisms are moved from the SHT to bio-reactor with a relatively high amount of substrate and oxygen, inhibition effect of microbial metabolism takes place due to a rapid environmental change</a:t>
            </a:r>
            <a:r>
              <a:rPr lang="en-US" altLang="ko-KR" sz="1200" kern="1200" baseline="0" dirty="0" smtClean="0">
                <a:solidFill>
                  <a:schemeClr val="tx1"/>
                </a:solidFill>
                <a:effectLst/>
                <a:latin typeface="+mn-lt"/>
                <a:ea typeface="+mn-ea"/>
                <a:cs typeface="+mn-cs"/>
              </a:rPr>
              <a:t> and it</a:t>
            </a:r>
            <a:r>
              <a:rPr lang="en-US" altLang="ko-KR" sz="1200" kern="1200" dirty="0" smtClean="0">
                <a:solidFill>
                  <a:schemeClr val="tx1"/>
                </a:solidFill>
                <a:effectLst/>
                <a:latin typeface="+mn-lt"/>
                <a:ea typeface="+mn-ea"/>
                <a:cs typeface="+mn-cs"/>
              </a:rPr>
              <a:t> cause</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sludge yield reduction.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26</a:t>
            </a:fld>
            <a:endParaRPr lang="ko-KR" altLang="en-US" dirty="0"/>
          </a:p>
        </p:txBody>
      </p:sp>
    </p:spTree>
    <p:extLst>
      <p:ext uri="{BB962C8B-B14F-4D97-AF65-F5344CB8AC3E}">
        <p14:creationId xmlns:p14="http://schemas.microsoft.com/office/powerpoint/2010/main" val="3992836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Actually the principle of the sludge reduction by sludge holding tank is not completely clear. However, of these possible explanations, uncoupling metabolism is known as the most plausible mechanism. Microorganisms are induced to initial stage of endogenous growth phase by introducing recycled sludge into anaerobic SHT for a certain period of </a:t>
            </a:r>
            <a:r>
              <a:rPr lang="en-US" altLang="ko-KR" sz="1200" kern="1200" dirty="0" err="1" smtClean="0">
                <a:solidFill>
                  <a:schemeClr val="tx1"/>
                </a:solidFill>
                <a:effectLst/>
                <a:latin typeface="+mn-lt"/>
                <a:ea typeface="+mn-ea"/>
                <a:cs typeface="+mn-cs"/>
              </a:rPr>
              <a:t>time.Once</a:t>
            </a:r>
            <a:r>
              <a:rPr lang="en-US" altLang="ko-KR" sz="1200" kern="1200" dirty="0" smtClean="0">
                <a:solidFill>
                  <a:schemeClr val="tx1"/>
                </a:solidFill>
                <a:effectLst/>
                <a:latin typeface="+mn-lt"/>
                <a:ea typeface="+mn-ea"/>
                <a:cs typeface="+mn-cs"/>
              </a:rPr>
              <a:t> the microorganisms are moved from the SHT to bio-reactor with a relatively high amount of substrate and oxygen, inhibition effect of microbial metabolism takes place due to a rapid environmental change</a:t>
            </a:r>
            <a:r>
              <a:rPr lang="en-US" altLang="ko-KR" sz="1200" kern="1200" baseline="0" dirty="0" smtClean="0">
                <a:solidFill>
                  <a:schemeClr val="tx1"/>
                </a:solidFill>
                <a:effectLst/>
                <a:latin typeface="+mn-lt"/>
                <a:ea typeface="+mn-ea"/>
                <a:cs typeface="+mn-cs"/>
              </a:rPr>
              <a:t> and it</a:t>
            </a:r>
            <a:r>
              <a:rPr lang="en-US" altLang="ko-KR" sz="1200" kern="1200" dirty="0" smtClean="0">
                <a:solidFill>
                  <a:schemeClr val="tx1"/>
                </a:solidFill>
                <a:effectLst/>
                <a:latin typeface="+mn-lt"/>
                <a:ea typeface="+mn-ea"/>
                <a:cs typeface="+mn-cs"/>
              </a:rPr>
              <a:t> cause</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sludge yield reduction.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27</a:t>
            </a:fld>
            <a:endParaRPr lang="ko-KR" altLang="en-US" dirty="0"/>
          </a:p>
        </p:txBody>
      </p:sp>
    </p:spTree>
    <p:extLst>
      <p:ext uri="{BB962C8B-B14F-4D97-AF65-F5344CB8AC3E}">
        <p14:creationId xmlns:p14="http://schemas.microsoft.com/office/powerpoint/2010/main" val="3992836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Actually the principle of the sludge reduction by sludge holding tank is not completely clear. However, of these possible explanations, uncoupling metabolism is known as the most plausible mechanism. Microorganisms are induced to initial stage of endogenous growth phase by introducing recycled sludge into anaerobic SHT for a certain period of </a:t>
            </a:r>
            <a:r>
              <a:rPr lang="en-US" altLang="ko-KR" sz="1200" kern="1200" dirty="0" err="1" smtClean="0">
                <a:solidFill>
                  <a:schemeClr val="tx1"/>
                </a:solidFill>
                <a:effectLst/>
                <a:latin typeface="+mn-lt"/>
                <a:ea typeface="+mn-ea"/>
                <a:cs typeface="+mn-cs"/>
              </a:rPr>
              <a:t>time.Once</a:t>
            </a:r>
            <a:r>
              <a:rPr lang="en-US" altLang="ko-KR" sz="1200" kern="1200" dirty="0" smtClean="0">
                <a:solidFill>
                  <a:schemeClr val="tx1"/>
                </a:solidFill>
                <a:effectLst/>
                <a:latin typeface="+mn-lt"/>
                <a:ea typeface="+mn-ea"/>
                <a:cs typeface="+mn-cs"/>
              </a:rPr>
              <a:t> the microorganisms are moved from the SHT to bio-reactor with a relatively high amount of substrate and oxygen, inhibition effect of microbial metabolism takes place due to a rapid environmental change</a:t>
            </a:r>
            <a:r>
              <a:rPr lang="en-US" altLang="ko-KR" sz="1200" kern="1200" baseline="0" dirty="0" smtClean="0">
                <a:solidFill>
                  <a:schemeClr val="tx1"/>
                </a:solidFill>
                <a:effectLst/>
                <a:latin typeface="+mn-lt"/>
                <a:ea typeface="+mn-ea"/>
                <a:cs typeface="+mn-cs"/>
              </a:rPr>
              <a:t> and it</a:t>
            </a:r>
            <a:r>
              <a:rPr lang="en-US" altLang="ko-KR" sz="1200" kern="1200" dirty="0" smtClean="0">
                <a:solidFill>
                  <a:schemeClr val="tx1"/>
                </a:solidFill>
                <a:effectLst/>
                <a:latin typeface="+mn-lt"/>
                <a:ea typeface="+mn-ea"/>
                <a:cs typeface="+mn-cs"/>
              </a:rPr>
              <a:t> cause</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sludge yield reduction.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28</a:t>
            </a:fld>
            <a:endParaRPr lang="ko-KR" altLang="en-US" dirty="0"/>
          </a:p>
        </p:txBody>
      </p:sp>
    </p:spTree>
    <p:extLst>
      <p:ext uri="{BB962C8B-B14F-4D97-AF65-F5344CB8AC3E}">
        <p14:creationId xmlns:p14="http://schemas.microsoft.com/office/powerpoint/2010/main" val="3992836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B00F08A-1BB3-4378-BCFA-85F0AA0C2C8C}" type="slidenum">
              <a:rPr lang="ko-KR" altLang="en-US" smtClean="0"/>
              <a:pPr/>
              <a:t>29</a:t>
            </a:fld>
            <a:endParaRPr lang="ko-KR" altLang="en-US" dirty="0"/>
          </a:p>
        </p:txBody>
      </p:sp>
    </p:spTree>
    <p:extLst>
      <p:ext uri="{BB962C8B-B14F-4D97-AF65-F5344CB8AC3E}">
        <p14:creationId xmlns:p14="http://schemas.microsoft.com/office/powerpoint/2010/main" val="3602883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B00F08A-1BB3-4378-BCFA-85F0AA0C2C8C}" type="slidenum">
              <a:rPr lang="ko-KR" altLang="en-US" smtClean="0"/>
              <a:pPr/>
              <a:t>30</a:t>
            </a:fld>
            <a:endParaRPr lang="ko-KR" altLang="en-US" dirty="0"/>
          </a:p>
        </p:txBody>
      </p:sp>
    </p:spTree>
    <p:extLst>
      <p:ext uri="{BB962C8B-B14F-4D97-AF65-F5344CB8AC3E}">
        <p14:creationId xmlns:p14="http://schemas.microsoft.com/office/powerpoint/2010/main" val="3602883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B00F08A-1BB3-4378-BCFA-85F0AA0C2C8C}" type="slidenum">
              <a:rPr lang="ko-KR" altLang="en-US" smtClean="0"/>
              <a:pPr/>
              <a:t>31</a:t>
            </a:fld>
            <a:endParaRPr lang="ko-KR" altLang="en-US" dirty="0"/>
          </a:p>
        </p:txBody>
      </p:sp>
    </p:spTree>
    <p:extLst>
      <p:ext uri="{BB962C8B-B14F-4D97-AF65-F5344CB8AC3E}">
        <p14:creationId xmlns:p14="http://schemas.microsoft.com/office/powerpoint/2010/main" val="3602883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2</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Actually the principle of the sludge reduction by sludge holding tank is not completely clear. However, of these possible explanations, uncoupling metabolism is known as the most plausible mechanism. Microorganisms are induced to initial stage of endogenous growth phase by introducing recycled sludge into anaerobic SHT for a certain period of </a:t>
            </a:r>
            <a:r>
              <a:rPr lang="en-US" altLang="ko-KR" sz="1200" kern="1200" dirty="0" err="1" smtClean="0">
                <a:solidFill>
                  <a:schemeClr val="tx1"/>
                </a:solidFill>
                <a:effectLst/>
                <a:latin typeface="+mn-lt"/>
                <a:ea typeface="+mn-ea"/>
                <a:cs typeface="+mn-cs"/>
              </a:rPr>
              <a:t>time.Once</a:t>
            </a:r>
            <a:r>
              <a:rPr lang="en-US" altLang="ko-KR" sz="1200" kern="1200" dirty="0" smtClean="0">
                <a:solidFill>
                  <a:schemeClr val="tx1"/>
                </a:solidFill>
                <a:effectLst/>
                <a:latin typeface="+mn-lt"/>
                <a:ea typeface="+mn-ea"/>
                <a:cs typeface="+mn-cs"/>
              </a:rPr>
              <a:t> the microorganisms are moved from the SHT to bio-reactor with a relatively high amount of substrate and oxygen, inhibition effect of microbial metabolism takes place due to a rapid environmental change</a:t>
            </a:r>
            <a:r>
              <a:rPr lang="en-US" altLang="ko-KR" sz="1200" kern="1200" baseline="0" dirty="0" smtClean="0">
                <a:solidFill>
                  <a:schemeClr val="tx1"/>
                </a:solidFill>
                <a:effectLst/>
                <a:latin typeface="+mn-lt"/>
                <a:ea typeface="+mn-ea"/>
                <a:cs typeface="+mn-cs"/>
              </a:rPr>
              <a:t> and it</a:t>
            </a:r>
            <a:r>
              <a:rPr lang="en-US" altLang="ko-KR" sz="1200" kern="1200" dirty="0" smtClean="0">
                <a:solidFill>
                  <a:schemeClr val="tx1"/>
                </a:solidFill>
                <a:effectLst/>
                <a:latin typeface="+mn-lt"/>
                <a:ea typeface="+mn-ea"/>
                <a:cs typeface="+mn-cs"/>
              </a:rPr>
              <a:t> cause</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sludge yield reduction.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32</a:t>
            </a:fld>
            <a:endParaRPr lang="ko-KR" altLang="en-US" dirty="0"/>
          </a:p>
        </p:txBody>
      </p:sp>
    </p:spTree>
    <p:extLst>
      <p:ext uri="{BB962C8B-B14F-4D97-AF65-F5344CB8AC3E}">
        <p14:creationId xmlns:p14="http://schemas.microsoft.com/office/powerpoint/2010/main" val="3992836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33</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34</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3</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4</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5</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6</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10</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11</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표지">
    <p:spTree>
      <p:nvGrpSpPr>
        <p:cNvPr id="1" name=""/>
        <p:cNvGrpSpPr/>
        <p:nvPr/>
      </p:nvGrpSpPr>
      <p:grpSpPr>
        <a:xfrm>
          <a:off x="0" y="0"/>
          <a:ext cx="0" cy="0"/>
          <a:chOff x="0" y="0"/>
          <a:chExt cx="0" cy="0"/>
        </a:xfrm>
      </p:grpSpPr>
      <p:cxnSp>
        <p:nvCxnSpPr>
          <p:cNvPr id="8" name="직선 연결선 7"/>
          <p:cNvCxnSpPr/>
          <p:nvPr userDrawn="1"/>
        </p:nvCxnSpPr>
        <p:spPr bwMode="auto">
          <a:xfrm>
            <a:off x="273000" y="2570135"/>
            <a:ext cx="9360000" cy="0"/>
          </a:xfrm>
          <a:prstGeom prst="line">
            <a:avLst/>
          </a:prstGeom>
          <a:solidFill>
            <a:schemeClr val="accent1"/>
          </a:solidFill>
          <a:ln w="762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descr="C:\Users\20121487\Downloads\CI\CI.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53400" y="6530884"/>
            <a:ext cx="1224000" cy="1636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서울대정장"/>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36476" y="6021288"/>
            <a:ext cx="648072" cy="67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76330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간지">
    <p:spTree>
      <p:nvGrpSpPr>
        <p:cNvPr id="1" name=""/>
        <p:cNvGrpSpPr/>
        <p:nvPr/>
      </p:nvGrpSpPr>
      <p:grpSpPr>
        <a:xfrm>
          <a:off x="0" y="0"/>
          <a:ext cx="0" cy="0"/>
          <a:chOff x="0" y="0"/>
          <a:chExt cx="0" cy="0"/>
        </a:xfrm>
      </p:grpSpPr>
      <p:pic>
        <p:nvPicPr>
          <p:cNvPr id="5" name="Picture 2" descr="C:\Users\20121487\Downloads\CI\CI.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33540" y="6596945"/>
            <a:ext cx="1080000" cy="1444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서울대정장"/>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8464" y="6201372"/>
            <a:ext cx="554439" cy="5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0660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pic>
        <p:nvPicPr>
          <p:cNvPr id="14" name="Picture 2" descr="C:\Users\20121487\Downloads\CI\CI.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33540" y="6596945"/>
            <a:ext cx="1080000" cy="1444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서울대정장"/>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8464" y="6201372"/>
            <a:ext cx="554439" cy="5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9037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내용">
    <p:spTree>
      <p:nvGrpSpPr>
        <p:cNvPr id="1" name=""/>
        <p:cNvGrpSpPr/>
        <p:nvPr/>
      </p:nvGrpSpPr>
      <p:grpSpPr>
        <a:xfrm>
          <a:off x="0" y="0"/>
          <a:ext cx="0" cy="0"/>
          <a:chOff x="0" y="0"/>
          <a:chExt cx="0" cy="0"/>
        </a:xfrm>
      </p:grpSpPr>
      <p:pic>
        <p:nvPicPr>
          <p:cNvPr id="16" name="Picture 2" descr="C:\Users\20121487\Downloads\CI\CI.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33540" y="6596945"/>
            <a:ext cx="1080000" cy="1444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서울대정장"/>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8464" y="6201372"/>
            <a:ext cx="554439" cy="5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13041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4_내용">
    <p:spTree>
      <p:nvGrpSpPr>
        <p:cNvPr id="1" name=""/>
        <p:cNvGrpSpPr/>
        <p:nvPr/>
      </p:nvGrpSpPr>
      <p:grpSpPr>
        <a:xfrm>
          <a:off x="0" y="0"/>
          <a:ext cx="0" cy="0"/>
          <a:chOff x="0" y="0"/>
          <a:chExt cx="0" cy="0"/>
        </a:xfrm>
      </p:grpSpPr>
      <p:sp>
        <p:nvSpPr>
          <p:cNvPr id="2" name="내용 개체 틀 1"/>
          <p:cNvSpPr>
            <a:spLocks noGrp="1"/>
          </p:cNvSpPr>
          <p:nvPr>
            <p:ph/>
          </p:nvPr>
        </p:nvSpPr>
        <p:spPr>
          <a:xfrm>
            <a:off x="495301" y="274639"/>
            <a:ext cx="8915400" cy="585152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3" name="날짜 개체 틀 2"/>
          <p:cNvSpPr>
            <a:spLocks noGrp="1"/>
          </p:cNvSpPr>
          <p:nvPr>
            <p:ph type="dt" sz="half" idx="10"/>
          </p:nvPr>
        </p:nvSpPr>
        <p:spPr>
          <a:xfrm>
            <a:off x="495300" y="6245225"/>
            <a:ext cx="2311400" cy="476250"/>
          </a:xfrm>
          <a:prstGeom prst="rect">
            <a:avLst/>
          </a:prstGeom>
        </p:spPr>
        <p:txBody>
          <a:bodyPr/>
          <a:lstStyle>
            <a:lvl1pPr>
              <a:defRPr/>
            </a:lvl1pPr>
          </a:lstStyle>
          <a:p>
            <a:endParaRPr lang="en-US" altLang="ko-KR"/>
          </a:p>
        </p:txBody>
      </p:sp>
      <p:sp>
        <p:nvSpPr>
          <p:cNvPr id="4" name="바닥글 개체 틀 3"/>
          <p:cNvSpPr>
            <a:spLocks noGrp="1"/>
          </p:cNvSpPr>
          <p:nvPr>
            <p:ph type="ftr" sz="quarter" idx="11"/>
          </p:nvPr>
        </p:nvSpPr>
        <p:spPr>
          <a:xfrm>
            <a:off x="3384550" y="6245225"/>
            <a:ext cx="3136900" cy="476250"/>
          </a:xfrm>
          <a:prstGeom prst="rect">
            <a:avLst/>
          </a:prstGeom>
        </p:spPr>
        <p:txBody>
          <a:bodyPr/>
          <a:lstStyle>
            <a:lvl1pPr>
              <a:defRPr/>
            </a:lvl1pPr>
          </a:lstStyle>
          <a:p>
            <a:endParaRPr lang="en-US" altLang="ko-KR"/>
          </a:p>
        </p:txBody>
      </p:sp>
      <p:sp>
        <p:nvSpPr>
          <p:cNvPr id="5" name="슬라이드 번호 개체 틀 4"/>
          <p:cNvSpPr>
            <a:spLocks noGrp="1"/>
          </p:cNvSpPr>
          <p:nvPr>
            <p:ph type="sldNum" sz="quarter" idx="12"/>
          </p:nvPr>
        </p:nvSpPr>
        <p:spPr>
          <a:xfrm>
            <a:off x="7099300" y="6245225"/>
            <a:ext cx="2311400" cy="476250"/>
          </a:xfrm>
          <a:prstGeom prst="rect">
            <a:avLst/>
          </a:prstGeom>
        </p:spPr>
        <p:txBody>
          <a:bodyPr/>
          <a:lstStyle>
            <a:lvl1pPr>
              <a:defRPr/>
            </a:lvl1pPr>
          </a:lstStyle>
          <a:p>
            <a:fld id="{104B9AA2-5D04-48DC-BCB5-E2264C7E0B56}" type="slidenum">
              <a:rPr lang="en-US" altLang="ko-KR"/>
              <a:pPr/>
              <a:t>‹#›</a:t>
            </a:fld>
            <a:endParaRPr lang="en-US" altLang="ko-KR"/>
          </a:p>
        </p:txBody>
      </p:sp>
    </p:spTree>
    <p:extLst>
      <p:ext uri="{BB962C8B-B14F-4D97-AF65-F5344CB8AC3E}">
        <p14:creationId xmlns:p14="http://schemas.microsoft.com/office/powerpoint/2010/main" val="37085912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73000" y="0"/>
            <a:ext cx="9360000" cy="432000"/>
          </a:xfrm>
          <a:prstGeom prst="rect">
            <a:avLst/>
          </a:prstGeom>
          <a:solidFill>
            <a:srgbClr val="1B2E5A"/>
          </a:solidFill>
          <a:ln>
            <a:noFill/>
          </a:ln>
          <a:effectLst/>
          <a:extLst/>
        </p:spPr>
        <p:txBody>
          <a:bodyPr wrap="none" anchor="ctr"/>
          <a:lstStyle/>
          <a:p>
            <a:pPr algn="ctr"/>
            <a:endParaRPr lang="ko-KR" altLang="ko-KR" sz="1800" dirty="0">
              <a:ea typeface="맑은 고딕" pitchFamily="50" charset="-127"/>
            </a:endParaRPr>
          </a:p>
        </p:txBody>
      </p:sp>
    </p:spTree>
    <p:extLst>
      <p:ext uri="{BB962C8B-B14F-4D97-AF65-F5344CB8AC3E}">
        <p14:creationId xmlns:p14="http://schemas.microsoft.com/office/powerpoint/2010/main" val="2459623357"/>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6" r:id="rId4"/>
    <p:sldLayoutId id="2147483659" r:id="rId5"/>
  </p:sldLayoutIdLst>
  <p:timing>
    <p:tnLst>
      <p:par>
        <p:cTn id="1" dur="indefinite" restart="never" nodeType="tmRoot"/>
      </p:par>
    </p:tnLst>
  </p:timing>
  <p:txStyles>
    <p:titleStyle>
      <a:lvl1pPr algn="ctr" defTabSz="914400" rtl="0" eaLnBrk="1" latinLnBrk="1" hangingPunct="1">
        <a:spcBef>
          <a:spcPct val="0"/>
        </a:spcBef>
        <a:buNone/>
        <a:defRPr kumimoji="1" lang="ko-KR" altLang="en-US" sz="1600" b="1" kern="1200" baseline="0">
          <a:solidFill>
            <a:schemeClr val="tx1"/>
          </a:solidFill>
          <a:latin typeface="Arial" pitchFamily="34" charset="0"/>
          <a:ea typeface="HY헤드라인M" pitchFamily="18" charset="-127"/>
          <a:cs typeface="Arial" pitchFamily="34" charset="0"/>
        </a:defRPr>
      </a:lvl1pPr>
    </p:titleStyle>
    <p:bodyStyle>
      <a:lvl1pPr marL="342900" indent="-342900" algn="l" defTabSz="914400" rtl="0" eaLnBrk="1" latinLnBrk="1" hangingPunct="1">
        <a:spcBef>
          <a:spcPct val="20000"/>
        </a:spcBef>
        <a:buSzPct val="70000"/>
        <a:buFont typeface="Wingdings" pitchFamily="2" charset="2"/>
        <a:buChar char=""/>
        <a:defRPr kumimoji="1" lang="ko-KR" altLang="en-US" sz="1200" kern="1200" smtClean="0">
          <a:solidFill>
            <a:schemeClr val="tx1"/>
          </a:solidFill>
          <a:latin typeface="맑은 고딕" pitchFamily="50" charset="-127"/>
          <a:ea typeface="맑은 고딕" pitchFamily="50" charset="-127"/>
          <a:cs typeface="+mn-cs"/>
        </a:defRPr>
      </a:lvl1pPr>
      <a:lvl2pPr marL="742950" indent="-285750" algn="l" defTabSz="914400" rtl="0" eaLnBrk="1" latinLnBrk="1" hangingPunct="1">
        <a:spcBef>
          <a:spcPct val="20000"/>
        </a:spcBef>
        <a:buFont typeface="Arial" pitchFamily="34" charset="0"/>
        <a:buChar char="–"/>
        <a:defRPr kumimoji="1" lang="ko-KR" altLang="en-US" sz="11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kumimoji="1" lang="ko-KR" altLang="en-US" sz="10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kumimoji="1" lang="ko-KR" altLang="en-US" sz="900" kern="1200" smtClean="0">
          <a:solidFill>
            <a:schemeClr val="tx1"/>
          </a:solidFill>
          <a:latin typeface="맑은 고딕" pitchFamily="50" charset="-127"/>
          <a:ea typeface="맑은 고딕" pitchFamily="50" charset="-127"/>
          <a:cs typeface="+mn-cs"/>
        </a:defRPr>
      </a:lvl4pPr>
      <a:lvl5pPr marL="2057400" indent="-228600" algn="l" defTabSz="914400" rtl="0" eaLnBrk="1" latinLnBrk="1" hangingPunct="1">
        <a:spcBef>
          <a:spcPct val="20000"/>
        </a:spcBef>
        <a:buFont typeface="Arial" pitchFamily="34" charset="0"/>
        <a:buChar char="»"/>
        <a:defRPr kumimoji="1" lang="ko-KR" altLang="en-US" sz="1400" kern="1200">
          <a:solidFill>
            <a:schemeClr val="tx1"/>
          </a:solidFill>
          <a:latin typeface="+mn-lt"/>
          <a:ea typeface="돋움"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google.co.kr/url?sa=i&amp;rct=j&amp;q=&amp;esrc=s&amp;frm=1&amp;source=images&amp;cd=&amp;cad=rja&amp;docid=cL7oRyTDvcsA8M&amp;tbnid=lNPVPpVgL936UM:&amp;ved=0CAUQjRw&amp;url=http://www.clker.com/clipart-green-check-mark.html&amp;ei=ezEtUrPeFInhkAXK_oDgAw&amp;bvm=bv.51773540,d.dGI&amp;psig=AFQjCNEdKWNoFBOWMydVlAUF_DS1iencOA&amp;ust=1378779708633197" TargetMode="External"/><Relationship Id="rId5" Type="http://schemas.openxmlformats.org/officeDocument/2006/relationships/image" Target="../media/image31.jpe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kr/url?sa=i&amp;rct=j&amp;q=&amp;esrc=s&amp;frm=1&amp;source=images&amp;cd=&amp;cad=rja&amp;docid=FxCgHIG3INMXaM&amp;tbnid=bfnjIOrQzzeqPM:&amp;ved=0CAUQjRw&amp;url=http://appalshop.org/sludge/media.php&amp;ei=TVJ3Ur-BPMmgigeUqYGgCw&amp;bvm=bv.55819444,d.aGc&amp;psig=AFQjCNGCbGhE8WhSNU5Hsx96kd5wnB7tfQ&amp;ust=1383637958580653"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kr/url?sa=i&amp;rct=j&amp;q=&amp;esrc=s&amp;frm=1&amp;source=images&amp;cd=&amp;cad=rja&amp;docid=cL7oRyTDvcsA8M&amp;tbnid=lNPVPpVgL936UM:&amp;ved=0CAUQjRw&amp;url=http://www.clker.com/clipart-green-check-mark.html&amp;ei=ezEtUrPeFInhkAXK_oDgAw&amp;bvm=bv.51773540,d.dGI&amp;psig=AFQjCNEdKWNoFBOWMydVlAUF_DS1iencOA&amp;ust=1378779708633197"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title" idx="4294967295"/>
          </p:nvPr>
        </p:nvSpPr>
        <p:spPr>
          <a:xfrm>
            <a:off x="335021" y="1533450"/>
            <a:ext cx="9197858" cy="962633"/>
          </a:xfrm>
          <a:prstGeom prst="rect">
            <a:avLst/>
          </a:prstGeom>
        </p:spPr>
        <p:txBody>
          <a:bodyPr lIns="36000" tIns="36000" rIns="36000" bIns="36000" anchor="b"/>
          <a:lstStyle/>
          <a:p>
            <a:pPr algn="l" eaLnBrk="0" fontAlgn="base" hangingPunct="0">
              <a:lnSpc>
                <a:spcPct val="120000"/>
              </a:lnSpc>
              <a:spcAft>
                <a:spcPct val="0"/>
              </a:spcAft>
            </a:pPr>
            <a:r>
              <a:rPr lang="en-US" altLang="ko-KR" sz="28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Reduction of Sludge Production </a:t>
            </a:r>
            <a:br>
              <a:rPr lang="en-US" altLang="ko-KR" sz="28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br>
            <a:r>
              <a:rPr lang="en-US" altLang="ko-KR" sz="24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Alternative to Energy Recovery from Waste Sludge</a:t>
            </a:r>
            <a:endParaRPr kumimoji="0" lang="ko-KR" altLang="en-US" sz="2400" spc="-120" dirty="0">
              <a:solidFill>
                <a:schemeClr val="accent3"/>
              </a:solidFill>
              <a:latin typeface="Tahoma" panose="020B0604030504040204" pitchFamily="34" charset="0"/>
              <a:ea typeface="맑은 고딕" pitchFamily="50" charset="-127"/>
              <a:cs typeface="Tahoma" panose="020B0604030504040204" pitchFamily="34" charset="0"/>
            </a:endParaRPr>
          </a:p>
        </p:txBody>
      </p:sp>
      <p:sp>
        <p:nvSpPr>
          <p:cNvPr id="13" name="직사각형 12"/>
          <p:cNvSpPr/>
          <p:nvPr/>
        </p:nvSpPr>
        <p:spPr>
          <a:xfrm>
            <a:off x="3683600" y="3861048"/>
            <a:ext cx="2526773" cy="2023045"/>
          </a:xfrm>
          <a:prstGeom prst="rect">
            <a:avLst/>
          </a:prstGeom>
        </p:spPr>
        <p:txBody>
          <a:bodyPr wrap="none" lIns="36000" tIns="36000" rIns="36000" bIns="36000">
            <a:spAutoFit/>
          </a:bodyPr>
          <a:lstStyle/>
          <a:p>
            <a:pPr algn="ctr" fontAlgn="base">
              <a:lnSpc>
                <a:spcPct val="150000"/>
              </a:lnSpc>
              <a:spcBef>
                <a:spcPct val="0"/>
              </a:spcBef>
              <a:spcAft>
                <a:spcPts val="1200"/>
              </a:spcAft>
            </a:pPr>
            <a:r>
              <a:rPr lang="en-US" altLang="ko-KR" sz="1600" b="1" dirty="0" smtClean="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Ki</a:t>
            </a:r>
            <a:r>
              <a:rPr lang="en-GB" altLang="ko-KR" sz="1600" b="1" dirty="0" smtClean="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a:t>
            </a:r>
            <a:r>
              <a:rPr lang="en-GB" altLang="ko-KR" sz="1600" b="1" dirty="0" err="1" smtClean="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Hoon</a:t>
            </a:r>
            <a:r>
              <a:rPr lang="en-GB" altLang="ko-KR" sz="1600" b="1" dirty="0" smtClean="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 Kang</a:t>
            </a:r>
          </a:p>
          <a:p>
            <a:pPr algn="ctr" fontAlgn="base">
              <a:lnSpc>
                <a:spcPct val="150000"/>
              </a:lnSpc>
              <a:spcBef>
                <a:spcPct val="0"/>
              </a:spcBef>
              <a:spcAft>
                <a:spcPct val="0"/>
              </a:spcAft>
            </a:pPr>
            <a:r>
              <a:rPr lang="en-GB" altLang="ko-KR" sz="1600" dirty="0" smtClean="0">
                <a:latin typeface="Tahoma" panose="020B0604030504040204" pitchFamily="34" charset="0"/>
                <a:ea typeface="Tahoma" panose="020B0604030504040204" pitchFamily="34" charset="0"/>
                <a:cs typeface="Tahoma" panose="020B0604030504040204" pitchFamily="34" charset="0"/>
              </a:rPr>
              <a:t>Technology </a:t>
            </a:r>
            <a:r>
              <a:rPr lang="en-GB" altLang="ko-KR" sz="1600" dirty="0">
                <a:latin typeface="Tahoma" panose="020B0604030504040204" pitchFamily="34" charset="0"/>
                <a:ea typeface="Tahoma" panose="020B0604030504040204" pitchFamily="34" charset="0"/>
                <a:cs typeface="Tahoma" panose="020B0604030504040204" pitchFamily="34" charset="0"/>
              </a:rPr>
              <a:t>R&amp;D </a:t>
            </a:r>
            <a:r>
              <a:rPr lang="en-GB" altLang="ko-KR" sz="1600" dirty="0" smtClean="0">
                <a:latin typeface="Tahoma" panose="020B0604030504040204" pitchFamily="34" charset="0"/>
                <a:ea typeface="Tahoma" panose="020B0604030504040204" pitchFamily="34" charset="0"/>
                <a:cs typeface="Tahoma" panose="020B0604030504040204" pitchFamily="34" charset="0"/>
              </a:rPr>
              <a:t>Institute </a:t>
            </a:r>
          </a:p>
          <a:p>
            <a:pPr algn="ctr" fontAlgn="base">
              <a:lnSpc>
                <a:spcPct val="150000"/>
              </a:lnSpc>
              <a:spcBef>
                <a:spcPct val="0"/>
              </a:spcBef>
              <a:spcAft>
                <a:spcPct val="0"/>
              </a:spcAft>
            </a:pPr>
            <a:r>
              <a:rPr lang="en-GB" altLang="ko-KR" sz="1600" dirty="0" smtClean="0">
                <a:latin typeface="Tahoma" panose="020B0604030504040204" pitchFamily="34" charset="0"/>
                <a:ea typeface="Tahoma" panose="020B0604030504040204" pitchFamily="34" charset="0"/>
                <a:cs typeface="Tahoma" panose="020B0604030504040204" pitchFamily="34" charset="0"/>
              </a:rPr>
              <a:t>D</a:t>
            </a:r>
            <a:r>
              <a:rPr lang="en-US" altLang="ko-KR" sz="1600" dirty="0" smtClean="0">
                <a:latin typeface="Tahoma" panose="020B0604030504040204" pitchFamily="34" charset="0"/>
                <a:ea typeface="Tahoma" panose="020B0604030504040204" pitchFamily="34" charset="0"/>
                <a:cs typeface="Tahoma" panose="020B0604030504040204" pitchFamily="34" charset="0"/>
              </a:rPr>
              <a:t>AELIM</a:t>
            </a:r>
            <a:r>
              <a:rPr lang="en-GB" altLang="ko-KR" sz="1600" dirty="0" smtClean="0">
                <a:latin typeface="Tahoma" panose="020B0604030504040204" pitchFamily="34" charset="0"/>
                <a:ea typeface="Tahoma" panose="020B0604030504040204" pitchFamily="34" charset="0"/>
                <a:cs typeface="Tahoma" panose="020B0604030504040204" pitchFamily="34" charset="0"/>
              </a:rPr>
              <a:t> </a:t>
            </a:r>
            <a:r>
              <a:rPr lang="en-GB" altLang="ko-KR" sz="1600" dirty="0">
                <a:latin typeface="Tahoma" panose="020B0604030504040204" pitchFamily="34" charset="0"/>
                <a:ea typeface="Tahoma" panose="020B0604030504040204" pitchFamily="34" charset="0"/>
                <a:cs typeface="Tahoma" panose="020B0604030504040204" pitchFamily="34" charset="0"/>
              </a:rPr>
              <a:t>Industrial Co., Ltd</a:t>
            </a:r>
            <a:r>
              <a:rPr lang="en-GB" altLang="ko-KR" sz="1600" dirty="0" smtClean="0">
                <a:latin typeface="Tahoma" panose="020B0604030504040204" pitchFamily="34" charset="0"/>
                <a:ea typeface="Tahoma" panose="020B0604030504040204" pitchFamily="34" charset="0"/>
                <a:cs typeface="Tahoma" panose="020B0604030504040204" pitchFamily="34" charset="0"/>
              </a:rPr>
              <a:t>.</a:t>
            </a:r>
          </a:p>
          <a:p>
            <a:pPr algn="ctr" fontAlgn="base">
              <a:lnSpc>
                <a:spcPct val="150000"/>
              </a:lnSpc>
              <a:spcBef>
                <a:spcPct val="0"/>
              </a:spcBef>
              <a:spcAft>
                <a:spcPct val="0"/>
              </a:spcAft>
            </a:pPr>
            <a:endParaRPr kumimoji="1" lang="en-GB" altLang="ko-KR" sz="1600" b="1" dirty="0">
              <a:latin typeface="Tahoma" panose="020B0604030504040204" pitchFamily="34" charset="0"/>
              <a:ea typeface="Tahoma" panose="020B0604030504040204" pitchFamily="34" charset="0"/>
              <a:cs typeface="Tahoma" panose="020B0604030504040204" pitchFamily="34" charset="0"/>
            </a:endParaRPr>
          </a:p>
          <a:p>
            <a:pPr algn="ctr" fontAlgn="base">
              <a:lnSpc>
                <a:spcPct val="150000"/>
              </a:lnSpc>
              <a:spcBef>
                <a:spcPct val="0"/>
              </a:spcBef>
              <a:spcAft>
                <a:spcPct val="0"/>
              </a:spcAft>
            </a:pPr>
            <a:r>
              <a:rPr kumimoji="1" lang="en-GB" altLang="ko-KR" sz="1600" b="1" dirty="0" smtClean="0">
                <a:latin typeface="Tahoma" panose="020B0604030504040204" pitchFamily="34" charset="0"/>
                <a:ea typeface="Tahoma" panose="020B0604030504040204" pitchFamily="34" charset="0"/>
                <a:cs typeface="Tahoma" panose="020B0604030504040204" pitchFamily="34" charset="0"/>
              </a:rPr>
              <a:t>Sep. 30, 2014</a:t>
            </a:r>
            <a:endParaRPr kumimoji="1" lang="en-US" altLang="ko-KR" sz="1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197971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5"/>
          <p:cNvSpPr txBox="1">
            <a:spLocks/>
          </p:cNvSpPr>
          <p:nvPr/>
        </p:nvSpPr>
        <p:spPr>
          <a:xfrm>
            <a:off x="352531" y="57089"/>
            <a:ext cx="6076633" cy="318924"/>
          </a:xfrm>
          <a:prstGeom prst="rect">
            <a:avLst/>
          </a:prstGeom>
        </p:spPr>
        <p:txBody>
          <a:bodyPr/>
          <a:lstStyle>
            <a:lvl1pPr algn="ctr" defTabSz="914400" rtl="0" eaLnBrk="1" latinLnBrk="1" hangingPunct="1">
              <a:spcBef>
                <a:spcPct val="0"/>
              </a:spcBef>
              <a:buNone/>
              <a:defRPr kumimoji="1" lang="ko-KR" altLang="en-US" sz="1600" b="1" kern="1200" baseline="0">
                <a:solidFill>
                  <a:schemeClr val="tx1"/>
                </a:solidFill>
                <a:latin typeface="Arial" pitchFamily="34" charset="0"/>
                <a:ea typeface="HY헤드라인M" pitchFamily="18" charset="-127"/>
                <a:cs typeface="Arial" pitchFamily="34" charset="0"/>
              </a:defRPr>
            </a:lvl1pPr>
          </a:lstStyle>
          <a:p>
            <a:pPr algn="l"/>
            <a:r>
              <a:rPr lang="en-US" altLang="ko-KR" dirty="0" smtClean="0">
                <a:solidFill>
                  <a:schemeClr val="bg1"/>
                </a:solidFill>
                <a:latin typeface="Tahoma" panose="020B0604030504040204" pitchFamily="34" charset="0"/>
                <a:ea typeface="Tahoma" panose="020B0604030504040204" pitchFamily="34" charset="0"/>
                <a:cs typeface="Tahoma" panose="020B0604030504040204" pitchFamily="34" charset="0"/>
              </a:rPr>
              <a:t>Pretreatment Methods for Enhanced Biogas Production</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직사각형 2"/>
          <p:cNvSpPr/>
          <p:nvPr/>
        </p:nvSpPr>
        <p:spPr>
          <a:xfrm>
            <a:off x="356712" y="891686"/>
            <a:ext cx="7188576" cy="369332"/>
          </a:xfrm>
          <a:prstGeom prst="rect">
            <a:avLst/>
          </a:prstGeom>
        </p:spPr>
        <p:txBody>
          <a:bodyPr wrap="square">
            <a:spAutoFit/>
          </a:bodyPr>
          <a:lstStyle/>
          <a:p>
            <a:r>
              <a:rPr lang="en-US" altLang="ko-KR" b="1" dirty="0" smtClean="0">
                <a:latin typeface="Tahoma" panose="020B0604030504040204" pitchFamily="34" charset="0"/>
                <a:ea typeface="Tahoma" panose="020B0604030504040204" pitchFamily="34" charset="0"/>
                <a:cs typeface="Tahoma" panose="020B0604030504040204" pitchFamily="34" charset="0"/>
              </a:rPr>
              <a:t>Carbon source production from sludge using Cell </a:t>
            </a:r>
            <a:r>
              <a:rPr lang="en-US" altLang="ko-KR" b="1" dirty="0" err="1" smtClean="0">
                <a:latin typeface="Tahoma" panose="020B0604030504040204" pitchFamily="34" charset="0"/>
                <a:ea typeface="Tahoma" panose="020B0604030504040204" pitchFamily="34" charset="0"/>
                <a:cs typeface="Tahoma" panose="020B0604030504040204" pitchFamily="34" charset="0"/>
              </a:rPr>
              <a:t>Lysis</a:t>
            </a:r>
            <a:r>
              <a:rPr lang="en-US" altLang="ko-KR" b="1" dirty="0" smtClean="0">
                <a:latin typeface="Tahoma" panose="020B0604030504040204" pitchFamily="34" charset="0"/>
                <a:ea typeface="Tahoma" panose="020B0604030504040204" pitchFamily="34" charset="0"/>
                <a:cs typeface="Tahoma" panose="020B0604030504040204" pitchFamily="34" charset="0"/>
              </a:rPr>
              <a:t>  </a:t>
            </a:r>
            <a:endParaRPr lang="en-US" altLang="ko-KR" b="1" dirty="0">
              <a:latin typeface="Tahoma" panose="020B0604030504040204" pitchFamily="34" charset="0"/>
              <a:ea typeface="Tahoma" panose="020B0604030504040204" pitchFamily="34" charset="0"/>
              <a:cs typeface="Tahoma" panose="020B0604030504040204" pitchFamily="34" charset="0"/>
            </a:endParaRPr>
          </a:p>
        </p:txBody>
      </p:sp>
      <p:sp>
        <p:nvSpPr>
          <p:cNvPr id="4" name="직사각형 3"/>
          <p:cNvSpPr/>
          <p:nvPr/>
        </p:nvSpPr>
        <p:spPr>
          <a:xfrm>
            <a:off x="397426" y="1472084"/>
            <a:ext cx="8748972" cy="1848904"/>
          </a:xfrm>
          <a:prstGeom prst="rect">
            <a:avLst/>
          </a:prstGeom>
        </p:spPr>
        <p:txBody>
          <a:bodyPr wrap="square">
            <a:spAutoFit/>
          </a:bodyPr>
          <a:lstStyle/>
          <a:p>
            <a:pPr marL="285750" indent="-285750">
              <a:lnSpc>
                <a:spcPct val="130000"/>
              </a:lnSpc>
              <a:buFont typeface="Wingdings" panose="05000000000000000000" pitchFamily="2" charset="2"/>
              <a:buChar char="§"/>
            </a:pPr>
            <a:r>
              <a:rPr lang="en-US" altLang="ko-KR" dirty="0" smtClean="0">
                <a:latin typeface="Tahoma" panose="020B0604030504040204" pitchFamily="34" charset="0"/>
                <a:ea typeface="Tahoma" panose="020B0604030504040204" pitchFamily="34" charset="0"/>
                <a:cs typeface="Tahoma" panose="020B0604030504040204" pitchFamily="34" charset="0"/>
              </a:rPr>
              <a:t>Methanol alternatives as C source for </a:t>
            </a:r>
            <a:r>
              <a:rPr lang="en-US" altLang="ko-KR" dirty="0" err="1" smtClean="0">
                <a:latin typeface="Tahoma" panose="020B0604030504040204" pitchFamily="34" charset="0"/>
                <a:ea typeface="Tahoma" panose="020B0604030504040204" pitchFamily="34" charset="0"/>
                <a:cs typeface="Tahoma" panose="020B0604030504040204" pitchFamily="34" charset="0"/>
              </a:rPr>
              <a:t>denitrification</a:t>
            </a:r>
            <a:r>
              <a:rPr lang="en-US" altLang="ko-KR" dirty="0" smtClean="0">
                <a:latin typeface="Tahoma" panose="020B0604030504040204" pitchFamily="34" charset="0"/>
                <a:ea typeface="Tahoma" panose="020B0604030504040204" pitchFamily="34" charset="0"/>
                <a:cs typeface="Tahoma" panose="020B0604030504040204" pitchFamily="34" charset="0"/>
              </a:rPr>
              <a:t> </a:t>
            </a:r>
          </a:p>
          <a:p>
            <a:pPr>
              <a:lnSpc>
                <a:spcPct val="13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Reduced sludge production &amp; reduced</a:t>
            </a:r>
          </a:p>
          <a:p>
            <a:pPr>
              <a:lnSpc>
                <a:spcPct val="130000"/>
              </a:lnSpc>
            </a:pPr>
            <a:r>
              <a:rPr lang="en-US" altLang="ko-KR" dirty="0" smtClean="0">
                <a:latin typeface="Tahoma" panose="020B0604030504040204" pitchFamily="34" charset="0"/>
                <a:ea typeface="Tahoma" panose="020B0604030504040204" pitchFamily="34" charset="0"/>
                <a:cs typeface="Tahoma" panose="020B0604030504040204" pitchFamily="34" charset="0"/>
              </a:rPr>
              <a:t>    - Utilization as C source has 10 times its value making biogas </a:t>
            </a:r>
          </a:p>
          <a:p>
            <a:pPr>
              <a:lnSpc>
                <a:spcPct val="130000"/>
              </a:lnSpc>
            </a:pPr>
            <a:r>
              <a:rPr lang="en-US" altLang="ko-KR" dirty="0" smtClean="0">
                <a:latin typeface="Tahoma" panose="020B0604030504040204" pitchFamily="34" charset="0"/>
                <a:ea typeface="Tahoma" panose="020B0604030504040204" pitchFamily="34" charset="0"/>
                <a:cs typeface="Tahoma" panose="020B0604030504040204" pitchFamily="34" charset="0"/>
              </a:rPr>
              <a:t>      ⇒ </a:t>
            </a:r>
            <a:r>
              <a:rPr lang="en-US" altLang="ko-KR" dirty="0">
                <a:latin typeface="Tahoma" panose="020B0604030504040204" pitchFamily="34" charset="0"/>
                <a:ea typeface="Tahoma" panose="020B0604030504040204" pitchFamily="34" charset="0"/>
                <a:cs typeface="Tahoma" panose="020B0604030504040204" pitchFamily="34" charset="0"/>
              </a:rPr>
              <a:t>Reduced greenhouse gas emission </a:t>
            </a:r>
          </a:p>
          <a:p>
            <a:pPr>
              <a:lnSpc>
                <a:spcPct val="130000"/>
              </a:lnSpc>
            </a:pPr>
            <a:r>
              <a:rPr lang="en-US" altLang="ko-KR" dirty="0">
                <a:latin typeface="Tahoma" panose="020B0604030504040204" pitchFamily="34" charset="0"/>
                <a:ea typeface="Tahoma" panose="020B0604030504040204" pitchFamily="34" charset="0"/>
                <a:cs typeface="Tahoma" panose="020B0604030504040204" pitchFamily="34" charset="0"/>
              </a:rPr>
              <a:t>      ⇒ Reduced O&amp;M cost </a:t>
            </a:r>
            <a:endParaRPr lang="en-US" altLang="ko-KR" dirty="0" smtClean="0">
              <a:latin typeface="Tahoma" panose="020B0604030504040204" pitchFamily="34" charset="0"/>
              <a:ea typeface="Tahoma" panose="020B0604030504040204" pitchFamily="34" charset="0"/>
              <a:cs typeface="Tahoma" panose="020B0604030504040204" pitchFamily="34" charset="0"/>
            </a:endParaRPr>
          </a:p>
        </p:txBody>
      </p:sp>
      <p:sp>
        <p:nvSpPr>
          <p:cNvPr id="5" name="직사각형 4"/>
          <p:cNvSpPr/>
          <p:nvPr/>
        </p:nvSpPr>
        <p:spPr>
          <a:xfrm>
            <a:off x="358848" y="3897052"/>
            <a:ext cx="7188576" cy="369332"/>
          </a:xfrm>
          <a:prstGeom prst="rect">
            <a:avLst/>
          </a:prstGeom>
        </p:spPr>
        <p:txBody>
          <a:bodyPr wrap="square">
            <a:spAutoFit/>
          </a:bodyPr>
          <a:lstStyle/>
          <a:p>
            <a:r>
              <a:rPr lang="en-US" altLang="ko-KR"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Major Issues on Pretreatment of Sludge </a:t>
            </a:r>
            <a:endParaRPr lang="en-US" altLang="ko-KR" b="1" dirty="0">
              <a:solidFill>
                <a:schemeClr val="accent3"/>
              </a:solidFill>
              <a:latin typeface="Tahoma" panose="020B0604030504040204" pitchFamily="34" charset="0"/>
              <a:ea typeface="Tahoma" panose="020B0604030504040204" pitchFamily="34" charset="0"/>
              <a:cs typeface="Tahoma" panose="020B0604030504040204" pitchFamily="34" charset="0"/>
            </a:endParaRPr>
          </a:p>
        </p:txBody>
      </p:sp>
      <p:sp>
        <p:nvSpPr>
          <p:cNvPr id="6" name="직사각형 5"/>
          <p:cNvSpPr/>
          <p:nvPr/>
        </p:nvSpPr>
        <p:spPr>
          <a:xfrm>
            <a:off x="399562" y="4416670"/>
            <a:ext cx="8748972" cy="1172629"/>
          </a:xfrm>
          <a:prstGeom prst="rect">
            <a:avLst/>
          </a:prstGeom>
        </p:spPr>
        <p:txBody>
          <a:bodyPr wrap="square">
            <a:spAutoFit/>
          </a:bodyPr>
          <a:lstStyle/>
          <a:p>
            <a:pPr marL="285750" indent="-285750">
              <a:lnSpc>
                <a:spcPct val="130000"/>
              </a:lnSpc>
              <a:buFont typeface="Wingdings" panose="05000000000000000000" pitchFamily="2" charset="2"/>
              <a:buChar char="§"/>
            </a:pPr>
            <a:r>
              <a:rPr lang="en-US" altLang="ko-KR" dirty="0" smtClean="0">
                <a:solidFill>
                  <a:schemeClr val="accent3"/>
                </a:solidFill>
                <a:latin typeface="Tahoma" panose="020B0604030504040204" pitchFamily="34" charset="0"/>
                <a:ea typeface="Tahoma" panose="020B0604030504040204" pitchFamily="34" charset="0"/>
                <a:cs typeface="Tahoma" panose="020B0604030504040204" pitchFamily="34" charset="0"/>
              </a:rPr>
              <a:t>Cost can be higher than the benefit it can provide !! </a:t>
            </a:r>
          </a:p>
          <a:p>
            <a:pPr>
              <a:lnSpc>
                <a:spcPct val="130000"/>
              </a:lnSpc>
            </a:pPr>
            <a:r>
              <a:rPr lang="en-US" altLang="ko-KR" dirty="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US" altLang="ko-KR"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Benefit (increased biogas production) should be greater than CAPEX + OPEX. </a:t>
            </a:r>
          </a:p>
          <a:p>
            <a:pPr>
              <a:lnSpc>
                <a:spcPct val="130000"/>
              </a:lnSpc>
            </a:pPr>
            <a:r>
              <a:rPr lang="en-US" altLang="ko-KR" dirty="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US" altLang="ko-KR"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There</a:t>
            </a:r>
            <a:r>
              <a:rPr lang="ko-KR" altLang="en-US"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US" altLang="ko-KR" dirty="0" smtClean="0">
                <a:solidFill>
                  <a:schemeClr val="accent3"/>
                </a:solidFill>
                <a:latin typeface="Tahoma" panose="020B0604030504040204" pitchFamily="34" charset="0"/>
                <a:ea typeface="Tahoma" panose="020B0604030504040204" pitchFamily="34" charset="0"/>
                <a:cs typeface="Tahoma" panose="020B0604030504040204" pitchFamily="34" charset="0"/>
              </a:rPr>
              <a:t>are various unforeseeable and hidden costs. </a:t>
            </a:r>
          </a:p>
        </p:txBody>
      </p:sp>
    </p:spTree>
    <p:extLst>
      <p:ext uri="{BB962C8B-B14F-4D97-AF65-F5344CB8AC3E}">
        <p14:creationId xmlns:p14="http://schemas.microsoft.com/office/powerpoint/2010/main" val="8139217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idx="4294967295"/>
          </p:nvPr>
        </p:nvSpPr>
        <p:spPr>
          <a:xfrm>
            <a:off x="2612740" y="2434128"/>
            <a:ext cx="7008200" cy="2104028"/>
          </a:xfrm>
          <a:prstGeom prst="rect">
            <a:avLst/>
          </a:prstGeom>
        </p:spPr>
        <p:txBody>
          <a:bodyPr/>
          <a:lstStyle/>
          <a:p>
            <a:pPr algn="r">
              <a:lnSpc>
                <a:spcPct val="150000"/>
              </a:lnSpc>
            </a:pPr>
            <a:r>
              <a:rPr lang="en-US" altLang="ko-KR" sz="4400" dirty="0" smtClean="0">
                <a:solidFill>
                  <a:schemeClr val="accent3"/>
                </a:solidFill>
                <a:latin typeface="Arial Black" panose="020B0A04020102020204" pitchFamily="34" charset="0"/>
              </a:rPr>
              <a:t>   R</a:t>
            </a:r>
            <a:r>
              <a:rPr lang="en-US" altLang="ko-KR" sz="4400" dirty="0" smtClean="0">
                <a:solidFill>
                  <a:schemeClr val="accent3"/>
                </a:solidFill>
              </a:rPr>
              <a:t>eduction</a:t>
            </a:r>
            <a:br>
              <a:rPr lang="en-US" altLang="ko-KR" sz="4400" dirty="0" smtClean="0">
                <a:solidFill>
                  <a:schemeClr val="accent3"/>
                </a:solidFill>
              </a:rPr>
            </a:br>
            <a:r>
              <a:rPr lang="en-US" altLang="ko-KR" sz="3200" dirty="0" smtClean="0">
                <a:solidFill>
                  <a:schemeClr val="accent3"/>
                </a:solidFill>
              </a:rPr>
              <a:t>of Sludge Production</a:t>
            </a:r>
            <a:endParaRPr lang="ko-KR" altLang="en-US" sz="4400" dirty="0">
              <a:solidFill>
                <a:schemeClr val="accent3"/>
              </a:solidFill>
            </a:endParaRPr>
          </a:p>
        </p:txBody>
      </p:sp>
    </p:spTree>
    <p:extLst>
      <p:ext uri="{BB962C8B-B14F-4D97-AF65-F5344CB8AC3E}">
        <p14:creationId xmlns:p14="http://schemas.microsoft.com/office/powerpoint/2010/main" val="36091703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5"/>
          <p:cNvSpPr txBox="1">
            <a:spLocks/>
          </p:cNvSpPr>
          <p:nvPr/>
        </p:nvSpPr>
        <p:spPr>
          <a:xfrm>
            <a:off x="474855" y="57089"/>
            <a:ext cx="3412326"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Reduction of Sludge Production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1"/>
          <p:cNvSpPr txBox="1">
            <a:spLocks noChangeArrowheads="1"/>
          </p:cNvSpPr>
          <p:nvPr/>
        </p:nvSpPr>
        <p:spPr bwMode="auto">
          <a:xfrm>
            <a:off x="596516" y="1124744"/>
            <a:ext cx="8532948" cy="721463"/>
          </a:xfrm>
          <a:prstGeom prst="rect">
            <a:avLst/>
          </a:prstGeom>
          <a:noFill/>
          <a:ln w="9525">
            <a:noFill/>
            <a:miter lim="800000"/>
            <a:headEnd/>
            <a:tailEnd/>
          </a:ln>
        </p:spPr>
        <p:txBody>
          <a:bodyPr wrap="square" lIns="36000" tIns="45712" rIns="36000" bIns="45712">
            <a:spAutoFit/>
            <a:scene3d>
              <a:camera prst="orthographicFront"/>
              <a:lightRig rig="threePt" dir="t"/>
            </a:scene3d>
            <a:sp3d>
              <a:bevelT w="0" h="25400"/>
              <a:contourClr>
                <a:srgbClr val="00194C"/>
              </a:contourClr>
            </a:sp3d>
          </a:bodyPr>
          <a:lstStyle/>
          <a:p>
            <a:pPr marL="285750" indent="-285750" algn="just">
              <a:lnSpc>
                <a:spcPct val="120000"/>
              </a:lnSpc>
              <a:buClr>
                <a:schemeClr val="tx1">
                  <a:lumMod val="85000"/>
                  <a:lumOff val="15000"/>
                </a:schemeClr>
              </a:buClr>
              <a:buFont typeface="Wingdings" panose="05000000000000000000" pitchFamily="2" charset="2"/>
              <a:buChar char="§"/>
              <a:defRPr/>
            </a:pPr>
            <a:r>
              <a:rPr lang="en-US" altLang="ko-KR" spc="-40" dirty="0" smtClean="0">
                <a:latin typeface="Tahoma" panose="020B0604030504040204" pitchFamily="34" charset="0"/>
                <a:ea typeface="Tahoma" panose="020B0604030504040204" pitchFamily="34" charset="0"/>
                <a:cs typeface="Tahoma" panose="020B0604030504040204" pitchFamily="34" charset="0"/>
              </a:rPr>
              <a:t>New </a:t>
            </a:r>
            <a:r>
              <a:rPr lang="en-US" altLang="ko-KR" spc="-40" dirty="0">
                <a:latin typeface="Tahoma" panose="020B0604030504040204" pitchFamily="34" charset="0"/>
                <a:ea typeface="Tahoma" panose="020B0604030504040204" pitchFamily="34" charset="0"/>
                <a:cs typeface="Tahoma" panose="020B0604030504040204" pitchFamily="34" charset="0"/>
              </a:rPr>
              <a:t>technology for </a:t>
            </a:r>
            <a:r>
              <a:rPr lang="en-US" altLang="ko-KR" spc="-40" dirty="0" smtClean="0">
                <a:latin typeface="Tahoma" panose="020B0604030504040204" pitchFamily="34" charset="0"/>
                <a:ea typeface="Tahoma" panose="020B0604030504040204" pitchFamily="34" charset="0"/>
                <a:cs typeface="Tahoma" panose="020B0604030504040204" pitchFamily="34" charset="0"/>
              </a:rPr>
              <a:t>source </a:t>
            </a:r>
            <a:r>
              <a:rPr lang="en-US" altLang="ko-KR" dirty="0" smtClean="0">
                <a:latin typeface="Tahoma" panose="020B0604030504040204" pitchFamily="34" charset="0"/>
                <a:ea typeface="Tahoma" panose="020B0604030504040204" pitchFamily="34" charset="0"/>
                <a:cs typeface="Tahoma" panose="020B0604030504040204" pitchFamily="34" charset="0"/>
              </a:rPr>
              <a:t>reduction </a:t>
            </a:r>
            <a:r>
              <a:rPr lang="en-US" altLang="ko-KR" spc="-40" dirty="0" smtClean="0">
                <a:latin typeface="Tahoma" panose="020B0604030504040204" pitchFamily="34" charset="0"/>
                <a:ea typeface="Tahoma" panose="020B0604030504040204" pitchFamily="34" charset="0"/>
                <a:cs typeface="Tahoma" panose="020B0604030504040204" pitchFamily="34" charset="0"/>
              </a:rPr>
              <a:t>during wastewater treatment by manipulating microbial growth kinetics </a:t>
            </a:r>
            <a:endParaRPr lang="ko-KR" altLang="en-US" i="1" spc="-40" dirty="0">
              <a:solidFill>
                <a:srgbClr val="003DC4"/>
              </a:solidFill>
              <a:latin typeface="Tahoma" panose="020B0604030504040204" pitchFamily="34" charset="0"/>
              <a:cs typeface="Tahoma" panose="020B0604030504040204" pitchFamily="34" charset="0"/>
            </a:endParaRPr>
          </a:p>
        </p:txBody>
      </p:sp>
      <p:cxnSp>
        <p:nvCxnSpPr>
          <p:cNvPr id="7" name="직선 연결선 6"/>
          <p:cNvCxnSpPr/>
          <p:nvPr/>
        </p:nvCxnSpPr>
        <p:spPr>
          <a:xfrm rot="5400000">
            <a:off x="1723614" y="2741831"/>
            <a:ext cx="607086" cy="1463"/>
          </a:xfrm>
          <a:prstGeom prst="line">
            <a:avLst/>
          </a:prstGeom>
          <a:ln w="19050">
            <a:prstDash val="sysDot"/>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8" name="AutoShape 77"/>
          <p:cNvSpPr>
            <a:spLocks noChangeArrowheads="1"/>
          </p:cNvSpPr>
          <p:nvPr/>
        </p:nvSpPr>
        <p:spPr bwMode="auto">
          <a:xfrm>
            <a:off x="1151427" y="3069353"/>
            <a:ext cx="1720626" cy="643980"/>
          </a:xfrm>
          <a:prstGeom prst="roundRect">
            <a:avLst>
              <a:gd name="adj" fmla="val 11803"/>
            </a:avLst>
          </a:prstGeom>
          <a:blipFill>
            <a:blip r:embed="rId3" cstate="print">
              <a:duotone>
                <a:prstClr val="black"/>
                <a:schemeClr val="tx2">
                  <a:tint val="45000"/>
                  <a:satMod val="400000"/>
                </a:schemeClr>
              </a:duotone>
            </a:blip>
            <a:stretch>
              <a:fillRect/>
            </a:stretch>
          </a:blipFill>
        </p:spPr>
        <p:txBody>
          <a:bodyPr lIns="0" tIns="0" rIns="0" bIns="0" anchor="ctr">
            <a:scene3d>
              <a:camera prst="orthographicFront">
                <a:rot lat="0" lon="0" rev="0"/>
              </a:camera>
              <a:lightRig rig="glow" dir="t">
                <a:rot lat="0" lon="0" rev="3600000"/>
              </a:lightRig>
            </a:scene3d>
            <a:sp3d>
              <a:bevelT w="12700" h="12700"/>
              <a:contourClr>
                <a:schemeClr val="bg1"/>
              </a:contourClr>
            </a:sp3d>
          </a:bodyPr>
          <a:lstStyle/>
          <a:p>
            <a:pPr algn="ctr" fontAlgn="base">
              <a:lnSpc>
                <a:spcPts val="3200"/>
              </a:lnSpc>
              <a:spcBef>
                <a:spcPct val="0"/>
              </a:spcBef>
              <a:spcAft>
                <a:spcPct val="0"/>
              </a:spcAft>
              <a:defRPr/>
            </a:pPr>
            <a:endParaRPr kumimoji="1" lang="ko-KR" altLang="en-US" sz="1100" dirty="0" smtClean="0">
              <a:ln>
                <a:prstDash val="solid"/>
              </a:ln>
              <a:solidFill>
                <a:prstClr val="white"/>
              </a:solidFill>
              <a:effectLst>
                <a:outerShdw blurRad="50800" dist="38100" dir="2700000" algn="tl" rotWithShape="0">
                  <a:prstClr val="black">
                    <a:alpha val="40000"/>
                  </a:prstClr>
                </a:outerShdw>
              </a:effectLst>
              <a:latin typeface="Tahoma" panose="020B0604030504040204" pitchFamily="34" charset="0"/>
              <a:ea typeface="산돌고딕B" pitchFamily="18" charset="-127"/>
              <a:cs typeface="Tahoma" panose="020B0604030504040204" pitchFamily="34" charset="0"/>
            </a:endParaRPr>
          </a:p>
        </p:txBody>
      </p:sp>
      <p:sp>
        <p:nvSpPr>
          <p:cNvPr id="9" name="TextBox 41"/>
          <p:cNvSpPr txBox="1">
            <a:spLocks noChangeArrowheads="1"/>
          </p:cNvSpPr>
          <p:nvPr/>
        </p:nvSpPr>
        <p:spPr bwMode="auto">
          <a:xfrm>
            <a:off x="1148688" y="3175508"/>
            <a:ext cx="1746238" cy="430871"/>
          </a:xfrm>
          <a:prstGeom prst="rect">
            <a:avLst/>
          </a:prstGeom>
          <a:noFill/>
          <a:ln w="9525">
            <a:noFill/>
            <a:miter lim="800000"/>
            <a:headEnd/>
            <a:tailEnd/>
          </a:ln>
        </p:spPr>
        <p:txBody>
          <a:bodyPr wrap="none" lIns="36000" tIns="45712" rIns="36000" bIns="45712">
            <a:spAutoFit/>
            <a:scene3d>
              <a:camera prst="orthographicFront"/>
              <a:lightRig rig="threePt" dir="t"/>
            </a:scene3d>
            <a:sp3d contourW="25400">
              <a:bevelT w="0" h="25400"/>
              <a:contourClr>
                <a:srgbClr val="00194C"/>
              </a:contourClr>
            </a:sp3d>
          </a:bodyPr>
          <a:lstStyle/>
          <a:p>
            <a:pPr algn="ctr">
              <a:buClr>
                <a:schemeClr val="tx1">
                  <a:lumMod val="85000"/>
                  <a:lumOff val="15000"/>
                </a:schemeClr>
              </a:buClr>
              <a:defRPr/>
            </a:pPr>
            <a:r>
              <a:rPr lang="en-US" altLang="ko-KR" sz="1100" b="1" dirty="0" smtClean="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BOD (Organic matters),</a:t>
            </a:r>
          </a:p>
          <a:p>
            <a:pPr algn="ctr">
              <a:buClr>
                <a:schemeClr val="tx1">
                  <a:lumMod val="85000"/>
                  <a:lumOff val="15000"/>
                </a:schemeClr>
              </a:buClr>
              <a:defRPr/>
            </a:pPr>
            <a:r>
              <a:rPr lang="en-US" altLang="ko-KR" sz="1100" b="1" dirty="0" smtClean="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SS (Particulates)</a:t>
            </a:r>
            <a:endParaRPr lang="ko-KR" altLang="en-US" sz="1100" b="1" dirty="0" smtClean="0">
              <a:solidFill>
                <a:schemeClr val="bg1"/>
              </a:solidFill>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p:txBody>
      </p:sp>
      <p:cxnSp>
        <p:nvCxnSpPr>
          <p:cNvPr id="10" name="직선 연결선 9"/>
          <p:cNvCxnSpPr/>
          <p:nvPr/>
        </p:nvCxnSpPr>
        <p:spPr>
          <a:xfrm rot="5400000">
            <a:off x="3526742" y="2741831"/>
            <a:ext cx="607085" cy="1463"/>
          </a:xfrm>
          <a:prstGeom prst="line">
            <a:avLst/>
          </a:prstGeom>
          <a:ln w="19050">
            <a:prstDash val="sysDot"/>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11" name="AutoShape 77"/>
          <p:cNvSpPr>
            <a:spLocks noChangeArrowheads="1"/>
          </p:cNvSpPr>
          <p:nvPr/>
        </p:nvSpPr>
        <p:spPr bwMode="auto">
          <a:xfrm>
            <a:off x="2952860" y="3069352"/>
            <a:ext cx="1800199" cy="643980"/>
          </a:xfrm>
          <a:prstGeom prst="roundRect">
            <a:avLst>
              <a:gd name="adj" fmla="val 11803"/>
            </a:avLst>
          </a:prstGeom>
          <a:blipFill>
            <a:blip r:embed="rId3" cstate="print">
              <a:duotone>
                <a:prstClr val="black"/>
                <a:schemeClr val="tx2">
                  <a:tint val="45000"/>
                  <a:satMod val="400000"/>
                </a:schemeClr>
              </a:duotone>
            </a:blip>
            <a:stretch>
              <a:fillRect/>
            </a:stretch>
          </a:blipFill>
        </p:spPr>
        <p:txBody>
          <a:bodyPr lIns="0" tIns="0" rIns="0" bIns="0" anchor="ctr">
            <a:scene3d>
              <a:camera prst="orthographicFront">
                <a:rot lat="0" lon="0" rev="0"/>
              </a:camera>
              <a:lightRig rig="glow" dir="t">
                <a:rot lat="0" lon="0" rev="3600000"/>
              </a:lightRig>
            </a:scene3d>
            <a:sp3d>
              <a:bevelT w="12700" h="12700"/>
              <a:contourClr>
                <a:schemeClr val="bg1"/>
              </a:contourClr>
            </a:sp3d>
          </a:bodyPr>
          <a:lstStyle/>
          <a:p>
            <a:pPr algn="ctr" fontAlgn="base">
              <a:lnSpc>
                <a:spcPts val="3200"/>
              </a:lnSpc>
              <a:spcBef>
                <a:spcPct val="0"/>
              </a:spcBef>
              <a:spcAft>
                <a:spcPct val="0"/>
              </a:spcAft>
              <a:defRPr/>
            </a:pPr>
            <a:endParaRPr kumimoji="1" lang="ko-KR" altLang="en-US" sz="1100" dirty="0" smtClean="0">
              <a:ln>
                <a:prstDash val="solid"/>
              </a:ln>
              <a:solidFill>
                <a:prstClr val="white"/>
              </a:solidFill>
              <a:effectLst>
                <a:outerShdw blurRad="50800" dist="38100" dir="2700000" algn="tl" rotWithShape="0">
                  <a:prstClr val="black">
                    <a:alpha val="40000"/>
                  </a:prstClr>
                </a:outerShdw>
              </a:effectLst>
              <a:latin typeface="Tahoma" panose="020B0604030504040204" pitchFamily="34" charset="0"/>
              <a:ea typeface="산돌고딕B" pitchFamily="18" charset="-127"/>
              <a:cs typeface="Tahoma" panose="020B0604030504040204" pitchFamily="34" charset="0"/>
            </a:endParaRPr>
          </a:p>
        </p:txBody>
      </p:sp>
      <p:sp>
        <p:nvSpPr>
          <p:cNvPr id="12" name="TextBox 41"/>
          <p:cNvSpPr txBox="1">
            <a:spLocks noChangeArrowheads="1"/>
          </p:cNvSpPr>
          <p:nvPr/>
        </p:nvSpPr>
        <p:spPr bwMode="auto">
          <a:xfrm>
            <a:off x="3129931" y="3090869"/>
            <a:ext cx="1403196" cy="630926"/>
          </a:xfrm>
          <a:prstGeom prst="rect">
            <a:avLst/>
          </a:prstGeom>
          <a:noFill/>
          <a:ln w="9525">
            <a:noFill/>
            <a:miter lim="800000"/>
            <a:headEnd/>
            <a:tailEnd/>
          </a:ln>
        </p:spPr>
        <p:txBody>
          <a:bodyPr wrap="none" lIns="36000" tIns="45712" rIns="36000" bIns="45712">
            <a:spAutoFit/>
            <a:scene3d>
              <a:camera prst="orthographicFront"/>
              <a:lightRig rig="threePt" dir="t"/>
            </a:scene3d>
            <a:sp3d contourW="25400">
              <a:bevelT w="0" h="25400"/>
              <a:contourClr>
                <a:srgbClr val="00194C"/>
              </a:contourClr>
            </a:sp3d>
          </a:bodyPr>
          <a:lstStyle/>
          <a:p>
            <a:pPr algn="ctr">
              <a:lnSpc>
                <a:spcPts val="2100"/>
              </a:lnSpc>
              <a:buClr>
                <a:schemeClr val="tx1">
                  <a:lumMod val="85000"/>
                  <a:lumOff val="15000"/>
                </a:schemeClr>
              </a:buClr>
              <a:defRPr/>
            </a:pPr>
            <a:r>
              <a:rPr lang="en-US" altLang="ko-KR" sz="1100" b="1" dirty="0" smtClean="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BOD, SS,</a:t>
            </a:r>
          </a:p>
          <a:p>
            <a:pPr algn="ctr">
              <a:lnSpc>
                <a:spcPts val="2100"/>
              </a:lnSpc>
              <a:buClr>
                <a:schemeClr val="tx1">
                  <a:lumMod val="85000"/>
                  <a:lumOff val="15000"/>
                </a:schemeClr>
              </a:buClr>
              <a:defRPr/>
            </a:pPr>
            <a:r>
              <a:rPr lang="ko-KR" altLang="en-US" sz="1100" b="1" dirty="0" smtClean="0">
                <a:solidFill>
                  <a:schemeClr val="bg1"/>
                </a:solidFill>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rPr>
              <a:t> </a:t>
            </a:r>
            <a:r>
              <a:rPr lang="en-US" altLang="ko-KR" sz="1100" b="1" dirty="0" smtClean="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Nutrients (TN, TP</a:t>
            </a:r>
            <a:r>
              <a:rPr lang="en-US" altLang="ko-KR" sz="1100" dirty="0" smtClean="0">
                <a:solidFill>
                  <a:schemeClr val="bg1">
                    <a:lumMod val="95000"/>
                  </a:schemeClr>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a:t>
            </a:r>
            <a:endParaRPr lang="ko-KR" altLang="en-US" sz="1100" dirty="0" smtClean="0">
              <a:solidFill>
                <a:schemeClr val="bg1">
                  <a:lumMod val="95000"/>
                </a:schemeClr>
              </a:solidFill>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p:txBody>
      </p:sp>
      <p:cxnSp>
        <p:nvCxnSpPr>
          <p:cNvPr id="13" name="직선 연결선 12"/>
          <p:cNvCxnSpPr/>
          <p:nvPr/>
        </p:nvCxnSpPr>
        <p:spPr>
          <a:xfrm rot="5400000">
            <a:off x="5329871" y="2741832"/>
            <a:ext cx="607085" cy="1463"/>
          </a:xfrm>
          <a:prstGeom prst="line">
            <a:avLst/>
          </a:prstGeom>
          <a:ln w="19050">
            <a:prstDash val="sysDot"/>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14" name="AutoShape 77"/>
          <p:cNvSpPr>
            <a:spLocks noChangeArrowheads="1"/>
          </p:cNvSpPr>
          <p:nvPr/>
        </p:nvSpPr>
        <p:spPr bwMode="auto">
          <a:xfrm>
            <a:off x="4834863" y="3069352"/>
            <a:ext cx="1635199" cy="643980"/>
          </a:xfrm>
          <a:prstGeom prst="roundRect">
            <a:avLst>
              <a:gd name="adj" fmla="val 11803"/>
            </a:avLst>
          </a:prstGeom>
          <a:blipFill>
            <a:blip r:embed="rId3" cstate="print">
              <a:duotone>
                <a:prstClr val="black"/>
                <a:schemeClr val="tx2">
                  <a:tint val="45000"/>
                  <a:satMod val="400000"/>
                </a:schemeClr>
              </a:duotone>
            </a:blip>
            <a:stretch>
              <a:fillRect/>
            </a:stretch>
          </a:blipFill>
        </p:spPr>
        <p:txBody>
          <a:bodyPr lIns="0" tIns="0" rIns="0" bIns="0" anchor="ctr">
            <a:scene3d>
              <a:camera prst="orthographicFront">
                <a:rot lat="0" lon="0" rev="0"/>
              </a:camera>
              <a:lightRig rig="glow" dir="t">
                <a:rot lat="0" lon="0" rev="3600000"/>
              </a:lightRig>
            </a:scene3d>
            <a:sp3d>
              <a:bevelT w="12700" h="12700"/>
              <a:contourClr>
                <a:schemeClr val="bg1"/>
              </a:contourClr>
            </a:sp3d>
          </a:bodyPr>
          <a:lstStyle/>
          <a:p>
            <a:pPr algn="ctr" fontAlgn="base">
              <a:lnSpc>
                <a:spcPts val="3200"/>
              </a:lnSpc>
              <a:spcBef>
                <a:spcPct val="0"/>
              </a:spcBef>
              <a:spcAft>
                <a:spcPct val="0"/>
              </a:spcAft>
              <a:defRPr/>
            </a:pPr>
            <a:endParaRPr kumimoji="1" lang="ko-KR" altLang="en-US" sz="1700" dirty="0" smtClean="0">
              <a:ln>
                <a:prstDash val="solid"/>
              </a:ln>
              <a:solidFill>
                <a:prstClr val="white"/>
              </a:solidFill>
              <a:effectLst>
                <a:outerShdw blurRad="50800" dist="38100" dir="2700000" algn="tl" rotWithShape="0">
                  <a:prstClr val="black">
                    <a:alpha val="40000"/>
                  </a:prstClr>
                </a:outerShdw>
              </a:effectLst>
              <a:latin typeface="Tahoma" panose="020B0604030504040204" pitchFamily="34" charset="0"/>
              <a:ea typeface="산돌고딕B" pitchFamily="18" charset="-127"/>
              <a:cs typeface="Tahoma" panose="020B0604030504040204" pitchFamily="34" charset="0"/>
            </a:endParaRPr>
          </a:p>
        </p:txBody>
      </p:sp>
      <p:sp>
        <p:nvSpPr>
          <p:cNvPr id="15" name="TextBox 41"/>
          <p:cNvSpPr txBox="1">
            <a:spLocks noChangeArrowheads="1"/>
          </p:cNvSpPr>
          <p:nvPr/>
        </p:nvSpPr>
        <p:spPr bwMode="auto">
          <a:xfrm>
            <a:off x="4820915" y="3090869"/>
            <a:ext cx="1674104" cy="630926"/>
          </a:xfrm>
          <a:prstGeom prst="rect">
            <a:avLst/>
          </a:prstGeom>
          <a:noFill/>
          <a:ln w="9525">
            <a:noFill/>
            <a:miter lim="800000"/>
            <a:headEnd/>
            <a:tailEnd/>
          </a:ln>
        </p:spPr>
        <p:txBody>
          <a:bodyPr wrap="none" lIns="36000" tIns="45712" rIns="36000" bIns="45712">
            <a:spAutoFit/>
            <a:scene3d>
              <a:camera prst="orthographicFront"/>
              <a:lightRig rig="threePt" dir="t"/>
            </a:scene3d>
            <a:sp3d contourW="25400">
              <a:bevelT w="0" h="25400"/>
              <a:contourClr>
                <a:srgbClr val="00194C"/>
              </a:contourClr>
            </a:sp3d>
          </a:bodyPr>
          <a:lstStyle/>
          <a:p>
            <a:pPr algn="ctr">
              <a:lnSpc>
                <a:spcPts val="2100"/>
              </a:lnSpc>
              <a:buClr>
                <a:schemeClr val="tx1">
                  <a:lumMod val="85000"/>
                  <a:lumOff val="15000"/>
                </a:schemeClr>
              </a:buClr>
              <a:defRPr/>
            </a:pPr>
            <a:r>
              <a:rPr lang="en-US" altLang="ko-KR" sz="1100" b="1" dirty="0" smtClean="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High water quality for </a:t>
            </a:r>
          </a:p>
          <a:p>
            <a:pPr algn="ctr">
              <a:lnSpc>
                <a:spcPts val="2100"/>
              </a:lnSpc>
              <a:buClr>
                <a:schemeClr val="tx1">
                  <a:lumMod val="85000"/>
                  <a:lumOff val="15000"/>
                </a:schemeClr>
              </a:buClr>
              <a:defRPr/>
            </a:pPr>
            <a:r>
              <a:rPr lang="en-US" altLang="ko-KR" sz="1100" b="1" dirty="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w</a:t>
            </a:r>
            <a:r>
              <a:rPr lang="en-US" altLang="ko-KR" sz="1100" b="1" dirty="0" smtClean="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astewater reuse</a:t>
            </a:r>
            <a:endParaRPr lang="ko-KR" altLang="en-US" sz="1100" b="1" dirty="0" smtClean="0">
              <a:solidFill>
                <a:schemeClr val="bg1"/>
              </a:solidFill>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p:txBody>
      </p:sp>
      <p:cxnSp>
        <p:nvCxnSpPr>
          <p:cNvPr id="16" name="직선 연결선 15"/>
          <p:cNvCxnSpPr/>
          <p:nvPr/>
        </p:nvCxnSpPr>
        <p:spPr>
          <a:xfrm rot="5400000">
            <a:off x="7381492" y="2741833"/>
            <a:ext cx="607085" cy="1463"/>
          </a:xfrm>
          <a:prstGeom prst="line">
            <a:avLst/>
          </a:prstGeom>
          <a:ln w="19050">
            <a:prstDash val="sysDot"/>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17" name="AutoShape 77"/>
          <p:cNvSpPr>
            <a:spLocks noChangeArrowheads="1"/>
          </p:cNvSpPr>
          <p:nvPr/>
        </p:nvSpPr>
        <p:spPr bwMode="auto">
          <a:xfrm>
            <a:off x="6603746" y="3084342"/>
            <a:ext cx="2162576" cy="643980"/>
          </a:xfrm>
          <a:prstGeom prst="roundRect">
            <a:avLst>
              <a:gd name="adj" fmla="val 11803"/>
            </a:avLst>
          </a:prstGeom>
          <a:blipFill>
            <a:blip r:embed="rId3" cstate="print">
              <a:duotone>
                <a:prstClr val="black"/>
                <a:schemeClr val="tx2">
                  <a:tint val="45000"/>
                  <a:satMod val="400000"/>
                </a:schemeClr>
              </a:duotone>
            </a:blip>
            <a:stretch>
              <a:fillRect/>
            </a:stretch>
          </a:blipFill>
        </p:spPr>
        <p:txBody>
          <a:bodyPr lIns="0" tIns="0" rIns="0" bIns="0" anchor="ctr">
            <a:scene3d>
              <a:camera prst="orthographicFront">
                <a:rot lat="0" lon="0" rev="0"/>
              </a:camera>
              <a:lightRig rig="glow" dir="t">
                <a:rot lat="0" lon="0" rev="3600000"/>
              </a:lightRig>
            </a:scene3d>
            <a:sp3d>
              <a:bevelT w="12700" h="12700"/>
              <a:contourClr>
                <a:schemeClr val="bg1"/>
              </a:contourClr>
            </a:sp3d>
          </a:bodyPr>
          <a:lstStyle/>
          <a:p>
            <a:pPr algn="ctr" fontAlgn="base">
              <a:lnSpc>
                <a:spcPts val="3200"/>
              </a:lnSpc>
              <a:spcBef>
                <a:spcPct val="0"/>
              </a:spcBef>
              <a:spcAft>
                <a:spcPct val="0"/>
              </a:spcAft>
              <a:defRPr/>
            </a:pPr>
            <a:endParaRPr kumimoji="1" lang="ko-KR" altLang="en-US" sz="1700" dirty="0" smtClean="0">
              <a:ln>
                <a:prstDash val="solid"/>
              </a:ln>
              <a:solidFill>
                <a:prstClr val="white"/>
              </a:solidFill>
              <a:effectLst>
                <a:outerShdw blurRad="50800" dist="38100" dir="2700000" algn="tl" rotWithShape="0">
                  <a:prstClr val="black">
                    <a:alpha val="40000"/>
                  </a:prstClr>
                </a:outerShdw>
              </a:effectLst>
              <a:latin typeface="Tahoma" panose="020B0604030504040204" pitchFamily="34" charset="0"/>
              <a:ea typeface="산돌고딕B" pitchFamily="18" charset="-127"/>
              <a:cs typeface="Tahoma" panose="020B0604030504040204" pitchFamily="34" charset="0"/>
            </a:endParaRPr>
          </a:p>
        </p:txBody>
      </p:sp>
      <p:sp>
        <p:nvSpPr>
          <p:cNvPr id="18" name="TextBox 41"/>
          <p:cNvSpPr txBox="1">
            <a:spLocks noChangeArrowheads="1"/>
          </p:cNvSpPr>
          <p:nvPr/>
        </p:nvSpPr>
        <p:spPr bwMode="auto">
          <a:xfrm>
            <a:off x="6949771" y="3090869"/>
            <a:ext cx="1470522" cy="630926"/>
          </a:xfrm>
          <a:prstGeom prst="rect">
            <a:avLst/>
          </a:prstGeom>
          <a:noFill/>
          <a:ln w="9525">
            <a:noFill/>
            <a:miter lim="800000"/>
            <a:headEnd/>
            <a:tailEnd/>
          </a:ln>
        </p:spPr>
        <p:txBody>
          <a:bodyPr wrap="none" lIns="36000" tIns="45712" rIns="36000" bIns="45712">
            <a:spAutoFit/>
            <a:scene3d>
              <a:camera prst="orthographicFront"/>
              <a:lightRig rig="threePt" dir="t"/>
            </a:scene3d>
            <a:sp3d contourW="25400">
              <a:bevelT w="0" h="25400"/>
              <a:contourClr>
                <a:srgbClr val="00194C"/>
              </a:contourClr>
            </a:sp3d>
          </a:bodyPr>
          <a:lstStyle/>
          <a:p>
            <a:pPr algn="ctr">
              <a:lnSpc>
                <a:spcPts val="2100"/>
              </a:lnSpc>
              <a:buClr>
                <a:schemeClr val="tx1">
                  <a:lumMod val="85000"/>
                  <a:lumOff val="15000"/>
                </a:schemeClr>
              </a:buClr>
              <a:defRPr/>
            </a:pPr>
            <a:r>
              <a:rPr lang="en-US" altLang="ko-KR" sz="1100" b="1" dirty="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High water quality</a:t>
            </a:r>
            <a:endParaRPr lang="ko-KR" altLang="en-US" sz="1100" b="1" dirty="0">
              <a:solidFill>
                <a:schemeClr val="bg1"/>
              </a:solidFill>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a:p>
            <a:pPr algn="ctr">
              <a:lnSpc>
                <a:spcPts val="2100"/>
              </a:lnSpc>
              <a:buClr>
                <a:schemeClr val="tx1">
                  <a:lumMod val="85000"/>
                  <a:lumOff val="15000"/>
                </a:schemeClr>
              </a:buClr>
              <a:defRPr/>
            </a:pPr>
            <a:r>
              <a:rPr lang="en-US" altLang="ko-KR" sz="1100" b="1" dirty="0" smtClean="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a:t>
            </a:r>
            <a:r>
              <a:rPr lang="en-US" altLang="ko-KR" sz="1100" b="1" dirty="0" smtClean="0">
                <a:solidFill>
                  <a:schemeClr val="bg1">
                    <a:lumMod val="95000"/>
                  </a:schemeClr>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 </a:t>
            </a:r>
            <a:r>
              <a:rPr lang="en-US" altLang="ko-KR" sz="1100" b="1" dirty="0" smtClean="0">
                <a:solidFill>
                  <a:srgbClr val="FF0000"/>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Sludge Reduction</a:t>
            </a:r>
            <a:endParaRPr lang="ko-KR" altLang="en-US" sz="1100" b="1" dirty="0" smtClean="0">
              <a:solidFill>
                <a:srgbClr val="FF0000"/>
              </a:solidFill>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p:txBody>
      </p:sp>
      <p:pic>
        <p:nvPicPr>
          <p:cNvPr id="19" name="Picture 2" descr="C:\Documents and Settings\Heo Jae Young\My Documents\My Pictures\그림8.png"/>
          <p:cNvPicPr>
            <a:picLocks noChangeAspect="1" noChangeArrowheads="1"/>
          </p:cNvPicPr>
          <p:nvPr/>
        </p:nvPicPr>
        <p:blipFill>
          <a:blip r:embed="rId4" cstate="print"/>
          <a:srcRect/>
          <a:stretch>
            <a:fillRect/>
          </a:stretch>
        </p:blipFill>
        <p:spPr bwMode="auto">
          <a:xfrm>
            <a:off x="1143150" y="2048721"/>
            <a:ext cx="1752232" cy="842286"/>
          </a:xfrm>
          <a:prstGeom prst="rect">
            <a:avLst/>
          </a:prstGeom>
          <a:noFill/>
        </p:spPr>
      </p:pic>
      <p:sp>
        <p:nvSpPr>
          <p:cNvPr id="20" name="TextBox 41"/>
          <p:cNvSpPr txBox="1">
            <a:spLocks noChangeArrowheads="1"/>
          </p:cNvSpPr>
          <p:nvPr/>
        </p:nvSpPr>
        <p:spPr bwMode="auto">
          <a:xfrm>
            <a:off x="927127" y="2332385"/>
            <a:ext cx="2160239" cy="446260"/>
          </a:xfrm>
          <a:prstGeom prst="rect">
            <a:avLst/>
          </a:prstGeom>
          <a:noFill/>
          <a:ln w="9525">
            <a:noFill/>
            <a:miter lim="800000"/>
            <a:headEnd/>
            <a:tailEnd/>
          </a:ln>
        </p:spPr>
        <p:txBody>
          <a:bodyPr wrap="square" lIns="36000" tIns="45712" rIns="36000" bIns="45712">
            <a:spAutoFit/>
            <a:scene3d>
              <a:camera prst="orthographicFront"/>
              <a:lightRig rig="threePt" dir="t"/>
            </a:scene3d>
            <a:sp3d>
              <a:bevelT w="0" h="25400"/>
              <a:contourClr>
                <a:srgbClr val="00194C"/>
              </a:contourClr>
            </a:sp3d>
          </a:bodyPr>
          <a:lstStyle/>
          <a:p>
            <a:pPr algn="ctr">
              <a:buClr>
                <a:schemeClr val="tx1">
                  <a:lumMod val="85000"/>
                  <a:lumOff val="15000"/>
                </a:schemeClr>
              </a:buClr>
            </a:pPr>
            <a:r>
              <a:rPr lang="en-US" altLang="ko-KR" sz="1150" spc="-40" dirty="0" smtClean="0">
                <a:latin typeface="Tahoma" panose="020B0604030504040204" pitchFamily="34" charset="0"/>
                <a:ea typeface="Tahoma" panose="020B0604030504040204" pitchFamily="34" charset="0"/>
                <a:cs typeface="Tahoma" panose="020B0604030504040204" pitchFamily="34" charset="0"/>
              </a:rPr>
              <a:t>Conventional</a:t>
            </a:r>
          </a:p>
          <a:p>
            <a:pPr algn="ctr">
              <a:buClr>
                <a:schemeClr val="tx1">
                  <a:lumMod val="85000"/>
                  <a:lumOff val="15000"/>
                </a:schemeClr>
              </a:buClr>
            </a:pPr>
            <a:r>
              <a:rPr lang="en-US" altLang="ko-KR" sz="1150" spc="-40" dirty="0" smtClean="0">
                <a:latin typeface="Tahoma" panose="020B0604030504040204" pitchFamily="34" charset="0"/>
                <a:ea typeface="Tahoma" panose="020B0604030504040204" pitchFamily="34" charset="0"/>
                <a:cs typeface="Tahoma" panose="020B0604030504040204" pitchFamily="34" charset="0"/>
              </a:rPr>
              <a:t> Wastewater Treatment</a:t>
            </a:r>
            <a:endParaRPr lang="ko-KR" altLang="en-US" sz="1150" spc="-40" dirty="0" smtClean="0">
              <a:latin typeface="Tahoma" panose="020B0604030504040204" pitchFamily="34" charset="0"/>
              <a:ea typeface="산돌고딕B" pitchFamily="18" charset="-127"/>
              <a:cs typeface="Tahoma" panose="020B0604030504040204" pitchFamily="34" charset="0"/>
            </a:endParaRPr>
          </a:p>
        </p:txBody>
      </p:sp>
      <p:grpSp>
        <p:nvGrpSpPr>
          <p:cNvPr id="21" name="그룹 20"/>
          <p:cNvGrpSpPr/>
          <p:nvPr/>
        </p:nvGrpSpPr>
        <p:grpSpPr>
          <a:xfrm>
            <a:off x="1279472" y="2036942"/>
            <a:ext cx="3421136" cy="854066"/>
            <a:chOff x="1337478" y="1470303"/>
            <a:chExt cx="3713207" cy="940066"/>
          </a:xfrm>
        </p:grpSpPr>
        <p:pic>
          <p:nvPicPr>
            <p:cNvPr id="22" name="Picture 2" descr="C:\Documents and Settings\Heo Jae Young\My Documents\My Pictures\그림8.png"/>
            <p:cNvPicPr>
              <a:picLocks noChangeAspect="1" noChangeArrowheads="1"/>
            </p:cNvPicPr>
            <p:nvPr/>
          </p:nvPicPr>
          <p:blipFill>
            <a:blip r:embed="rId4" cstate="print"/>
            <a:srcRect/>
            <a:stretch>
              <a:fillRect/>
            </a:stretch>
          </p:blipFill>
          <p:spPr bwMode="auto">
            <a:xfrm>
              <a:off x="3148860" y="1483269"/>
              <a:ext cx="1901825" cy="927100"/>
            </a:xfrm>
            <a:prstGeom prst="rect">
              <a:avLst/>
            </a:prstGeom>
            <a:noFill/>
          </p:spPr>
        </p:pic>
        <p:sp>
          <p:nvSpPr>
            <p:cNvPr id="23" name="TextBox 41"/>
            <p:cNvSpPr txBox="1">
              <a:spLocks noChangeArrowheads="1"/>
            </p:cNvSpPr>
            <p:nvPr/>
          </p:nvSpPr>
          <p:spPr bwMode="auto">
            <a:xfrm>
              <a:off x="3282543" y="1473903"/>
              <a:ext cx="1151288" cy="426265"/>
            </a:xfrm>
            <a:prstGeom prst="rect">
              <a:avLst/>
            </a:prstGeom>
            <a:noFill/>
            <a:ln w="9525">
              <a:noFill/>
              <a:miter lim="800000"/>
              <a:headEnd/>
              <a:tailEnd/>
            </a:ln>
          </p:spPr>
          <p:txBody>
            <a:bodyPr wrap="none" lIns="36000" tIns="45712" rIns="36000" bIns="45712">
              <a:spAutoFit/>
              <a:scene3d>
                <a:camera prst="orthographicFront"/>
                <a:lightRig rig="threePt" dir="t"/>
              </a:scene3d>
              <a:sp3d contourW="25400">
                <a:bevelT w="0" h="25400"/>
                <a:contourClr>
                  <a:srgbClr val="00194C"/>
                </a:contourClr>
              </a:sp3d>
            </a:bodyPr>
            <a:lstStyle/>
            <a:p>
              <a:pPr fontAlgn="auto">
                <a:lnSpc>
                  <a:spcPts val="2300"/>
                </a:lnSpc>
                <a:spcBef>
                  <a:spcPts val="0"/>
                </a:spcBef>
                <a:spcAft>
                  <a:spcPts val="0"/>
                </a:spcAft>
                <a:defRPr/>
              </a:pPr>
              <a:r>
                <a:rPr lang="en-US" altLang="ko-KR" sz="12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2</a:t>
              </a:r>
              <a:r>
                <a:rPr lang="en-US" altLang="ko-KR" sz="1200" baseline="300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nd</a:t>
              </a:r>
              <a:r>
                <a:rPr lang="en-US" altLang="ko-KR" sz="12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 Generation</a:t>
              </a:r>
              <a:endParaRPr lang="ko-KR" altLang="en-US" sz="1200" dirty="0">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p:txBody>
        </p:sp>
        <p:sp>
          <p:nvSpPr>
            <p:cNvPr id="24" name="TextBox 41"/>
            <p:cNvSpPr txBox="1">
              <a:spLocks noChangeArrowheads="1"/>
            </p:cNvSpPr>
            <p:nvPr/>
          </p:nvSpPr>
          <p:spPr bwMode="auto">
            <a:xfrm>
              <a:off x="1337478" y="1470303"/>
              <a:ext cx="1698913" cy="426265"/>
            </a:xfrm>
            <a:prstGeom prst="rect">
              <a:avLst/>
            </a:prstGeom>
            <a:noFill/>
            <a:ln w="9525">
              <a:noFill/>
              <a:miter lim="800000"/>
              <a:headEnd/>
              <a:tailEnd/>
            </a:ln>
          </p:spPr>
          <p:txBody>
            <a:bodyPr wrap="square" lIns="36000" tIns="45712" rIns="36000" bIns="45712">
              <a:spAutoFit/>
              <a:scene3d>
                <a:camera prst="orthographicFront"/>
                <a:lightRig rig="threePt" dir="t"/>
              </a:scene3d>
              <a:sp3d contourW="25400">
                <a:bevelT w="0" h="25400"/>
                <a:contourClr>
                  <a:srgbClr val="00194C"/>
                </a:contourClr>
              </a:sp3d>
            </a:bodyPr>
            <a:lstStyle/>
            <a:p>
              <a:pPr fontAlgn="auto">
                <a:lnSpc>
                  <a:spcPts val="2300"/>
                </a:lnSpc>
                <a:spcBef>
                  <a:spcPts val="0"/>
                </a:spcBef>
                <a:spcAft>
                  <a:spcPts val="0"/>
                </a:spcAft>
                <a:defRPr/>
              </a:pPr>
              <a:r>
                <a:rPr lang="en-US" altLang="ko-KR" sz="12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1</a:t>
              </a:r>
              <a:r>
                <a:rPr lang="en-US" altLang="ko-KR" sz="1200" baseline="300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st</a:t>
              </a:r>
              <a:r>
                <a:rPr lang="en-US" altLang="ko-KR" sz="12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 Generation</a:t>
              </a:r>
              <a:endParaRPr lang="ko-KR" altLang="en-US" sz="1200" dirty="0" smtClean="0">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p:txBody>
        </p:sp>
      </p:grpSp>
      <p:grpSp>
        <p:nvGrpSpPr>
          <p:cNvPr id="25" name="그룹 24"/>
          <p:cNvGrpSpPr/>
          <p:nvPr/>
        </p:nvGrpSpPr>
        <p:grpSpPr>
          <a:xfrm>
            <a:off x="4753601" y="2048723"/>
            <a:ext cx="1776616" cy="842286"/>
            <a:chOff x="5108202" y="1483269"/>
            <a:chExt cx="1928291" cy="927099"/>
          </a:xfrm>
        </p:grpSpPr>
        <p:pic>
          <p:nvPicPr>
            <p:cNvPr id="26" name="Picture 2" descr="C:\Documents and Settings\Heo Jae Young\My Documents\My Pictures\그림8.png"/>
            <p:cNvPicPr>
              <a:picLocks noChangeAspect="1" noChangeArrowheads="1"/>
            </p:cNvPicPr>
            <p:nvPr/>
          </p:nvPicPr>
          <p:blipFill>
            <a:blip r:embed="rId4" cstate="print"/>
            <a:srcRect/>
            <a:stretch>
              <a:fillRect/>
            </a:stretch>
          </p:blipFill>
          <p:spPr bwMode="auto">
            <a:xfrm>
              <a:off x="5108202" y="1483269"/>
              <a:ext cx="1901825" cy="927099"/>
            </a:xfrm>
            <a:prstGeom prst="rect">
              <a:avLst/>
            </a:prstGeom>
            <a:noFill/>
          </p:spPr>
        </p:pic>
        <p:sp>
          <p:nvSpPr>
            <p:cNvPr id="27" name="TextBox 41"/>
            <p:cNvSpPr txBox="1">
              <a:spLocks noChangeArrowheads="1"/>
            </p:cNvSpPr>
            <p:nvPr/>
          </p:nvSpPr>
          <p:spPr bwMode="auto">
            <a:xfrm>
              <a:off x="5248734" y="1487323"/>
              <a:ext cx="1787759" cy="426265"/>
            </a:xfrm>
            <a:prstGeom prst="rect">
              <a:avLst/>
            </a:prstGeom>
            <a:noFill/>
            <a:ln w="9525">
              <a:noFill/>
              <a:miter lim="800000"/>
              <a:headEnd/>
              <a:tailEnd/>
            </a:ln>
          </p:spPr>
          <p:txBody>
            <a:bodyPr wrap="square" lIns="36000" tIns="45712" rIns="36000" bIns="45712">
              <a:spAutoFit/>
              <a:scene3d>
                <a:camera prst="orthographicFront"/>
                <a:lightRig rig="threePt" dir="t"/>
              </a:scene3d>
              <a:sp3d contourW="25400">
                <a:bevelT w="0" h="25400"/>
                <a:contourClr>
                  <a:srgbClr val="00194C"/>
                </a:contourClr>
              </a:sp3d>
            </a:bodyPr>
            <a:lstStyle/>
            <a:p>
              <a:pPr>
                <a:lnSpc>
                  <a:spcPts val="2300"/>
                </a:lnSpc>
                <a:defRPr/>
              </a:pPr>
              <a:r>
                <a:rPr lang="en-US" altLang="ko-KR" sz="12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3</a:t>
              </a:r>
              <a:r>
                <a:rPr lang="en-US" altLang="ko-KR" sz="1200" baseline="300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rd</a:t>
              </a:r>
              <a:r>
                <a:rPr lang="en-US" altLang="ko-KR" sz="12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 Generation</a:t>
              </a:r>
              <a:endParaRPr lang="ko-KR" altLang="en-US" sz="1200" dirty="0">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p:txBody>
        </p:sp>
      </p:grpSp>
      <p:pic>
        <p:nvPicPr>
          <p:cNvPr id="29" name="Picture 3" descr="C:\Documents and Settings\Heo Jae Young\My Documents\My Pictures\그림9.png"/>
          <p:cNvPicPr>
            <a:picLocks noChangeAspect="1" noChangeArrowheads="1"/>
          </p:cNvPicPr>
          <p:nvPr/>
        </p:nvPicPr>
        <p:blipFill>
          <a:blip r:embed="rId5" cstate="print"/>
          <a:srcRect/>
          <a:stretch>
            <a:fillRect/>
          </a:stretch>
        </p:blipFill>
        <p:spPr bwMode="auto">
          <a:xfrm>
            <a:off x="6558826" y="2048722"/>
            <a:ext cx="2246602" cy="842286"/>
          </a:xfrm>
          <a:prstGeom prst="rect">
            <a:avLst/>
          </a:prstGeom>
          <a:noFill/>
        </p:spPr>
      </p:pic>
      <p:sp>
        <p:nvSpPr>
          <p:cNvPr id="31" name="TextBox 41"/>
          <p:cNvSpPr txBox="1">
            <a:spLocks noChangeArrowheads="1"/>
          </p:cNvSpPr>
          <p:nvPr/>
        </p:nvSpPr>
        <p:spPr bwMode="auto">
          <a:xfrm>
            <a:off x="6687075" y="2040214"/>
            <a:ext cx="1467696" cy="387269"/>
          </a:xfrm>
          <a:prstGeom prst="rect">
            <a:avLst/>
          </a:prstGeom>
          <a:noFill/>
          <a:ln w="9525">
            <a:noFill/>
            <a:miter lim="800000"/>
            <a:headEnd/>
            <a:tailEnd/>
          </a:ln>
        </p:spPr>
        <p:txBody>
          <a:bodyPr wrap="square" lIns="36000" tIns="45712" rIns="36000" bIns="45712">
            <a:spAutoFit/>
            <a:scene3d>
              <a:camera prst="orthographicFront"/>
              <a:lightRig rig="threePt" dir="t"/>
            </a:scene3d>
            <a:sp3d contourW="25400">
              <a:bevelT w="0" h="25400"/>
              <a:contourClr>
                <a:srgbClr val="00194C"/>
              </a:contourClr>
            </a:sp3d>
          </a:bodyPr>
          <a:lstStyle/>
          <a:p>
            <a:pPr fontAlgn="auto">
              <a:lnSpc>
                <a:spcPts val="2300"/>
              </a:lnSpc>
              <a:spcBef>
                <a:spcPts val="0"/>
              </a:spcBef>
              <a:spcAft>
                <a:spcPts val="0"/>
              </a:spcAft>
              <a:defRPr/>
            </a:pPr>
            <a:r>
              <a:rPr lang="en-US" altLang="ko-KR" sz="1200" dirty="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New </a:t>
            </a:r>
            <a:r>
              <a:rPr lang="en-US" altLang="ko-KR" sz="12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Generation</a:t>
            </a:r>
            <a:endParaRPr lang="ko-KR" altLang="en-US" sz="1200" dirty="0">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p:txBody>
      </p:sp>
      <p:sp>
        <p:nvSpPr>
          <p:cNvPr id="32" name="TextBox 41"/>
          <p:cNvSpPr txBox="1">
            <a:spLocks noChangeArrowheads="1"/>
          </p:cNvSpPr>
          <p:nvPr/>
        </p:nvSpPr>
        <p:spPr bwMode="auto">
          <a:xfrm>
            <a:off x="2943350" y="2332385"/>
            <a:ext cx="1800200" cy="446260"/>
          </a:xfrm>
          <a:prstGeom prst="rect">
            <a:avLst/>
          </a:prstGeom>
          <a:noFill/>
          <a:ln w="9525">
            <a:noFill/>
            <a:miter lim="800000"/>
            <a:headEnd/>
            <a:tailEnd/>
          </a:ln>
        </p:spPr>
        <p:txBody>
          <a:bodyPr wrap="square" lIns="36000" tIns="45712" rIns="36000" bIns="45712">
            <a:spAutoFit/>
            <a:scene3d>
              <a:camera prst="orthographicFront"/>
              <a:lightRig rig="threePt" dir="t"/>
            </a:scene3d>
            <a:sp3d>
              <a:bevelT w="0" h="25400"/>
              <a:contourClr>
                <a:srgbClr val="00194C"/>
              </a:contourClr>
            </a:sp3d>
          </a:bodyPr>
          <a:lstStyle/>
          <a:p>
            <a:pPr algn="ctr">
              <a:buClr>
                <a:schemeClr val="tx1">
                  <a:lumMod val="85000"/>
                  <a:lumOff val="15000"/>
                </a:schemeClr>
              </a:buClr>
            </a:pPr>
            <a:r>
              <a:rPr lang="en-US" altLang="ko-KR" sz="1150" spc="-40" dirty="0" smtClean="0">
                <a:latin typeface="Tahoma" panose="020B0604030504040204" pitchFamily="34" charset="0"/>
                <a:ea typeface="Tahoma" panose="020B0604030504040204" pitchFamily="34" charset="0"/>
                <a:cs typeface="Tahoma" panose="020B0604030504040204" pitchFamily="34" charset="0"/>
              </a:rPr>
              <a:t>Advanced </a:t>
            </a:r>
          </a:p>
          <a:p>
            <a:pPr algn="ctr">
              <a:buClr>
                <a:schemeClr val="tx1">
                  <a:lumMod val="85000"/>
                  <a:lumOff val="15000"/>
                </a:schemeClr>
              </a:buClr>
            </a:pPr>
            <a:r>
              <a:rPr lang="en-US" altLang="ko-KR" sz="1150" spc="-40" dirty="0" smtClean="0">
                <a:latin typeface="Tahoma" panose="020B0604030504040204" pitchFamily="34" charset="0"/>
                <a:ea typeface="Tahoma" panose="020B0604030504040204" pitchFamily="34" charset="0"/>
                <a:cs typeface="Tahoma" panose="020B0604030504040204" pitchFamily="34" charset="0"/>
              </a:rPr>
              <a:t>Wastewater Treatment</a:t>
            </a:r>
            <a:endParaRPr lang="ko-KR" altLang="en-US" sz="1150" spc="-40" dirty="0">
              <a:latin typeface="Tahoma" panose="020B0604030504040204" pitchFamily="34" charset="0"/>
              <a:ea typeface="산돌고딕B" pitchFamily="18" charset="-127"/>
              <a:cs typeface="Tahoma" panose="020B0604030504040204" pitchFamily="34" charset="0"/>
            </a:endParaRPr>
          </a:p>
        </p:txBody>
      </p:sp>
      <p:sp>
        <p:nvSpPr>
          <p:cNvPr id="33" name="TextBox 41"/>
          <p:cNvSpPr txBox="1">
            <a:spLocks noChangeArrowheads="1"/>
          </p:cNvSpPr>
          <p:nvPr/>
        </p:nvSpPr>
        <p:spPr bwMode="auto">
          <a:xfrm>
            <a:off x="5048703" y="2417023"/>
            <a:ext cx="1218530" cy="269288"/>
          </a:xfrm>
          <a:prstGeom prst="rect">
            <a:avLst/>
          </a:prstGeom>
          <a:noFill/>
          <a:ln w="9525">
            <a:noFill/>
            <a:miter lim="800000"/>
            <a:headEnd/>
            <a:tailEnd/>
          </a:ln>
        </p:spPr>
        <p:txBody>
          <a:bodyPr wrap="none" lIns="36000" tIns="45712" rIns="36000" bIns="45712">
            <a:spAutoFit/>
            <a:scene3d>
              <a:camera prst="orthographicFront"/>
              <a:lightRig rig="threePt" dir="t"/>
            </a:scene3d>
            <a:sp3d>
              <a:bevelT w="0" h="25400"/>
              <a:contourClr>
                <a:srgbClr val="00194C"/>
              </a:contourClr>
            </a:sp3d>
          </a:bodyPr>
          <a:lstStyle/>
          <a:p>
            <a:pPr algn="ctr">
              <a:buClr>
                <a:schemeClr val="tx1">
                  <a:lumMod val="85000"/>
                  <a:lumOff val="15000"/>
                </a:schemeClr>
              </a:buClr>
            </a:pPr>
            <a:r>
              <a:rPr lang="en-US" altLang="ko-KR" sz="1150" spc="-40" dirty="0" smtClean="0">
                <a:latin typeface="Tahoma" panose="020B0604030504040204" pitchFamily="34" charset="0"/>
                <a:ea typeface="Tahoma" panose="020B0604030504040204" pitchFamily="34" charset="0"/>
                <a:cs typeface="Tahoma" panose="020B0604030504040204" pitchFamily="34" charset="0"/>
              </a:rPr>
              <a:t>Wastewater Reuse</a:t>
            </a:r>
            <a:endParaRPr lang="ko-KR" altLang="en-US" sz="1150" spc="-40" dirty="0" smtClean="0">
              <a:latin typeface="Tahoma" panose="020B0604030504040204" pitchFamily="34" charset="0"/>
              <a:ea typeface="산돌고딕B" pitchFamily="18" charset="-127"/>
              <a:cs typeface="Tahoma" panose="020B0604030504040204" pitchFamily="34" charset="0"/>
            </a:endParaRPr>
          </a:p>
        </p:txBody>
      </p:sp>
      <p:cxnSp>
        <p:nvCxnSpPr>
          <p:cNvPr id="34" name="직선 연결선 33"/>
          <p:cNvCxnSpPr/>
          <p:nvPr/>
        </p:nvCxnSpPr>
        <p:spPr>
          <a:xfrm>
            <a:off x="6530668" y="2000130"/>
            <a:ext cx="0" cy="18002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5" name="모서리가 둥근 직사각형 34"/>
          <p:cNvSpPr/>
          <p:nvPr/>
        </p:nvSpPr>
        <p:spPr bwMode="auto">
          <a:xfrm>
            <a:off x="848544" y="1958513"/>
            <a:ext cx="8267002" cy="1866531"/>
          </a:xfrm>
          <a:prstGeom prst="roundRect">
            <a:avLst/>
          </a:prstGeom>
          <a:noFill/>
          <a:ln w="38100">
            <a:solidFill>
              <a:srgbClr val="92D050"/>
            </a:solidFill>
            <a:miter lim="800000"/>
            <a:headEnd/>
            <a:tailEnd/>
          </a:ln>
          <a:effectLst/>
          <a:extLst/>
        </p:spPr>
        <p:txBody>
          <a:bodyPr lIns="36000" tIns="36000" rIns="36000" bIns="36000" rtlCol="0" anchor="ctr"/>
          <a:lstStyle/>
          <a:p>
            <a:pPr algn="ctr" latinLnBrk="0">
              <a:spcBef>
                <a:spcPct val="50000"/>
              </a:spcBef>
            </a:pPr>
            <a:endParaRPr lang="ko-KR" altLang="en-US" sz="1200" b="0" smtClean="0">
              <a:solidFill>
                <a:srgbClr val="92D050"/>
              </a:solidFill>
              <a:latin typeface="Tahoma" panose="020B0604030504040204" pitchFamily="34" charset="0"/>
              <a:ea typeface="맑은 고딕" pitchFamily="50" charset="-127"/>
              <a:cs typeface="Tahoma" panose="020B0604030504040204" pitchFamily="34" charset="0"/>
            </a:endParaRPr>
          </a:p>
        </p:txBody>
      </p:sp>
      <p:sp>
        <p:nvSpPr>
          <p:cNvPr id="36" name="직사각형 35"/>
          <p:cNvSpPr/>
          <p:nvPr/>
        </p:nvSpPr>
        <p:spPr>
          <a:xfrm>
            <a:off x="284704" y="719408"/>
            <a:ext cx="5964440" cy="369332"/>
          </a:xfrm>
          <a:prstGeom prst="rect">
            <a:avLst/>
          </a:prstGeom>
        </p:spPr>
        <p:txBody>
          <a:bodyPr wrap="square">
            <a:spAutoFit/>
          </a:bodyPr>
          <a:lstStyle/>
          <a:p>
            <a:r>
              <a:rPr lang="en-US" altLang="ko-KR" b="1" dirty="0" smtClean="0">
                <a:latin typeface="Tahoma" panose="020B0604030504040204" pitchFamily="34" charset="0"/>
                <a:ea typeface="Tahoma" panose="020B0604030504040204" pitchFamily="34" charset="0"/>
                <a:cs typeface="Tahoma" panose="020B0604030504040204" pitchFamily="34" charset="0"/>
              </a:rPr>
              <a:t>Paradigm Shift</a:t>
            </a:r>
            <a:endParaRPr lang="en-US" altLang="ko-KR" b="1" dirty="0">
              <a:latin typeface="Tahoma" panose="020B0604030504040204" pitchFamily="34" charset="0"/>
              <a:ea typeface="Tahoma" panose="020B0604030504040204" pitchFamily="34" charset="0"/>
              <a:cs typeface="Tahoma" panose="020B0604030504040204" pitchFamily="34" charset="0"/>
            </a:endParaRPr>
          </a:p>
        </p:txBody>
      </p:sp>
      <p:sp>
        <p:nvSpPr>
          <p:cNvPr id="37" name="TextBox 41"/>
          <p:cNvSpPr txBox="1">
            <a:spLocks noChangeArrowheads="1"/>
          </p:cNvSpPr>
          <p:nvPr/>
        </p:nvSpPr>
        <p:spPr bwMode="auto">
          <a:xfrm>
            <a:off x="582598" y="3963165"/>
            <a:ext cx="8532948" cy="507815"/>
          </a:xfrm>
          <a:prstGeom prst="rect">
            <a:avLst/>
          </a:prstGeom>
          <a:noFill/>
          <a:ln w="9525">
            <a:noFill/>
            <a:miter lim="800000"/>
            <a:headEnd/>
            <a:tailEnd/>
          </a:ln>
        </p:spPr>
        <p:txBody>
          <a:bodyPr wrap="square" lIns="36000" tIns="45712" rIns="36000" bIns="45712">
            <a:spAutoFit/>
            <a:scene3d>
              <a:camera prst="orthographicFront"/>
              <a:lightRig rig="threePt" dir="t"/>
            </a:scene3d>
            <a:sp3d>
              <a:bevelT w="0" h="25400"/>
              <a:contourClr>
                <a:srgbClr val="00194C"/>
              </a:contourClr>
            </a:sp3d>
          </a:bodyPr>
          <a:lstStyle/>
          <a:p>
            <a:pPr marL="285750" indent="-285750" algn="just">
              <a:lnSpc>
                <a:spcPct val="150000"/>
              </a:lnSpc>
              <a:buClr>
                <a:schemeClr val="tx1">
                  <a:lumMod val="85000"/>
                  <a:lumOff val="15000"/>
                </a:schemeClr>
              </a:buClr>
              <a:buFont typeface="Wingdings" panose="05000000000000000000" pitchFamily="2" charset="2"/>
              <a:buChar char="§"/>
              <a:defRPr/>
            </a:pPr>
            <a:r>
              <a:rPr lang="en-US" altLang="ko-KR" spc="-40" dirty="0" smtClean="0">
                <a:latin typeface="Tahoma" panose="020B0604030504040204" pitchFamily="34" charset="0"/>
                <a:ea typeface="Tahoma" panose="020B0604030504040204" pitchFamily="34" charset="0"/>
                <a:cs typeface="Tahoma" panose="020B0604030504040204" pitchFamily="34" charset="0"/>
              </a:rPr>
              <a:t>Process Diagram</a:t>
            </a:r>
            <a:endParaRPr lang="ko-KR" altLang="en-US" spc="-40" dirty="0">
              <a:latin typeface="Tahoma" panose="020B0604030504040204" pitchFamily="34" charset="0"/>
              <a:cs typeface="Tahoma" panose="020B0604030504040204" pitchFamily="34" charset="0"/>
            </a:endParaRPr>
          </a:p>
        </p:txBody>
      </p:sp>
      <p:sp>
        <p:nvSpPr>
          <p:cNvPr id="44" name="모서리가 둥근 직사각형 43"/>
          <p:cNvSpPr/>
          <p:nvPr/>
        </p:nvSpPr>
        <p:spPr bwMode="auto">
          <a:xfrm>
            <a:off x="880203" y="4509120"/>
            <a:ext cx="8208912" cy="1872000"/>
          </a:xfrm>
          <a:prstGeom prst="roundRect">
            <a:avLst/>
          </a:prstGeom>
          <a:noFill/>
          <a:ln w="38100">
            <a:solidFill>
              <a:srgbClr val="92D050"/>
            </a:solidFill>
            <a:miter lim="800000"/>
            <a:headEnd/>
            <a:tailEnd/>
          </a:ln>
          <a:effectLst/>
          <a:extLst/>
        </p:spPr>
        <p:txBody>
          <a:bodyPr lIns="36000" tIns="36000" rIns="36000" bIns="36000" rtlCol="0" anchor="ctr"/>
          <a:lstStyle/>
          <a:p>
            <a:pPr algn="ctr" latinLnBrk="0">
              <a:spcBef>
                <a:spcPct val="50000"/>
              </a:spcBef>
            </a:pPr>
            <a:endParaRPr lang="ko-KR" altLang="en-US" sz="1200" b="0" smtClean="0">
              <a:solidFill>
                <a:srgbClr val="92D050"/>
              </a:solidFill>
              <a:latin typeface="Tahoma" panose="020B0604030504040204" pitchFamily="34" charset="0"/>
              <a:ea typeface="맑은 고딕" pitchFamily="50" charset="-127"/>
              <a:cs typeface="Tahoma" panose="020B0604030504040204" pitchFamily="34" charset="0"/>
            </a:endParaRPr>
          </a:p>
        </p:txBody>
      </p:sp>
      <p:sp>
        <p:nvSpPr>
          <p:cNvPr id="45" name="TextBox 41"/>
          <p:cNvSpPr txBox="1">
            <a:spLocks noChangeArrowheads="1"/>
          </p:cNvSpPr>
          <p:nvPr/>
        </p:nvSpPr>
        <p:spPr bwMode="auto">
          <a:xfrm>
            <a:off x="6802569" y="2416871"/>
            <a:ext cx="1800099" cy="269288"/>
          </a:xfrm>
          <a:prstGeom prst="rect">
            <a:avLst/>
          </a:prstGeom>
          <a:noFill/>
          <a:ln w="9525">
            <a:noFill/>
            <a:miter lim="800000"/>
            <a:headEnd/>
            <a:tailEnd/>
          </a:ln>
        </p:spPr>
        <p:txBody>
          <a:bodyPr wrap="none" lIns="36000" tIns="45712" rIns="36000" bIns="45712">
            <a:spAutoFit/>
            <a:scene3d>
              <a:camera prst="orthographicFront"/>
              <a:lightRig rig="threePt" dir="t"/>
            </a:scene3d>
            <a:sp3d>
              <a:bevelT w="0" h="25400"/>
              <a:contourClr>
                <a:srgbClr val="00194C"/>
              </a:contourClr>
            </a:sp3d>
          </a:bodyPr>
          <a:lstStyle/>
          <a:p>
            <a:pPr algn="ctr">
              <a:buClr>
                <a:schemeClr val="tx1">
                  <a:lumMod val="85000"/>
                  <a:lumOff val="15000"/>
                </a:schemeClr>
              </a:buClr>
            </a:pPr>
            <a:r>
              <a:rPr lang="en-US" altLang="ko-KR" sz="1150" spc="-40" dirty="0" smtClean="0">
                <a:latin typeface="Tahoma" panose="020B0604030504040204" pitchFamily="34" charset="0"/>
                <a:ea typeface="Tahoma" panose="020B0604030504040204" pitchFamily="34" charset="0"/>
                <a:cs typeface="Tahoma" panose="020B0604030504040204" pitchFamily="34" charset="0"/>
              </a:rPr>
              <a:t>Minimized Sludge Production</a:t>
            </a:r>
            <a:endParaRPr lang="ko-KR" altLang="en-US" sz="1150" spc="-40" dirty="0" smtClean="0">
              <a:latin typeface="Tahoma" panose="020B0604030504040204" pitchFamily="34" charset="0"/>
              <a:ea typeface="산돌고딕B" pitchFamily="18" charset="-127"/>
              <a:cs typeface="Tahoma" panose="020B0604030504040204" pitchFamily="34" charset="0"/>
            </a:endParaRPr>
          </a:p>
        </p:txBody>
      </p:sp>
      <p:grpSp>
        <p:nvGrpSpPr>
          <p:cNvPr id="67" name="그룹 66"/>
          <p:cNvGrpSpPr/>
          <p:nvPr/>
        </p:nvGrpSpPr>
        <p:grpSpPr>
          <a:xfrm>
            <a:off x="1343901" y="4727613"/>
            <a:ext cx="7281507" cy="1473695"/>
            <a:chOff x="1235889" y="4595625"/>
            <a:chExt cx="7281507" cy="1473695"/>
          </a:xfrm>
        </p:grpSpPr>
        <p:cxnSp>
          <p:nvCxnSpPr>
            <p:cNvPr id="63" name="직선 화살표 연결선 62"/>
            <p:cNvCxnSpPr>
              <a:stCxn id="43" idx="1"/>
            </p:cNvCxnSpPr>
            <p:nvPr/>
          </p:nvCxnSpPr>
          <p:spPr>
            <a:xfrm flipH="1">
              <a:off x="2288704" y="5817320"/>
              <a:ext cx="454635" cy="11960"/>
            </a:xfrm>
            <a:prstGeom prst="straightConnector1">
              <a:avLst/>
            </a:prstGeom>
            <a:ln w="28575">
              <a:solidFill>
                <a:schemeClr val="accent2">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직선 화살표 연결선 40"/>
            <p:cNvCxnSpPr/>
            <p:nvPr/>
          </p:nvCxnSpPr>
          <p:spPr>
            <a:xfrm>
              <a:off x="2036676" y="4963147"/>
              <a:ext cx="648000" cy="0"/>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2" name="모서리가 둥근 직사각형 41"/>
            <p:cNvSpPr/>
            <p:nvPr/>
          </p:nvSpPr>
          <p:spPr bwMode="auto">
            <a:xfrm>
              <a:off x="2743149" y="4711147"/>
              <a:ext cx="1741609" cy="504000"/>
            </a:xfrm>
            <a:prstGeom prst="roundRect">
              <a:avLst/>
            </a:prstGeom>
            <a:solidFill>
              <a:schemeClr val="bg1"/>
            </a:solidFill>
            <a:ln w="38100">
              <a:solidFill>
                <a:schemeClr val="accent2">
                  <a:lumMod val="60000"/>
                  <a:lumOff val="40000"/>
                </a:schemeClr>
              </a:solidFill>
              <a:miter lim="800000"/>
              <a:headEnd/>
              <a:tailEnd/>
            </a:ln>
            <a:effectLst/>
            <a:extLst/>
          </p:spPr>
          <p:txBody>
            <a:bodyPr lIns="36000" tIns="36000" rIns="36000" bIns="36000" rtlCol="0" anchor="ctr"/>
            <a:lstStyle/>
            <a:p>
              <a:pPr algn="ctr" latinLnBrk="0"/>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Bioreactor</a:t>
              </a:r>
              <a:endParaRPr lang="ko-KR" altLang="en-US" sz="1200" b="1"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sp>
          <p:nvSpPr>
            <p:cNvPr id="43" name="모서리가 둥근 직사각형 42"/>
            <p:cNvSpPr/>
            <p:nvPr/>
          </p:nvSpPr>
          <p:spPr bwMode="auto">
            <a:xfrm>
              <a:off x="2743339" y="5565320"/>
              <a:ext cx="1741609" cy="504000"/>
            </a:xfrm>
            <a:prstGeom prst="roundRect">
              <a:avLst/>
            </a:prstGeom>
            <a:solidFill>
              <a:schemeClr val="accent3">
                <a:lumMod val="60000"/>
                <a:lumOff val="40000"/>
              </a:schemeClr>
            </a:solidFill>
            <a:ln w="38100">
              <a:solidFill>
                <a:schemeClr val="accent3">
                  <a:lumMod val="40000"/>
                  <a:lumOff val="60000"/>
                </a:schemeClr>
              </a:solidFill>
              <a:miter lim="800000"/>
              <a:headEnd/>
              <a:tailEnd/>
            </a:ln>
            <a:effectLst/>
            <a:extLst/>
          </p:spPr>
          <p:txBody>
            <a:bodyPr lIns="36000" tIns="36000" rIns="36000" bIns="36000" rtlCol="0" anchor="ctr"/>
            <a:lstStyle/>
            <a:p>
              <a:pPr algn="ctr" latinLnBrk="0"/>
              <a:r>
                <a:rPr lang="en-US" altLang="ko-KR" sz="1200" b="1" dirty="0"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Anaerobic Sludge Holding Tank</a:t>
              </a:r>
              <a:endParaRPr lang="ko-KR" altLang="en-US" sz="1200" b="1" dirty="0" smtClean="0">
                <a:solidFill>
                  <a:schemeClr val="bg1">
                    <a:lumMod val="95000"/>
                  </a:schemeClr>
                </a:solidFill>
                <a:latin typeface="Tahoma" panose="020B0604030504040204" pitchFamily="34" charset="0"/>
                <a:ea typeface="맑은 고딕" pitchFamily="50" charset="-127"/>
                <a:cs typeface="Tahoma" panose="020B0604030504040204" pitchFamily="34" charset="0"/>
              </a:endParaRPr>
            </a:p>
          </p:txBody>
        </p:sp>
        <p:sp>
          <p:nvSpPr>
            <p:cNvPr id="46" name="모서리가 둥근 직사각형 45"/>
            <p:cNvSpPr/>
            <p:nvPr/>
          </p:nvSpPr>
          <p:spPr bwMode="auto">
            <a:xfrm>
              <a:off x="1235889" y="4820213"/>
              <a:ext cx="792000" cy="252000"/>
            </a:xfrm>
            <a:prstGeom prst="roundRect">
              <a:avLst/>
            </a:prstGeom>
            <a:solidFill>
              <a:schemeClr val="bg1"/>
            </a:solidFill>
            <a:ln w="38100">
              <a:noFill/>
              <a:miter lim="800000"/>
              <a:headEnd/>
              <a:tailEnd/>
            </a:ln>
            <a:effectLst/>
            <a:extLst/>
          </p:spPr>
          <p:txBody>
            <a:bodyPr lIns="36000" tIns="36000" rIns="36000" bIns="36000" rtlCol="0" anchor="ctr"/>
            <a:lstStyle/>
            <a:p>
              <a:pPr algn="ctr" latinLnBrk="0"/>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Influent</a:t>
              </a:r>
              <a:endParaRPr lang="ko-KR" altLang="en-US" sz="1200" b="1"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sp>
          <p:nvSpPr>
            <p:cNvPr id="47" name="모서리가 둥근 직사각형 46"/>
            <p:cNvSpPr/>
            <p:nvPr/>
          </p:nvSpPr>
          <p:spPr bwMode="auto">
            <a:xfrm>
              <a:off x="7725396" y="4837147"/>
              <a:ext cx="792000" cy="252000"/>
            </a:xfrm>
            <a:prstGeom prst="roundRect">
              <a:avLst/>
            </a:prstGeom>
            <a:solidFill>
              <a:schemeClr val="bg1"/>
            </a:solidFill>
            <a:ln w="38100">
              <a:noFill/>
              <a:miter lim="800000"/>
              <a:headEnd/>
              <a:tailEnd/>
            </a:ln>
            <a:effectLst/>
            <a:extLst/>
          </p:spPr>
          <p:txBody>
            <a:bodyPr lIns="36000" tIns="36000" rIns="36000" bIns="36000" rtlCol="0" anchor="ctr"/>
            <a:lstStyle/>
            <a:p>
              <a:pPr algn="ctr" latinLnBrk="0"/>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Effluent</a:t>
              </a:r>
              <a:endParaRPr lang="ko-KR" altLang="en-US" sz="1200" b="1"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sp>
          <p:nvSpPr>
            <p:cNvPr id="48" name="모서리가 둥근 직사각형 47"/>
            <p:cNvSpPr/>
            <p:nvPr/>
          </p:nvSpPr>
          <p:spPr bwMode="auto">
            <a:xfrm>
              <a:off x="7776133" y="5715240"/>
              <a:ext cx="715939" cy="252000"/>
            </a:xfrm>
            <a:prstGeom prst="roundRect">
              <a:avLst/>
            </a:prstGeom>
            <a:solidFill>
              <a:schemeClr val="bg1"/>
            </a:solidFill>
            <a:ln w="38100">
              <a:noFill/>
              <a:miter lim="800000"/>
              <a:headEnd/>
              <a:tailEnd/>
            </a:ln>
            <a:effectLst/>
            <a:extLst/>
          </p:spPr>
          <p:txBody>
            <a:bodyPr lIns="36000" tIns="36000" rIns="36000" bIns="36000" rtlCol="0" anchor="ctr"/>
            <a:lstStyle/>
            <a:p>
              <a:pPr algn="ctr" latinLnBrk="0"/>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WAS</a:t>
              </a:r>
              <a:endParaRPr lang="ko-KR" altLang="en-US" sz="1200" b="1"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sp>
          <p:nvSpPr>
            <p:cNvPr id="49" name="모서리가 둥근 직사각형 48"/>
            <p:cNvSpPr/>
            <p:nvPr/>
          </p:nvSpPr>
          <p:spPr bwMode="auto">
            <a:xfrm>
              <a:off x="5196395" y="5572547"/>
              <a:ext cx="715939" cy="252000"/>
            </a:xfrm>
            <a:prstGeom prst="roundRect">
              <a:avLst/>
            </a:prstGeom>
            <a:solidFill>
              <a:schemeClr val="bg1"/>
            </a:solidFill>
            <a:ln w="38100">
              <a:noFill/>
              <a:miter lim="800000"/>
              <a:headEnd/>
              <a:tailEnd/>
            </a:ln>
            <a:effectLst/>
            <a:extLst/>
          </p:spPr>
          <p:txBody>
            <a:bodyPr lIns="36000" tIns="36000" rIns="36000" bIns="36000" rtlCol="0" anchor="ctr"/>
            <a:lstStyle/>
            <a:p>
              <a:pPr algn="ctr" latinLnBrk="0"/>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RAS</a:t>
              </a:r>
              <a:endParaRPr lang="ko-KR" altLang="en-US" sz="1200" b="1"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cxnSp>
          <p:nvCxnSpPr>
            <p:cNvPr id="50" name="직선 화살표 연결선 49"/>
            <p:cNvCxnSpPr/>
            <p:nvPr/>
          </p:nvCxnSpPr>
          <p:spPr>
            <a:xfrm>
              <a:off x="4556956" y="4963147"/>
              <a:ext cx="1440000" cy="0"/>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직선 화살표 연결선 50"/>
            <p:cNvCxnSpPr/>
            <p:nvPr/>
          </p:nvCxnSpPr>
          <p:spPr>
            <a:xfrm>
              <a:off x="7085755" y="4963147"/>
              <a:ext cx="648000" cy="0"/>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53" name="그룹 52"/>
            <p:cNvGrpSpPr/>
            <p:nvPr/>
          </p:nvGrpSpPr>
          <p:grpSpPr>
            <a:xfrm>
              <a:off x="6031075" y="4595625"/>
              <a:ext cx="972214" cy="972000"/>
              <a:chOff x="5758977" y="4546419"/>
              <a:chExt cx="972214" cy="1152128"/>
            </a:xfrm>
          </p:grpSpPr>
          <p:sp>
            <p:nvSpPr>
              <p:cNvPr id="30" name="오각형 29"/>
              <p:cNvSpPr/>
              <p:nvPr/>
            </p:nvSpPr>
            <p:spPr bwMode="auto">
              <a:xfrm rot="5400000">
                <a:off x="5669020" y="4636376"/>
                <a:ext cx="1152128" cy="972214"/>
              </a:xfrm>
              <a:prstGeom prst="homePlate">
                <a:avLst>
                  <a:gd name="adj" fmla="val 33833"/>
                </a:avLst>
              </a:prstGeom>
              <a:solidFill>
                <a:schemeClr val="bg1"/>
              </a:solidFill>
              <a:ln w="38100">
                <a:solidFill>
                  <a:schemeClr val="accent2">
                    <a:lumMod val="60000"/>
                    <a:lumOff val="4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rtlCol="0" anchor="ctr"/>
              <a:lstStyle/>
              <a:p>
                <a:pPr algn="ctr" latinLnBrk="0">
                  <a:spcBef>
                    <a:spcPct val="50000"/>
                  </a:spcBef>
                </a:pPr>
                <a:endParaRPr lang="ko-KR" altLang="en-US" sz="1200" b="0" dirty="0" smtClean="0">
                  <a:latin typeface="맑은 고딕" pitchFamily="50" charset="-127"/>
                  <a:ea typeface="맑은 고딕" pitchFamily="50" charset="-127"/>
                </a:endParaRPr>
              </a:p>
            </p:txBody>
          </p:sp>
          <p:sp>
            <p:nvSpPr>
              <p:cNvPr id="52" name="모서리가 둥근 직사각형 51"/>
              <p:cNvSpPr/>
              <p:nvPr/>
            </p:nvSpPr>
            <p:spPr bwMode="auto">
              <a:xfrm>
                <a:off x="5885084" y="4846613"/>
                <a:ext cx="720000" cy="252000"/>
              </a:xfrm>
              <a:prstGeom prst="roundRect">
                <a:avLst/>
              </a:prstGeom>
              <a:noFill/>
              <a:ln w="38100">
                <a:noFill/>
                <a:miter lim="800000"/>
                <a:headEnd/>
                <a:tailEnd/>
              </a:ln>
              <a:effectLst/>
              <a:extLst/>
            </p:spPr>
            <p:txBody>
              <a:bodyPr lIns="36000" tIns="36000" rIns="36000" bIns="36000" rtlCol="0" anchor="ctr"/>
              <a:lstStyle/>
              <a:p>
                <a:pPr algn="ctr" latinLnBrk="0"/>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Settling</a:t>
                </a:r>
                <a:endParaRPr lang="ko-KR" altLang="en-US" sz="1200" b="1"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grpSp>
        <p:cxnSp>
          <p:nvCxnSpPr>
            <p:cNvPr id="54" name="직선 화살표 연결선 53"/>
            <p:cNvCxnSpPr/>
            <p:nvPr/>
          </p:nvCxnSpPr>
          <p:spPr>
            <a:xfrm>
              <a:off x="6521750" y="5595806"/>
              <a:ext cx="0" cy="252000"/>
            </a:xfrm>
            <a:prstGeom prst="straightConnector1">
              <a:avLst/>
            </a:prstGeom>
            <a:ln w="28575">
              <a:solidFill>
                <a:schemeClr val="accent2">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직선 화살표 연결선 55"/>
            <p:cNvCxnSpPr/>
            <p:nvPr/>
          </p:nvCxnSpPr>
          <p:spPr>
            <a:xfrm flipH="1" flipV="1">
              <a:off x="4527283" y="5817320"/>
              <a:ext cx="3204000" cy="11960"/>
            </a:xfrm>
            <a:prstGeom prst="straightConnector1">
              <a:avLst/>
            </a:prstGeom>
            <a:ln w="28575">
              <a:solidFill>
                <a:schemeClr val="accent2">
                  <a:lumMod val="75000"/>
                </a:schemeClr>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0" name="직선 화살표 연결선 59"/>
            <p:cNvCxnSpPr/>
            <p:nvPr/>
          </p:nvCxnSpPr>
          <p:spPr>
            <a:xfrm flipV="1">
              <a:off x="2288704" y="5013949"/>
              <a:ext cx="0" cy="828000"/>
            </a:xfrm>
            <a:prstGeom prst="straightConnector1">
              <a:avLst/>
            </a:prstGeom>
            <a:ln w="28575">
              <a:solidFill>
                <a:schemeClr val="accent2">
                  <a:lumMod val="75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51219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420072" y="719408"/>
            <a:ext cx="5829072" cy="369332"/>
          </a:xfrm>
          <a:prstGeom prst="rect">
            <a:avLst/>
          </a:prstGeom>
        </p:spPr>
        <p:txBody>
          <a:bodyPr wrap="square">
            <a:spAutoFit/>
          </a:bodyPr>
          <a:lstStyle/>
          <a:p>
            <a:r>
              <a:rPr lang="en-US" altLang="ko-KR" b="1" dirty="0" smtClean="0">
                <a:latin typeface="Tahoma" panose="020B0604030504040204" pitchFamily="34" charset="0"/>
                <a:ea typeface="Tahoma" panose="020B0604030504040204" pitchFamily="34" charset="0"/>
                <a:cs typeface="Tahoma" panose="020B0604030504040204" pitchFamily="34" charset="0"/>
              </a:rPr>
              <a:t>PRINCIPLE OF SLUDGE REDUCTION</a:t>
            </a:r>
            <a:endParaRPr lang="en-US" altLang="ko-KR"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41"/>
          <p:cNvSpPr txBox="1">
            <a:spLocks noChangeArrowheads="1"/>
          </p:cNvSpPr>
          <p:nvPr/>
        </p:nvSpPr>
        <p:spPr bwMode="auto">
          <a:xfrm>
            <a:off x="704528" y="1160748"/>
            <a:ext cx="8316924" cy="1609655"/>
          </a:xfrm>
          <a:prstGeom prst="rect">
            <a:avLst/>
          </a:prstGeom>
          <a:noFill/>
          <a:ln w="9525">
            <a:noFill/>
            <a:miter lim="800000"/>
            <a:headEnd/>
            <a:tailEnd/>
          </a:ln>
        </p:spPr>
        <p:txBody>
          <a:bodyPr wrap="square" lIns="36000" tIns="45712" rIns="36000" bIns="45712">
            <a:spAutoFit/>
            <a:scene3d>
              <a:camera prst="orthographicFront"/>
              <a:lightRig rig="threePt" dir="t"/>
            </a:scene3d>
            <a:sp3d>
              <a:bevelT w="0" h="25400"/>
              <a:contourClr>
                <a:srgbClr val="00194C"/>
              </a:contourClr>
            </a:sp3d>
          </a:bodyPr>
          <a:lstStyle/>
          <a:p>
            <a:pPr marL="285750" indent="-285750" algn="just">
              <a:lnSpc>
                <a:spcPct val="130000"/>
              </a:lnSpc>
              <a:spcAft>
                <a:spcPts val="600"/>
              </a:spcAft>
              <a:buClr>
                <a:schemeClr val="tx1">
                  <a:lumMod val="85000"/>
                  <a:lumOff val="15000"/>
                </a:schemeClr>
              </a:buClr>
              <a:buFont typeface="Wingdings" panose="05000000000000000000" pitchFamily="2" charset="2"/>
              <a:buChar char="§"/>
              <a:defRPr/>
            </a:pPr>
            <a:r>
              <a:rPr lang="en-GB" altLang="ko-KR" dirty="0">
                <a:latin typeface="Tahoma" panose="020B0604030504040204" pitchFamily="34" charset="0"/>
                <a:ea typeface="Tahoma" panose="020B0604030504040204" pitchFamily="34" charset="0"/>
                <a:cs typeface="Tahoma" panose="020B0604030504040204" pitchFamily="34" charset="0"/>
              </a:rPr>
              <a:t>T</a:t>
            </a:r>
            <a:r>
              <a:rPr lang="en-GB" altLang="ko-KR" dirty="0" smtClean="0">
                <a:latin typeface="Tahoma" panose="020B0604030504040204" pitchFamily="34" charset="0"/>
                <a:ea typeface="Tahoma" panose="020B0604030504040204" pitchFamily="34" charset="0"/>
                <a:cs typeface="Tahoma" panose="020B0604030504040204" pitchFamily="34" charset="0"/>
              </a:rPr>
              <a:t>he </a:t>
            </a:r>
            <a:r>
              <a:rPr lang="en-GB" altLang="ko-KR" dirty="0">
                <a:latin typeface="Tahoma" panose="020B0604030504040204" pitchFamily="34" charset="0"/>
                <a:ea typeface="Tahoma" panose="020B0604030504040204" pitchFamily="34" charset="0"/>
                <a:cs typeface="Tahoma" panose="020B0604030504040204" pitchFamily="34" charset="0"/>
              </a:rPr>
              <a:t>abrupt change in growth </a:t>
            </a:r>
            <a:r>
              <a:rPr lang="en-GB" altLang="ko-KR" dirty="0" smtClean="0">
                <a:latin typeface="Tahoma" panose="020B0604030504040204" pitchFamily="34" charset="0"/>
                <a:ea typeface="Tahoma" panose="020B0604030504040204" pitchFamily="34" charset="0"/>
                <a:cs typeface="Tahoma" panose="020B0604030504040204" pitchFamily="34" charset="0"/>
              </a:rPr>
              <a:t>environments</a:t>
            </a:r>
          </a:p>
          <a:p>
            <a:pPr algn="just">
              <a:lnSpc>
                <a:spcPct val="130000"/>
              </a:lnSpc>
              <a:buClr>
                <a:schemeClr val="tx1">
                  <a:lumMod val="85000"/>
                  <a:lumOff val="15000"/>
                </a:schemeClr>
              </a:buClr>
              <a:defRPr/>
            </a:pPr>
            <a:r>
              <a:rPr lang="en-GB" altLang="ko-KR" dirty="0" smtClean="0">
                <a:latin typeface="Tahoma" panose="020B0604030504040204" pitchFamily="34" charset="0"/>
                <a:ea typeface="Tahoma" panose="020B0604030504040204" pitchFamily="34" charset="0"/>
                <a:cs typeface="Tahoma" panose="020B0604030504040204" pitchFamily="34" charset="0"/>
              </a:rPr>
              <a:t>   - “Uncoupling metabolism” most widely studied</a:t>
            </a:r>
          </a:p>
          <a:p>
            <a:pPr algn="just">
              <a:lnSpc>
                <a:spcPct val="130000"/>
              </a:lnSpc>
              <a:buClr>
                <a:schemeClr val="tx1">
                  <a:lumMod val="85000"/>
                  <a:lumOff val="15000"/>
                </a:schemeClr>
              </a:buClr>
              <a:defRPr/>
            </a:pPr>
            <a:r>
              <a:rPr lang="en-GB" altLang="ko-KR" dirty="0">
                <a:latin typeface="Tahoma" panose="020B0604030504040204" pitchFamily="34" charset="0"/>
                <a:ea typeface="Tahoma" panose="020B0604030504040204" pitchFamily="34" charset="0"/>
                <a:cs typeface="Tahoma" panose="020B0604030504040204" pitchFamily="34" charset="0"/>
              </a:rPr>
              <a:t> </a:t>
            </a:r>
            <a:r>
              <a:rPr lang="en-GB" altLang="ko-KR" dirty="0" smtClean="0">
                <a:latin typeface="Tahoma" panose="020B0604030504040204" pitchFamily="34" charset="0"/>
                <a:ea typeface="Tahoma" panose="020B0604030504040204" pitchFamily="34" charset="0"/>
                <a:cs typeface="Tahoma" panose="020B0604030504040204" pitchFamily="34" charset="0"/>
              </a:rPr>
              <a:t>  - Yield </a:t>
            </a:r>
            <a:r>
              <a:rPr lang="en-GB" altLang="ko-KR" dirty="0">
                <a:latin typeface="Tahoma" panose="020B0604030504040204" pitchFamily="34" charset="0"/>
                <a:ea typeface="Tahoma" panose="020B0604030504040204" pitchFamily="34" charset="0"/>
                <a:cs typeface="Tahoma" panose="020B0604030504040204" pitchFamily="34" charset="0"/>
              </a:rPr>
              <a:t>reduction while maintaining substrate uptake </a:t>
            </a:r>
            <a:r>
              <a:rPr lang="en-GB" altLang="ko-KR" dirty="0" smtClean="0">
                <a:latin typeface="Tahoma" panose="020B0604030504040204" pitchFamily="34" charset="0"/>
                <a:ea typeface="Tahoma" panose="020B0604030504040204" pitchFamily="34" charset="0"/>
                <a:cs typeface="Tahoma" panose="020B0604030504040204" pitchFamily="34" charset="0"/>
              </a:rPr>
              <a:t>rate</a:t>
            </a:r>
          </a:p>
          <a:p>
            <a:pPr algn="just">
              <a:lnSpc>
                <a:spcPct val="130000"/>
              </a:lnSpc>
              <a:buClr>
                <a:schemeClr val="tx1">
                  <a:lumMod val="85000"/>
                  <a:lumOff val="15000"/>
                </a:schemeClr>
              </a:buClr>
              <a:defRPr/>
            </a:pPr>
            <a:r>
              <a:rPr lang="en-GB" altLang="ko-KR" dirty="0">
                <a:latin typeface="Tahoma" panose="020B0604030504040204" pitchFamily="34" charset="0"/>
                <a:ea typeface="Tahoma" panose="020B0604030504040204" pitchFamily="34" charset="0"/>
                <a:cs typeface="Tahoma" panose="020B0604030504040204" pitchFamily="34" charset="0"/>
              </a:rPr>
              <a:t> </a:t>
            </a:r>
            <a:r>
              <a:rPr lang="en-GB" altLang="ko-KR" dirty="0" smtClean="0">
                <a:latin typeface="Tahoma" panose="020B0604030504040204" pitchFamily="34" charset="0"/>
                <a:ea typeface="Tahoma" panose="020B0604030504040204" pitchFamily="34" charset="0"/>
                <a:cs typeface="Tahoma" panose="020B0604030504040204" pitchFamily="34" charset="0"/>
              </a:rPr>
              <a:t>  - The </a:t>
            </a:r>
            <a:r>
              <a:rPr lang="en-GB" altLang="ko-KR" dirty="0">
                <a:latin typeface="Tahoma" panose="020B0604030504040204" pitchFamily="34" charset="0"/>
                <a:ea typeface="Tahoma" panose="020B0604030504040204" pitchFamily="34" charset="0"/>
                <a:cs typeface="Tahoma" panose="020B0604030504040204" pitchFamily="34" charset="0"/>
              </a:rPr>
              <a:t>reduction of ATP production in microbial </a:t>
            </a:r>
            <a:r>
              <a:rPr lang="en-GB" altLang="ko-KR" dirty="0" smtClean="0">
                <a:latin typeface="Tahoma" panose="020B0604030504040204" pitchFamily="34" charset="0"/>
                <a:ea typeface="Tahoma" panose="020B0604030504040204" pitchFamily="34" charset="0"/>
                <a:cs typeface="Tahoma" panose="020B0604030504040204" pitchFamily="34" charset="0"/>
              </a:rPr>
              <a:t>cells</a:t>
            </a:r>
            <a:endParaRPr lang="ko-KR" altLang="en-US" spc="-40" dirty="0" smtClean="0">
              <a:latin typeface="Tahoma" panose="020B0604030504040204" pitchFamily="34" charset="0"/>
              <a:cs typeface="Tahoma" panose="020B0604030504040204" pitchFamily="34" charset="0"/>
            </a:endParaRPr>
          </a:p>
        </p:txBody>
      </p:sp>
      <p:sp>
        <p:nvSpPr>
          <p:cNvPr id="60" name="모서리가 둥근 직사각형 59"/>
          <p:cNvSpPr/>
          <p:nvPr/>
        </p:nvSpPr>
        <p:spPr bwMode="auto">
          <a:xfrm>
            <a:off x="920552" y="3048770"/>
            <a:ext cx="8244916" cy="3420380"/>
          </a:xfrm>
          <a:prstGeom prst="roundRect">
            <a:avLst/>
          </a:prstGeom>
          <a:noFill/>
          <a:ln w="38100">
            <a:solidFill>
              <a:srgbClr val="92D050"/>
            </a:solidFill>
            <a:miter lim="800000"/>
            <a:headEnd/>
            <a:tailEnd/>
          </a:ln>
          <a:effectLst/>
          <a:extLst/>
        </p:spPr>
        <p:txBody>
          <a:bodyPr lIns="36000" tIns="36000" rIns="36000" bIns="36000" rtlCol="0" anchor="ctr"/>
          <a:lstStyle/>
          <a:p>
            <a:pPr algn="ctr" latinLnBrk="0">
              <a:spcBef>
                <a:spcPct val="50000"/>
              </a:spcBef>
            </a:pPr>
            <a:endParaRPr lang="ko-KR" altLang="en-US" sz="1200" b="0" smtClean="0">
              <a:solidFill>
                <a:srgbClr val="92D050"/>
              </a:solidFill>
              <a:latin typeface="Tahoma" panose="020B0604030504040204" pitchFamily="34" charset="0"/>
              <a:ea typeface="맑은 고딕" pitchFamily="50" charset="-127"/>
              <a:cs typeface="Tahoma" panose="020B0604030504040204" pitchFamily="34" charset="0"/>
            </a:endParaRPr>
          </a:p>
        </p:txBody>
      </p:sp>
      <p:sp>
        <p:nvSpPr>
          <p:cNvPr id="15" name="제목 5"/>
          <p:cNvSpPr txBox="1">
            <a:spLocks/>
          </p:cNvSpPr>
          <p:nvPr/>
        </p:nvSpPr>
        <p:spPr>
          <a:xfrm>
            <a:off x="474855" y="57089"/>
            <a:ext cx="3412326"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Reduction of Sludge Production</a:t>
            </a:r>
            <a:endParaRPr lang="en-US" dirty="0">
              <a:latin typeface="Tahoma" panose="020B0604030504040204" pitchFamily="34" charset="0"/>
              <a:ea typeface="Tahoma" panose="020B0604030504040204" pitchFamily="34" charset="0"/>
              <a:cs typeface="Tahoma" panose="020B0604030504040204" pitchFamily="34" charset="0"/>
            </a:endParaRPr>
          </a:p>
        </p:txBody>
      </p:sp>
      <p:grpSp>
        <p:nvGrpSpPr>
          <p:cNvPr id="10" name="그룹 9"/>
          <p:cNvGrpSpPr/>
          <p:nvPr/>
        </p:nvGrpSpPr>
        <p:grpSpPr>
          <a:xfrm>
            <a:off x="1280592" y="3192960"/>
            <a:ext cx="3315234" cy="3132000"/>
            <a:chOff x="1745778" y="3192960"/>
            <a:chExt cx="3315234" cy="3132000"/>
          </a:xfrm>
        </p:grpSpPr>
        <p:pic>
          <p:nvPicPr>
            <p:cNvPr id="18" name="Picture 2" descr="H:\무제-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5778" y="3192960"/>
              <a:ext cx="3315234" cy="3132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124428" y="3379071"/>
              <a:ext cx="2664296" cy="307777"/>
            </a:xfrm>
            <a:prstGeom prst="rect">
              <a:avLst/>
            </a:prstGeom>
            <a:noFill/>
          </p:spPr>
          <p:txBody>
            <a:bodyPr wrap="square" rtlCol="0">
              <a:spAutoFit/>
            </a:bodyPr>
            <a:lstStyle/>
            <a:p>
              <a:pPr algn="ctr"/>
              <a:r>
                <a:rPr lang="en-US" altLang="ko-KR" sz="1400" b="1"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anose="020B0604030504040204" pitchFamily="34" charset="0"/>
                  <a:ea typeface="Tahoma" panose="020B0604030504040204" pitchFamily="34" charset="0"/>
                  <a:cs typeface="Tahoma" panose="020B0604030504040204" pitchFamily="34" charset="0"/>
                </a:rPr>
                <a:t>Possible Explanation</a:t>
              </a:r>
              <a:endParaRPr lang="ko-KR" altLang="en-US" sz="1400" b="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anose="020B0604030504040204" pitchFamily="34" charset="0"/>
                <a:cs typeface="Tahoma" panose="020B0604030504040204" pitchFamily="34" charset="0"/>
              </a:endParaRPr>
            </a:p>
          </p:txBody>
        </p:sp>
        <p:grpSp>
          <p:nvGrpSpPr>
            <p:cNvPr id="20" name="그룹 19"/>
            <p:cNvGrpSpPr/>
            <p:nvPr/>
          </p:nvGrpSpPr>
          <p:grpSpPr>
            <a:xfrm>
              <a:off x="2213662" y="3810485"/>
              <a:ext cx="2415302" cy="2347125"/>
              <a:chOff x="1897229" y="3927826"/>
              <a:chExt cx="2136234" cy="2241680"/>
            </a:xfrm>
          </p:grpSpPr>
          <p:sp>
            <p:nvSpPr>
              <p:cNvPr id="21" name="육각형 20"/>
              <p:cNvSpPr/>
              <p:nvPr/>
            </p:nvSpPr>
            <p:spPr>
              <a:xfrm>
                <a:off x="1898103" y="4292384"/>
                <a:ext cx="828000" cy="720000"/>
              </a:xfrm>
              <a:prstGeom prst="hexagon">
                <a:avLst>
                  <a:gd name="adj" fmla="val 25586"/>
                  <a:gd name="vf" fmla="val 115470"/>
                </a:avLst>
              </a:prstGeom>
              <a:solidFill>
                <a:srgbClr val="33993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latin typeface="Tahoma" panose="020B0604030504040204" pitchFamily="34" charset="0"/>
                  <a:cs typeface="Tahoma" panose="020B0604030504040204" pitchFamily="34" charset="0"/>
                </a:endParaRPr>
              </a:p>
            </p:txBody>
          </p:sp>
          <p:sp>
            <p:nvSpPr>
              <p:cNvPr id="22" name="육각형 21"/>
              <p:cNvSpPr/>
              <p:nvPr/>
            </p:nvSpPr>
            <p:spPr>
              <a:xfrm>
                <a:off x="2551710" y="4656733"/>
                <a:ext cx="828000" cy="720000"/>
              </a:xfrm>
              <a:prstGeom prst="hexagon">
                <a:avLst>
                  <a:gd name="adj" fmla="val 25586"/>
                  <a:gd name="vf" fmla="val 115470"/>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latin typeface="Tahoma" panose="020B0604030504040204" pitchFamily="34" charset="0"/>
                  <a:cs typeface="Tahoma" panose="020B0604030504040204" pitchFamily="34" charset="0"/>
                </a:endParaRPr>
              </a:p>
            </p:txBody>
          </p:sp>
          <p:sp>
            <p:nvSpPr>
              <p:cNvPr id="23" name="육각형 22"/>
              <p:cNvSpPr/>
              <p:nvPr/>
            </p:nvSpPr>
            <p:spPr>
              <a:xfrm>
                <a:off x="3203931" y="5023358"/>
                <a:ext cx="828000" cy="720000"/>
              </a:xfrm>
              <a:prstGeom prst="hexagon">
                <a:avLst>
                  <a:gd name="adj" fmla="val 25586"/>
                  <a:gd name="vf" fmla="val 115470"/>
                </a:avLst>
              </a:prstGeom>
              <a:solidFill>
                <a:srgbClr val="00CC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latin typeface="Tahoma" panose="020B0604030504040204" pitchFamily="34" charset="0"/>
                  <a:cs typeface="Tahoma" panose="020B0604030504040204" pitchFamily="34" charset="0"/>
                </a:endParaRPr>
              </a:p>
            </p:txBody>
          </p:sp>
          <p:sp>
            <p:nvSpPr>
              <p:cNvPr id="24" name="육각형 23"/>
              <p:cNvSpPr/>
              <p:nvPr/>
            </p:nvSpPr>
            <p:spPr>
              <a:xfrm>
                <a:off x="2552203" y="5388080"/>
                <a:ext cx="828000" cy="720000"/>
              </a:xfrm>
              <a:prstGeom prst="hexagon">
                <a:avLst>
                  <a:gd name="adj" fmla="val 25917"/>
                  <a:gd name="vf" fmla="val 115470"/>
                </a:avLst>
              </a:prstGeom>
              <a:solidFill>
                <a:srgbClr val="8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latin typeface="Tahoma" panose="020B0604030504040204" pitchFamily="34" charset="0"/>
                  <a:cs typeface="Tahoma" panose="020B0604030504040204" pitchFamily="34" charset="0"/>
                </a:endParaRPr>
              </a:p>
            </p:txBody>
          </p:sp>
          <p:sp>
            <p:nvSpPr>
              <p:cNvPr id="25" name="육각형 24"/>
              <p:cNvSpPr/>
              <p:nvPr/>
            </p:nvSpPr>
            <p:spPr>
              <a:xfrm>
                <a:off x="1897229" y="5020937"/>
                <a:ext cx="828000" cy="720000"/>
              </a:xfrm>
              <a:prstGeom prst="hexagon">
                <a:avLst>
                  <a:gd name="adj" fmla="val 25256"/>
                  <a:gd name="vf" fmla="val 115470"/>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latin typeface="Tahoma" panose="020B0604030504040204" pitchFamily="34" charset="0"/>
                  <a:cs typeface="Tahoma" panose="020B0604030504040204" pitchFamily="34" charset="0"/>
                </a:endParaRPr>
              </a:p>
            </p:txBody>
          </p:sp>
          <p:grpSp>
            <p:nvGrpSpPr>
              <p:cNvPr id="26" name="그룹 25"/>
              <p:cNvGrpSpPr/>
              <p:nvPr/>
            </p:nvGrpSpPr>
            <p:grpSpPr>
              <a:xfrm>
                <a:off x="2552761" y="3927826"/>
                <a:ext cx="832551" cy="720000"/>
                <a:chOff x="2007184" y="4077814"/>
                <a:chExt cx="832551" cy="720000"/>
              </a:xfrm>
            </p:grpSpPr>
            <p:sp>
              <p:nvSpPr>
                <p:cNvPr id="35" name="육각형 34"/>
                <p:cNvSpPr/>
                <p:nvPr/>
              </p:nvSpPr>
              <p:spPr>
                <a:xfrm>
                  <a:off x="2007184" y="4077814"/>
                  <a:ext cx="828000" cy="720000"/>
                </a:xfrm>
                <a:prstGeom prst="hexagon">
                  <a:avLst>
                    <a:gd name="adj" fmla="val 25431"/>
                    <a:gd name="vf" fmla="val 115470"/>
                  </a:avLst>
                </a:prstGeom>
                <a:solidFill>
                  <a:srgbClr val="7030A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latin typeface="Tahoma" panose="020B0604030504040204" pitchFamily="34" charset="0"/>
                    <a:cs typeface="Tahoma" panose="020B0604030504040204" pitchFamily="34" charset="0"/>
                  </a:endParaRPr>
                </a:p>
              </p:txBody>
            </p:sp>
            <p:sp>
              <p:nvSpPr>
                <p:cNvPr id="36" name="TextBox 35"/>
                <p:cNvSpPr txBox="1"/>
                <p:nvPr/>
              </p:nvSpPr>
              <p:spPr>
                <a:xfrm>
                  <a:off x="2034079" y="4258690"/>
                  <a:ext cx="805656" cy="529109"/>
                </a:xfrm>
                <a:prstGeom prst="rect">
                  <a:avLst/>
                </a:prstGeom>
                <a:noFill/>
              </p:spPr>
              <p:txBody>
                <a:bodyPr wrap="square" rtlCol="0">
                  <a:spAutoFit/>
                </a:bodyPr>
                <a:lstStyle/>
                <a:p>
                  <a:pPr algn="ctr"/>
                  <a:r>
                    <a:rPr lang="en-US" altLang="ko-KR" sz="1000" b="1" spc="-50" dirty="0">
                      <a:solidFill>
                        <a:srgbClr val="FFFF00"/>
                      </a:solidFill>
                      <a:latin typeface="Tahoma" panose="020B0604030504040204" pitchFamily="34" charset="0"/>
                      <a:ea typeface="Tahoma" panose="020B0604030504040204" pitchFamily="34" charset="0"/>
                      <a:cs typeface="Tahoma" panose="020B0604030504040204" pitchFamily="34" charset="0"/>
                    </a:rPr>
                    <a:t>Metabolism limitation</a:t>
                  </a:r>
                  <a:endParaRPr lang="ko-KR" altLang="en-US" sz="1000" b="1" spc="-50" dirty="0">
                    <a:solidFill>
                      <a:srgbClr val="FFFF00"/>
                    </a:solidFill>
                    <a:latin typeface="Tahoma" panose="020B0604030504040204" pitchFamily="34" charset="0"/>
                    <a:cs typeface="Tahoma" panose="020B0604030504040204" pitchFamily="34" charset="0"/>
                  </a:endParaRPr>
                </a:p>
              </p:txBody>
            </p:sp>
          </p:grpSp>
          <p:grpSp>
            <p:nvGrpSpPr>
              <p:cNvPr id="27" name="그룹 26"/>
              <p:cNvGrpSpPr/>
              <p:nvPr/>
            </p:nvGrpSpPr>
            <p:grpSpPr>
              <a:xfrm>
                <a:off x="3198102" y="4293838"/>
                <a:ext cx="835361" cy="720000"/>
                <a:chOff x="1913086" y="4509120"/>
                <a:chExt cx="835361" cy="720000"/>
              </a:xfrm>
            </p:grpSpPr>
            <p:sp>
              <p:nvSpPr>
                <p:cNvPr id="33" name="육각형 32"/>
                <p:cNvSpPr/>
                <p:nvPr/>
              </p:nvSpPr>
              <p:spPr>
                <a:xfrm>
                  <a:off x="1920447" y="4509120"/>
                  <a:ext cx="828000" cy="720000"/>
                </a:xfrm>
                <a:prstGeom prst="hexagon">
                  <a:avLst>
                    <a:gd name="adj" fmla="val 25128"/>
                    <a:gd name="vf" fmla="val 115470"/>
                  </a:avLst>
                </a:prstGeom>
                <a:solidFill>
                  <a:schemeClr val="accent4">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spc="-110" dirty="0">
                    <a:latin typeface="Tahoma" panose="020B0604030504040204" pitchFamily="34" charset="0"/>
                    <a:cs typeface="Tahoma" panose="020B0604030504040204" pitchFamily="34" charset="0"/>
                  </a:endParaRPr>
                </a:p>
              </p:txBody>
            </p:sp>
            <p:sp>
              <p:nvSpPr>
                <p:cNvPr id="34" name="TextBox 33"/>
                <p:cNvSpPr txBox="1"/>
                <p:nvPr/>
              </p:nvSpPr>
              <p:spPr>
                <a:xfrm>
                  <a:off x="1913086" y="4657559"/>
                  <a:ext cx="828000" cy="529109"/>
                </a:xfrm>
                <a:prstGeom prst="rect">
                  <a:avLst/>
                </a:prstGeom>
                <a:noFill/>
              </p:spPr>
              <p:txBody>
                <a:bodyPr wrap="square" rtlCol="0">
                  <a:spAutoFit/>
                </a:bodyPr>
                <a:lstStyle/>
                <a:p>
                  <a:pPr algn="ctr"/>
                  <a:r>
                    <a:rPr lang="en-US" altLang="ko-KR" sz="1000" b="1" spc="-50" dirty="0" smtClean="0">
                      <a:solidFill>
                        <a:schemeClr val="bg1"/>
                      </a:solidFill>
                      <a:latin typeface="Tahoma" panose="020B0604030504040204" pitchFamily="34" charset="0"/>
                      <a:ea typeface="Tahoma" panose="020B0604030504040204" pitchFamily="34" charset="0"/>
                      <a:cs typeface="Tahoma" panose="020B0604030504040204" pitchFamily="34" charset="0"/>
                    </a:rPr>
                    <a:t>Microbial</a:t>
                  </a:r>
                </a:p>
                <a:p>
                  <a:pPr algn="ctr"/>
                  <a:r>
                    <a:rPr lang="en-US" altLang="ko-KR" sz="1000" b="1" spc="-50" dirty="0" smtClean="0">
                      <a:solidFill>
                        <a:schemeClr val="bg1"/>
                      </a:solidFill>
                      <a:latin typeface="Tahoma" panose="020B0604030504040204" pitchFamily="34" charset="0"/>
                      <a:ea typeface="Tahoma" panose="020B0604030504040204" pitchFamily="34" charset="0"/>
                      <a:cs typeface="Tahoma" panose="020B0604030504040204" pitchFamily="34" charset="0"/>
                    </a:rPr>
                    <a:t>degradation</a:t>
                  </a:r>
                  <a:endParaRPr lang="ko-KR" altLang="en-US" sz="1000" b="1" spc="-50" dirty="0">
                    <a:solidFill>
                      <a:schemeClr val="bg1"/>
                    </a:solidFill>
                    <a:latin typeface="Tahoma" panose="020B0604030504040204" pitchFamily="34" charset="0"/>
                    <a:cs typeface="Tahoma" panose="020B0604030504040204" pitchFamily="34" charset="0"/>
                  </a:endParaRPr>
                </a:p>
              </p:txBody>
            </p:sp>
          </p:grpSp>
          <p:sp>
            <p:nvSpPr>
              <p:cNvPr id="28" name="직사각형 27"/>
              <p:cNvSpPr/>
              <p:nvPr/>
            </p:nvSpPr>
            <p:spPr>
              <a:xfrm>
                <a:off x="3262285" y="5189510"/>
                <a:ext cx="717962" cy="382135"/>
              </a:xfrm>
              <a:prstGeom prst="rect">
                <a:avLst/>
              </a:prstGeom>
            </p:spPr>
            <p:txBody>
              <a:bodyPr wrap="none">
                <a:spAutoFit/>
              </a:bodyPr>
              <a:lstStyle/>
              <a:p>
                <a:pPr algn="ctr"/>
                <a:r>
                  <a:rPr lang="en-US" altLang="ko-KR" sz="1000" b="1" spc="-50" dirty="0">
                    <a:solidFill>
                      <a:srgbClr val="FFFFCC"/>
                    </a:solidFill>
                    <a:latin typeface="Tahoma" panose="020B0604030504040204" pitchFamily="34" charset="0"/>
                    <a:ea typeface="Tahoma" panose="020B0604030504040204" pitchFamily="34" charset="0"/>
                    <a:cs typeface="Tahoma" panose="020B0604030504040204" pitchFamily="34" charset="0"/>
                  </a:rPr>
                  <a:t>Substrate</a:t>
                </a:r>
              </a:p>
              <a:p>
                <a:pPr algn="ctr"/>
                <a:r>
                  <a:rPr lang="en-US" altLang="ko-KR" sz="1000" b="1" spc="-50" dirty="0">
                    <a:solidFill>
                      <a:srgbClr val="FFFFCC"/>
                    </a:solidFill>
                    <a:latin typeface="Tahoma" panose="020B0604030504040204" pitchFamily="34" charset="0"/>
                    <a:ea typeface="Tahoma" panose="020B0604030504040204" pitchFamily="34" charset="0"/>
                    <a:cs typeface="Tahoma" panose="020B0604030504040204" pitchFamily="34" charset="0"/>
                  </a:rPr>
                  <a:t> inhibition</a:t>
                </a:r>
                <a:endParaRPr lang="ko-KR" altLang="en-US" sz="1000" b="1" spc="-50" dirty="0">
                  <a:solidFill>
                    <a:srgbClr val="FFFFCC"/>
                  </a:solidFill>
                  <a:latin typeface="Tahoma" panose="020B0604030504040204" pitchFamily="34" charset="0"/>
                  <a:cs typeface="Tahoma" panose="020B0604030504040204" pitchFamily="34" charset="0"/>
                </a:endParaRPr>
              </a:p>
            </p:txBody>
          </p:sp>
          <p:sp>
            <p:nvSpPr>
              <p:cNvPr id="29" name="TextBox 28"/>
              <p:cNvSpPr txBox="1"/>
              <p:nvPr/>
            </p:nvSpPr>
            <p:spPr>
              <a:xfrm>
                <a:off x="1908354" y="5127949"/>
                <a:ext cx="805656" cy="529109"/>
              </a:xfrm>
              <a:prstGeom prst="rect">
                <a:avLst/>
              </a:prstGeom>
              <a:noFill/>
            </p:spPr>
            <p:txBody>
              <a:bodyPr wrap="square" rtlCol="0">
                <a:spAutoFit/>
              </a:bodyPr>
              <a:lstStyle/>
              <a:p>
                <a:pPr algn="ctr"/>
                <a:r>
                  <a:rPr lang="en-US" altLang="ko-KR" sz="1000" b="1" spc="-50" dirty="0" smtClean="0">
                    <a:solidFill>
                      <a:schemeClr val="lt1"/>
                    </a:solidFill>
                    <a:latin typeface="Tahoma" panose="020B0604030504040204" pitchFamily="34" charset="0"/>
                    <a:ea typeface="Tahoma" panose="020B0604030504040204" pitchFamily="34" charset="0"/>
                    <a:cs typeface="Tahoma" panose="020B0604030504040204" pitchFamily="34" charset="0"/>
                  </a:rPr>
                  <a:t>Predator-prey interaction</a:t>
                </a:r>
                <a:endParaRPr lang="ko-KR" altLang="en-US" sz="1000" b="1" spc="-50" dirty="0">
                  <a:solidFill>
                    <a:schemeClr val="lt1"/>
                  </a:solidFill>
                  <a:latin typeface="Tahoma" panose="020B0604030504040204" pitchFamily="34" charset="0"/>
                  <a:cs typeface="Tahoma" panose="020B0604030504040204" pitchFamily="34" charset="0"/>
                </a:endParaRPr>
              </a:p>
            </p:txBody>
          </p:sp>
          <p:sp>
            <p:nvSpPr>
              <p:cNvPr id="30" name="TextBox 29"/>
              <p:cNvSpPr txBox="1"/>
              <p:nvPr/>
            </p:nvSpPr>
            <p:spPr>
              <a:xfrm>
                <a:off x="2045254" y="4538422"/>
                <a:ext cx="541475" cy="235159"/>
              </a:xfrm>
              <a:prstGeom prst="rect">
                <a:avLst/>
              </a:prstGeom>
              <a:noFill/>
            </p:spPr>
            <p:txBody>
              <a:bodyPr wrap="square" rtlCol="0">
                <a:spAutoFit/>
              </a:bodyPr>
              <a:lstStyle/>
              <a:p>
                <a:pPr algn="ctr"/>
                <a:r>
                  <a:rPr lang="en-US" altLang="ko-KR" sz="1000" b="1" dirty="0" smtClean="0">
                    <a:solidFill>
                      <a:schemeClr val="lt1"/>
                    </a:solidFill>
                    <a:latin typeface="Tahoma" panose="020B0604030504040204" pitchFamily="34" charset="0"/>
                    <a:ea typeface="Tahoma" panose="020B0604030504040204" pitchFamily="34" charset="0"/>
                    <a:cs typeface="Tahoma" panose="020B0604030504040204" pitchFamily="34" charset="0"/>
                  </a:rPr>
                  <a:t>Etc.</a:t>
                </a:r>
                <a:endParaRPr lang="ko-KR" altLang="en-US" sz="1000" b="1" dirty="0">
                  <a:solidFill>
                    <a:schemeClr val="lt1"/>
                  </a:solidFill>
                  <a:latin typeface="Tahoma" panose="020B0604030504040204" pitchFamily="34" charset="0"/>
                  <a:cs typeface="Tahoma" panose="020B0604030504040204" pitchFamily="34" charset="0"/>
                </a:endParaRPr>
              </a:p>
            </p:txBody>
          </p:sp>
          <p:sp>
            <p:nvSpPr>
              <p:cNvPr id="31" name="TextBox 30"/>
              <p:cNvSpPr txBox="1"/>
              <p:nvPr/>
            </p:nvSpPr>
            <p:spPr>
              <a:xfrm>
                <a:off x="2567952" y="4751326"/>
                <a:ext cx="805656" cy="529109"/>
              </a:xfrm>
              <a:prstGeom prst="rect">
                <a:avLst/>
              </a:prstGeom>
              <a:noFill/>
            </p:spPr>
            <p:txBody>
              <a:bodyPr wrap="square" rtlCol="0">
                <a:spAutoFit/>
              </a:bodyPr>
              <a:lstStyle/>
              <a:p>
                <a:pPr algn="ctr"/>
                <a:r>
                  <a:rPr lang="en-US" altLang="ko-KR" sz="10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Theory of sludge reduction</a:t>
                </a:r>
                <a:endParaRPr lang="ko-KR" altLang="en-US" sz="1000" b="1" dirty="0">
                  <a:solidFill>
                    <a:schemeClr val="accent3"/>
                  </a:solidFill>
                  <a:latin typeface="Tahoma" panose="020B0604030504040204" pitchFamily="34" charset="0"/>
                  <a:cs typeface="Tahoma" panose="020B0604030504040204" pitchFamily="34" charset="0"/>
                </a:endParaRPr>
              </a:p>
            </p:txBody>
          </p:sp>
          <p:sp>
            <p:nvSpPr>
              <p:cNvPr id="32" name="TextBox 31"/>
              <p:cNvSpPr txBox="1"/>
              <p:nvPr/>
            </p:nvSpPr>
            <p:spPr>
              <a:xfrm>
                <a:off x="2567751" y="5493422"/>
                <a:ext cx="805656" cy="676084"/>
              </a:xfrm>
              <a:prstGeom prst="rect">
                <a:avLst/>
              </a:prstGeom>
              <a:noFill/>
            </p:spPr>
            <p:txBody>
              <a:bodyPr wrap="square" rtlCol="0">
                <a:spAutoFit/>
              </a:bodyPr>
              <a:lstStyle/>
              <a:p>
                <a:pPr algn="ctr"/>
                <a:r>
                  <a:rPr lang="en-US" altLang="ko-KR" sz="1000" b="1" spc="-50" dirty="0" smtClean="0">
                    <a:solidFill>
                      <a:srgbClr val="FFFFCC"/>
                    </a:solidFill>
                    <a:latin typeface="Tahoma" panose="020B0604030504040204" pitchFamily="34" charset="0"/>
                    <a:ea typeface="Tahoma" panose="020B0604030504040204" pitchFamily="34" charset="0"/>
                    <a:cs typeface="Tahoma" panose="020B0604030504040204" pitchFamily="34" charset="0"/>
                  </a:rPr>
                  <a:t>Low growth unit domination</a:t>
                </a:r>
                <a:endParaRPr lang="ko-KR" altLang="en-US" sz="1000" b="1" spc="-50" dirty="0">
                  <a:solidFill>
                    <a:srgbClr val="FFFFCC"/>
                  </a:solidFill>
                  <a:latin typeface="Tahoma" panose="020B0604030504040204" pitchFamily="34" charset="0"/>
                  <a:cs typeface="Tahoma" panose="020B0604030504040204" pitchFamily="34" charset="0"/>
                </a:endParaRPr>
              </a:p>
            </p:txBody>
          </p:sp>
        </p:grpSp>
      </p:grpSp>
      <p:grpSp>
        <p:nvGrpSpPr>
          <p:cNvPr id="12" name="그룹 11"/>
          <p:cNvGrpSpPr/>
          <p:nvPr/>
        </p:nvGrpSpPr>
        <p:grpSpPr>
          <a:xfrm>
            <a:off x="5376229" y="3176972"/>
            <a:ext cx="3465203" cy="3204356"/>
            <a:chOff x="5421052" y="3176972"/>
            <a:chExt cx="3465203" cy="3204356"/>
          </a:xfrm>
        </p:grpSpPr>
        <p:pic>
          <p:nvPicPr>
            <p:cNvPr id="37" name="Picture 2" descr="H:\무제-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1052" y="3176972"/>
              <a:ext cx="3465203" cy="320435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5829714" y="3366415"/>
              <a:ext cx="2664296" cy="307777"/>
            </a:xfrm>
            <a:prstGeom prst="rect">
              <a:avLst/>
            </a:prstGeom>
            <a:noFill/>
          </p:spPr>
          <p:txBody>
            <a:bodyPr wrap="square" rtlCol="0">
              <a:spAutoFit/>
            </a:bodyPr>
            <a:lstStyle/>
            <a:p>
              <a:pPr algn="ctr"/>
              <a:r>
                <a:rPr lang="en-US" altLang="ko-KR" sz="1400" b="1"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anose="020B0604030504040204" pitchFamily="34" charset="0"/>
                  <a:ea typeface="Tahoma" panose="020B0604030504040204" pitchFamily="34" charset="0"/>
                  <a:cs typeface="Tahoma" panose="020B0604030504040204" pitchFamily="34" charset="0"/>
                </a:rPr>
                <a:t>Uncoupling Metabolism</a:t>
              </a:r>
              <a:endParaRPr lang="ko-KR" altLang="en-US" sz="1400" b="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anose="020B0604030504040204" pitchFamily="34" charset="0"/>
                <a:cs typeface="Tahoma" panose="020B0604030504040204" pitchFamily="34" charset="0"/>
              </a:endParaRPr>
            </a:p>
          </p:txBody>
        </p:sp>
        <p:grpSp>
          <p:nvGrpSpPr>
            <p:cNvPr id="11" name="그룹 10"/>
            <p:cNvGrpSpPr/>
            <p:nvPr/>
          </p:nvGrpSpPr>
          <p:grpSpPr>
            <a:xfrm>
              <a:off x="5575671" y="3750900"/>
              <a:ext cx="3134892" cy="2340212"/>
              <a:chOff x="5631532" y="3717032"/>
              <a:chExt cx="3134892" cy="2340212"/>
            </a:xfrm>
          </p:grpSpPr>
          <p:sp>
            <p:nvSpPr>
              <p:cNvPr id="38" name="직사각형 37"/>
              <p:cNvSpPr/>
              <p:nvPr/>
            </p:nvSpPr>
            <p:spPr>
              <a:xfrm>
                <a:off x="6406108" y="5625244"/>
                <a:ext cx="1620000" cy="432000"/>
              </a:xfrm>
              <a:prstGeom prst="rect">
                <a:avLst/>
              </a:prstGeom>
              <a:solidFill>
                <a:srgbClr val="CC0066"/>
              </a:solidFill>
              <a:ln>
                <a:noFill/>
              </a:ln>
              <a:effectLst/>
              <a:scene3d>
                <a:camera prst="orthographicFront">
                  <a:rot lat="0" lon="0" rev="0"/>
                </a:camera>
                <a:lightRig rig="contrasting" dir="t">
                  <a:rot lat="0" lon="0" rev="7800000"/>
                </a:lightRig>
              </a:scene3d>
              <a:sp3d>
                <a:bevelT w="139700" h="139700"/>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ko-KR" sz="1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Anabolism-Growth</a:t>
                </a:r>
              </a:p>
              <a:p>
                <a:pPr algn="ctr"/>
                <a:r>
                  <a:rPr lang="en-US" altLang="ko-KR" sz="1000" b="1" i="1" dirty="0" smtClean="0">
                    <a:solidFill>
                      <a:srgbClr val="FFFF00"/>
                    </a:solidFill>
                    <a:latin typeface="Tahoma" panose="020B0604030504040204" pitchFamily="34" charset="0"/>
                    <a:ea typeface="Tahoma" panose="020B0604030504040204" pitchFamily="34" charset="0"/>
                    <a:cs typeface="Tahoma" panose="020B0604030504040204" pitchFamily="34" charset="0"/>
                  </a:rPr>
                  <a:t>(Sludge production)</a:t>
                </a:r>
                <a:endParaRPr lang="ko-KR" altLang="en-US" sz="1000" b="1" i="1" dirty="0">
                  <a:solidFill>
                    <a:srgbClr val="FFFF00"/>
                  </a:solidFill>
                  <a:latin typeface="Tahoma" panose="020B0604030504040204" pitchFamily="34" charset="0"/>
                  <a:cs typeface="Tahoma" panose="020B0604030504040204" pitchFamily="34" charset="0"/>
                </a:endParaRPr>
              </a:p>
            </p:txBody>
          </p:sp>
          <p:sp>
            <p:nvSpPr>
              <p:cNvPr id="39" name="직사각형 38"/>
              <p:cNvSpPr/>
              <p:nvPr/>
            </p:nvSpPr>
            <p:spPr>
              <a:xfrm>
                <a:off x="6406108" y="5121188"/>
                <a:ext cx="1620000" cy="432000"/>
              </a:xfrm>
              <a:prstGeom prst="rect">
                <a:avLst/>
              </a:prstGeom>
              <a:solidFill>
                <a:srgbClr val="003366"/>
              </a:solidFill>
              <a:ln>
                <a:noFill/>
              </a:ln>
              <a:effectLst/>
              <a:scene3d>
                <a:camera prst="orthographicFront">
                  <a:rot lat="0" lon="0" rev="0"/>
                </a:camera>
                <a:lightRig rig="contrasting" dir="t">
                  <a:rot lat="0" lon="0" rev="7800000"/>
                </a:lightRig>
              </a:scene3d>
              <a:sp3d>
                <a:bevelT w="139700" h="139700"/>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ko-KR" sz="1000" b="1" dirty="0">
                    <a:latin typeface="Tahoma" panose="020B0604030504040204" pitchFamily="34" charset="0"/>
                    <a:ea typeface="Tahoma" panose="020B0604030504040204" pitchFamily="34" charset="0"/>
                    <a:cs typeface="Tahoma" panose="020B0604030504040204" pitchFamily="34" charset="0"/>
                  </a:rPr>
                  <a:t>Basic</a:t>
                </a:r>
                <a:r>
                  <a:rPr lang="ko-KR" altLang="en-US" sz="1000" b="1" dirty="0">
                    <a:latin typeface="Tahoma" panose="020B0604030504040204" pitchFamily="34" charset="0"/>
                    <a:cs typeface="Tahoma" panose="020B0604030504040204" pitchFamily="34" charset="0"/>
                  </a:rPr>
                  <a:t> </a:t>
                </a:r>
                <a:r>
                  <a:rPr lang="en-US" altLang="ko-KR" sz="1000" b="1" dirty="0" smtClean="0">
                    <a:latin typeface="Tahoma" panose="020B0604030504040204" pitchFamily="34" charset="0"/>
                    <a:ea typeface="Tahoma" panose="020B0604030504040204" pitchFamily="34" charset="0"/>
                    <a:cs typeface="Tahoma" panose="020B0604030504040204" pitchFamily="34" charset="0"/>
                  </a:rPr>
                  <a:t>metabolism</a:t>
                </a:r>
              </a:p>
              <a:p>
                <a:pPr algn="ctr"/>
                <a:r>
                  <a:rPr lang="en-US" altLang="ko-KR" sz="1000" b="1" dirty="0" smtClean="0">
                    <a:latin typeface="Tahoma" panose="020B0604030504040204" pitchFamily="34" charset="0"/>
                    <a:ea typeface="Tahoma" panose="020B0604030504040204" pitchFamily="34" charset="0"/>
                    <a:cs typeface="Tahoma" panose="020B0604030504040204" pitchFamily="34" charset="0"/>
                  </a:rPr>
                  <a:t>(</a:t>
                </a:r>
                <a:r>
                  <a:rPr lang="en-US" altLang="ko-KR" sz="1000" b="1" i="1" dirty="0" smtClean="0">
                    <a:latin typeface="Tahoma" panose="020B0604030504040204" pitchFamily="34" charset="0"/>
                    <a:ea typeface="Tahoma" panose="020B0604030504040204" pitchFamily="34" charset="0"/>
                    <a:cs typeface="Tahoma" panose="020B0604030504040204" pitchFamily="34" charset="0"/>
                  </a:rPr>
                  <a:t>Life conservation</a:t>
                </a:r>
                <a:r>
                  <a:rPr lang="en-US" altLang="ko-KR" sz="1000" b="1" i="1" dirty="0">
                    <a:latin typeface="Tahoma" panose="020B0604030504040204" pitchFamily="34" charset="0"/>
                    <a:ea typeface="Tahoma" panose="020B0604030504040204" pitchFamily="34" charset="0"/>
                    <a:cs typeface="Tahoma" panose="020B0604030504040204" pitchFamily="34" charset="0"/>
                  </a:rPr>
                  <a:t>)</a:t>
                </a:r>
                <a:endParaRPr lang="en-US" altLang="ko-KR" sz="1000" b="1" dirty="0">
                  <a:latin typeface="Tahoma" panose="020B0604030504040204" pitchFamily="34" charset="0"/>
                  <a:ea typeface="Tahoma" panose="020B0604030504040204" pitchFamily="34" charset="0"/>
                  <a:cs typeface="Tahoma" panose="020B0604030504040204" pitchFamily="34" charset="0"/>
                </a:endParaRPr>
              </a:p>
            </p:txBody>
          </p:sp>
          <p:sp>
            <p:nvSpPr>
              <p:cNvPr id="40" name="직사각형 39"/>
              <p:cNvSpPr/>
              <p:nvPr/>
            </p:nvSpPr>
            <p:spPr>
              <a:xfrm>
                <a:off x="6406108" y="4617132"/>
                <a:ext cx="1620000" cy="432000"/>
              </a:xfrm>
              <a:prstGeom prst="rect">
                <a:avLst/>
              </a:prstGeom>
              <a:solidFill>
                <a:srgbClr val="003366"/>
              </a:solidFill>
              <a:ln>
                <a:noFill/>
              </a:ln>
              <a:effectLst/>
              <a:scene3d>
                <a:camera prst="orthographicFront">
                  <a:rot lat="0" lon="0" rev="0"/>
                </a:camera>
                <a:lightRig rig="contrasting" dir="t">
                  <a:rot lat="0" lon="0" rev="7800000"/>
                </a:lightRig>
              </a:scene3d>
              <a:sp3d>
                <a:bevelT w="139700" h="139700"/>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ko-KR" sz="1000" b="1" dirty="0" smtClean="0">
                    <a:latin typeface="Tahoma" panose="020B0604030504040204" pitchFamily="34" charset="0"/>
                    <a:ea typeface="Tahoma" panose="020B0604030504040204" pitchFamily="34" charset="0"/>
                    <a:cs typeface="Tahoma" panose="020B0604030504040204" pitchFamily="34" charset="0"/>
                  </a:rPr>
                  <a:t>Motility</a:t>
                </a:r>
              </a:p>
              <a:p>
                <a:pPr algn="ctr"/>
                <a:r>
                  <a:rPr lang="en-US" altLang="ko-KR" sz="1000" b="1" i="1" dirty="0" smtClean="0">
                    <a:latin typeface="Tahoma" panose="020B0604030504040204" pitchFamily="34" charset="0"/>
                    <a:ea typeface="Tahoma" panose="020B0604030504040204" pitchFamily="34" charset="0"/>
                    <a:cs typeface="Tahoma" panose="020B0604030504040204" pitchFamily="34" charset="0"/>
                  </a:rPr>
                  <a:t>(Movement)</a:t>
                </a:r>
                <a:endParaRPr lang="ko-KR" altLang="en-US" sz="1000" b="1" i="1" dirty="0">
                  <a:latin typeface="Tahoma" panose="020B0604030504040204" pitchFamily="34" charset="0"/>
                  <a:cs typeface="Tahoma" panose="020B0604030504040204" pitchFamily="34" charset="0"/>
                </a:endParaRPr>
              </a:p>
            </p:txBody>
          </p:sp>
          <p:sp>
            <p:nvSpPr>
              <p:cNvPr id="41" name="직사각형 40"/>
              <p:cNvSpPr/>
              <p:nvPr/>
            </p:nvSpPr>
            <p:spPr>
              <a:xfrm>
                <a:off x="6406108" y="3989793"/>
                <a:ext cx="1620000" cy="360000"/>
              </a:xfrm>
              <a:prstGeom prst="rect">
                <a:avLst/>
              </a:prstGeom>
              <a:solidFill>
                <a:srgbClr val="003366"/>
              </a:solidFill>
              <a:ln>
                <a:noFill/>
              </a:ln>
              <a:effectLst/>
              <a:scene3d>
                <a:camera prst="orthographicFront">
                  <a:rot lat="0" lon="0" rev="0"/>
                </a:camera>
                <a:lightRig rig="contrasting" dir="t">
                  <a:rot lat="0" lon="0" rev="7800000"/>
                </a:lightRig>
              </a:scene3d>
              <a:sp3d>
                <a:bevelT w="139700" h="139700"/>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ko-KR" sz="1000" b="1" dirty="0" smtClean="0">
                    <a:latin typeface="Tahoma" panose="020B0604030504040204" pitchFamily="34" charset="0"/>
                    <a:ea typeface="Tahoma" panose="020B0604030504040204" pitchFamily="34" charset="0"/>
                    <a:cs typeface="Tahoma" panose="020B0604030504040204" pitchFamily="34" charset="0"/>
                  </a:rPr>
                  <a:t>Catabolism</a:t>
                </a:r>
                <a:endParaRPr lang="ko-KR" altLang="en-US" b="1" dirty="0">
                  <a:latin typeface="Tahoma" panose="020B0604030504040204" pitchFamily="34" charset="0"/>
                  <a:cs typeface="Tahoma" panose="020B0604030504040204" pitchFamily="34" charset="0"/>
                </a:endParaRPr>
              </a:p>
            </p:txBody>
          </p:sp>
          <p:cxnSp>
            <p:nvCxnSpPr>
              <p:cNvPr id="43" name="직선 화살표 연결선 42"/>
              <p:cNvCxnSpPr/>
              <p:nvPr/>
            </p:nvCxnSpPr>
            <p:spPr>
              <a:xfrm>
                <a:off x="5974060" y="4175439"/>
                <a:ext cx="432048" cy="0"/>
              </a:xfrm>
              <a:prstGeom prst="straightConnector1">
                <a:avLst/>
              </a:prstGeom>
              <a:ln w="19050">
                <a:tailEnd type="triangle" w="sm" len="med"/>
              </a:ln>
            </p:spPr>
            <p:style>
              <a:lnRef idx="1">
                <a:schemeClr val="accent1"/>
              </a:lnRef>
              <a:fillRef idx="0">
                <a:schemeClr val="accent1"/>
              </a:fillRef>
              <a:effectRef idx="0">
                <a:schemeClr val="accent1"/>
              </a:effectRef>
              <a:fontRef idx="minor">
                <a:schemeClr val="tx1"/>
              </a:fontRef>
            </p:style>
          </p:cxnSp>
          <p:cxnSp>
            <p:nvCxnSpPr>
              <p:cNvPr id="44" name="직선 화살표 연결선 43"/>
              <p:cNvCxnSpPr/>
              <p:nvPr/>
            </p:nvCxnSpPr>
            <p:spPr>
              <a:xfrm>
                <a:off x="8038622" y="4166813"/>
                <a:ext cx="360040"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45" name="직선 화살표 연결선 44"/>
              <p:cNvCxnSpPr/>
              <p:nvPr/>
            </p:nvCxnSpPr>
            <p:spPr>
              <a:xfrm flipV="1">
                <a:off x="5974060" y="4578986"/>
                <a:ext cx="0" cy="1332000"/>
              </a:xfrm>
              <a:prstGeom prst="straightConnector1">
                <a:avLst/>
              </a:prstGeom>
              <a:ln w="19050">
                <a:tailEnd type="triangle" w="sm" len="med"/>
              </a:ln>
            </p:spPr>
            <p:style>
              <a:lnRef idx="1">
                <a:schemeClr val="accent1"/>
              </a:lnRef>
              <a:fillRef idx="0">
                <a:schemeClr val="accent1"/>
              </a:fillRef>
              <a:effectRef idx="0">
                <a:schemeClr val="accent1"/>
              </a:effectRef>
              <a:fontRef idx="minor">
                <a:schemeClr val="tx1"/>
              </a:fontRef>
            </p:style>
          </p:cxnSp>
          <p:cxnSp>
            <p:nvCxnSpPr>
              <p:cNvPr id="46" name="직선 화살표 연결선 45"/>
              <p:cNvCxnSpPr/>
              <p:nvPr/>
            </p:nvCxnSpPr>
            <p:spPr>
              <a:xfrm flipH="1" flipV="1">
                <a:off x="6183734" y="4587612"/>
                <a:ext cx="6349" cy="1224000"/>
              </a:xfrm>
              <a:prstGeom prst="straightConnector1">
                <a:avLst/>
              </a:prstGeom>
              <a:ln w="19050">
                <a:tailEnd type="triangle" w="sm" len="med"/>
              </a:ln>
            </p:spPr>
            <p:style>
              <a:lnRef idx="1">
                <a:schemeClr val="accent1"/>
              </a:lnRef>
              <a:fillRef idx="0">
                <a:schemeClr val="accent1"/>
              </a:fillRef>
              <a:effectRef idx="0">
                <a:schemeClr val="accent1"/>
              </a:effectRef>
              <a:fontRef idx="minor">
                <a:schemeClr val="tx1"/>
              </a:fontRef>
            </p:style>
          </p:cxnSp>
          <p:cxnSp>
            <p:nvCxnSpPr>
              <p:cNvPr id="47" name="직선 화살표 연결선 46"/>
              <p:cNvCxnSpPr/>
              <p:nvPr/>
            </p:nvCxnSpPr>
            <p:spPr>
              <a:xfrm>
                <a:off x="5967710" y="5901650"/>
                <a:ext cx="432048"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48" name="직선 화살표 연결선 47"/>
              <p:cNvCxnSpPr/>
              <p:nvPr/>
            </p:nvCxnSpPr>
            <p:spPr>
              <a:xfrm>
                <a:off x="5978922" y="5387312"/>
                <a:ext cx="432048"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49" name="직선 화살표 연결선 48"/>
              <p:cNvCxnSpPr/>
              <p:nvPr/>
            </p:nvCxnSpPr>
            <p:spPr>
              <a:xfrm>
                <a:off x="6185219" y="5812390"/>
                <a:ext cx="223200"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0" name="직선 화살표 연결선 49"/>
              <p:cNvCxnSpPr/>
              <p:nvPr/>
            </p:nvCxnSpPr>
            <p:spPr>
              <a:xfrm>
                <a:off x="6185219" y="5309834"/>
                <a:ext cx="223200"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1" name="직선 화살표 연결선 50"/>
              <p:cNvCxnSpPr/>
              <p:nvPr/>
            </p:nvCxnSpPr>
            <p:spPr>
              <a:xfrm>
                <a:off x="5974059" y="4902008"/>
                <a:ext cx="432048"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2" name="직선 화살표 연결선 51"/>
              <p:cNvCxnSpPr/>
              <p:nvPr/>
            </p:nvCxnSpPr>
            <p:spPr>
              <a:xfrm>
                <a:off x="6185219" y="4824530"/>
                <a:ext cx="223200"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3" name="직선 화살표 연결선 52"/>
              <p:cNvCxnSpPr/>
              <p:nvPr/>
            </p:nvCxnSpPr>
            <p:spPr>
              <a:xfrm>
                <a:off x="8406240" y="3953789"/>
                <a:ext cx="0" cy="432000"/>
              </a:xfrm>
              <a:prstGeom prst="straightConnector1">
                <a:avLst/>
              </a:prstGeom>
              <a:ln w="19050">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8162000" y="4363604"/>
                <a:ext cx="464908" cy="246221"/>
              </a:xfrm>
              <a:prstGeom prst="rect">
                <a:avLst/>
              </a:prstGeom>
              <a:noFill/>
            </p:spPr>
            <p:txBody>
              <a:bodyPr wrap="square" rtlCol="0">
                <a:spAutoFit/>
              </a:bodyPr>
              <a:lstStyle/>
              <a:p>
                <a:pPr algn="ctr"/>
                <a:r>
                  <a:rPr lang="en-US" altLang="ko-KR" sz="1000" b="1" spc="-50" dirty="0" smtClean="0">
                    <a:latin typeface="Tahoma" panose="020B0604030504040204" pitchFamily="34" charset="0"/>
                    <a:ea typeface="Tahoma" panose="020B0604030504040204" pitchFamily="34" charset="0"/>
                    <a:cs typeface="Tahoma" panose="020B0604030504040204" pitchFamily="34" charset="0"/>
                  </a:rPr>
                  <a:t>ATP</a:t>
                </a:r>
                <a:endParaRPr lang="ko-KR" altLang="en-US" sz="1000" b="1" spc="-50" dirty="0">
                  <a:latin typeface="Tahoma" panose="020B0604030504040204" pitchFamily="34" charset="0"/>
                  <a:cs typeface="Tahoma" panose="020B0604030504040204" pitchFamily="34" charset="0"/>
                </a:endParaRPr>
              </a:p>
            </p:txBody>
          </p:sp>
          <p:cxnSp>
            <p:nvCxnSpPr>
              <p:cNvPr id="55" name="직선 화살표 연결선 54"/>
              <p:cNvCxnSpPr/>
              <p:nvPr/>
            </p:nvCxnSpPr>
            <p:spPr>
              <a:xfrm flipV="1">
                <a:off x="8403066" y="4624810"/>
                <a:ext cx="1" cy="1224000"/>
              </a:xfrm>
              <a:prstGeom prst="straightConnector1">
                <a:avLst/>
              </a:prstGeom>
              <a:ln w="19050">
                <a:tailEnd type="none" w="sm" len="med"/>
              </a:ln>
            </p:spPr>
            <p:style>
              <a:lnRef idx="1">
                <a:schemeClr val="accent1"/>
              </a:lnRef>
              <a:fillRef idx="0">
                <a:schemeClr val="accent1"/>
              </a:fillRef>
              <a:effectRef idx="0">
                <a:schemeClr val="accent1"/>
              </a:effectRef>
              <a:fontRef idx="minor">
                <a:schemeClr val="tx1"/>
              </a:fontRef>
            </p:style>
          </p:cxnSp>
          <p:cxnSp>
            <p:nvCxnSpPr>
              <p:cNvPr id="56" name="직선 화살표 연결선 55"/>
              <p:cNvCxnSpPr/>
              <p:nvPr/>
            </p:nvCxnSpPr>
            <p:spPr>
              <a:xfrm flipH="1">
                <a:off x="8047248" y="4850408"/>
                <a:ext cx="355818" cy="0"/>
              </a:xfrm>
              <a:prstGeom prst="straightConnector1">
                <a:avLst/>
              </a:prstGeom>
              <a:ln w="19050">
                <a:tailEnd type="triangle" w="sm" len="med"/>
              </a:ln>
            </p:spPr>
            <p:style>
              <a:lnRef idx="1">
                <a:schemeClr val="accent1"/>
              </a:lnRef>
              <a:fillRef idx="0">
                <a:schemeClr val="accent1"/>
              </a:fillRef>
              <a:effectRef idx="0">
                <a:schemeClr val="accent1"/>
              </a:effectRef>
              <a:fontRef idx="minor">
                <a:schemeClr val="tx1"/>
              </a:fontRef>
            </p:style>
          </p:cxnSp>
          <p:cxnSp>
            <p:nvCxnSpPr>
              <p:cNvPr id="57" name="직선 화살표 연결선 56"/>
              <p:cNvCxnSpPr/>
              <p:nvPr/>
            </p:nvCxnSpPr>
            <p:spPr>
              <a:xfrm flipH="1">
                <a:off x="8047248" y="5337212"/>
                <a:ext cx="362167" cy="0"/>
              </a:xfrm>
              <a:prstGeom prst="straightConnector1">
                <a:avLst/>
              </a:prstGeom>
              <a:ln w="19050">
                <a:tailEnd type="triangle" w="sm" len="med"/>
              </a:ln>
            </p:spPr>
            <p:style>
              <a:lnRef idx="1">
                <a:schemeClr val="accent1"/>
              </a:lnRef>
              <a:fillRef idx="0">
                <a:schemeClr val="accent1"/>
              </a:fillRef>
              <a:effectRef idx="0">
                <a:schemeClr val="accent1"/>
              </a:effectRef>
              <a:fontRef idx="minor">
                <a:schemeClr val="tx1"/>
              </a:fontRef>
            </p:style>
          </p:cxnSp>
          <p:cxnSp>
            <p:nvCxnSpPr>
              <p:cNvPr id="58" name="직선 화살표 연결선 57"/>
              <p:cNvCxnSpPr/>
              <p:nvPr/>
            </p:nvCxnSpPr>
            <p:spPr>
              <a:xfrm flipH="1">
                <a:off x="8047248" y="5841268"/>
                <a:ext cx="355818" cy="0"/>
              </a:xfrm>
              <a:prstGeom prst="straightConnector1">
                <a:avLst/>
              </a:prstGeom>
              <a:ln w="19050">
                <a:tailEnd type="triangle" w="sm"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731961" y="4358133"/>
                <a:ext cx="659743" cy="246221"/>
              </a:xfrm>
              <a:prstGeom prst="rect">
                <a:avLst/>
              </a:prstGeom>
              <a:noFill/>
            </p:spPr>
            <p:txBody>
              <a:bodyPr wrap="square" rtlCol="0">
                <a:spAutoFit/>
              </a:bodyPr>
              <a:lstStyle/>
              <a:p>
                <a:r>
                  <a:rPr lang="en-US" altLang="ko-KR" sz="1000" b="1" spc="-50" dirty="0" smtClean="0">
                    <a:latin typeface="Tahoma" panose="020B0604030504040204" pitchFamily="34" charset="0"/>
                    <a:ea typeface="Tahoma" panose="020B0604030504040204" pitchFamily="34" charset="0"/>
                    <a:cs typeface="Tahoma" panose="020B0604030504040204" pitchFamily="34" charset="0"/>
                  </a:rPr>
                  <a:t>ADP   P</a:t>
                </a:r>
                <a:r>
                  <a:rPr lang="en-US" altLang="ko-KR" sz="1000" b="1" spc="-50" baseline="-25000" dirty="0" smtClean="0">
                    <a:latin typeface="Tahoma" panose="020B0604030504040204" pitchFamily="34" charset="0"/>
                    <a:ea typeface="Tahoma" panose="020B0604030504040204" pitchFamily="34" charset="0"/>
                    <a:cs typeface="Tahoma" panose="020B0604030504040204" pitchFamily="34" charset="0"/>
                  </a:rPr>
                  <a:t>i</a:t>
                </a:r>
                <a:endParaRPr lang="ko-KR" altLang="en-US" sz="1000" b="1" spc="-50" baseline="-25000" dirty="0">
                  <a:latin typeface="Tahoma" panose="020B0604030504040204" pitchFamily="34" charset="0"/>
                  <a:cs typeface="Tahoma" panose="020B0604030504040204" pitchFamily="34" charset="0"/>
                </a:endParaRPr>
              </a:p>
            </p:txBody>
          </p:sp>
          <p:cxnSp>
            <p:nvCxnSpPr>
              <p:cNvPr id="64" name="직선 화살표 연결선 63"/>
              <p:cNvCxnSpPr/>
              <p:nvPr/>
            </p:nvCxnSpPr>
            <p:spPr>
              <a:xfrm flipV="1">
                <a:off x="5974061" y="4038899"/>
                <a:ext cx="0" cy="136540"/>
              </a:xfrm>
              <a:prstGeom prst="straightConnector1">
                <a:avLst/>
              </a:prstGeom>
              <a:ln w="19050">
                <a:tailEnd type="none" w="sm" len="med"/>
              </a:ln>
            </p:spPr>
            <p:style>
              <a:lnRef idx="1">
                <a:schemeClr val="accent1"/>
              </a:lnRef>
              <a:fillRef idx="0">
                <a:schemeClr val="accent1"/>
              </a:fillRef>
              <a:effectRef idx="0">
                <a:schemeClr val="accent1"/>
              </a:effectRef>
              <a:fontRef idx="minor">
                <a:schemeClr val="tx1"/>
              </a:fontRef>
            </p:style>
          </p:cxnSp>
          <p:cxnSp>
            <p:nvCxnSpPr>
              <p:cNvPr id="65" name="직선 화살표 연결선 64"/>
              <p:cNvCxnSpPr/>
              <p:nvPr/>
            </p:nvCxnSpPr>
            <p:spPr>
              <a:xfrm flipV="1">
                <a:off x="6250336" y="4038899"/>
                <a:ext cx="0" cy="136540"/>
              </a:xfrm>
              <a:prstGeom prst="straightConnector1">
                <a:avLst/>
              </a:prstGeom>
              <a:ln w="19050">
                <a:tailEnd type="none" w="sm" len="med"/>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8008840" y="3717032"/>
                <a:ext cx="757584" cy="246221"/>
              </a:xfrm>
              <a:prstGeom prst="rect">
                <a:avLst/>
              </a:prstGeom>
              <a:noFill/>
            </p:spPr>
            <p:txBody>
              <a:bodyPr wrap="square" rtlCol="0">
                <a:spAutoFit/>
              </a:bodyPr>
              <a:lstStyle/>
              <a:p>
                <a:r>
                  <a:rPr lang="en-US" altLang="ko-KR" sz="1000" b="1" spc="-50" dirty="0" smtClean="0">
                    <a:latin typeface="Tahoma" panose="020B0604030504040204" pitchFamily="34" charset="0"/>
                    <a:ea typeface="Tahoma" panose="020B0604030504040204" pitchFamily="34" charset="0"/>
                    <a:cs typeface="Tahoma" panose="020B0604030504040204" pitchFamily="34" charset="0"/>
                  </a:rPr>
                  <a:t>H</a:t>
                </a:r>
                <a:r>
                  <a:rPr lang="en-US" altLang="ko-KR" sz="1000" b="1" spc="-50" baseline="-25000" dirty="0" smtClean="0">
                    <a:latin typeface="Tahoma" panose="020B0604030504040204" pitchFamily="34" charset="0"/>
                    <a:ea typeface="Tahoma" panose="020B0604030504040204" pitchFamily="34" charset="0"/>
                    <a:cs typeface="Tahoma" panose="020B0604030504040204" pitchFamily="34" charset="0"/>
                  </a:rPr>
                  <a:t>2</a:t>
                </a:r>
                <a:r>
                  <a:rPr lang="en-US" altLang="ko-KR" sz="1000" b="1" spc="-50" dirty="0" smtClean="0">
                    <a:latin typeface="Tahoma" panose="020B0604030504040204" pitchFamily="34" charset="0"/>
                    <a:ea typeface="Tahoma" panose="020B0604030504040204" pitchFamily="34" charset="0"/>
                    <a:cs typeface="Tahoma" panose="020B0604030504040204" pitchFamily="34" charset="0"/>
                  </a:rPr>
                  <a:t>O+CO</a:t>
                </a:r>
                <a:r>
                  <a:rPr lang="en-US" altLang="ko-KR" sz="1000" b="1" spc="-50" baseline="-25000" dirty="0" smtClean="0">
                    <a:latin typeface="Tahoma" panose="020B0604030504040204" pitchFamily="34" charset="0"/>
                    <a:ea typeface="Tahoma" panose="020B0604030504040204" pitchFamily="34" charset="0"/>
                    <a:cs typeface="Tahoma" panose="020B0604030504040204" pitchFamily="34" charset="0"/>
                  </a:rPr>
                  <a:t>2</a:t>
                </a:r>
                <a:endParaRPr lang="ko-KR" altLang="en-US" sz="1000" b="1" spc="-50" baseline="-25000" dirty="0">
                  <a:latin typeface="Tahoma" panose="020B0604030504040204" pitchFamily="34" charset="0"/>
                  <a:cs typeface="Tahoma" panose="020B0604030504040204" pitchFamily="34" charset="0"/>
                </a:endParaRPr>
              </a:p>
            </p:txBody>
          </p:sp>
          <p:sp>
            <p:nvSpPr>
              <p:cNvPr id="68" name="TextBox 67"/>
              <p:cNvSpPr txBox="1"/>
              <p:nvPr/>
            </p:nvSpPr>
            <p:spPr>
              <a:xfrm>
                <a:off x="5631532" y="3809537"/>
                <a:ext cx="842262" cy="246221"/>
              </a:xfrm>
              <a:prstGeom prst="rect">
                <a:avLst/>
              </a:prstGeom>
              <a:noFill/>
            </p:spPr>
            <p:txBody>
              <a:bodyPr wrap="square" rtlCol="0">
                <a:spAutoFit/>
              </a:bodyPr>
              <a:lstStyle/>
              <a:p>
                <a:r>
                  <a:rPr lang="en-US" altLang="ko-KR" sz="1000" b="1" spc="-50" dirty="0">
                    <a:latin typeface="Tahoma" panose="020B0604030504040204" pitchFamily="34" charset="0"/>
                    <a:ea typeface="Tahoma" panose="020B0604030504040204" pitchFamily="34" charset="0"/>
                    <a:cs typeface="Tahoma" panose="020B0604030504040204" pitchFamily="34" charset="0"/>
                  </a:rPr>
                  <a:t>Carbon </a:t>
                </a:r>
                <a:r>
                  <a:rPr lang="en-US" altLang="ko-KR" sz="1000" b="1" spc="-50" dirty="0" smtClean="0">
                    <a:latin typeface="Tahoma" panose="020B0604030504040204" pitchFamily="34" charset="0"/>
                    <a:ea typeface="Tahoma" panose="020B0604030504040204" pitchFamily="34" charset="0"/>
                    <a:cs typeface="Tahoma" panose="020B0604030504040204" pitchFamily="34" charset="0"/>
                  </a:rPr>
                  <a:t> O</a:t>
                </a:r>
                <a:r>
                  <a:rPr lang="en-US" altLang="ko-KR" sz="1000" b="1" spc="-50" baseline="-25000" dirty="0" smtClean="0">
                    <a:latin typeface="Tahoma" panose="020B0604030504040204" pitchFamily="34" charset="0"/>
                    <a:ea typeface="Tahoma" panose="020B0604030504040204" pitchFamily="34" charset="0"/>
                    <a:cs typeface="Tahoma" panose="020B0604030504040204" pitchFamily="34" charset="0"/>
                  </a:rPr>
                  <a:t>2</a:t>
                </a:r>
                <a:endParaRPr lang="ko-KR" altLang="en-US" sz="1000" b="1" spc="-50" dirty="0">
                  <a:latin typeface="Tahoma" panose="020B0604030504040204" pitchFamily="34" charset="0"/>
                  <a:cs typeface="Tahoma" panose="020B0604030504040204" pitchFamily="34" charset="0"/>
                </a:endParaRPr>
              </a:p>
            </p:txBody>
          </p:sp>
        </p:grpSp>
      </p:grpSp>
    </p:spTree>
    <p:extLst>
      <p:ext uri="{BB962C8B-B14F-4D97-AF65-F5344CB8AC3E}">
        <p14:creationId xmlns:p14="http://schemas.microsoft.com/office/powerpoint/2010/main" val="970080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535459" y="937115"/>
            <a:ext cx="9040342" cy="3625608"/>
          </a:xfrm>
          <a:prstGeom prst="rect">
            <a:avLst/>
          </a:prstGeom>
        </p:spPr>
        <p:txBody>
          <a:bodyPr wrap="square">
            <a:spAutoFit/>
          </a:bodyPr>
          <a:lstStyle/>
          <a:p>
            <a:pPr marL="285750" indent="-285750" algn="just">
              <a:lnSpc>
                <a:spcPct val="120000"/>
              </a:lnSpc>
              <a:spcAft>
                <a:spcPts val="600"/>
              </a:spcAft>
              <a:buFont typeface="Wingdings" panose="05000000000000000000" pitchFamily="2" charset="2"/>
              <a:buChar char="§"/>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r>
              <a:rPr lang="en-GB" altLang="ko-KR" dirty="0" smtClean="0">
                <a:solidFill>
                  <a:srgbClr val="002244"/>
                </a:solidFill>
                <a:latin typeface="Arial Black" pitchFamily="34" charset="0"/>
                <a:ea typeface="바탕"/>
                <a:cs typeface="Times New Roman"/>
              </a:rPr>
              <a:t>Monitoring </a:t>
            </a:r>
            <a:r>
              <a:rPr lang="en-GB" altLang="ko-KR" dirty="0" smtClean="0">
                <a:solidFill>
                  <a:srgbClr val="002244"/>
                </a:solidFill>
                <a:latin typeface="Arial Black" pitchFamily="34" charset="0"/>
                <a:cs typeface="Times New Roman"/>
              </a:rPr>
              <a:t>NH</a:t>
            </a:r>
            <a:r>
              <a:rPr lang="en-GB" altLang="ko-KR" baseline="-25000" dirty="0" smtClean="0">
                <a:solidFill>
                  <a:srgbClr val="002244"/>
                </a:solidFill>
                <a:latin typeface="Arial Black" pitchFamily="34" charset="0"/>
                <a:cs typeface="Times New Roman"/>
              </a:rPr>
              <a:t>3</a:t>
            </a:r>
            <a:r>
              <a:rPr lang="en-GB" altLang="ko-KR" dirty="0" smtClean="0">
                <a:solidFill>
                  <a:srgbClr val="002244"/>
                </a:solidFill>
                <a:latin typeface="Arial Black" pitchFamily="34" charset="0"/>
                <a:cs typeface="Times New Roman"/>
              </a:rPr>
              <a:t>-N </a:t>
            </a:r>
            <a:r>
              <a:rPr lang="en-GB" altLang="ko-KR" dirty="0">
                <a:solidFill>
                  <a:srgbClr val="002244"/>
                </a:solidFill>
                <a:latin typeface="Arial Black" pitchFamily="34" charset="0"/>
                <a:cs typeface="Times New Roman"/>
              </a:rPr>
              <a:t>concentration </a:t>
            </a:r>
            <a:r>
              <a:rPr lang="en-GB" altLang="ko-KR" dirty="0" smtClean="0">
                <a:solidFill>
                  <a:srgbClr val="002244"/>
                </a:solidFill>
                <a:latin typeface="Arial Black" pitchFamily="34" charset="0"/>
                <a:cs typeface="Times New Roman"/>
              </a:rPr>
              <a:t>while incubating anaerobically</a:t>
            </a:r>
          </a:p>
          <a:p>
            <a:pPr algn="just">
              <a:lnSpc>
                <a:spcPct val="120000"/>
              </a:lnSpc>
              <a:spcAft>
                <a:spcPts val="0"/>
              </a:spcAft>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r>
              <a:rPr lang="en-GB" altLang="ko-KR" dirty="0" smtClean="0">
                <a:solidFill>
                  <a:srgbClr val="002244"/>
                </a:solidFill>
                <a:latin typeface="Arial Black" pitchFamily="34" charset="0"/>
                <a:ea typeface="맑은 고딕"/>
                <a:cs typeface="Times New Roman"/>
              </a:rPr>
              <a:t>  - in the same </a:t>
            </a:r>
            <a:r>
              <a:rPr lang="en-GB" altLang="ko-KR" dirty="0">
                <a:solidFill>
                  <a:srgbClr val="002244"/>
                </a:solidFill>
                <a:latin typeface="Arial Black" pitchFamily="34" charset="0"/>
                <a:cs typeface="Times New Roman"/>
              </a:rPr>
              <a:t>growth condition of </a:t>
            </a:r>
            <a:r>
              <a:rPr lang="en-GB" altLang="ko-KR" dirty="0" smtClean="0">
                <a:solidFill>
                  <a:srgbClr val="002244"/>
                </a:solidFill>
                <a:latin typeface="Arial Black" pitchFamily="34" charset="0"/>
                <a:cs typeface="Times New Roman"/>
              </a:rPr>
              <a:t>SHT</a:t>
            </a:r>
            <a:endParaRPr lang="en-GB" altLang="ko-KR" dirty="0" smtClean="0">
              <a:solidFill>
                <a:srgbClr val="002244"/>
              </a:solidFill>
              <a:latin typeface="Arial Black" pitchFamily="34" charset="0"/>
              <a:ea typeface="맑은 고딕"/>
              <a:cs typeface="Times New Roman"/>
            </a:endParaRPr>
          </a:p>
          <a:p>
            <a:pPr algn="just">
              <a:lnSpc>
                <a:spcPct val="120000"/>
              </a:lnSpc>
              <a:spcAft>
                <a:spcPts val="0"/>
              </a:spcAft>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r>
              <a:rPr lang="en-GB" altLang="ko-KR" dirty="0">
                <a:solidFill>
                  <a:srgbClr val="002244"/>
                </a:solidFill>
                <a:latin typeface="Arial Black" pitchFamily="34" charset="0"/>
                <a:ea typeface="맑은 고딕"/>
                <a:cs typeface="Times New Roman"/>
              </a:rPr>
              <a:t> </a:t>
            </a:r>
            <a:r>
              <a:rPr lang="en-GB" altLang="ko-KR" dirty="0" smtClean="0">
                <a:solidFill>
                  <a:srgbClr val="002244"/>
                </a:solidFill>
                <a:latin typeface="Arial Black" pitchFamily="34" charset="0"/>
                <a:ea typeface="맑은 고딕"/>
                <a:cs typeface="Times New Roman"/>
              </a:rPr>
              <a:t> - no substrate addition during incubation </a:t>
            </a:r>
            <a:endParaRPr lang="en-GB" altLang="ko-KR" dirty="0">
              <a:solidFill>
                <a:srgbClr val="002244"/>
              </a:solidFill>
              <a:latin typeface="Arial Black" pitchFamily="34" charset="0"/>
              <a:ea typeface="맑은 고딕"/>
              <a:cs typeface="Times New Roman"/>
            </a:endParaRPr>
          </a:p>
          <a:p>
            <a:pPr algn="just">
              <a:lnSpc>
                <a:spcPct val="120000"/>
              </a:lnSpc>
              <a:spcAft>
                <a:spcPts val="0"/>
              </a:spcAft>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endParaRPr lang="en-GB" altLang="ko-KR" sz="1200" dirty="0" smtClean="0">
              <a:solidFill>
                <a:srgbClr val="002244"/>
              </a:solidFill>
              <a:latin typeface="Arial Black" pitchFamily="34" charset="0"/>
              <a:ea typeface="맑은 고딕"/>
              <a:cs typeface="Times New Roman"/>
            </a:endParaRPr>
          </a:p>
          <a:p>
            <a:pPr marL="285750" indent="-285750" algn="just">
              <a:lnSpc>
                <a:spcPct val="120000"/>
              </a:lnSpc>
              <a:spcAft>
                <a:spcPts val="600"/>
              </a:spcAft>
              <a:buFont typeface="Wingdings" panose="05000000000000000000" pitchFamily="2" charset="2"/>
              <a:buChar char="§"/>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r>
              <a:rPr lang="en-GB" altLang="ko-KR" dirty="0" smtClean="0">
                <a:solidFill>
                  <a:srgbClr val="002244"/>
                </a:solidFill>
                <a:latin typeface="Arial Black" pitchFamily="34" charset="0"/>
                <a:ea typeface="맑은 고딕"/>
                <a:cs typeface="Times New Roman"/>
              </a:rPr>
              <a:t>Abrupt increase in NH</a:t>
            </a:r>
            <a:r>
              <a:rPr lang="en-GB" altLang="ko-KR" baseline="-25000" dirty="0" smtClean="0">
                <a:solidFill>
                  <a:srgbClr val="002244"/>
                </a:solidFill>
                <a:latin typeface="Arial Black" pitchFamily="34" charset="0"/>
                <a:ea typeface="맑은 고딕"/>
                <a:cs typeface="Times New Roman"/>
              </a:rPr>
              <a:t>3</a:t>
            </a:r>
            <a:r>
              <a:rPr lang="en-GB" altLang="ko-KR" dirty="0" smtClean="0">
                <a:solidFill>
                  <a:srgbClr val="002244"/>
                </a:solidFill>
                <a:latin typeface="Arial Black" pitchFamily="34" charset="0"/>
                <a:ea typeface="맑은 고딕"/>
                <a:cs typeface="Times New Roman"/>
              </a:rPr>
              <a:t> release </a:t>
            </a:r>
            <a:r>
              <a:rPr lang="en-GB" altLang="ko-KR" dirty="0">
                <a:solidFill>
                  <a:srgbClr val="002244"/>
                </a:solidFill>
                <a:latin typeface="Arial Black" pitchFamily="34" charset="0"/>
                <a:ea typeface="맑은 고딕"/>
                <a:cs typeface="Times New Roman"/>
              </a:rPr>
              <a:t>rate </a:t>
            </a:r>
            <a:endParaRPr lang="en-GB" altLang="ko-KR" dirty="0" smtClean="0">
              <a:solidFill>
                <a:srgbClr val="002244"/>
              </a:solidFill>
              <a:latin typeface="Arial Black" pitchFamily="34" charset="0"/>
              <a:ea typeface="맑은 고딕"/>
              <a:cs typeface="Times New Roman"/>
            </a:endParaRPr>
          </a:p>
          <a:p>
            <a:pPr algn="just">
              <a:lnSpc>
                <a:spcPct val="120000"/>
              </a:lnSpc>
              <a:spcAft>
                <a:spcPts val="0"/>
              </a:spcAft>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r>
              <a:rPr lang="en-GB" altLang="ko-KR" dirty="0">
                <a:solidFill>
                  <a:srgbClr val="002244"/>
                </a:solidFill>
                <a:latin typeface="Arial Black" pitchFamily="34" charset="0"/>
                <a:ea typeface="맑은 고딕"/>
                <a:cs typeface="Times New Roman"/>
                <a:sym typeface="Wingdings" pitchFamily="2" charset="2"/>
              </a:rPr>
              <a:t> </a:t>
            </a:r>
            <a:r>
              <a:rPr lang="en-GB" altLang="ko-KR" dirty="0" smtClean="0">
                <a:solidFill>
                  <a:srgbClr val="002244"/>
                </a:solidFill>
                <a:latin typeface="Arial Black" pitchFamily="34" charset="0"/>
                <a:ea typeface="맑은 고딕"/>
                <a:cs typeface="Times New Roman"/>
                <a:sym typeface="Wingdings" pitchFamily="2" charset="2"/>
              </a:rPr>
              <a:t> - </a:t>
            </a:r>
            <a:r>
              <a:rPr lang="en-GB" altLang="ko-KR" dirty="0" smtClean="0">
                <a:solidFill>
                  <a:srgbClr val="002244"/>
                </a:solidFill>
                <a:latin typeface="Arial Black" pitchFamily="34" charset="0"/>
                <a:ea typeface="맑은 고딕"/>
                <a:cs typeface="Times New Roman"/>
              </a:rPr>
              <a:t>considered </a:t>
            </a:r>
            <a:r>
              <a:rPr lang="en-GB" altLang="ko-KR" dirty="0">
                <a:solidFill>
                  <a:srgbClr val="002244"/>
                </a:solidFill>
                <a:latin typeface="Arial Black" pitchFamily="34" charset="0"/>
                <a:ea typeface="맑은 고딕"/>
                <a:cs typeface="Times New Roman"/>
              </a:rPr>
              <a:t>as the start of endogenous </a:t>
            </a:r>
            <a:r>
              <a:rPr lang="en-GB" altLang="ko-KR" dirty="0" smtClean="0">
                <a:solidFill>
                  <a:srgbClr val="002244"/>
                </a:solidFill>
                <a:latin typeface="Arial Black" pitchFamily="34" charset="0"/>
                <a:ea typeface="맑은 고딕"/>
                <a:cs typeface="Times New Roman"/>
              </a:rPr>
              <a:t>phase</a:t>
            </a:r>
          </a:p>
          <a:p>
            <a:pPr algn="just">
              <a:lnSpc>
                <a:spcPct val="120000"/>
              </a:lnSpc>
              <a:spcAft>
                <a:spcPts val="0"/>
              </a:spcAft>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r>
              <a:rPr lang="en-GB" altLang="ko-KR" dirty="0" smtClean="0">
                <a:solidFill>
                  <a:srgbClr val="002244"/>
                </a:solidFill>
                <a:latin typeface="Arial Black" pitchFamily="34" charset="0"/>
                <a:ea typeface="맑은 고딕"/>
                <a:cs typeface="Times New Roman"/>
              </a:rPr>
              <a:t>  -</a:t>
            </a:r>
            <a:r>
              <a:rPr lang="en-GB" altLang="ko-KR" dirty="0" smtClean="0">
                <a:solidFill>
                  <a:srgbClr val="002244"/>
                </a:solidFill>
                <a:latin typeface="Arial Black" pitchFamily="34" charset="0"/>
                <a:ea typeface="맑은 고딕"/>
                <a:cs typeface="Times New Roman"/>
                <a:sym typeface="Wingdings" pitchFamily="2" charset="2"/>
              </a:rPr>
              <a:t> </a:t>
            </a:r>
            <a:r>
              <a:rPr lang="en-GB" altLang="ko-KR" dirty="0" smtClean="0">
                <a:solidFill>
                  <a:srgbClr val="002244"/>
                </a:solidFill>
                <a:latin typeface="Arial Black" pitchFamily="34" charset="0"/>
                <a:ea typeface="맑은 고딕"/>
                <a:cs typeface="Times New Roman"/>
              </a:rPr>
              <a:t>considered as optimal HRT of SHT</a:t>
            </a:r>
          </a:p>
          <a:p>
            <a:pPr algn="just">
              <a:lnSpc>
                <a:spcPct val="120000"/>
              </a:lnSpc>
              <a:spcAft>
                <a:spcPts val="0"/>
              </a:spcAft>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endParaRPr lang="en-GB" altLang="ko-KR" sz="1200" dirty="0" smtClean="0">
              <a:solidFill>
                <a:srgbClr val="002244"/>
              </a:solidFill>
              <a:latin typeface="Arial Black" pitchFamily="34" charset="0"/>
              <a:ea typeface="맑은 고딕"/>
              <a:cs typeface="Times New Roman"/>
            </a:endParaRPr>
          </a:p>
          <a:p>
            <a:pPr algn="ctr">
              <a:lnSpc>
                <a:spcPct val="120000"/>
              </a:lnSpc>
              <a:spcAft>
                <a:spcPts val="0"/>
              </a:spcAft>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r>
              <a:rPr lang="en-GB" altLang="ko-KR" i="1" dirty="0" smtClean="0">
                <a:solidFill>
                  <a:srgbClr val="002244"/>
                </a:solidFill>
                <a:latin typeface="Arial Black" pitchFamily="34" charset="0"/>
                <a:ea typeface="맑은 고딕"/>
                <a:cs typeface="Times New Roman"/>
              </a:rPr>
              <a:t>Biomass N  →  NH</a:t>
            </a:r>
            <a:r>
              <a:rPr lang="en-GB" altLang="ko-KR" i="1" baseline="-25000" dirty="0" smtClean="0">
                <a:solidFill>
                  <a:srgbClr val="002244"/>
                </a:solidFill>
                <a:latin typeface="Arial Black" pitchFamily="34" charset="0"/>
                <a:ea typeface="맑은 고딕"/>
                <a:cs typeface="Times New Roman"/>
              </a:rPr>
              <a:t>3</a:t>
            </a:r>
            <a:r>
              <a:rPr lang="en-GB" altLang="ko-KR" i="1" dirty="0" smtClean="0">
                <a:solidFill>
                  <a:srgbClr val="002244"/>
                </a:solidFill>
                <a:latin typeface="Arial Black" pitchFamily="34" charset="0"/>
                <a:ea typeface="맑은 고딕"/>
                <a:cs typeface="Times New Roman"/>
              </a:rPr>
              <a:t>-N + Biomass debris N </a:t>
            </a:r>
            <a:endParaRPr lang="en-GB" altLang="ko-KR" i="1" dirty="0">
              <a:solidFill>
                <a:srgbClr val="002244"/>
              </a:solidFill>
              <a:latin typeface="Arial Black" pitchFamily="34" charset="0"/>
              <a:ea typeface="맑은 고딕"/>
              <a:cs typeface="Times New Roman"/>
            </a:endParaRPr>
          </a:p>
          <a:p>
            <a:pPr algn="ctr">
              <a:lnSpc>
                <a:spcPct val="120000"/>
              </a:lnSpc>
              <a:spcAft>
                <a:spcPts val="0"/>
              </a:spcAft>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endParaRPr lang="en-GB" altLang="ko-KR" i="1" dirty="0" smtClean="0">
              <a:solidFill>
                <a:srgbClr val="002244"/>
              </a:solidFill>
              <a:latin typeface="Arial Black" pitchFamily="34" charset="0"/>
              <a:ea typeface="맑은 고딕"/>
              <a:cs typeface="Times New Roman"/>
            </a:endParaRPr>
          </a:p>
          <a:p>
            <a:pPr lvl="0">
              <a:tabLst>
                <a:tab pos="-558800" algn="l"/>
                <a:tab pos="500063" algn="l"/>
                <a:tab pos="1033463"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b="1" dirty="0" smtClean="0">
                <a:solidFill>
                  <a:srgbClr val="002244"/>
                </a:solidFill>
                <a:latin typeface="Arial Black" pitchFamily="34" charset="0"/>
                <a:ea typeface="맑은 고딕" pitchFamily="50" charset="-127"/>
                <a:cs typeface="Times New Roman" pitchFamily="18" charset="0"/>
              </a:rPr>
              <a:t> [</a:t>
            </a:r>
            <a:r>
              <a:rPr lang="en-GB" altLang="ko-KR" dirty="0" smtClean="0">
                <a:solidFill>
                  <a:srgbClr val="002244"/>
                </a:solidFill>
                <a:latin typeface="Arial Black" pitchFamily="34" charset="0"/>
                <a:ea typeface="맑은 고딕" pitchFamily="50" charset="-127"/>
                <a:cs typeface="Times New Roman" pitchFamily="18" charset="0"/>
              </a:rPr>
              <a:t>Conditions for the incubation of sludge]</a:t>
            </a:r>
            <a:endParaRPr lang="en-GB" altLang="ko-KR" dirty="0">
              <a:solidFill>
                <a:srgbClr val="002244"/>
              </a:solidFill>
              <a:latin typeface="Arial Black" pitchFamily="34" charset="0"/>
              <a:cs typeface="Times New Roman" pitchFamily="18" charset="0"/>
            </a:endParaRPr>
          </a:p>
        </p:txBody>
      </p:sp>
      <p:graphicFrame>
        <p:nvGraphicFramePr>
          <p:cNvPr id="6" name="표 5"/>
          <p:cNvGraphicFramePr>
            <a:graphicFrameLocks noGrp="1"/>
          </p:cNvGraphicFramePr>
          <p:nvPr>
            <p:extLst>
              <p:ext uri="{D42A27DB-BD31-4B8C-83A1-F6EECF244321}">
                <p14:modId xmlns:p14="http://schemas.microsoft.com/office/powerpoint/2010/main" val="2495635397"/>
              </p:ext>
            </p:extLst>
          </p:nvPr>
        </p:nvGraphicFramePr>
        <p:xfrm>
          <a:off x="763588" y="4686299"/>
          <a:ext cx="8435007" cy="1514512"/>
        </p:xfrm>
        <a:graphic>
          <a:graphicData uri="http://schemas.openxmlformats.org/drawingml/2006/table">
            <a:tbl>
              <a:tblPr firstRow="1" firstCol="1" bandRow="1"/>
              <a:tblGrid>
                <a:gridCol w="2053431"/>
                <a:gridCol w="1595394"/>
                <a:gridCol w="1595394"/>
                <a:gridCol w="1595394"/>
                <a:gridCol w="1595394"/>
              </a:tblGrid>
              <a:tr h="600076">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smtClean="0">
                          <a:solidFill>
                            <a:srgbClr val="002244"/>
                          </a:solidFill>
                          <a:effectLst/>
                          <a:latin typeface="Arial Black" pitchFamily="34" charset="0"/>
                          <a:ea typeface="맑은 고딕"/>
                          <a:cs typeface="Times New Roman"/>
                        </a:rPr>
                        <a:t>Incubation</a:t>
                      </a:r>
                    </a:p>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smtClean="0">
                          <a:solidFill>
                            <a:srgbClr val="002244"/>
                          </a:solidFill>
                          <a:effectLst/>
                          <a:latin typeface="Arial Black" pitchFamily="34" charset="0"/>
                          <a:ea typeface="맑은 고딕"/>
                          <a:cs typeface="Times New Roman"/>
                        </a:rPr>
                        <a:t>Condition</a:t>
                      </a:r>
                      <a:endParaRPr lang="ko-KR" sz="1400" dirty="0">
                        <a:solidFill>
                          <a:srgbClr val="002244"/>
                        </a:solidFill>
                        <a:effectLst/>
                        <a:latin typeface="Arial Black" pitchFamily="34" charset="0"/>
                        <a:ea typeface="Times New Roman"/>
                        <a:cs typeface="Times New Roman"/>
                      </a:endParaRPr>
                    </a:p>
                  </a:txBody>
                  <a:tcPr marL="74295" marR="74295" marT="0" marB="0" anchor="ctr">
                    <a:lnL>
                      <a:noFill/>
                    </a:lnL>
                    <a:lnR>
                      <a:noFill/>
                    </a:lnR>
                    <a:lnT w="28575" cap="flat" cmpd="sng" algn="ctr">
                      <a:solidFill>
                        <a:srgbClr val="002040"/>
                      </a:solidFill>
                      <a:prstDash val="solid"/>
                      <a:round/>
                      <a:headEnd type="none" w="med" len="med"/>
                      <a:tailEnd type="none" w="med" len="med"/>
                    </a:lnT>
                    <a:lnB w="19050"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Exp. 1</a:t>
                      </a:r>
                      <a:endParaRPr lang="ko-KR" sz="1400" dirty="0">
                        <a:solidFill>
                          <a:srgbClr val="002244"/>
                        </a:solidFill>
                        <a:effectLst/>
                        <a:latin typeface="Arial Black" pitchFamily="34" charset="0"/>
                        <a:ea typeface="Times New Roman"/>
                        <a:cs typeface="Times New Roman"/>
                      </a:endParaRPr>
                    </a:p>
                  </a:txBody>
                  <a:tcPr marL="74295" marR="74295" marT="0" marB="0" anchor="ctr">
                    <a:lnL>
                      <a:noFill/>
                    </a:lnL>
                    <a:lnR w="12700" cap="flat" cmpd="sng" algn="ctr">
                      <a:solidFill>
                        <a:srgbClr val="FFFFFF"/>
                      </a:solidFill>
                      <a:prstDash val="solid"/>
                      <a:round/>
                      <a:headEnd type="none" w="med" len="med"/>
                      <a:tailEnd type="none" w="med" len="med"/>
                    </a:lnR>
                    <a:lnT w="28575" cap="flat" cmpd="sng" algn="ctr">
                      <a:solidFill>
                        <a:srgbClr val="002040"/>
                      </a:solidFill>
                      <a:prstDash val="solid"/>
                      <a:round/>
                      <a:headEnd type="none" w="med" len="med"/>
                      <a:tailEnd type="none" w="med" len="med"/>
                    </a:lnT>
                    <a:lnB w="19050"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Exp. 2</a:t>
                      </a:r>
                      <a:endParaRPr lang="ko-KR" sz="1400" dirty="0">
                        <a:solidFill>
                          <a:srgbClr val="002244"/>
                        </a:solidFill>
                        <a:effectLst/>
                        <a:latin typeface="Arial Black" pitchFamily="34" charset="0"/>
                        <a:ea typeface="Times New Roman"/>
                        <a:cs typeface="Times New Roman"/>
                      </a:endParaRPr>
                    </a:p>
                  </a:txBody>
                  <a:tcPr marL="74295" marR="74295" marT="0" marB="0" anchor="ctr">
                    <a:lnL w="12700" cap="flat" cmpd="sng" algn="ctr">
                      <a:solidFill>
                        <a:srgbClr val="FFFFFF"/>
                      </a:solidFill>
                      <a:prstDash val="solid"/>
                      <a:round/>
                      <a:headEnd type="none" w="med" len="med"/>
                      <a:tailEnd type="none" w="med" len="med"/>
                    </a:lnL>
                    <a:lnR>
                      <a:noFill/>
                    </a:lnR>
                    <a:lnT w="28575" cap="flat" cmpd="sng" algn="ctr">
                      <a:solidFill>
                        <a:srgbClr val="002040"/>
                      </a:solidFill>
                      <a:prstDash val="solid"/>
                      <a:round/>
                      <a:headEnd type="none" w="med" len="med"/>
                      <a:tailEnd type="none" w="med" len="med"/>
                    </a:lnT>
                    <a:lnB w="19050"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Exp. 3</a:t>
                      </a:r>
                      <a:endParaRPr lang="ko-KR" sz="1400" dirty="0">
                        <a:solidFill>
                          <a:srgbClr val="002244"/>
                        </a:solidFill>
                        <a:effectLst/>
                        <a:latin typeface="Arial Black" pitchFamily="34" charset="0"/>
                        <a:ea typeface="Times New Roman"/>
                        <a:cs typeface="Times New Roman"/>
                      </a:endParaRPr>
                    </a:p>
                  </a:txBody>
                  <a:tcPr marL="74295" marR="74295" marT="0" marB="0" anchor="ctr">
                    <a:lnL>
                      <a:noFill/>
                    </a:lnL>
                    <a:lnR w="12700" cap="flat" cmpd="sng" algn="ctr">
                      <a:solidFill>
                        <a:srgbClr val="FFFFFF"/>
                      </a:solidFill>
                      <a:prstDash val="solid"/>
                      <a:round/>
                      <a:headEnd type="none" w="med" len="med"/>
                      <a:tailEnd type="none" w="med" len="med"/>
                    </a:lnR>
                    <a:lnT w="28575" cap="flat" cmpd="sng" algn="ctr">
                      <a:solidFill>
                        <a:srgbClr val="002040"/>
                      </a:solidFill>
                      <a:prstDash val="solid"/>
                      <a:round/>
                      <a:headEnd type="none" w="med" len="med"/>
                      <a:tailEnd type="none" w="med" len="med"/>
                    </a:lnT>
                    <a:lnB w="19050"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a:solidFill>
                            <a:srgbClr val="002244"/>
                          </a:solidFill>
                          <a:effectLst/>
                          <a:latin typeface="Arial Black" pitchFamily="34" charset="0"/>
                          <a:ea typeface="맑은 고딕"/>
                          <a:cs typeface="Times New Roman"/>
                        </a:rPr>
                        <a:t>Exp. 4</a:t>
                      </a:r>
                      <a:endParaRPr lang="ko-KR" sz="1400">
                        <a:solidFill>
                          <a:srgbClr val="002244"/>
                        </a:solidFill>
                        <a:effectLst/>
                        <a:latin typeface="Arial Black" pitchFamily="34" charset="0"/>
                        <a:ea typeface="Times New Roman"/>
                        <a:cs typeface="Times New Roman"/>
                      </a:endParaRPr>
                    </a:p>
                  </a:txBody>
                  <a:tcPr marL="74295" marR="74295" marT="0" marB="0" anchor="ctr">
                    <a:lnL w="12700" cap="flat" cmpd="sng" algn="ctr">
                      <a:solidFill>
                        <a:srgbClr val="FFFFFF"/>
                      </a:solidFill>
                      <a:prstDash val="solid"/>
                      <a:round/>
                      <a:headEnd type="none" w="med" len="med"/>
                      <a:tailEnd type="none" w="med" len="med"/>
                    </a:lnL>
                    <a:lnR>
                      <a:noFill/>
                    </a:lnR>
                    <a:lnT w="28575" cap="flat" cmpd="sng" algn="ctr">
                      <a:solidFill>
                        <a:srgbClr val="002040"/>
                      </a:solidFill>
                      <a:prstDash val="solid"/>
                      <a:round/>
                      <a:headEnd type="none" w="med" len="med"/>
                      <a:tailEnd type="none" w="med" len="med"/>
                    </a:lnT>
                    <a:lnB w="19050" cap="flat" cmpd="sng" algn="ctr">
                      <a:solidFill>
                        <a:srgbClr val="002040"/>
                      </a:solidFill>
                      <a:prstDash val="solid"/>
                      <a:round/>
                      <a:headEnd type="none" w="med" len="med"/>
                      <a:tailEnd type="none" w="med" len="med"/>
                    </a:lnB>
                  </a:tcPr>
                </a:tc>
              </a:tr>
              <a:tr h="457218">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MLSS (mg/L)</a:t>
                      </a:r>
                      <a:endParaRPr lang="ko-KR" sz="1400" dirty="0">
                        <a:solidFill>
                          <a:srgbClr val="002244"/>
                        </a:solidFill>
                        <a:effectLst/>
                        <a:latin typeface="Arial Black" pitchFamily="34" charset="0"/>
                        <a:ea typeface="Times New Roman"/>
                        <a:cs typeface="Times New Roman"/>
                      </a:endParaRPr>
                    </a:p>
                  </a:txBody>
                  <a:tcPr marL="74295" marR="74295" marT="0" marB="0" anchor="ctr">
                    <a:lnL>
                      <a:noFill/>
                    </a:lnL>
                    <a:lnR>
                      <a:noFill/>
                    </a:lnR>
                    <a:lnT w="19050" cap="flat" cmpd="sng" algn="ctr">
                      <a:solidFill>
                        <a:srgbClr val="002040"/>
                      </a:solidFill>
                      <a:prstDash val="solid"/>
                      <a:round/>
                      <a:headEnd type="none" w="med" len="med"/>
                      <a:tailEnd type="none" w="med" len="med"/>
                    </a:lnT>
                    <a:lnB w="6350"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a:solidFill>
                            <a:srgbClr val="002244"/>
                          </a:solidFill>
                          <a:effectLst/>
                          <a:latin typeface="Arial Black" pitchFamily="34" charset="0"/>
                          <a:ea typeface="맑은 고딕"/>
                          <a:cs typeface="Times New Roman"/>
                        </a:rPr>
                        <a:t>5,000</a:t>
                      </a:r>
                      <a:endParaRPr lang="ko-KR" sz="1400">
                        <a:solidFill>
                          <a:srgbClr val="002244"/>
                        </a:solidFill>
                        <a:effectLst/>
                        <a:latin typeface="Arial Black" pitchFamily="34" charset="0"/>
                        <a:ea typeface="Times New Roman"/>
                        <a:cs typeface="Times New Roman"/>
                      </a:endParaRPr>
                    </a:p>
                  </a:txBody>
                  <a:tcPr marL="74295" marR="74295" marT="0" marB="0" anchor="ctr">
                    <a:lnL>
                      <a:noFill/>
                    </a:lnL>
                    <a:lnR w="12700" cap="flat" cmpd="sng" algn="ctr">
                      <a:solidFill>
                        <a:srgbClr val="FFFFFF"/>
                      </a:solidFill>
                      <a:prstDash val="solid"/>
                      <a:round/>
                      <a:headEnd type="none" w="med" len="med"/>
                      <a:tailEnd type="none" w="med" len="med"/>
                    </a:lnR>
                    <a:lnT w="19050" cap="flat" cmpd="sng" algn="ctr">
                      <a:solidFill>
                        <a:srgbClr val="002040"/>
                      </a:solidFill>
                      <a:prstDash val="solid"/>
                      <a:round/>
                      <a:headEnd type="none" w="med" len="med"/>
                      <a:tailEnd type="none" w="med" len="med"/>
                    </a:lnT>
                    <a:lnB w="6350"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5,000</a:t>
                      </a:r>
                      <a:endParaRPr lang="ko-KR" sz="1400" dirty="0">
                        <a:solidFill>
                          <a:srgbClr val="002244"/>
                        </a:solidFill>
                        <a:effectLst/>
                        <a:latin typeface="Arial Black" pitchFamily="34" charset="0"/>
                        <a:ea typeface="Times New Roman"/>
                        <a:cs typeface="Times New Roman"/>
                      </a:endParaRPr>
                    </a:p>
                  </a:txBody>
                  <a:tcPr marL="74295" marR="74295" marT="0" marB="0" anchor="ctr">
                    <a:lnL w="12700" cap="flat" cmpd="sng" algn="ctr">
                      <a:solidFill>
                        <a:srgbClr val="FFFFFF"/>
                      </a:solidFill>
                      <a:prstDash val="solid"/>
                      <a:round/>
                      <a:headEnd type="none" w="med" len="med"/>
                      <a:tailEnd type="none" w="med" len="med"/>
                    </a:lnL>
                    <a:lnR>
                      <a:noFill/>
                    </a:lnR>
                    <a:lnT w="19050" cap="flat" cmpd="sng" algn="ctr">
                      <a:solidFill>
                        <a:srgbClr val="002040"/>
                      </a:solidFill>
                      <a:prstDash val="solid"/>
                      <a:round/>
                      <a:headEnd type="none" w="med" len="med"/>
                      <a:tailEnd type="none" w="med" len="med"/>
                    </a:lnT>
                    <a:lnB w="6350"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10,000</a:t>
                      </a:r>
                      <a:endParaRPr lang="ko-KR" sz="1400" dirty="0">
                        <a:solidFill>
                          <a:srgbClr val="002244"/>
                        </a:solidFill>
                        <a:effectLst/>
                        <a:latin typeface="Arial Black" pitchFamily="34" charset="0"/>
                        <a:ea typeface="Times New Roman"/>
                        <a:cs typeface="Times New Roman"/>
                      </a:endParaRPr>
                    </a:p>
                  </a:txBody>
                  <a:tcPr marL="74295" marR="74295" marT="0" marB="0" anchor="ctr">
                    <a:lnL>
                      <a:noFill/>
                    </a:lnL>
                    <a:lnR w="12700" cap="flat" cmpd="sng" algn="ctr">
                      <a:solidFill>
                        <a:srgbClr val="FFFFFF"/>
                      </a:solidFill>
                      <a:prstDash val="solid"/>
                      <a:round/>
                      <a:headEnd type="none" w="med" len="med"/>
                      <a:tailEnd type="none" w="med" len="med"/>
                    </a:lnR>
                    <a:lnT w="19050" cap="flat" cmpd="sng" algn="ctr">
                      <a:solidFill>
                        <a:srgbClr val="002040"/>
                      </a:solidFill>
                      <a:prstDash val="solid"/>
                      <a:round/>
                      <a:headEnd type="none" w="med" len="med"/>
                      <a:tailEnd type="none" w="med" len="med"/>
                    </a:lnT>
                    <a:lnB w="6350"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a:solidFill>
                            <a:srgbClr val="002244"/>
                          </a:solidFill>
                          <a:effectLst/>
                          <a:latin typeface="Arial Black" pitchFamily="34" charset="0"/>
                          <a:ea typeface="맑은 고딕"/>
                          <a:cs typeface="Times New Roman"/>
                        </a:rPr>
                        <a:t>10,000</a:t>
                      </a:r>
                      <a:endParaRPr lang="ko-KR" sz="1400">
                        <a:solidFill>
                          <a:srgbClr val="002244"/>
                        </a:solidFill>
                        <a:effectLst/>
                        <a:latin typeface="Arial Black" pitchFamily="34" charset="0"/>
                        <a:ea typeface="Times New Roman"/>
                        <a:cs typeface="Times New Roman"/>
                      </a:endParaRPr>
                    </a:p>
                  </a:txBody>
                  <a:tcPr marL="74295" marR="74295" marT="0" marB="0" anchor="ctr">
                    <a:lnL w="12700" cap="flat" cmpd="sng" algn="ctr">
                      <a:solidFill>
                        <a:srgbClr val="FFFFFF"/>
                      </a:solidFill>
                      <a:prstDash val="solid"/>
                      <a:round/>
                      <a:headEnd type="none" w="med" len="med"/>
                      <a:tailEnd type="none" w="med" len="med"/>
                    </a:lnL>
                    <a:lnR>
                      <a:noFill/>
                    </a:lnR>
                    <a:lnT w="19050" cap="flat" cmpd="sng" algn="ctr">
                      <a:solidFill>
                        <a:srgbClr val="002040"/>
                      </a:solidFill>
                      <a:prstDash val="solid"/>
                      <a:round/>
                      <a:headEnd type="none" w="med" len="med"/>
                      <a:tailEnd type="none" w="med" len="med"/>
                    </a:lnT>
                    <a:lnB w="6350" cap="flat" cmpd="sng" algn="ctr">
                      <a:solidFill>
                        <a:srgbClr val="002040"/>
                      </a:solidFill>
                      <a:prstDash val="solid"/>
                      <a:round/>
                      <a:headEnd type="none" w="med" len="med"/>
                      <a:tailEnd type="none" w="med" len="med"/>
                    </a:lnB>
                  </a:tcPr>
                </a:tc>
              </a:tr>
              <a:tr h="457218">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Temp. (</a:t>
                      </a:r>
                      <a:r>
                        <a:rPr lang="en-US" sz="1400" dirty="0">
                          <a:solidFill>
                            <a:srgbClr val="002244"/>
                          </a:solidFill>
                          <a:effectLst/>
                          <a:latin typeface="Arial Black" pitchFamily="34" charset="0"/>
                          <a:ea typeface="맑은 고딕"/>
                          <a:cs typeface="Times New Roman"/>
                        </a:rPr>
                        <a:t>°C</a:t>
                      </a:r>
                      <a:r>
                        <a:rPr lang="en-GB" sz="1400" dirty="0">
                          <a:solidFill>
                            <a:srgbClr val="002244"/>
                          </a:solidFill>
                          <a:effectLst/>
                          <a:latin typeface="Arial Black" pitchFamily="34" charset="0"/>
                          <a:ea typeface="맑은 고딕"/>
                          <a:cs typeface="Times New Roman"/>
                        </a:rPr>
                        <a:t>)</a:t>
                      </a:r>
                      <a:endParaRPr lang="ko-KR" sz="1400" dirty="0">
                        <a:solidFill>
                          <a:srgbClr val="002244"/>
                        </a:solidFill>
                        <a:effectLst/>
                        <a:latin typeface="Arial Black" pitchFamily="34" charset="0"/>
                        <a:ea typeface="Times New Roman"/>
                        <a:cs typeface="Times New Roman"/>
                      </a:endParaRPr>
                    </a:p>
                  </a:txBody>
                  <a:tcPr marL="74295" marR="74295" marT="0" marB="0" anchor="ctr">
                    <a:lnL>
                      <a:noFill/>
                    </a:lnL>
                    <a:lnR>
                      <a:noFill/>
                    </a:lnR>
                    <a:lnT w="6350" cap="flat" cmpd="sng" algn="ctr">
                      <a:solidFill>
                        <a:srgbClr val="002040"/>
                      </a:solidFill>
                      <a:prstDash val="solid"/>
                      <a:round/>
                      <a:headEnd type="none" w="med" len="med"/>
                      <a:tailEnd type="none" w="med" len="med"/>
                    </a:lnT>
                    <a:lnB w="28575"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a:solidFill>
                            <a:srgbClr val="002244"/>
                          </a:solidFill>
                          <a:effectLst/>
                          <a:latin typeface="Arial Black" pitchFamily="34" charset="0"/>
                          <a:ea typeface="맑은 고딕"/>
                          <a:cs typeface="Times New Roman"/>
                        </a:rPr>
                        <a:t>30</a:t>
                      </a:r>
                      <a:endParaRPr lang="ko-KR" sz="1400">
                        <a:solidFill>
                          <a:srgbClr val="002244"/>
                        </a:solidFill>
                        <a:effectLst/>
                        <a:latin typeface="Arial Black" pitchFamily="34" charset="0"/>
                        <a:ea typeface="Times New Roman"/>
                        <a:cs typeface="Times New Roman"/>
                      </a:endParaRPr>
                    </a:p>
                  </a:txBody>
                  <a:tcPr marL="74295" marR="74295" marT="0" marB="0" anchor="ctr">
                    <a:lnL>
                      <a:noFill/>
                    </a:lnL>
                    <a:lnR w="12700" cap="flat" cmpd="sng" algn="ctr">
                      <a:solidFill>
                        <a:srgbClr val="FFFFFF"/>
                      </a:solidFill>
                      <a:prstDash val="solid"/>
                      <a:round/>
                      <a:headEnd type="none" w="med" len="med"/>
                      <a:tailEnd type="none" w="med" len="med"/>
                    </a:lnR>
                    <a:lnT w="6350" cap="flat" cmpd="sng" algn="ctr">
                      <a:solidFill>
                        <a:srgbClr val="002040"/>
                      </a:solidFill>
                      <a:prstDash val="solid"/>
                      <a:round/>
                      <a:headEnd type="none" w="med" len="med"/>
                      <a:tailEnd type="none" w="med" len="med"/>
                    </a:lnT>
                    <a:lnB w="28575"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35</a:t>
                      </a:r>
                      <a:endParaRPr lang="ko-KR" sz="1400" dirty="0">
                        <a:solidFill>
                          <a:srgbClr val="002244"/>
                        </a:solidFill>
                        <a:effectLst/>
                        <a:latin typeface="Arial Black" pitchFamily="34" charset="0"/>
                        <a:ea typeface="Times New Roman"/>
                        <a:cs typeface="Times New Roman"/>
                      </a:endParaRPr>
                    </a:p>
                  </a:txBody>
                  <a:tcPr marL="74295" marR="74295" marT="0" marB="0" anchor="ctr">
                    <a:lnL w="12700" cap="flat" cmpd="sng" algn="ctr">
                      <a:solidFill>
                        <a:srgbClr val="FFFFFF"/>
                      </a:solidFill>
                      <a:prstDash val="solid"/>
                      <a:round/>
                      <a:headEnd type="none" w="med" len="med"/>
                      <a:tailEnd type="none" w="med" len="med"/>
                    </a:lnL>
                    <a:lnR>
                      <a:noFill/>
                    </a:lnR>
                    <a:lnT w="6350" cap="flat" cmpd="sng" algn="ctr">
                      <a:solidFill>
                        <a:srgbClr val="002040"/>
                      </a:solidFill>
                      <a:prstDash val="solid"/>
                      <a:round/>
                      <a:headEnd type="none" w="med" len="med"/>
                      <a:tailEnd type="none" w="med" len="med"/>
                    </a:lnT>
                    <a:lnB w="28575"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30</a:t>
                      </a:r>
                      <a:endParaRPr lang="ko-KR" sz="1400" dirty="0">
                        <a:solidFill>
                          <a:srgbClr val="002244"/>
                        </a:solidFill>
                        <a:effectLst/>
                        <a:latin typeface="Arial Black" pitchFamily="34" charset="0"/>
                        <a:ea typeface="Times New Roman"/>
                        <a:cs typeface="Times New Roman"/>
                      </a:endParaRPr>
                    </a:p>
                  </a:txBody>
                  <a:tcPr marL="74295" marR="74295" marT="0" marB="0" anchor="ctr">
                    <a:lnL>
                      <a:noFill/>
                    </a:lnL>
                    <a:lnR w="12700" cap="flat" cmpd="sng" algn="ctr">
                      <a:solidFill>
                        <a:srgbClr val="FFFFFF"/>
                      </a:solidFill>
                      <a:prstDash val="solid"/>
                      <a:round/>
                      <a:headEnd type="none" w="med" len="med"/>
                      <a:tailEnd type="none" w="med" len="med"/>
                    </a:lnR>
                    <a:lnT w="6350" cap="flat" cmpd="sng" algn="ctr">
                      <a:solidFill>
                        <a:srgbClr val="002040"/>
                      </a:solidFill>
                      <a:prstDash val="solid"/>
                      <a:round/>
                      <a:headEnd type="none" w="med" len="med"/>
                      <a:tailEnd type="none" w="med" len="med"/>
                    </a:lnT>
                    <a:lnB w="28575"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35</a:t>
                      </a:r>
                      <a:endParaRPr lang="ko-KR" sz="1400" dirty="0">
                        <a:solidFill>
                          <a:srgbClr val="002244"/>
                        </a:solidFill>
                        <a:effectLst/>
                        <a:latin typeface="Arial Black" pitchFamily="34" charset="0"/>
                        <a:ea typeface="Times New Roman"/>
                        <a:cs typeface="Times New Roman"/>
                      </a:endParaRPr>
                    </a:p>
                  </a:txBody>
                  <a:tcPr marL="74295" marR="74295" marT="0" marB="0" anchor="ctr">
                    <a:lnL w="12700" cap="flat" cmpd="sng" algn="ctr">
                      <a:solidFill>
                        <a:srgbClr val="FFFFFF"/>
                      </a:solidFill>
                      <a:prstDash val="solid"/>
                      <a:round/>
                      <a:headEnd type="none" w="med" len="med"/>
                      <a:tailEnd type="none" w="med" len="med"/>
                    </a:lnL>
                    <a:lnR>
                      <a:noFill/>
                    </a:lnR>
                    <a:lnT w="6350" cap="flat" cmpd="sng" algn="ctr">
                      <a:solidFill>
                        <a:srgbClr val="002040"/>
                      </a:solidFill>
                      <a:prstDash val="solid"/>
                      <a:round/>
                      <a:headEnd type="none" w="med" len="med"/>
                      <a:tailEnd type="none" w="med" len="med"/>
                    </a:lnT>
                    <a:lnB w="28575" cap="flat" cmpd="sng" algn="ctr">
                      <a:solidFill>
                        <a:srgbClr val="002040"/>
                      </a:solidFill>
                      <a:prstDash val="solid"/>
                      <a:round/>
                      <a:headEnd type="none" w="med" len="med"/>
                      <a:tailEnd type="none" w="med" len="med"/>
                    </a:lnB>
                  </a:tcPr>
                </a:tc>
              </a:tr>
            </a:tbl>
          </a:graphicData>
        </a:graphic>
      </p:graphicFrame>
      <p:sp>
        <p:nvSpPr>
          <p:cNvPr id="7"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773464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직사각형 19"/>
          <p:cNvSpPr/>
          <p:nvPr/>
        </p:nvSpPr>
        <p:spPr>
          <a:xfrm>
            <a:off x="356712" y="719408"/>
            <a:ext cx="5964440" cy="369332"/>
          </a:xfrm>
          <a:prstGeom prst="rect">
            <a:avLst/>
          </a:prstGeom>
        </p:spPr>
        <p:txBody>
          <a:bodyPr wrap="square">
            <a:spAutoFit/>
          </a:bodyPr>
          <a:lstStyle/>
          <a:p>
            <a:r>
              <a:rPr lang="en-US" altLang="ko-KR" b="1" dirty="0" smtClean="0">
                <a:solidFill>
                  <a:schemeClr val="accent3"/>
                </a:solidFill>
                <a:latin typeface="Arial Black" panose="020B0A04020102020204" pitchFamily="34" charset="0"/>
              </a:rPr>
              <a:t>Ammonia Concentration with Time</a:t>
            </a:r>
            <a:endParaRPr lang="en-US" altLang="ko-KR" b="1" dirty="0">
              <a:solidFill>
                <a:schemeClr val="accent3"/>
              </a:solidFill>
              <a:latin typeface="Arial Black" panose="020B0A04020102020204" pitchFamily="34" charset="0"/>
            </a:endParaRPr>
          </a:p>
        </p:txBody>
      </p:sp>
      <p:pic>
        <p:nvPicPr>
          <p:cNvPr id="32" name="그림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556" y="1505877"/>
            <a:ext cx="3600400" cy="3111256"/>
          </a:xfrm>
          <a:prstGeom prst="rect">
            <a:avLst/>
          </a:prstGeom>
          <a:noFill/>
          <a:extLst>
            <a:ext uri="{909E8E84-426E-40DD-AFC4-6F175D3DCCD1}">
              <a14:hiddenFill xmlns:a14="http://schemas.microsoft.com/office/drawing/2010/main">
                <a:solidFill>
                  <a:srgbClr val="FFFFFF"/>
                </a:solidFill>
              </a14:hiddenFill>
            </a:ext>
          </a:extLst>
        </p:spPr>
      </p:pic>
      <p:pic>
        <p:nvPicPr>
          <p:cNvPr id="37" name="그림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3040" y="1520788"/>
            <a:ext cx="3780420" cy="3204355"/>
          </a:xfrm>
          <a:prstGeom prst="rect">
            <a:avLst/>
          </a:prstGeom>
          <a:noFill/>
          <a:extLst>
            <a:ext uri="{909E8E84-426E-40DD-AFC4-6F175D3DCCD1}">
              <a14:hiddenFill xmlns:a14="http://schemas.microsoft.com/office/drawing/2010/main">
                <a:solidFill>
                  <a:srgbClr val="FFFFFF"/>
                </a:solidFill>
              </a14:hiddenFill>
            </a:ext>
          </a:extLst>
        </p:spPr>
      </p:pic>
      <p:sp>
        <p:nvSpPr>
          <p:cNvPr id="39" name="직사각형 38"/>
          <p:cNvSpPr/>
          <p:nvPr/>
        </p:nvSpPr>
        <p:spPr>
          <a:xfrm>
            <a:off x="811877" y="5114508"/>
            <a:ext cx="8669433" cy="1200329"/>
          </a:xfrm>
          <a:prstGeom prst="rect">
            <a:avLst/>
          </a:prstGeom>
        </p:spPr>
        <p:txBody>
          <a:bodyPr wrap="square">
            <a:spAutoFit/>
          </a:bodyPr>
          <a:lstStyle/>
          <a:p>
            <a:pPr>
              <a:lnSpc>
                <a:spcPct val="150000"/>
              </a:lnSpc>
            </a:pP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Increase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in the release rate </a:t>
            </a: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the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increased degradation of microbial cells </a:t>
            </a:r>
            <a:endPar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Optimal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point </a:t>
            </a: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the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start of </a:t>
            </a: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full endogenous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phase at </a:t>
            </a: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each experimental</a:t>
            </a:r>
          </a:p>
          <a:p>
            <a:pPr>
              <a:lnSpc>
                <a:spcPct val="150000"/>
              </a:lnSpc>
            </a:pP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as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the optimal hydraulic retention time for SHT. </a:t>
            </a:r>
            <a:endParaRPr lang="ko-KR" altLang="en-US" sz="1600" b="1" dirty="0">
              <a:solidFill>
                <a:schemeClr val="accent3"/>
              </a:solidFill>
              <a:latin typeface="Tahoma" panose="020B0604030504040204" pitchFamily="34" charset="0"/>
              <a:cs typeface="Tahoma" panose="020B0604030504040204" pitchFamily="34" charset="0"/>
            </a:endParaRPr>
          </a:p>
        </p:txBody>
      </p:sp>
      <p:sp>
        <p:nvSpPr>
          <p:cNvPr id="40" name="모서리가 둥근 직사각형 39"/>
          <p:cNvSpPr/>
          <p:nvPr/>
        </p:nvSpPr>
        <p:spPr bwMode="auto">
          <a:xfrm>
            <a:off x="416496" y="1268760"/>
            <a:ext cx="9064814" cy="3600400"/>
          </a:xfrm>
          <a:prstGeom prst="roundRect">
            <a:avLst/>
          </a:prstGeom>
          <a:noFill/>
          <a:ln w="38100">
            <a:solidFill>
              <a:srgbClr val="92D050"/>
            </a:solidFill>
            <a:miter lim="800000"/>
            <a:headEnd/>
            <a:tailEnd/>
          </a:ln>
          <a:effectLst/>
          <a:extLst/>
        </p:spPr>
        <p:txBody>
          <a:bodyPr lIns="36000" tIns="36000" rIns="36000" bIns="36000" rtlCol="0" anchor="ctr"/>
          <a:lstStyle/>
          <a:p>
            <a:pPr algn="ctr" latinLnBrk="0">
              <a:spcBef>
                <a:spcPct val="50000"/>
              </a:spcBef>
            </a:pPr>
            <a:endParaRPr lang="ko-KR" altLang="en-US" sz="1200" b="0" smtClean="0">
              <a:solidFill>
                <a:srgbClr val="92D050"/>
              </a:solidFill>
              <a:latin typeface="맑은 고딕" pitchFamily="50" charset="-127"/>
              <a:ea typeface="맑은 고딕" pitchFamily="50" charset="-127"/>
            </a:endParaRPr>
          </a:p>
        </p:txBody>
      </p:sp>
      <p:sp>
        <p:nvSpPr>
          <p:cNvPr id="9"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 name="직사각형 9"/>
          <p:cNvSpPr/>
          <p:nvPr/>
        </p:nvSpPr>
        <p:spPr>
          <a:xfrm>
            <a:off x="7329444" y="3789040"/>
            <a:ext cx="1620000" cy="288000"/>
          </a:xfrm>
          <a:prstGeom prst="rect">
            <a:avLst/>
          </a:prstGeom>
          <a:solidFill>
            <a:schemeClr val="bg1"/>
          </a:solidFill>
        </p:spPr>
        <p:txBody>
          <a:bodyPr wrap="square">
            <a:spAutoFit/>
          </a:bodyPr>
          <a:lstStyle/>
          <a:p>
            <a:pPr>
              <a:lnSpc>
                <a:spcPct val="120000"/>
              </a:lnSpc>
              <a:spcAft>
                <a:spcPts val="0"/>
              </a:spcAft>
            </a:pPr>
            <a:r>
              <a:rPr lang="en-GB" altLang="ko-KR" sz="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MLSS </a:t>
            </a:r>
            <a:r>
              <a:rPr lang="en-GB" altLang="ko-KR" sz="1200" dirty="0">
                <a:solidFill>
                  <a:srgbClr val="000000"/>
                </a:solidFill>
                <a:latin typeface="Tahoma" panose="020B0604030504040204" pitchFamily="34" charset="0"/>
                <a:ea typeface="Tahoma" panose="020B0604030504040204" pitchFamily="34" charset="0"/>
                <a:cs typeface="Tahoma" panose="020B0604030504040204" pitchFamily="34" charset="0"/>
              </a:rPr>
              <a:t>= 10,000 </a:t>
            </a:r>
            <a:r>
              <a:rPr lang="en-GB" altLang="ko-KR" sz="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mg/L </a:t>
            </a:r>
            <a:endParaRPr lang="ko-KR" altLang="ko-KR" sz="1200" dirty="0">
              <a:latin typeface="Tahoma" panose="020B0604030504040204" pitchFamily="34" charset="0"/>
              <a:ea typeface="Times New Roman"/>
              <a:cs typeface="Tahoma" panose="020B0604030504040204" pitchFamily="34" charset="0"/>
            </a:endParaRPr>
          </a:p>
        </p:txBody>
      </p:sp>
      <p:sp>
        <p:nvSpPr>
          <p:cNvPr id="11" name="직사각형 10"/>
          <p:cNvSpPr/>
          <p:nvPr/>
        </p:nvSpPr>
        <p:spPr>
          <a:xfrm>
            <a:off x="2936956" y="3717064"/>
            <a:ext cx="1620000" cy="313932"/>
          </a:xfrm>
          <a:prstGeom prst="rect">
            <a:avLst/>
          </a:prstGeom>
          <a:solidFill>
            <a:schemeClr val="bg1"/>
          </a:solidFill>
        </p:spPr>
        <p:txBody>
          <a:bodyPr wrap="square">
            <a:spAutoFit/>
          </a:bodyPr>
          <a:lstStyle/>
          <a:p>
            <a:pPr>
              <a:lnSpc>
                <a:spcPct val="120000"/>
              </a:lnSpc>
              <a:spcAft>
                <a:spcPts val="0"/>
              </a:spcAft>
            </a:pPr>
            <a:r>
              <a:rPr lang="en-GB" altLang="ko-KR" sz="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MLSS </a:t>
            </a:r>
            <a:r>
              <a:rPr lang="en-GB" altLang="ko-KR" sz="1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GB" altLang="ko-KR" sz="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5,000 mg/L </a:t>
            </a:r>
            <a:endParaRPr lang="ko-KR" altLang="ko-KR" sz="1200" dirty="0">
              <a:latin typeface="Tahoma" panose="020B0604030504040204" pitchFamily="34" charset="0"/>
              <a:ea typeface="Times New Roman"/>
              <a:cs typeface="Tahoma" panose="020B0604030504040204" pitchFamily="34" charset="0"/>
            </a:endParaRPr>
          </a:p>
        </p:txBody>
      </p:sp>
    </p:spTree>
    <p:extLst>
      <p:ext uri="{BB962C8B-B14F-4D97-AF65-F5344CB8AC3E}">
        <p14:creationId xmlns:p14="http://schemas.microsoft.com/office/powerpoint/2010/main" val="14081063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bwMode="auto">
          <a:xfrm>
            <a:off x="453757" y="728700"/>
            <a:ext cx="8979614" cy="5535884"/>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lvl="0" indent="0" algn="ctr" defTabSz="914400" eaLnBrk="1" fontAlgn="ctr" latinLnBrk="0" hangingPunct="1">
              <a:lnSpc>
                <a:spcPct val="200000"/>
              </a:lnSpc>
              <a:spcBef>
                <a:spcPct val="0"/>
              </a:spcBef>
              <a:spcAft>
                <a:spcPct val="0"/>
              </a:spcAft>
              <a:buClrTx/>
              <a:buSzTx/>
              <a:buFontTx/>
              <a:buNone/>
              <a:tabLst>
                <a:tab pos="1028700" algn="l"/>
              </a:tabLst>
              <a:defRPr/>
            </a:pPr>
            <a:endParaRPr kumimoji="1" lang="en-US" altLang="ko-KR" sz="1400" b="1" i="1" u="none" strike="noStrike" kern="0" cap="none" spc="0" normalizeH="0" baseline="0" noProof="0" dirty="0" smtClean="0">
              <a:ln>
                <a:noFill/>
              </a:ln>
              <a:solidFill>
                <a:srgbClr val="0000FF"/>
              </a:solidFill>
              <a:effectLst/>
              <a:uLnTx/>
              <a:uFillTx/>
            </a:endParaRPr>
          </a:p>
        </p:txBody>
      </p:sp>
      <p:sp>
        <p:nvSpPr>
          <p:cNvPr id="5" name="Text Box 6"/>
          <p:cNvSpPr txBox="1">
            <a:spLocks noChangeArrowheads="1"/>
          </p:cNvSpPr>
          <p:nvPr/>
        </p:nvSpPr>
        <p:spPr bwMode="auto">
          <a:xfrm>
            <a:off x="632520" y="863424"/>
            <a:ext cx="7848872" cy="369332"/>
          </a:xfrm>
          <a:prstGeom prst="rect">
            <a:avLst/>
          </a:prstGeom>
          <a:noFill/>
          <a:ln w="9525">
            <a:noFill/>
            <a:miter lim="800000"/>
            <a:headEnd/>
            <a:tailEnd/>
          </a:ln>
        </p:spPr>
        <p:txBody>
          <a:bodyPr wrap="square">
            <a:spAutoFit/>
          </a:bodyPr>
          <a:lstStyle/>
          <a:p>
            <a:r>
              <a:rPr lang="en-US" altLang="ko-KR" sz="1600" i="1" dirty="0" smtClean="0">
                <a:solidFill>
                  <a:schemeClr val="accent3"/>
                </a:solidFill>
                <a:latin typeface="Arial Black" panose="020B0A04020102020204" pitchFamily="34" charset="0"/>
                <a:ea typeface="HY울릉도M" pitchFamily="18" charset="-127"/>
              </a:rPr>
              <a:t>▌</a:t>
            </a:r>
            <a:r>
              <a:rPr lang="en-US" altLang="ko-KR" dirty="0" smtClean="0">
                <a:solidFill>
                  <a:schemeClr val="accent3"/>
                </a:solidFill>
                <a:latin typeface="Arial Black" panose="020B0A04020102020204" pitchFamily="34" charset="0"/>
                <a:ea typeface="HY울릉도M" pitchFamily="18" charset="-127"/>
              </a:rPr>
              <a:t> </a:t>
            </a:r>
            <a:r>
              <a:rPr lang="en-US" altLang="ko-KR" b="1" dirty="0">
                <a:solidFill>
                  <a:schemeClr val="accent3"/>
                </a:solidFill>
                <a:latin typeface="Arial Black" panose="020B0A04020102020204" pitchFamily="34" charset="0"/>
              </a:rPr>
              <a:t>Membrane fouling by EPS</a:t>
            </a:r>
            <a:endParaRPr lang="ko-KR" altLang="en-US" b="1" dirty="0">
              <a:solidFill>
                <a:schemeClr val="accent3"/>
              </a:solidFill>
              <a:latin typeface="Arial Black" panose="020B0A04020102020204" pitchFamily="34" charset="0"/>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00" t="16000" r="62125" b="7334"/>
          <a:stretch/>
        </p:blipFill>
        <p:spPr bwMode="auto">
          <a:xfrm>
            <a:off x="736407" y="1302624"/>
            <a:ext cx="1787853" cy="474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직사각형 14"/>
          <p:cNvSpPr/>
          <p:nvPr/>
        </p:nvSpPr>
        <p:spPr>
          <a:xfrm>
            <a:off x="2623394" y="1495817"/>
            <a:ext cx="6506070" cy="4308872"/>
          </a:xfrm>
          <a:prstGeom prst="rect">
            <a:avLst/>
          </a:prstGeom>
        </p:spPr>
        <p:txBody>
          <a:bodyPr wrap="square">
            <a:spAutoFit/>
          </a:bodyPr>
          <a:lstStyle/>
          <a:p>
            <a:pPr>
              <a:spcAft>
                <a:spcPts val="1200"/>
              </a:spcAft>
            </a:pPr>
            <a:r>
              <a:rPr lang="en-US" altLang="ko-KR" sz="1600" b="1" dirty="0">
                <a:solidFill>
                  <a:srgbClr val="FF0000"/>
                </a:solidFill>
                <a:latin typeface="Tahoma" panose="020B0604030504040204" pitchFamily="34" charset="0"/>
                <a:ea typeface="Tahoma" panose="020B0604030504040204" pitchFamily="34" charset="0"/>
                <a:cs typeface="Tahoma" panose="020B0604030504040204" pitchFamily="34" charset="0"/>
              </a:rPr>
              <a:t>Extracellular polymeric substances (EPS) </a:t>
            </a:r>
            <a:r>
              <a:rPr lang="en-US" altLang="ko-KR"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p>
          <a:p>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EPS </a:t>
            </a:r>
            <a:r>
              <a:rPr lang="en-US"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are metabolic products accumulating on the bacterial  </a:t>
            </a:r>
            <a:endPar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endParaRPr>
          </a:p>
          <a:p>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cell surface</a:t>
            </a:r>
          </a:p>
          <a:p>
            <a:endParaRPr lang="en-US" altLang="ko-KR" sz="1600" b="1" dirty="0">
              <a:latin typeface="Tahoma" panose="020B0604030504040204" pitchFamily="34" charset="0"/>
              <a:ea typeface="Tahoma" panose="020B0604030504040204" pitchFamily="34" charset="0"/>
              <a:cs typeface="Tahoma" panose="020B0604030504040204" pitchFamily="34" charset="0"/>
            </a:endParaRPr>
          </a:p>
          <a:p>
            <a:pPr>
              <a:spcAft>
                <a:spcPts val="1200"/>
              </a:spcAft>
            </a:pPr>
            <a:r>
              <a:rPr lang="en-US" altLang="ko-KR" sz="1600" b="1" dirty="0">
                <a:solidFill>
                  <a:srgbClr val="FF0000"/>
                </a:solidFill>
                <a:latin typeface="Tahoma" panose="020B0604030504040204" pitchFamily="34" charset="0"/>
                <a:ea typeface="Tahoma" panose="020B0604030504040204" pitchFamily="34" charset="0"/>
                <a:cs typeface="Tahoma" panose="020B0604030504040204" pitchFamily="34" charset="0"/>
              </a:rPr>
              <a:t>Importance</a:t>
            </a:r>
            <a:r>
              <a:rPr lang="en-US" altLang="ko-KR"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p>
            <a:pPr>
              <a:spcAft>
                <a:spcPts val="600"/>
              </a:spcAft>
            </a:pP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EPS </a:t>
            </a:r>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is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the main cause of </a:t>
            </a: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membrane fouling </a:t>
            </a:r>
          </a:p>
          <a:p>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Reduce water permeability and increase operation cost </a:t>
            </a:r>
            <a:endParaRPr lang="ko-KR" altLang="en-US" sz="1600" b="1" dirty="0">
              <a:solidFill>
                <a:schemeClr val="accent3"/>
              </a:solidFill>
              <a:latin typeface="Tahoma" panose="020B0604030504040204" pitchFamily="34" charset="0"/>
              <a:cs typeface="Tahoma" panose="020B0604030504040204" pitchFamily="34" charset="0"/>
            </a:endParaRPr>
          </a:p>
          <a:p>
            <a:endParaRPr lang="en-US" altLang="ko-KR"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spcAft>
                <a:spcPts val="1200"/>
              </a:spcAft>
            </a:pPr>
            <a:r>
              <a:rPr lang="en-US" altLang="ko-KR"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Composed </a:t>
            </a:r>
            <a:r>
              <a:rPr lang="en-US" altLang="ko-KR" sz="1600" b="1" dirty="0">
                <a:solidFill>
                  <a:srgbClr val="FF0000"/>
                </a:solidFill>
                <a:latin typeface="Tahoma" panose="020B0604030504040204" pitchFamily="34" charset="0"/>
                <a:ea typeface="Tahoma" panose="020B0604030504040204" pitchFamily="34" charset="0"/>
                <a:cs typeface="Tahoma" panose="020B0604030504040204" pitchFamily="34" charset="0"/>
              </a:rPr>
              <a:t>of…</a:t>
            </a:r>
            <a:endParaRPr lang="en-US"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endParaRPr>
          </a:p>
          <a:p>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polysaccharide</a:t>
            </a:r>
            <a:r>
              <a:rPr lang="en-US"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 protein, </a:t>
            </a:r>
            <a:r>
              <a:rPr lang="en-US" altLang="ko-KR" sz="1600" b="1" dirty="0" err="1">
                <a:solidFill>
                  <a:schemeClr val="accent3"/>
                </a:solidFill>
                <a:latin typeface="Tahoma" panose="020B0604030504040204" pitchFamily="34" charset="0"/>
                <a:ea typeface="Tahoma" panose="020B0604030504040204" pitchFamily="34" charset="0"/>
                <a:cs typeface="Tahoma" panose="020B0604030504040204" pitchFamily="34" charset="0"/>
              </a:rPr>
              <a:t>humic</a:t>
            </a:r>
            <a:r>
              <a:rPr lang="en-US"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 substances, </a:t>
            </a:r>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DNA </a:t>
            </a:r>
            <a:r>
              <a:rPr lang="en-US"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etc. </a:t>
            </a:r>
            <a:endParaRPr lang="ko-KR" altLang="en-US" sz="1600" dirty="0">
              <a:solidFill>
                <a:schemeClr val="accent3"/>
              </a:solidFill>
              <a:latin typeface="Tahoma" panose="020B0604030504040204" pitchFamily="34" charset="0"/>
              <a:cs typeface="Tahoma" panose="020B0604030504040204" pitchFamily="34" charset="0"/>
            </a:endParaRPr>
          </a:p>
          <a:p>
            <a:endParaRPr lang="en-US" altLang="ko-KR"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spcAft>
                <a:spcPts val="1200"/>
              </a:spcAft>
            </a:pPr>
            <a:r>
              <a:rPr lang="en-US" altLang="ko-KR"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Divided </a:t>
            </a:r>
            <a:r>
              <a:rPr lang="en-US" altLang="ko-KR" sz="1600" b="1" dirty="0">
                <a:solidFill>
                  <a:srgbClr val="FF0000"/>
                </a:solidFill>
                <a:latin typeface="Tahoma" panose="020B0604030504040204" pitchFamily="34" charset="0"/>
                <a:ea typeface="Tahoma" panose="020B0604030504040204" pitchFamily="34" charset="0"/>
                <a:cs typeface="Tahoma" panose="020B0604030504040204" pitchFamily="34" charset="0"/>
              </a:rPr>
              <a:t>into…</a:t>
            </a:r>
          </a:p>
          <a:p>
            <a:pPr>
              <a:spcAft>
                <a:spcPts val="600"/>
              </a:spcAft>
              <a:tabLst>
                <a:tab pos="87313" algn="l"/>
              </a:tabLst>
            </a:pPr>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Bound EPS</a:t>
            </a:r>
          </a:p>
          <a:p>
            <a:pPr>
              <a:tabLst>
                <a:tab pos="87313" algn="l"/>
              </a:tabLst>
            </a:pPr>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Soluble EPS</a:t>
            </a:r>
            <a:endParaRPr lang="ko-KR" altLang="en-US" sz="1600" b="1" dirty="0">
              <a:solidFill>
                <a:schemeClr val="accent3"/>
              </a:solidFill>
              <a:latin typeface="Tahoma" panose="020B0604030504040204" pitchFamily="34" charset="0"/>
              <a:cs typeface="Tahoma" panose="020B0604030504040204" pitchFamily="34" charset="0"/>
            </a:endParaRPr>
          </a:p>
        </p:txBody>
      </p:sp>
      <p:sp>
        <p:nvSpPr>
          <p:cNvPr id="19"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052402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bwMode="auto">
          <a:xfrm>
            <a:off x="453757" y="656692"/>
            <a:ext cx="8979614" cy="5535884"/>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lvl="0" indent="0" algn="ctr" defTabSz="914400" eaLnBrk="1" fontAlgn="ctr" latinLnBrk="0" hangingPunct="1">
              <a:lnSpc>
                <a:spcPct val="200000"/>
              </a:lnSpc>
              <a:spcBef>
                <a:spcPct val="0"/>
              </a:spcBef>
              <a:spcAft>
                <a:spcPct val="0"/>
              </a:spcAft>
              <a:buClrTx/>
              <a:buSzTx/>
              <a:buFontTx/>
              <a:buNone/>
              <a:tabLst>
                <a:tab pos="1028700" algn="l"/>
              </a:tabLst>
              <a:defRPr/>
            </a:pPr>
            <a:endParaRPr kumimoji="1" lang="en-US" altLang="ko-KR" sz="1400" b="1" i="1" u="none" strike="noStrike" kern="0" cap="none" spc="0" normalizeH="0" baseline="0" noProof="0" dirty="0" smtClean="0">
              <a:ln>
                <a:noFill/>
              </a:ln>
              <a:solidFill>
                <a:srgbClr val="0000FF"/>
              </a:solidFill>
              <a:effectLst/>
              <a:uLnTx/>
              <a:uFillTx/>
            </a:endParaRPr>
          </a:p>
        </p:txBody>
      </p:sp>
      <p:sp>
        <p:nvSpPr>
          <p:cNvPr id="5" name="Text Box 6"/>
          <p:cNvSpPr txBox="1">
            <a:spLocks noChangeArrowheads="1"/>
          </p:cNvSpPr>
          <p:nvPr/>
        </p:nvSpPr>
        <p:spPr bwMode="auto">
          <a:xfrm>
            <a:off x="632520" y="781419"/>
            <a:ext cx="8388932" cy="338554"/>
          </a:xfrm>
          <a:prstGeom prst="rect">
            <a:avLst/>
          </a:prstGeom>
          <a:noFill/>
          <a:ln w="9525">
            <a:noFill/>
            <a:miter lim="800000"/>
            <a:headEnd/>
            <a:tailEnd/>
          </a:ln>
        </p:spPr>
        <p:txBody>
          <a:bodyPr wrap="square">
            <a:spAutoFit/>
          </a:bodyPr>
          <a:lstStyle/>
          <a:p>
            <a:r>
              <a:rPr lang="en-US" altLang="ko-KR" sz="1600" i="1" dirty="0" smtClean="0">
                <a:solidFill>
                  <a:schemeClr val="accent3"/>
                </a:solidFill>
                <a:latin typeface="Arial Black" panose="020B0A04020102020204" pitchFamily="34" charset="0"/>
                <a:ea typeface="HY울릉도M" pitchFamily="18" charset="-127"/>
              </a:rPr>
              <a:t>▌</a:t>
            </a:r>
            <a:r>
              <a:rPr lang="en-US" altLang="ko-KR" sz="1600" dirty="0" smtClean="0">
                <a:solidFill>
                  <a:schemeClr val="accent3"/>
                </a:solidFill>
                <a:latin typeface="Arial Black" panose="020B0A04020102020204" pitchFamily="34" charset="0"/>
                <a:ea typeface="HY울릉도M" pitchFamily="18" charset="-127"/>
              </a:rPr>
              <a:t> </a:t>
            </a:r>
            <a:r>
              <a:rPr lang="en-GB" altLang="ko-KR" sz="1600" dirty="0" smtClean="0">
                <a:solidFill>
                  <a:schemeClr val="accent3"/>
                </a:solidFill>
                <a:latin typeface="Arial Black" panose="020B0A04020102020204" pitchFamily="34" charset="0"/>
              </a:rPr>
              <a:t>EPS concentrations with respect to anaerobic incubation time</a:t>
            </a:r>
            <a:endParaRPr lang="ko-KR" altLang="ko-KR" sz="1600" dirty="0">
              <a:solidFill>
                <a:schemeClr val="accent3"/>
              </a:solidFill>
              <a:latin typeface="Arial Black" panose="020B0A04020102020204" pitchFamily="34" charset="0"/>
            </a:endParaRPr>
          </a:p>
        </p:txBody>
      </p:sp>
      <p:grpSp>
        <p:nvGrpSpPr>
          <p:cNvPr id="24" name="그룹 23"/>
          <p:cNvGrpSpPr/>
          <p:nvPr/>
        </p:nvGrpSpPr>
        <p:grpSpPr>
          <a:xfrm>
            <a:off x="1705461" y="1232756"/>
            <a:ext cx="6523903" cy="4788532"/>
            <a:chOff x="184026" y="260648"/>
            <a:chExt cx="8636446" cy="6506753"/>
          </a:xfrm>
        </p:grpSpPr>
        <p:grpSp>
          <p:nvGrpSpPr>
            <p:cNvPr id="25" name="그룹 24"/>
            <p:cNvGrpSpPr/>
            <p:nvPr/>
          </p:nvGrpSpPr>
          <p:grpSpPr>
            <a:xfrm>
              <a:off x="184026" y="260648"/>
              <a:ext cx="8636446" cy="5626606"/>
              <a:chOff x="507554" y="260648"/>
              <a:chExt cx="8636446" cy="5626606"/>
            </a:xfrm>
          </p:grpSpPr>
          <p:pic>
            <p:nvPicPr>
              <p:cNvPr id="3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374" t="14667" r="21875" b="12888"/>
              <a:stretch/>
            </p:blipFill>
            <p:spPr bwMode="auto">
              <a:xfrm>
                <a:off x="507554" y="260648"/>
                <a:ext cx="8636446" cy="5626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3375" t="48271" r="64500" b="48842"/>
              <a:stretch/>
            </p:blipFill>
            <p:spPr bwMode="auto">
              <a:xfrm>
                <a:off x="1782599" y="749942"/>
                <a:ext cx="1668795" cy="224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3375" t="52015" r="64500" b="45001"/>
              <a:stretch/>
            </p:blipFill>
            <p:spPr bwMode="auto">
              <a:xfrm>
                <a:off x="3447667" y="749942"/>
                <a:ext cx="1668795" cy="231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3375" t="55729" r="64500" b="41382"/>
              <a:stretch/>
            </p:blipFill>
            <p:spPr bwMode="auto">
              <a:xfrm>
                <a:off x="1782599" y="1161575"/>
                <a:ext cx="1668795" cy="224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3375" t="59257" r="64500" b="37334"/>
              <a:stretch/>
            </p:blipFill>
            <p:spPr bwMode="auto">
              <a:xfrm>
                <a:off x="3447667" y="1141382"/>
                <a:ext cx="1668795" cy="264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직사각형 36"/>
              <p:cNvSpPr/>
              <p:nvPr/>
            </p:nvSpPr>
            <p:spPr>
              <a:xfrm>
                <a:off x="1739057" y="592222"/>
                <a:ext cx="3333863" cy="93610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6" name="TextBox 25"/>
            <p:cNvSpPr txBox="1"/>
            <p:nvPr/>
          </p:nvSpPr>
          <p:spPr>
            <a:xfrm>
              <a:off x="1894314" y="5834854"/>
              <a:ext cx="877486" cy="418213"/>
            </a:xfrm>
            <a:prstGeom prst="rect">
              <a:avLst/>
            </a:prstGeom>
            <a:noFill/>
          </p:spPr>
          <p:txBody>
            <a:bodyPr wrap="square" rtlCol="0">
              <a:spAutoFit/>
            </a:bodyPr>
            <a:lstStyle/>
            <a:p>
              <a:pPr algn="ctr"/>
              <a:r>
                <a:rPr lang="en-US" altLang="ko-KR" sz="14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0 h</a:t>
              </a:r>
              <a:endParaRPr lang="ko-KR" altLang="en-US" sz="1400" b="1" dirty="0">
                <a:solidFill>
                  <a:schemeClr val="accent3"/>
                </a:solidFill>
                <a:latin typeface="Tahoma" panose="020B0604030504040204" pitchFamily="34" charset="0"/>
                <a:cs typeface="Tahoma" panose="020B0604030504040204" pitchFamily="34" charset="0"/>
              </a:endParaRPr>
            </a:p>
          </p:txBody>
        </p:sp>
        <p:sp>
          <p:nvSpPr>
            <p:cNvPr id="27" name="TextBox 26"/>
            <p:cNvSpPr txBox="1"/>
            <p:nvPr/>
          </p:nvSpPr>
          <p:spPr>
            <a:xfrm>
              <a:off x="3127865" y="5845462"/>
              <a:ext cx="877486" cy="418213"/>
            </a:xfrm>
            <a:prstGeom prst="rect">
              <a:avLst/>
            </a:prstGeom>
            <a:noFill/>
          </p:spPr>
          <p:txBody>
            <a:bodyPr wrap="square" rtlCol="0">
              <a:spAutoFit/>
            </a:bodyPr>
            <a:lstStyle/>
            <a:p>
              <a:pPr algn="ctr"/>
              <a:r>
                <a:rPr lang="en-US" altLang="ko-KR" sz="14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2 h</a:t>
              </a:r>
              <a:endParaRPr lang="ko-KR" altLang="en-US" sz="1400" b="1" dirty="0">
                <a:solidFill>
                  <a:schemeClr val="accent3"/>
                </a:solidFill>
                <a:latin typeface="Tahoma" panose="020B0604030504040204" pitchFamily="34" charset="0"/>
                <a:cs typeface="Tahoma" panose="020B0604030504040204" pitchFamily="34" charset="0"/>
              </a:endParaRPr>
            </a:p>
          </p:txBody>
        </p:sp>
        <p:sp>
          <p:nvSpPr>
            <p:cNvPr id="28" name="TextBox 27"/>
            <p:cNvSpPr txBox="1"/>
            <p:nvPr/>
          </p:nvSpPr>
          <p:spPr>
            <a:xfrm>
              <a:off x="4354191" y="5834854"/>
              <a:ext cx="877486" cy="418213"/>
            </a:xfrm>
            <a:prstGeom prst="rect">
              <a:avLst/>
            </a:prstGeom>
            <a:noFill/>
          </p:spPr>
          <p:txBody>
            <a:bodyPr wrap="square" rtlCol="0">
              <a:spAutoFit/>
            </a:bodyPr>
            <a:lstStyle/>
            <a:p>
              <a:pPr algn="ctr"/>
              <a:r>
                <a:rPr lang="en-US" altLang="ko-KR" sz="14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6 h</a:t>
              </a:r>
              <a:endParaRPr lang="ko-KR" altLang="en-US" sz="1400" b="1" dirty="0">
                <a:solidFill>
                  <a:schemeClr val="accent3"/>
                </a:solidFill>
                <a:latin typeface="Tahoma" panose="020B0604030504040204" pitchFamily="34" charset="0"/>
                <a:cs typeface="Tahoma" panose="020B0604030504040204" pitchFamily="34" charset="0"/>
              </a:endParaRPr>
            </a:p>
          </p:txBody>
        </p:sp>
        <p:sp>
          <p:nvSpPr>
            <p:cNvPr id="29" name="TextBox 28"/>
            <p:cNvSpPr txBox="1"/>
            <p:nvPr/>
          </p:nvSpPr>
          <p:spPr>
            <a:xfrm>
              <a:off x="5580112" y="5845462"/>
              <a:ext cx="877486" cy="418213"/>
            </a:xfrm>
            <a:prstGeom prst="rect">
              <a:avLst/>
            </a:prstGeom>
            <a:noFill/>
          </p:spPr>
          <p:txBody>
            <a:bodyPr wrap="square" rtlCol="0">
              <a:spAutoFit/>
            </a:bodyPr>
            <a:lstStyle/>
            <a:p>
              <a:pPr algn="ctr"/>
              <a:r>
                <a:rPr lang="en-US" altLang="ko-KR" sz="14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12 h</a:t>
              </a:r>
              <a:endParaRPr lang="ko-KR" altLang="en-US" sz="1400" b="1" dirty="0">
                <a:solidFill>
                  <a:schemeClr val="accent3"/>
                </a:solidFill>
                <a:latin typeface="Tahoma" panose="020B0604030504040204" pitchFamily="34" charset="0"/>
                <a:cs typeface="Tahoma" panose="020B0604030504040204" pitchFamily="34" charset="0"/>
              </a:endParaRPr>
            </a:p>
          </p:txBody>
        </p:sp>
        <p:sp>
          <p:nvSpPr>
            <p:cNvPr id="30" name="TextBox 29"/>
            <p:cNvSpPr txBox="1"/>
            <p:nvPr/>
          </p:nvSpPr>
          <p:spPr>
            <a:xfrm>
              <a:off x="6804248" y="5834854"/>
              <a:ext cx="877486" cy="418213"/>
            </a:xfrm>
            <a:prstGeom prst="rect">
              <a:avLst/>
            </a:prstGeom>
            <a:noFill/>
          </p:spPr>
          <p:txBody>
            <a:bodyPr wrap="square" rtlCol="0">
              <a:spAutoFit/>
            </a:bodyPr>
            <a:lstStyle/>
            <a:p>
              <a:pPr algn="ctr"/>
              <a:r>
                <a:rPr lang="en-US" altLang="ko-KR" sz="14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24 h</a:t>
              </a:r>
              <a:endParaRPr lang="ko-KR" altLang="en-US" sz="1400" b="1" dirty="0">
                <a:solidFill>
                  <a:schemeClr val="accent3"/>
                </a:solidFill>
                <a:latin typeface="Tahoma" panose="020B0604030504040204" pitchFamily="34" charset="0"/>
                <a:cs typeface="Tahoma" panose="020B0604030504040204" pitchFamily="34" charset="0"/>
              </a:endParaRPr>
            </a:p>
          </p:txBody>
        </p:sp>
        <p:sp>
          <p:nvSpPr>
            <p:cNvPr id="31" name="TextBox 30"/>
            <p:cNvSpPr txBox="1"/>
            <p:nvPr/>
          </p:nvSpPr>
          <p:spPr>
            <a:xfrm>
              <a:off x="3531259" y="6349187"/>
              <a:ext cx="2620104" cy="418214"/>
            </a:xfrm>
            <a:prstGeom prst="rect">
              <a:avLst/>
            </a:prstGeom>
            <a:noFill/>
          </p:spPr>
          <p:txBody>
            <a:bodyPr wrap="square" rtlCol="0">
              <a:spAutoFit/>
            </a:bodyPr>
            <a:lstStyle/>
            <a:p>
              <a:pPr algn="ctr"/>
              <a:r>
                <a:rPr lang="en-US" altLang="ko-KR" sz="14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Incubation Time</a:t>
              </a:r>
              <a:endParaRPr lang="ko-KR" altLang="en-US" sz="1400" b="1" dirty="0">
                <a:solidFill>
                  <a:schemeClr val="accent3"/>
                </a:solidFill>
                <a:latin typeface="Tahoma" panose="020B0604030504040204" pitchFamily="34" charset="0"/>
                <a:cs typeface="Tahoma" panose="020B0604030504040204" pitchFamily="34" charset="0"/>
              </a:endParaRPr>
            </a:p>
          </p:txBody>
        </p:sp>
      </p:grpSp>
      <p:sp>
        <p:nvSpPr>
          <p:cNvPr id="20"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459029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그룹 32"/>
          <p:cNvGrpSpPr/>
          <p:nvPr/>
        </p:nvGrpSpPr>
        <p:grpSpPr>
          <a:xfrm>
            <a:off x="1648418" y="1592796"/>
            <a:ext cx="6616950" cy="4217427"/>
            <a:chOff x="11975876" y="887675"/>
            <a:chExt cx="9906000" cy="6686550"/>
          </a:xfrm>
        </p:grpSpPr>
        <p:sp>
          <p:nvSpPr>
            <p:cNvPr id="3" name="텍스트 개체 틀 2"/>
            <p:cNvSpPr txBox="1">
              <a:spLocks/>
            </p:cNvSpPr>
            <p:nvPr/>
          </p:nvSpPr>
          <p:spPr>
            <a:xfrm>
              <a:off x="12248876" y="965199"/>
              <a:ext cx="9360000" cy="349702"/>
            </a:xfrm>
            <a:prstGeom prst="rect">
              <a:avLst/>
            </a:prstGeom>
          </p:spPr>
          <p:txBody>
            <a:bodyPr lIns="72000" tIns="36000" rIns="72000" bIns="36000">
              <a:spAutoFit/>
            </a:bodyPr>
            <a:lstStyle>
              <a:lvl1pPr marL="0" indent="0" algn="l" defTabSz="914400" rtl="0" eaLnBrk="1" latinLnBrk="0" hangingPunct="1">
                <a:spcBef>
                  <a:spcPct val="20000"/>
                </a:spcBef>
                <a:buSzPct val="70000"/>
                <a:buFontTx/>
                <a:buNone/>
                <a:defRPr kumimoji="1" lang="ko-KR" altLang="en-US" sz="1600" b="1" kern="1200" baseline="0">
                  <a:solidFill>
                    <a:schemeClr val="tx1"/>
                  </a:solidFill>
                  <a:latin typeface="Arial" pitchFamily="34" charset="0"/>
                  <a:ea typeface="HY헤드라인M" pitchFamily="18" charset="-127"/>
                  <a:cs typeface="Arial" pitchFamily="34" charset="0"/>
                </a:defRPr>
              </a:lvl1pPr>
              <a:lvl2pPr marL="742950" indent="-285750" algn="l" defTabSz="914400" rtl="0" eaLnBrk="1" latinLnBrk="1" hangingPunct="1">
                <a:spcBef>
                  <a:spcPct val="20000"/>
                </a:spcBef>
                <a:buFont typeface="Arial" pitchFamily="34" charset="0"/>
                <a:buChar char="–"/>
                <a:defRPr kumimoji="1" lang="ko-KR" altLang="en-US" sz="11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kumimoji="1" lang="ko-KR" altLang="en-US" sz="10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kumimoji="1" lang="ko-KR" altLang="en-US" sz="900" kern="1200" smtClean="0">
                  <a:solidFill>
                    <a:schemeClr val="tx1"/>
                  </a:solidFill>
                  <a:latin typeface="맑은 고딕" pitchFamily="50" charset="-127"/>
                  <a:ea typeface="맑은 고딕" pitchFamily="50" charset="-127"/>
                  <a:cs typeface="+mn-cs"/>
                </a:defRPr>
              </a:lvl4pPr>
              <a:lvl5pPr marL="1828800" indent="0" algn="l" defTabSz="914400" rtl="0" eaLnBrk="1" latinLnBrk="1" hangingPunct="1">
                <a:spcBef>
                  <a:spcPct val="20000"/>
                </a:spcBef>
                <a:buFont typeface="Arial" pitchFamily="34" charset="0"/>
                <a:buNone/>
                <a:defRPr kumimoji="1" lang="ko-KR" altLang="en-US" sz="1400" kern="1200">
                  <a:solidFill>
                    <a:schemeClr val="tx1"/>
                  </a:solidFill>
                  <a:latin typeface="+mn-lt"/>
                  <a:ea typeface="돋움"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GB" altLang="ko-KR" sz="1800" dirty="0"/>
                <a:t>NH</a:t>
              </a:r>
              <a:r>
                <a:rPr lang="en-GB" altLang="ko-KR" sz="1800" baseline="-25000" dirty="0"/>
                <a:t>3</a:t>
              </a:r>
              <a:r>
                <a:rPr lang="en-GB" altLang="ko-KR" sz="1800" dirty="0"/>
                <a:t>-N and EPS </a:t>
              </a:r>
              <a:r>
                <a:rPr lang="en-GB" altLang="ko-KR" sz="1800" dirty="0" smtClean="0"/>
                <a:t>release</a:t>
              </a:r>
              <a:endParaRPr lang="ko-KR" altLang="en-US" sz="1800" dirty="0"/>
            </a:p>
          </p:txBody>
        </p:sp>
        <p:sp>
          <p:nvSpPr>
            <p:cNvPr id="4" name="직사각형 3"/>
            <p:cNvSpPr/>
            <p:nvPr/>
          </p:nvSpPr>
          <p:spPr bwMode="auto">
            <a:xfrm>
              <a:off x="12418510" y="1422913"/>
              <a:ext cx="8979614" cy="5535884"/>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lvl="0" indent="0" algn="ctr" defTabSz="914400" eaLnBrk="1" fontAlgn="ctr" latinLnBrk="0" hangingPunct="1">
                <a:lnSpc>
                  <a:spcPct val="200000"/>
                </a:lnSpc>
                <a:spcBef>
                  <a:spcPct val="0"/>
                </a:spcBef>
                <a:spcAft>
                  <a:spcPct val="0"/>
                </a:spcAft>
                <a:buClrTx/>
                <a:buSzTx/>
                <a:buFontTx/>
                <a:buNone/>
                <a:tabLst>
                  <a:tab pos="1028700" algn="l"/>
                </a:tabLst>
                <a:defRPr/>
              </a:pPr>
              <a:endParaRPr kumimoji="1" lang="en-US" altLang="ko-KR" sz="1400" b="1" i="1" u="none" strike="noStrike" kern="0" cap="none" spc="0" normalizeH="0" baseline="0" noProof="0" dirty="0" smtClean="0">
                <a:ln>
                  <a:noFill/>
                </a:ln>
                <a:solidFill>
                  <a:srgbClr val="0000FF"/>
                </a:solidFill>
                <a:effectLst/>
                <a:uLnTx/>
                <a:uFillTx/>
              </a:endParaRPr>
            </a:p>
          </p:txBody>
        </p:sp>
        <p:sp>
          <p:nvSpPr>
            <p:cNvPr id="5" name="Text Box 6"/>
            <p:cNvSpPr txBox="1">
              <a:spLocks noChangeArrowheads="1"/>
            </p:cNvSpPr>
            <p:nvPr/>
          </p:nvSpPr>
          <p:spPr bwMode="auto">
            <a:xfrm>
              <a:off x="12453257" y="1547640"/>
              <a:ext cx="8892988" cy="338554"/>
            </a:xfrm>
            <a:prstGeom prst="rect">
              <a:avLst/>
            </a:prstGeom>
            <a:noFill/>
            <a:ln w="9525">
              <a:noFill/>
              <a:miter lim="800000"/>
              <a:headEnd/>
              <a:tailEnd/>
            </a:ln>
          </p:spPr>
          <p:txBody>
            <a:bodyPr wrap="square">
              <a:spAutoFit/>
            </a:bodyPr>
            <a:lstStyle/>
            <a:p>
              <a:r>
                <a:rPr lang="en-US" altLang="ko-KR" sz="1600" i="1" dirty="0" smtClean="0">
                  <a:latin typeface="HY울릉도M" pitchFamily="18" charset="-127"/>
                  <a:ea typeface="HY울릉도M" pitchFamily="18" charset="-127"/>
                </a:rPr>
                <a:t>▌</a:t>
              </a:r>
              <a:r>
                <a:rPr lang="en-US" altLang="ko-KR" sz="1600" dirty="0" smtClean="0">
                  <a:latin typeface="HY울릉도M" pitchFamily="18" charset="-127"/>
                  <a:ea typeface="HY울릉도M" pitchFamily="18" charset="-127"/>
                </a:rPr>
                <a:t> </a:t>
              </a:r>
              <a:r>
                <a:rPr lang="en-GB" altLang="ko-KR" sz="1600" dirty="0"/>
                <a:t>V</a:t>
              </a:r>
              <a:r>
                <a:rPr lang="en-GB" altLang="ko-KR" sz="1600" dirty="0" smtClean="0"/>
                <a:t>ariation </a:t>
              </a:r>
              <a:r>
                <a:rPr lang="en-GB" altLang="ko-KR" sz="1600" dirty="0"/>
                <a:t>of NH</a:t>
              </a:r>
              <a:r>
                <a:rPr lang="en-GB" altLang="ko-KR" sz="1600" baseline="-25000" dirty="0"/>
                <a:t>3</a:t>
              </a:r>
              <a:r>
                <a:rPr lang="en-GB" altLang="ko-KR" sz="1600" dirty="0"/>
                <a:t>-N and EPS concentration </a:t>
              </a:r>
              <a:endParaRPr lang="ko-KR" altLang="en-US" sz="1600" dirty="0" smtClean="0">
                <a:latin typeface="HY울릉도M" pitchFamily="18" charset="-127"/>
                <a:ea typeface="HY울릉도M" pitchFamily="18" charset="-127"/>
              </a:endParaRPr>
            </a:p>
          </p:txBody>
        </p:sp>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2917" t="20961" r="22917" b="11539"/>
            <a:stretch/>
          </p:blipFill>
          <p:spPr bwMode="auto">
            <a:xfrm>
              <a:off x="11975876" y="887675"/>
              <a:ext cx="9906000" cy="668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직선 연결선 12"/>
            <p:cNvCxnSpPr/>
            <p:nvPr/>
          </p:nvCxnSpPr>
          <p:spPr>
            <a:xfrm>
              <a:off x="13101329" y="3388275"/>
              <a:ext cx="41126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직선 연결선 14"/>
            <p:cNvCxnSpPr/>
            <p:nvPr/>
          </p:nvCxnSpPr>
          <p:spPr>
            <a:xfrm flipV="1">
              <a:off x="16089661" y="1441963"/>
              <a:ext cx="4500500" cy="21932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flipV="1">
              <a:off x="13046833" y="4761148"/>
              <a:ext cx="3291744" cy="1841275"/>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직선 연결선 20"/>
            <p:cNvCxnSpPr/>
            <p:nvPr/>
          </p:nvCxnSpPr>
          <p:spPr>
            <a:xfrm flipV="1">
              <a:off x="15580847" y="1846448"/>
              <a:ext cx="2237006" cy="37864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직선 화살표 연결선 29"/>
            <p:cNvCxnSpPr/>
            <p:nvPr/>
          </p:nvCxnSpPr>
          <p:spPr>
            <a:xfrm>
              <a:off x="16051561" y="5108083"/>
              <a:ext cx="0" cy="648072"/>
            </a:xfrm>
            <a:prstGeom prst="straightConnector1">
              <a:avLst/>
            </a:prstGeom>
            <a:ln w="28575">
              <a:solidFill>
                <a:schemeClr val="tx1"/>
              </a:solidFill>
              <a:prstDash val="sysDot"/>
              <a:tailEnd type="triangle" w="lg" len="sm"/>
            </a:ln>
          </p:spPr>
          <p:style>
            <a:lnRef idx="1">
              <a:schemeClr val="accent1"/>
            </a:lnRef>
            <a:fillRef idx="0">
              <a:schemeClr val="accent1"/>
            </a:fillRef>
            <a:effectRef idx="0">
              <a:schemeClr val="accent1"/>
            </a:effectRef>
            <a:fontRef idx="minor">
              <a:schemeClr val="tx1"/>
            </a:fontRef>
          </p:style>
        </p:cxnSp>
        <p:cxnSp>
          <p:nvCxnSpPr>
            <p:cNvPr id="31" name="직선 화살표 연결선 30"/>
            <p:cNvCxnSpPr/>
            <p:nvPr/>
          </p:nvCxnSpPr>
          <p:spPr>
            <a:xfrm>
              <a:off x="16652308" y="3559436"/>
              <a:ext cx="0" cy="648072"/>
            </a:xfrm>
            <a:prstGeom prst="straightConnector1">
              <a:avLst/>
            </a:prstGeom>
            <a:ln w="28575">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grpSp>
      <p:sp>
        <p:nvSpPr>
          <p:cNvPr id="37" name="직사각형 36"/>
          <p:cNvSpPr/>
          <p:nvPr/>
        </p:nvSpPr>
        <p:spPr bwMode="auto">
          <a:xfrm>
            <a:off x="453757" y="836712"/>
            <a:ext cx="8979614" cy="5148572"/>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lvl="0" indent="0" algn="ctr" defTabSz="914400" eaLnBrk="1" fontAlgn="ctr" latinLnBrk="0" hangingPunct="1">
              <a:lnSpc>
                <a:spcPct val="200000"/>
              </a:lnSpc>
              <a:spcBef>
                <a:spcPct val="0"/>
              </a:spcBef>
              <a:spcAft>
                <a:spcPct val="0"/>
              </a:spcAft>
              <a:buClrTx/>
              <a:buSzTx/>
              <a:buFontTx/>
              <a:buNone/>
              <a:tabLst>
                <a:tab pos="1028700" algn="l"/>
              </a:tabLst>
              <a:defRPr/>
            </a:pPr>
            <a:endParaRPr kumimoji="1" lang="en-US" altLang="ko-KR" sz="1400" b="1" i="1" u="none" strike="noStrike" kern="0" cap="none" spc="0" normalizeH="0" baseline="0" noProof="0" dirty="0" smtClean="0">
              <a:ln>
                <a:noFill/>
              </a:ln>
              <a:solidFill>
                <a:srgbClr val="0000FF"/>
              </a:solidFill>
              <a:effectLst/>
              <a:uLnTx/>
              <a:uFillTx/>
            </a:endParaRPr>
          </a:p>
        </p:txBody>
      </p:sp>
      <p:sp>
        <p:nvSpPr>
          <p:cNvPr id="38" name="Text Box 6"/>
          <p:cNvSpPr txBox="1">
            <a:spLocks noChangeArrowheads="1"/>
          </p:cNvSpPr>
          <p:nvPr/>
        </p:nvSpPr>
        <p:spPr bwMode="auto">
          <a:xfrm>
            <a:off x="524508" y="961439"/>
            <a:ext cx="8892988" cy="369332"/>
          </a:xfrm>
          <a:prstGeom prst="rect">
            <a:avLst/>
          </a:prstGeom>
          <a:noFill/>
          <a:ln w="9525">
            <a:noFill/>
            <a:miter lim="800000"/>
            <a:headEnd/>
            <a:tailEnd/>
          </a:ln>
        </p:spPr>
        <p:txBody>
          <a:bodyPr wrap="square">
            <a:spAutoFit/>
          </a:bodyPr>
          <a:lstStyle/>
          <a:p>
            <a:r>
              <a:rPr lang="en-US" altLang="ko-KR" b="1" i="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a:t>
            </a:r>
            <a:r>
              <a:rPr lang="en-US" altLang="ko-KR"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Comparison between EPS and ammonia release with incubation time</a:t>
            </a:r>
            <a:endParaRPr lang="ko-KR" altLang="ko-KR" b="1" dirty="0">
              <a:solidFill>
                <a:schemeClr val="accent3"/>
              </a:solidFill>
              <a:latin typeface="Tahoma" panose="020B0604030504040204" pitchFamily="34" charset="0"/>
              <a:cs typeface="Tahoma" panose="020B0604030504040204" pitchFamily="34" charset="0"/>
            </a:endParaRPr>
          </a:p>
        </p:txBody>
      </p:sp>
      <p:sp>
        <p:nvSpPr>
          <p:cNvPr id="17"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335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직사각형 22"/>
          <p:cNvSpPr/>
          <p:nvPr/>
        </p:nvSpPr>
        <p:spPr bwMode="auto">
          <a:xfrm>
            <a:off x="650216" y="4589860"/>
            <a:ext cx="8587259" cy="1467432"/>
          </a:xfrm>
          <a:prstGeom prst="rect">
            <a:avLst/>
          </a:prstGeom>
          <a:solidFill>
            <a:schemeClr val="bg1"/>
          </a:solidFill>
          <a:ln w="9525">
            <a:solidFill>
              <a:schemeClr val="tx1"/>
            </a:solidFill>
            <a:miter lim="800000"/>
            <a:headEnd/>
            <a:tailEnd/>
          </a:ln>
          <a:effectLst>
            <a:outerShdw dist="35921" dir="2700000" algn="ctr" rotWithShape="0">
              <a:schemeClr val="bg2"/>
            </a:outerShdw>
          </a:effectLst>
          <a:extLst/>
        </p:spPr>
        <p:txBody>
          <a:bodyPr lIns="36000" tIns="36000" rIns="36000" bIns="36000" rtlCol="0" anchor="ctr"/>
          <a:lstStyle/>
          <a:p>
            <a:pPr algn="ctr" latinLnBrk="0">
              <a:spcBef>
                <a:spcPct val="50000"/>
              </a:spcBef>
            </a:pPr>
            <a:endParaRPr lang="ko-KR" altLang="en-US" sz="1200" b="0"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sp>
        <p:nvSpPr>
          <p:cNvPr id="4" name="직사각형 3"/>
          <p:cNvSpPr/>
          <p:nvPr/>
        </p:nvSpPr>
        <p:spPr bwMode="auto">
          <a:xfrm>
            <a:off x="453757" y="620688"/>
            <a:ext cx="8979614" cy="5535884"/>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lvl="0" indent="0" algn="ctr" defTabSz="914400" eaLnBrk="1" fontAlgn="ctr" latinLnBrk="0" hangingPunct="1">
              <a:lnSpc>
                <a:spcPct val="200000"/>
              </a:lnSpc>
              <a:spcBef>
                <a:spcPct val="0"/>
              </a:spcBef>
              <a:spcAft>
                <a:spcPct val="0"/>
              </a:spcAft>
              <a:buClrTx/>
              <a:buSzTx/>
              <a:buFontTx/>
              <a:buNone/>
              <a:tabLst>
                <a:tab pos="1028700" algn="l"/>
              </a:tabLst>
              <a:defRPr/>
            </a:pPr>
            <a:endParaRPr kumimoji="1" lang="en-US" altLang="ko-KR" sz="1400" b="1" i="1" u="none" strike="noStrike" kern="0" cap="none" spc="0" normalizeH="0" baseline="0" noProof="0" dirty="0" smtClean="0">
              <a:ln>
                <a:noFill/>
              </a:ln>
              <a:solidFill>
                <a:srgbClr val="0000FF"/>
              </a:solidFill>
              <a:effectLst/>
              <a:uLnTx/>
              <a:uFillTx/>
            </a:endParaRPr>
          </a:p>
        </p:txBody>
      </p:sp>
      <p:sp>
        <p:nvSpPr>
          <p:cNvPr id="5" name="Text Box 6"/>
          <p:cNvSpPr txBox="1">
            <a:spLocks noChangeArrowheads="1"/>
          </p:cNvSpPr>
          <p:nvPr/>
        </p:nvSpPr>
        <p:spPr bwMode="auto">
          <a:xfrm>
            <a:off x="488504" y="745415"/>
            <a:ext cx="8892988" cy="369332"/>
          </a:xfrm>
          <a:prstGeom prst="rect">
            <a:avLst/>
          </a:prstGeom>
          <a:noFill/>
          <a:ln w="9525">
            <a:noFill/>
            <a:miter lim="800000"/>
            <a:headEnd/>
            <a:tailEnd/>
          </a:ln>
        </p:spPr>
        <p:txBody>
          <a:bodyPr wrap="square">
            <a:spAutoFit/>
          </a:bodyPr>
          <a:lstStyle/>
          <a:p>
            <a:r>
              <a:rPr lang="en-US" altLang="ko-KR" b="1" i="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a:t>
            </a:r>
            <a:r>
              <a:rPr lang="en-US" altLang="ko-KR"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GB" altLang="ko-KR" b="1" dirty="0">
                <a:solidFill>
                  <a:schemeClr val="accent3"/>
                </a:solidFill>
                <a:latin typeface="Tahoma" panose="020B0604030504040204" pitchFamily="34" charset="0"/>
                <a:ea typeface="Tahoma" panose="020B0604030504040204" pitchFamily="34" charset="0"/>
                <a:cs typeface="Tahoma" panose="020B0604030504040204" pitchFamily="34" charset="0"/>
              </a:rPr>
              <a:t>Filterability test </a:t>
            </a:r>
            <a:endParaRPr lang="ko-KR" altLang="ko-KR" b="1" dirty="0">
              <a:solidFill>
                <a:schemeClr val="accent3"/>
              </a:solidFill>
              <a:latin typeface="Tahoma" panose="020B0604030504040204" pitchFamily="34" charset="0"/>
              <a:cs typeface="Tahoma" panose="020B0604030504040204" pitchFamily="34" charset="0"/>
            </a:endParaRPr>
          </a:p>
        </p:txBody>
      </p:sp>
      <p:pic>
        <p:nvPicPr>
          <p:cNvPr id="6" name="그림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535" y="1196752"/>
            <a:ext cx="4095301" cy="2736304"/>
          </a:xfrm>
          <a:prstGeom prst="rect">
            <a:avLst/>
          </a:prstGeom>
          <a:noFill/>
          <a:ln>
            <a:noFill/>
          </a:ln>
        </p:spPr>
      </p:pic>
      <p:sp>
        <p:nvSpPr>
          <p:cNvPr id="16" name="TextBox 15"/>
          <p:cNvSpPr txBox="1"/>
          <p:nvPr/>
        </p:nvSpPr>
        <p:spPr>
          <a:xfrm>
            <a:off x="5097016" y="1268645"/>
            <a:ext cx="3888432" cy="288147"/>
          </a:xfrm>
          <a:prstGeom prst="rect">
            <a:avLst/>
          </a:prstGeom>
        </p:spPr>
        <p:txBody>
          <a:bodyPr wrap="square" lIns="36000" tIns="36000" rIns="36000" bIns="36000" rtlCol="0">
            <a:spAutoFit/>
          </a:bodyPr>
          <a:lstStyle/>
          <a:p>
            <a:pPr marL="285750" indent="-285750" latinLnBrk="0">
              <a:buFont typeface="Wingdings" pitchFamily="2" charset="2"/>
              <a:buChar char="Ø"/>
            </a:pPr>
            <a:r>
              <a:rPr lang="en-US" altLang="ko-KR" sz="14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Experimental Conditions</a:t>
            </a:r>
            <a:endParaRPr lang="ko-KR" altLang="en-US" sz="1400" b="1"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sp>
        <p:nvSpPr>
          <p:cNvPr id="17" name="TextBox 16"/>
          <p:cNvSpPr txBox="1"/>
          <p:nvPr/>
        </p:nvSpPr>
        <p:spPr>
          <a:xfrm>
            <a:off x="650103" y="4221088"/>
            <a:ext cx="5491029" cy="288147"/>
          </a:xfrm>
          <a:prstGeom prst="rect">
            <a:avLst/>
          </a:prstGeom>
        </p:spPr>
        <p:txBody>
          <a:bodyPr wrap="square" lIns="36000" tIns="36000" rIns="36000" bIns="36000" rtlCol="0">
            <a:spAutoFit/>
          </a:bodyPr>
          <a:lstStyle/>
          <a:p>
            <a:pPr marL="285750" indent="-285750" latinLnBrk="0">
              <a:buFont typeface="Wingdings" pitchFamily="2" charset="2"/>
              <a:buChar char="Ø"/>
            </a:pPr>
            <a:r>
              <a:rPr lang="en-GB" altLang="ko-KR" sz="1400" dirty="0">
                <a:solidFill>
                  <a:schemeClr val="accent3"/>
                </a:solidFill>
                <a:latin typeface="Tahoma" panose="020B0604030504040204" pitchFamily="34" charset="0"/>
                <a:ea typeface="Tahoma" panose="020B0604030504040204" pitchFamily="34" charset="0"/>
                <a:cs typeface="Tahoma" panose="020B0604030504040204" pitchFamily="34" charset="0"/>
              </a:rPr>
              <a:t>Reversibility of the </a:t>
            </a:r>
            <a:r>
              <a:rPr lang="en-GB" altLang="ko-KR" sz="14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membranes </a:t>
            </a:r>
            <a:r>
              <a:rPr lang="en-GB" altLang="ko-KR" sz="1400" dirty="0">
                <a:solidFill>
                  <a:schemeClr val="accent3"/>
                </a:solidFill>
                <a:latin typeface="Tahoma" panose="020B0604030504040204" pitchFamily="34" charset="0"/>
                <a:ea typeface="Tahoma" panose="020B0604030504040204" pitchFamily="34" charset="0"/>
                <a:cs typeface="Tahoma" panose="020B0604030504040204" pitchFamily="34" charset="0"/>
              </a:rPr>
              <a:t>by backwashing after filtrations </a:t>
            </a:r>
            <a:endParaRPr lang="ko-KR" altLang="en-US" sz="1400" b="0"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mc:AlternateContent xmlns:mc="http://schemas.openxmlformats.org/markup-compatibility/2006" xmlns:a14="http://schemas.microsoft.com/office/drawing/2010/main">
        <mc:Choice Requires="a14">
          <p:sp>
            <p:nvSpPr>
              <p:cNvPr id="18" name="직사각형 17"/>
              <p:cNvSpPr/>
              <p:nvPr/>
            </p:nvSpPr>
            <p:spPr>
              <a:xfrm>
                <a:off x="1146175" y="4655773"/>
                <a:ext cx="1574578" cy="50141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altLang="ko-KR" sz="1200" i="1" smtClean="0">
                          <a:solidFill>
                            <a:schemeClr val="accent3"/>
                          </a:solidFill>
                          <a:latin typeface="Cambria Math"/>
                        </a:rPr>
                        <m:t>𝐼</m:t>
                      </m:r>
                      <m:sSub>
                        <m:sSubPr>
                          <m:ctrlPr>
                            <a:rPr lang="ko-KR" altLang="ko-KR" sz="1200" i="1">
                              <a:solidFill>
                                <a:schemeClr val="accent3"/>
                              </a:solidFill>
                              <a:latin typeface="Cambria Math"/>
                            </a:rPr>
                          </m:ctrlPr>
                        </m:sSubPr>
                        <m:e>
                          <m:r>
                            <a:rPr lang="en-GB" altLang="ko-KR" sz="1200" i="1">
                              <a:solidFill>
                                <a:schemeClr val="accent3"/>
                              </a:solidFill>
                              <a:latin typeface="Cambria Math"/>
                            </a:rPr>
                            <m:t>𝐹</m:t>
                          </m:r>
                        </m:e>
                        <m:sub>
                          <m:r>
                            <a:rPr lang="en-GB" altLang="ko-KR" sz="1200" i="1">
                              <a:solidFill>
                                <a:schemeClr val="accent3"/>
                              </a:solidFill>
                              <a:latin typeface="Cambria Math"/>
                            </a:rPr>
                            <m:t>𝑛</m:t>
                          </m:r>
                        </m:sub>
                      </m:sSub>
                      <m:r>
                        <a:rPr lang="en-GB" altLang="ko-KR" sz="1200">
                          <a:solidFill>
                            <a:schemeClr val="accent3"/>
                          </a:solidFill>
                          <a:latin typeface="Cambria Math"/>
                        </a:rPr>
                        <m:t>=</m:t>
                      </m:r>
                      <m:f>
                        <m:fPr>
                          <m:ctrlPr>
                            <a:rPr lang="ko-KR" altLang="ko-KR" sz="1200" i="1">
                              <a:solidFill>
                                <a:schemeClr val="accent3"/>
                              </a:solidFill>
                              <a:latin typeface="Cambria Math"/>
                            </a:rPr>
                          </m:ctrlPr>
                        </m:fPr>
                        <m:num>
                          <m:sSub>
                            <m:sSubPr>
                              <m:ctrlPr>
                                <a:rPr lang="ko-KR" altLang="ko-KR" sz="1200" i="1">
                                  <a:solidFill>
                                    <a:schemeClr val="accent3"/>
                                  </a:solidFill>
                                  <a:latin typeface="Cambria Math"/>
                                </a:rPr>
                              </m:ctrlPr>
                            </m:sSubPr>
                            <m:e>
                              <m:r>
                                <a:rPr lang="en-GB" altLang="ko-KR" sz="1200" i="1">
                                  <a:solidFill>
                                    <a:schemeClr val="accent3"/>
                                  </a:solidFill>
                                  <a:latin typeface="Cambria Math"/>
                                </a:rPr>
                                <m:t>𝐽</m:t>
                              </m:r>
                            </m:e>
                            <m:sub>
                              <m:r>
                                <a:rPr lang="en-GB" altLang="ko-KR" sz="1200" i="1">
                                  <a:solidFill>
                                    <a:schemeClr val="accent3"/>
                                  </a:solidFill>
                                  <a:latin typeface="Cambria Math"/>
                                </a:rPr>
                                <m:t>𝑝</m:t>
                              </m:r>
                              <m:r>
                                <a:rPr lang="en-GB" altLang="ko-KR" sz="1200" i="1">
                                  <a:solidFill>
                                    <a:schemeClr val="accent3"/>
                                  </a:solidFill>
                                  <a:latin typeface="Cambria Math"/>
                                </a:rPr>
                                <m:t>(</m:t>
                              </m:r>
                              <m:r>
                                <a:rPr lang="en-GB" altLang="ko-KR" sz="1200" i="1">
                                  <a:solidFill>
                                    <a:schemeClr val="accent3"/>
                                  </a:solidFill>
                                  <a:latin typeface="Cambria Math"/>
                                </a:rPr>
                                <m:t>𝑛</m:t>
                              </m:r>
                              <m:r>
                                <a:rPr lang="en-GB" altLang="ko-KR" sz="1200" i="1">
                                  <a:solidFill>
                                    <a:schemeClr val="accent3"/>
                                  </a:solidFill>
                                  <a:latin typeface="Cambria Math"/>
                                </a:rPr>
                                <m:t>−1)</m:t>
                              </m:r>
                            </m:sub>
                          </m:sSub>
                          <m:r>
                            <a:rPr lang="en-GB" altLang="ko-KR" sz="1200" i="1">
                              <a:solidFill>
                                <a:schemeClr val="accent3"/>
                              </a:solidFill>
                              <a:latin typeface="Cambria Math"/>
                            </a:rPr>
                            <m:t>−</m:t>
                          </m:r>
                          <m:sSub>
                            <m:sSubPr>
                              <m:ctrlPr>
                                <a:rPr lang="ko-KR" altLang="ko-KR" sz="1200" i="1">
                                  <a:solidFill>
                                    <a:schemeClr val="accent3"/>
                                  </a:solidFill>
                                  <a:latin typeface="Cambria Math"/>
                                </a:rPr>
                              </m:ctrlPr>
                            </m:sSubPr>
                            <m:e>
                              <m:r>
                                <a:rPr lang="en-GB" altLang="ko-KR" sz="1200" i="1">
                                  <a:solidFill>
                                    <a:schemeClr val="accent3"/>
                                  </a:solidFill>
                                  <a:latin typeface="Cambria Math"/>
                                </a:rPr>
                                <m:t>𝐽</m:t>
                              </m:r>
                            </m:e>
                            <m:sub>
                              <m:r>
                                <a:rPr lang="en-GB" altLang="ko-KR" sz="1200" i="1">
                                  <a:solidFill>
                                    <a:schemeClr val="accent3"/>
                                  </a:solidFill>
                                  <a:latin typeface="Cambria Math"/>
                                </a:rPr>
                                <m:t>𝑝</m:t>
                              </m:r>
                              <m:r>
                                <a:rPr lang="en-GB" altLang="ko-KR" sz="1200" i="1">
                                  <a:solidFill>
                                    <a:schemeClr val="accent3"/>
                                  </a:solidFill>
                                  <a:latin typeface="Cambria Math"/>
                                </a:rPr>
                                <m:t>(</m:t>
                              </m:r>
                              <m:r>
                                <a:rPr lang="en-GB" altLang="ko-KR" sz="1200" i="1">
                                  <a:solidFill>
                                    <a:schemeClr val="accent3"/>
                                  </a:solidFill>
                                  <a:latin typeface="Cambria Math"/>
                                </a:rPr>
                                <m:t>𝑛</m:t>
                              </m:r>
                              <m:r>
                                <a:rPr lang="en-GB" altLang="ko-KR" sz="1200" i="1">
                                  <a:solidFill>
                                    <a:schemeClr val="accent3"/>
                                  </a:solidFill>
                                  <a:latin typeface="Cambria Math"/>
                                </a:rPr>
                                <m:t>)</m:t>
                              </m:r>
                            </m:sub>
                          </m:sSub>
                        </m:num>
                        <m:den>
                          <m:sSub>
                            <m:sSubPr>
                              <m:ctrlPr>
                                <a:rPr lang="ko-KR" altLang="ko-KR" sz="1200" i="1">
                                  <a:solidFill>
                                    <a:schemeClr val="accent3"/>
                                  </a:solidFill>
                                  <a:latin typeface="Cambria Math"/>
                                </a:rPr>
                              </m:ctrlPr>
                            </m:sSubPr>
                            <m:e>
                              <m:r>
                                <a:rPr lang="en-GB" altLang="ko-KR" sz="1200" i="1">
                                  <a:solidFill>
                                    <a:schemeClr val="accent3"/>
                                  </a:solidFill>
                                  <a:latin typeface="Cambria Math"/>
                                </a:rPr>
                                <m:t>𝐽</m:t>
                              </m:r>
                            </m:e>
                            <m:sub>
                              <m:r>
                                <a:rPr lang="en-GB" altLang="ko-KR" sz="1200" i="1">
                                  <a:solidFill>
                                    <a:schemeClr val="accent3"/>
                                  </a:solidFill>
                                  <a:latin typeface="Cambria Math"/>
                                </a:rPr>
                                <m:t>𝑃</m:t>
                              </m:r>
                              <m:r>
                                <a:rPr lang="en-GB" altLang="ko-KR" sz="1200" i="1">
                                  <a:solidFill>
                                    <a:schemeClr val="accent3"/>
                                  </a:solidFill>
                                  <a:latin typeface="Cambria Math"/>
                                </a:rPr>
                                <m:t>(0)</m:t>
                              </m:r>
                            </m:sub>
                          </m:sSub>
                        </m:den>
                      </m:f>
                    </m:oMath>
                  </m:oMathPara>
                </a14:m>
                <a:endParaRPr lang="ko-KR" altLang="en-US" sz="1200" dirty="0">
                  <a:solidFill>
                    <a:schemeClr val="accent3"/>
                  </a:solidFill>
                  <a:latin typeface="Tahoma" panose="020B0604030504040204" pitchFamily="34" charset="0"/>
                  <a:cs typeface="Tahoma" panose="020B0604030504040204" pitchFamily="34" charset="0"/>
                </a:endParaRPr>
              </a:p>
            </p:txBody>
          </p:sp>
        </mc:Choice>
        <mc:Fallback xmlns="">
          <p:sp>
            <p:nvSpPr>
              <p:cNvPr id="18" name="직사각형 17"/>
              <p:cNvSpPr>
                <a:spLocks noRot="1" noChangeAspect="1" noMove="1" noResize="1" noEditPoints="1" noAdjustHandles="1" noChangeArrowheads="1" noChangeShapeType="1" noTextEdit="1"/>
              </p:cNvSpPr>
              <p:nvPr/>
            </p:nvSpPr>
            <p:spPr>
              <a:xfrm>
                <a:off x="1146175" y="4655773"/>
                <a:ext cx="1574578" cy="501419"/>
              </a:xfrm>
              <a:prstGeom prst="rect">
                <a:avLst/>
              </a:prstGeom>
              <a:blipFill rotWithShape="1">
                <a:blip r:embed="rId4"/>
                <a:stretch>
                  <a:fillRect b="-122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9" name="직사각형 18"/>
              <p:cNvSpPr/>
              <p:nvPr/>
            </p:nvSpPr>
            <p:spPr>
              <a:xfrm>
                <a:off x="3679174" y="4655773"/>
                <a:ext cx="1652603" cy="50141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altLang="ko-KR" sz="1200" i="1" smtClean="0">
                          <a:solidFill>
                            <a:schemeClr val="accent3"/>
                          </a:solidFill>
                          <a:latin typeface="Cambria Math"/>
                        </a:rPr>
                        <m:t>𝑅</m:t>
                      </m:r>
                      <m:sSub>
                        <m:sSubPr>
                          <m:ctrlPr>
                            <a:rPr lang="ko-KR" altLang="ko-KR" sz="1200" i="1">
                              <a:solidFill>
                                <a:schemeClr val="accent3"/>
                              </a:solidFill>
                              <a:latin typeface="Cambria Math"/>
                            </a:rPr>
                          </m:ctrlPr>
                        </m:sSubPr>
                        <m:e>
                          <m:r>
                            <a:rPr lang="en-GB" altLang="ko-KR" sz="1200" i="1">
                              <a:solidFill>
                                <a:schemeClr val="accent3"/>
                              </a:solidFill>
                              <a:latin typeface="Cambria Math"/>
                            </a:rPr>
                            <m:t>𝐹</m:t>
                          </m:r>
                        </m:e>
                        <m:sub>
                          <m:r>
                            <a:rPr lang="en-GB" altLang="ko-KR" sz="1200" i="1">
                              <a:solidFill>
                                <a:schemeClr val="accent3"/>
                              </a:solidFill>
                              <a:latin typeface="Cambria Math"/>
                            </a:rPr>
                            <m:t>𝑛</m:t>
                          </m:r>
                        </m:sub>
                      </m:sSub>
                      <m:r>
                        <a:rPr lang="en-GB" altLang="ko-KR" sz="1200">
                          <a:solidFill>
                            <a:schemeClr val="accent3"/>
                          </a:solidFill>
                          <a:latin typeface="Cambria Math"/>
                        </a:rPr>
                        <m:t>=</m:t>
                      </m:r>
                      <m:f>
                        <m:fPr>
                          <m:ctrlPr>
                            <a:rPr lang="ko-KR" altLang="ko-KR" sz="1200" i="1">
                              <a:solidFill>
                                <a:schemeClr val="accent3"/>
                              </a:solidFill>
                              <a:latin typeface="Cambria Math"/>
                            </a:rPr>
                          </m:ctrlPr>
                        </m:fPr>
                        <m:num>
                          <m:sSub>
                            <m:sSubPr>
                              <m:ctrlPr>
                                <a:rPr lang="ko-KR" altLang="ko-KR" sz="1200" i="1">
                                  <a:solidFill>
                                    <a:schemeClr val="accent3"/>
                                  </a:solidFill>
                                  <a:latin typeface="Cambria Math"/>
                                </a:rPr>
                              </m:ctrlPr>
                            </m:sSubPr>
                            <m:e>
                              <m:r>
                                <a:rPr lang="en-GB" altLang="ko-KR" sz="1200" i="1">
                                  <a:solidFill>
                                    <a:schemeClr val="accent3"/>
                                  </a:solidFill>
                                  <a:latin typeface="Cambria Math"/>
                                </a:rPr>
                                <m:t>𝐽</m:t>
                              </m:r>
                            </m:e>
                            <m:sub>
                              <m:r>
                                <a:rPr lang="en-GB" altLang="ko-KR" sz="1200" i="1">
                                  <a:solidFill>
                                    <a:schemeClr val="accent3"/>
                                  </a:solidFill>
                                  <a:latin typeface="Cambria Math"/>
                                </a:rPr>
                                <m:t>𝑠</m:t>
                              </m:r>
                              <m:r>
                                <a:rPr lang="en-GB" altLang="ko-KR" sz="1200" i="1">
                                  <a:solidFill>
                                    <a:schemeClr val="accent3"/>
                                  </a:solidFill>
                                  <a:latin typeface="Cambria Math"/>
                                </a:rPr>
                                <m:t>(</m:t>
                              </m:r>
                              <m:r>
                                <a:rPr lang="en-GB" altLang="ko-KR" sz="1200" i="1">
                                  <a:solidFill>
                                    <a:schemeClr val="accent3"/>
                                  </a:solidFill>
                                  <a:latin typeface="Cambria Math"/>
                                </a:rPr>
                                <m:t>𝑛</m:t>
                              </m:r>
                              <m:r>
                                <a:rPr lang="en-GB" altLang="ko-KR" sz="1200" i="1">
                                  <a:solidFill>
                                    <a:schemeClr val="accent3"/>
                                  </a:solidFill>
                                  <a:latin typeface="Cambria Math"/>
                                </a:rPr>
                                <m:t>+1)</m:t>
                              </m:r>
                            </m:sub>
                          </m:sSub>
                          <m:r>
                            <a:rPr lang="en-GB" altLang="ko-KR" sz="1200" i="1">
                              <a:solidFill>
                                <a:schemeClr val="accent3"/>
                              </a:solidFill>
                              <a:latin typeface="Cambria Math"/>
                            </a:rPr>
                            <m:t>−</m:t>
                          </m:r>
                          <m:sSub>
                            <m:sSubPr>
                              <m:ctrlPr>
                                <a:rPr lang="ko-KR" altLang="ko-KR" sz="1200" i="1">
                                  <a:solidFill>
                                    <a:schemeClr val="accent3"/>
                                  </a:solidFill>
                                  <a:latin typeface="Cambria Math"/>
                                </a:rPr>
                              </m:ctrlPr>
                            </m:sSubPr>
                            <m:e>
                              <m:r>
                                <a:rPr lang="en-GB" altLang="ko-KR" sz="1200" i="1">
                                  <a:solidFill>
                                    <a:schemeClr val="accent3"/>
                                  </a:solidFill>
                                  <a:latin typeface="Cambria Math"/>
                                </a:rPr>
                                <m:t>𝐽</m:t>
                              </m:r>
                            </m:e>
                            <m:sub>
                              <m:r>
                                <a:rPr lang="en-GB" altLang="ko-KR" sz="1200" i="1">
                                  <a:solidFill>
                                    <a:schemeClr val="accent3"/>
                                  </a:solidFill>
                                  <a:latin typeface="Cambria Math"/>
                                </a:rPr>
                                <m:t>𝑒</m:t>
                              </m:r>
                              <m:r>
                                <a:rPr lang="en-GB" altLang="ko-KR" sz="1200" i="1">
                                  <a:solidFill>
                                    <a:schemeClr val="accent3"/>
                                  </a:solidFill>
                                  <a:latin typeface="Cambria Math"/>
                                </a:rPr>
                                <m:t>(</m:t>
                              </m:r>
                              <m:r>
                                <a:rPr lang="en-GB" altLang="ko-KR" sz="1200" i="1">
                                  <a:solidFill>
                                    <a:schemeClr val="accent3"/>
                                  </a:solidFill>
                                  <a:latin typeface="Cambria Math"/>
                                </a:rPr>
                                <m:t>𝑛</m:t>
                              </m:r>
                              <m:r>
                                <a:rPr lang="en-GB" altLang="ko-KR" sz="1200" i="1">
                                  <a:solidFill>
                                    <a:schemeClr val="accent3"/>
                                  </a:solidFill>
                                  <a:latin typeface="Cambria Math"/>
                                </a:rPr>
                                <m:t>)</m:t>
                              </m:r>
                            </m:sub>
                          </m:sSub>
                        </m:num>
                        <m:den>
                          <m:sSub>
                            <m:sSubPr>
                              <m:ctrlPr>
                                <a:rPr lang="ko-KR" altLang="ko-KR" sz="1200" i="1">
                                  <a:solidFill>
                                    <a:schemeClr val="accent3"/>
                                  </a:solidFill>
                                  <a:latin typeface="Cambria Math"/>
                                </a:rPr>
                              </m:ctrlPr>
                            </m:sSubPr>
                            <m:e>
                              <m:r>
                                <a:rPr lang="en-GB" altLang="ko-KR" sz="1200" i="1">
                                  <a:solidFill>
                                    <a:schemeClr val="accent3"/>
                                  </a:solidFill>
                                  <a:latin typeface="Cambria Math"/>
                                </a:rPr>
                                <m:t>𝐽</m:t>
                              </m:r>
                            </m:e>
                            <m:sub>
                              <m:r>
                                <a:rPr lang="en-GB" altLang="ko-KR" sz="1200" i="1">
                                  <a:solidFill>
                                    <a:schemeClr val="accent3"/>
                                  </a:solidFill>
                                  <a:latin typeface="Cambria Math"/>
                                </a:rPr>
                                <m:t>𝑃</m:t>
                              </m:r>
                              <m:r>
                                <a:rPr lang="en-GB" altLang="ko-KR" sz="1200" i="1">
                                  <a:solidFill>
                                    <a:schemeClr val="accent3"/>
                                  </a:solidFill>
                                  <a:latin typeface="Cambria Math"/>
                                </a:rPr>
                                <m:t>(0)</m:t>
                              </m:r>
                            </m:sub>
                          </m:sSub>
                        </m:den>
                      </m:f>
                    </m:oMath>
                  </m:oMathPara>
                </a14:m>
                <a:endParaRPr lang="ko-KR" altLang="en-US" sz="1200" dirty="0">
                  <a:solidFill>
                    <a:schemeClr val="accent3"/>
                  </a:solidFill>
                  <a:latin typeface="Tahoma" panose="020B0604030504040204" pitchFamily="34" charset="0"/>
                  <a:cs typeface="Tahoma" panose="020B0604030504040204" pitchFamily="34" charset="0"/>
                </a:endParaRPr>
              </a:p>
            </p:txBody>
          </p:sp>
        </mc:Choice>
        <mc:Fallback xmlns="">
          <p:sp>
            <p:nvSpPr>
              <p:cNvPr id="19" name="직사각형 18"/>
              <p:cNvSpPr>
                <a:spLocks noRot="1" noChangeAspect="1" noMove="1" noResize="1" noEditPoints="1" noAdjustHandles="1" noChangeArrowheads="1" noChangeShapeType="1" noTextEdit="1"/>
              </p:cNvSpPr>
              <p:nvPr/>
            </p:nvSpPr>
            <p:spPr>
              <a:xfrm>
                <a:off x="3679174" y="4655773"/>
                <a:ext cx="1652603" cy="501419"/>
              </a:xfrm>
              <a:prstGeom prst="rect">
                <a:avLst/>
              </a:prstGeom>
              <a:blipFill rotWithShape="1">
                <a:blip r:embed="rId5"/>
                <a:stretch>
                  <a:fillRect b="-122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 name="직사각형 19"/>
              <p:cNvSpPr/>
              <p:nvPr/>
            </p:nvSpPr>
            <p:spPr>
              <a:xfrm>
                <a:off x="6290198" y="4767983"/>
                <a:ext cx="1283318" cy="27699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altLang="ko-KR" sz="1200" i="1" smtClean="0">
                          <a:solidFill>
                            <a:schemeClr val="accent3"/>
                          </a:solidFill>
                          <a:latin typeface="Cambria Math"/>
                        </a:rPr>
                        <m:t>𝑇</m:t>
                      </m:r>
                      <m:sSub>
                        <m:sSubPr>
                          <m:ctrlPr>
                            <a:rPr lang="ko-KR" altLang="ko-KR" sz="1200" i="1">
                              <a:solidFill>
                                <a:schemeClr val="accent3"/>
                              </a:solidFill>
                              <a:latin typeface="Cambria Math"/>
                            </a:rPr>
                          </m:ctrlPr>
                        </m:sSubPr>
                        <m:e>
                          <m:r>
                            <a:rPr lang="en-GB" altLang="ko-KR" sz="1200" i="1">
                              <a:solidFill>
                                <a:schemeClr val="accent3"/>
                              </a:solidFill>
                              <a:latin typeface="Cambria Math"/>
                            </a:rPr>
                            <m:t>𝐹</m:t>
                          </m:r>
                        </m:e>
                        <m:sub>
                          <m:r>
                            <a:rPr lang="en-GB" altLang="ko-KR" sz="1200" i="1">
                              <a:solidFill>
                                <a:schemeClr val="accent3"/>
                              </a:solidFill>
                              <a:latin typeface="Cambria Math"/>
                            </a:rPr>
                            <m:t>𝑛</m:t>
                          </m:r>
                        </m:sub>
                      </m:sSub>
                      <m:r>
                        <a:rPr lang="en-GB" altLang="ko-KR" sz="1200">
                          <a:solidFill>
                            <a:schemeClr val="accent3"/>
                          </a:solidFill>
                          <a:latin typeface="Cambria Math"/>
                        </a:rPr>
                        <m:t>=</m:t>
                      </m:r>
                      <m:r>
                        <a:rPr lang="en-GB" altLang="ko-KR" sz="1200" i="1">
                          <a:solidFill>
                            <a:schemeClr val="accent3"/>
                          </a:solidFill>
                          <a:latin typeface="Cambria Math"/>
                        </a:rPr>
                        <m:t>𝐼</m:t>
                      </m:r>
                      <m:sSub>
                        <m:sSubPr>
                          <m:ctrlPr>
                            <a:rPr lang="ko-KR" altLang="ko-KR" sz="1200" i="1">
                              <a:solidFill>
                                <a:schemeClr val="accent3"/>
                              </a:solidFill>
                              <a:latin typeface="Cambria Math"/>
                            </a:rPr>
                          </m:ctrlPr>
                        </m:sSubPr>
                        <m:e>
                          <m:r>
                            <a:rPr lang="en-GB" altLang="ko-KR" sz="1200" i="1">
                              <a:solidFill>
                                <a:schemeClr val="accent3"/>
                              </a:solidFill>
                              <a:latin typeface="Cambria Math"/>
                            </a:rPr>
                            <m:t>𝐹</m:t>
                          </m:r>
                        </m:e>
                        <m:sub>
                          <m:r>
                            <a:rPr lang="en-GB" altLang="ko-KR" sz="1200" i="1">
                              <a:solidFill>
                                <a:schemeClr val="accent3"/>
                              </a:solidFill>
                              <a:latin typeface="Cambria Math"/>
                            </a:rPr>
                            <m:t>𝑛</m:t>
                          </m:r>
                        </m:sub>
                      </m:sSub>
                      <m:r>
                        <a:rPr lang="en-GB" altLang="ko-KR" sz="1200" i="1">
                          <a:solidFill>
                            <a:schemeClr val="accent3"/>
                          </a:solidFill>
                          <a:latin typeface="Cambria Math"/>
                        </a:rPr>
                        <m:t>+</m:t>
                      </m:r>
                      <m:r>
                        <a:rPr lang="en-GB" altLang="ko-KR" sz="1200" i="1">
                          <a:solidFill>
                            <a:schemeClr val="accent3"/>
                          </a:solidFill>
                          <a:latin typeface="Cambria Math"/>
                        </a:rPr>
                        <m:t>𝑅</m:t>
                      </m:r>
                      <m:sSub>
                        <m:sSubPr>
                          <m:ctrlPr>
                            <a:rPr lang="ko-KR" altLang="ko-KR" sz="1200" i="1">
                              <a:solidFill>
                                <a:schemeClr val="accent3"/>
                              </a:solidFill>
                              <a:latin typeface="Cambria Math"/>
                            </a:rPr>
                          </m:ctrlPr>
                        </m:sSubPr>
                        <m:e>
                          <m:r>
                            <a:rPr lang="en-GB" altLang="ko-KR" sz="1200" i="1">
                              <a:solidFill>
                                <a:schemeClr val="accent3"/>
                              </a:solidFill>
                              <a:latin typeface="Cambria Math"/>
                            </a:rPr>
                            <m:t>𝐹</m:t>
                          </m:r>
                        </m:e>
                        <m:sub>
                          <m:r>
                            <a:rPr lang="en-GB" altLang="ko-KR" sz="1200" i="1">
                              <a:solidFill>
                                <a:schemeClr val="accent3"/>
                              </a:solidFill>
                              <a:latin typeface="Cambria Math"/>
                            </a:rPr>
                            <m:t>𝑛</m:t>
                          </m:r>
                        </m:sub>
                      </m:sSub>
                    </m:oMath>
                  </m:oMathPara>
                </a14:m>
                <a:endParaRPr lang="ko-KR" altLang="en-US" sz="1200" dirty="0">
                  <a:solidFill>
                    <a:schemeClr val="accent3"/>
                  </a:solidFill>
                  <a:latin typeface="Tahoma" panose="020B0604030504040204" pitchFamily="34" charset="0"/>
                  <a:cs typeface="Tahoma" panose="020B0604030504040204" pitchFamily="34" charset="0"/>
                </a:endParaRPr>
              </a:p>
            </p:txBody>
          </p:sp>
        </mc:Choice>
        <mc:Fallback xmlns="">
          <p:sp>
            <p:nvSpPr>
              <p:cNvPr id="20" name="직사각형 19"/>
              <p:cNvSpPr>
                <a:spLocks noRot="1" noChangeAspect="1" noMove="1" noResize="1" noEditPoints="1" noAdjustHandles="1" noChangeArrowheads="1" noChangeShapeType="1" noTextEdit="1"/>
              </p:cNvSpPr>
              <p:nvPr/>
            </p:nvSpPr>
            <p:spPr>
              <a:xfrm>
                <a:off x="6290198" y="4767983"/>
                <a:ext cx="1283318" cy="276999"/>
              </a:xfrm>
              <a:prstGeom prst="rect">
                <a:avLst/>
              </a:prstGeom>
              <a:blipFill rotWithShape="1">
                <a:blip r:embed="rId6"/>
                <a:stretch>
                  <a:fillRect/>
                </a:stretch>
              </a:blipFill>
            </p:spPr>
            <p:txBody>
              <a:bodyPr/>
              <a:lstStyle/>
              <a:p>
                <a:r>
                  <a:rPr lang="ko-KR" altLang="en-US">
                    <a:noFill/>
                  </a:rPr>
                  <a:t> </a:t>
                </a:r>
              </a:p>
            </p:txBody>
          </p:sp>
        </mc:Fallback>
      </mc:AlternateContent>
      <p:sp>
        <p:nvSpPr>
          <p:cNvPr id="21" name="직사각형 20"/>
          <p:cNvSpPr/>
          <p:nvPr/>
        </p:nvSpPr>
        <p:spPr>
          <a:xfrm>
            <a:off x="667511" y="5157192"/>
            <a:ext cx="5428827" cy="276999"/>
          </a:xfrm>
          <a:prstGeom prst="rect">
            <a:avLst/>
          </a:prstGeom>
        </p:spPr>
        <p:txBody>
          <a:bodyPr wrap="square">
            <a:spAutoFit/>
          </a:bodyPr>
          <a:lstStyle/>
          <a:p>
            <a:pPr marL="171450" indent="-171450">
              <a:buFont typeface="Wingdings" pitchFamily="2" charset="2"/>
              <a:buChar char="§"/>
            </a:pPr>
            <a:r>
              <a:rPr lang="en-GB" altLang="ko-KR" sz="1200" i="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IF, RF</a:t>
            </a:r>
            <a:r>
              <a:rPr lang="en-GB" altLang="ko-KR" sz="12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and </a:t>
            </a:r>
            <a:r>
              <a:rPr lang="en-GB" altLang="ko-KR" sz="1200" i="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TF</a:t>
            </a:r>
            <a:r>
              <a:rPr lang="en-GB" altLang="ko-KR" sz="12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irreversible, reversible and total fouling, respectively</a:t>
            </a:r>
            <a:r>
              <a:rPr lang="en-GB" altLang="ko-KR" sz="1200" i="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t>
            </a:r>
            <a:endParaRPr lang="ko-KR" altLang="ko-KR" sz="1200" dirty="0">
              <a:solidFill>
                <a:schemeClr val="accent3"/>
              </a:solidFill>
              <a:latin typeface="Tahoma" panose="020B0604030504040204" pitchFamily="34" charset="0"/>
              <a:cs typeface="Tahoma" panose="020B0604030504040204" pitchFamily="34" charset="0"/>
            </a:endParaRPr>
          </a:p>
        </p:txBody>
      </p:sp>
      <p:sp>
        <p:nvSpPr>
          <p:cNvPr id="24" name="직사각형 23"/>
          <p:cNvSpPr/>
          <p:nvPr/>
        </p:nvSpPr>
        <p:spPr bwMode="auto">
          <a:xfrm>
            <a:off x="5097017" y="1613635"/>
            <a:ext cx="4064610" cy="2319421"/>
          </a:xfrm>
          <a:prstGeom prst="rect">
            <a:avLst/>
          </a:prstGeom>
          <a:solidFill>
            <a:schemeClr val="bg1"/>
          </a:solidFill>
          <a:ln w="9525">
            <a:solidFill>
              <a:schemeClr val="tx1"/>
            </a:solidFill>
            <a:miter lim="800000"/>
            <a:headEnd/>
            <a:tailEnd/>
          </a:ln>
          <a:effectLst>
            <a:outerShdw dist="35921" dir="2700000" algn="ctr" rotWithShape="0">
              <a:schemeClr val="bg2"/>
            </a:outerShdw>
          </a:effectLst>
          <a:extLst/>
        </p:spPr>
        <p:txBody>
          <a:bodyPr lIns="36000" tIns="36000" rIns="36000" bIns="36000" rtlCol="0" anchor="ctr"/>
          <a:lstStyle/>
          <a:p>
            <a:pPr algn="ctr" latinLnBrk="0">
              <a:spcBef>
                <a:spcPct val="50000"/>
              </a:spcBef>
            </a:pPr>
            <a:endParaRPr lang="ko-KR" altLang="en-US" sz="1200" b="0"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sp>
        <p:nvSpPr>
          <p:cNvPr id="25" name="직사각형 24"/>
          <p:cNvSpPr/>
          <p:nvPr/>
        </p:nvSpPr>
        <p:spPr>
          <a:xfrm>
            <a:off x="667510" y="5731352"/>
            <a:ext cx="8569965" cy="276999"/>
          </a:xfrm>
          <a:prstGeom prst="rect">
            <a:avLst/>
          </a:prstGeom>
        </p:spPr>
        <p:txBody>
          <a:bodyPr wrap="square">
            <a:spAutoFit/>
          </a:bodyPr>
          <a:lstStyle/>
          <a:p>
            <a:pPr marL="171450" indent="-171450">
              <a:buFont typeface="Wingdings" pitchFamily="2" charset="2"/>
              <a:buChar char="§"/>
            </a:pPr>
            <a:r>
              <a:rPr lang="en-GB" altLang="ko-KR" sz="1200" i="1" dirty="0" err="1">
                <a:solidFill>
                  <a:schemeClr val="accent3"/>
                </a:solidFill>
                <a:latin typeface="Tahoma" panose="020B0604030504040204" pitchFamily="34" charset="0"/>
                <a:ea typeface="Tahoma" panose="020B0604030504040204" pitchFamily="34" charset="0"/>
                <a:cs typeface="Tahoma" panose="020B0604030504040204" pitchFamily="34" charset="0"/>
              </a:rPr>
              <a:t>J</a:t>
            </a:r>
            <a:r>
              <a:rPr lang="en-GB" altLang="ko-KR" sz="1200" i="1" baseline="-25000" dirty="0" err="1">
                <a:solidFill>
                  <a:schemeClr val="accent3"/>
                </a:solidFill>
                <a:latin typeface="Tahoma" panose="020B0604030504040204" pitchFamily="34" charset="0"/>
                <a:ea typeface="Tahoma" panose="020B0604030504040204" pitchFamily="34" charset="0"/>
                <a:cs typeface="Tahoma" panose="020B0604030504040204" pitchFamily="34" charset="0"/>
              </a:rPr>
              <a:t>p</a:t>
            </a:r>
            <a:r>
              <a:rPr lang="en-GB" altLang="ko-KR" sz="1200" i="1" baseline="-25000" dirty="0">
                <a:solidFill>
                  <a:schemeClr val="accent3"/>
                </a:solidFill>
                <a:latin typeface="Tahoma" panose="020B0604030504040204" pitchFamily="34" charset="0"/>
                <a:ea typeface="Tahoma" panose="020B0604030504040204" pitchFamily="34" charset="0"/>
                <a:cs typeface="Tahoma" panose="020B0604030504040204" pitchFamily="34" charset="0"/>
              </a:rPr>
              <a:t>(n)</a:t>
            </a:r>
            <a:r>
              <a:rPr lang="en-GB" altLang="ko-KR" sz="1200" i="1" dirty="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GB" altLang="ko-KR" sz="1200" i="1" dirty="0" err="1">
                <a:solidFill>
                  <a:schemeClr val="accent3"/>
                </a:solidFill>
                <a:latin typeface="Tahoma" panose="020B0604030504040204" pitchFamily="34" charset="0"/>
                <a:ea typeface="Tahoma" panose="020B0604030504040204" pitchFamily="34" charset="0"/>
                <a:cs typeface="Tahoma" panose="020B0604030504040204" pitchFamily="34" charset="0"/>
              </a:rPr>
              <a:t>J</a:t>
            </a:r>
            <a:r>
              <a:rPr lang="en-GB" altLang="ko-KR" sz="1200" i="1" baseline="-25000" dirty="0" err="1">
                <a:solidFill>
                  <a:schemeClr val="accent3"/>
                </a:solidFill>
                <a:latin typeface="Tahoma" panose="020B0604030504040204" pitchFamily="34" charset="0"/>
                <a:ea typeface="Tahoma" panose="020B0604030504040204" pitchFamily="34" charset="0"/>
                <a:cs typeface="Tahoma" panose="020B0604030504040204" pitchFamily="34" charset="0"/>
              </a:rPr>
              <a:t>s</a:t>
            </a:r>
            <a:r>
              <a:rPr lang="en-GB" altLang="ko-KR" sz="1200" i="1" baseline="-25000" dirty="0">
                <a:solidFill>
                  <a:schemeClr val="accent3"/>
                </a:solidFill>
                <a:latin typeface="Tahoma" panose="020B0604030504040204" pitchFamily="34" charset="0"/>
                <a:ea typeface="Tahoma" panose="020B0604030504040204" pitchFamily="34" charset="0"/>
                <a:cs typeface="Tahoma" panose="020B0604030504040204" pitchFamily="34" charset="0"/>
              </a:rPr>
              <a:t>(n)</a:t>
            </a:r>
            <a:r>
              <a:rPr lang="en-GB" altLang="ko-KR" sz="1200" dirty="0">
                <a:solidFill>
                  <a:schemeClr val="accent3"/>
                </a:solidFill>
                <a:latin typeface="Tahoma" panose="020B0604030504040204" pitchFamily="34" charset="0"/>
                <a:ea typeface="Tahoma" panose="020B0604030504040204" pitchFamily="34" charset="0"/>
                <a:cs typeface="Tahoma" panose="020B0604030504040204" pitchFamily="34" charset="0"/>
              </a:rPr>
              <a:t> and </a:t>
            </a:r>
            <a:r>
              <a:rPr lang="en-GB" altLang="ko-KR" sz="1200" i="1" dirty="0">
                <a:solidFill>
                  <a:schemeClr val="accent3"/>
                </a:solidFill>
                <a:latin typeface="Tahoma" panose="020B0604030504040204" pitchFamily="34" charset="0"/>
                <a:ea typeface="Tahoma" panose="020B0604030504040204" pitchFamily="34" charset="0"/>
                <a:cs typeface="Tahoma" panose="020B0604030504040204" pitchFamily="34" charset="0"/>
              </a:rPr>
              <a:t>J</a:t>
            </a:r>
            <a:r>
              <a:rPr lang="en-GB" altLang="ko-KR" sz="1200" i="1" baseline="-25000" dirty="0">
                <a:solidFill>
                  <a:schemeClr val="accent3"/>
                </a:solidFill>
                <a:latin typeface="Tahoma" panose="020B0604030504040204" pitchFamily="34" charset="0"/>
                <a:ea typeface="Tahoma" panose="020B0604030504040204" pitchFamily="34" charset="0"/>
                <a:cs typeface="Tahoma" panose="020B0604030504040204" pitchFamily="34" charset="0"/>
              </a:rPr>
              <a:t>e(n)</a:t>
            </a:r>
            <a:r>
              <a:rPr lang="en-GB" altLang="ko-KR" sz="1200" dirty="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GB" altLang="ko-KR" sz="12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average </a:t>
            </a:r>
            <a:r>
              <a:rPr lang="en-GB" altLang="ko-KR" sz="1200" dirty="0">
                <a:solidFill>
                  <a:schemeClr val="accent3"/>
                </a:solidFill>
                <a:latin typeface="Tahoma" panose="020B0604030504040204" pitchFamily="34" charset="0"/>
                <a:ea typeface="Tahoma" panose="020B0604030504040204" pitchFamily="34" charset="0"/>
                <a:cs typeface="Tahoma" panose="020B0604030504040204" pitchFamily="34" charset="0"/>
              </a:rPr>
              <a:t>flux of </a:t>
            </a:r>
            <a:r>
              <a:rPr lang="en-GB" altLang="ko-KR" sz="12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DI </a:t>
            </a:r>
            <a:r>
              <a:rPr lang="en-GB" altLang="ko-KR" sz="1200" dirty="0">
                <a:solidFill>
                  <a:schemeClr val="accent3"/>
                </a:solidFill>
                <a:latin typeface="Tahoma" panose="020B0604030504040204" pitchFamily="34" charset="0"/>
                <a:ea typeface="Tahoma" panose="020B0604030504040204" pitchFamily="34" charset="0"/>
                <a:cs typeface="Tahoma" panose="020B0604030504040204" pitchFamily="34" charset="0"/>
              </a:rPr>
              <a:t>water after rinse, the starting and ending flux of the sludge sample, respectively. </a:t>
            </a:r>
            <a:endParaRPr lang="en-GB" altLang="ko-KR" sz="1200" dirty="0" smtClean="0">
              <a:solidFill>
                <a:schemeClr val="accent3"/>
              </a:solidFill>
              <a:latin typeface="Tahoma" panose="020B0604030504040204" pitchFamily="34" charset="0"/>
              <a:ea typeface="Tahoma" panose="020B0604030504040204" pitchFamily="34" charset="0"/>
              <a:cs typeface="Tahoma" panose="020B0604030504040204" pitchFamily="34" charset="0"/>
            </a:endParaRPr>
          </a:p>
        </p:txBody>
      </p:sp>
      <p:sp>
        <p:nvSpPr>
          <p:cNvPr id="26" name="직사각형 25"/>
          <p:cNvSpPr/>
          <p:nvPr/>
        </p:nvSpPr>
        <p:spPr>
          <a:xfrm>
            <a:off x="667511" y="5444272"/>
            <a:ext cx="2973250" cy="276999"/>
          </a:xfrm>
          <a:prstGeom prst="rect">
            <a:avLst/>
          </a:prstGeom>
        </p:spPr>
        <p:txBody>
          <a:bodyPr wrap="none">
            <a:spAutoFit/>
          </a:bodyPr>
          <a:lstStyle/>
          <a:p>
            <a:pPr marL="171450" indent="-171450">
              <a:buFont typeface="Wingdings" pitchFamily="2" charset="2"/>
              <a:buChar char="§"/>
            </a:pPr>
            <a:r>
              <a:rPr lang="en-GB" altLang="ko-KR" sz="12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n : the </a:t>
            </a:r>
            <a:r>
              <a:rPr lang="en-GB" altLang="ko-KR" sz="1200" dirty="0">
                <a:solidFill>
                  <a:schemeClr val="accent3"/>
                </a:solidFill>
                <a:latin typeface="Tahoma" panose="020B0604030504040204" pitchFamily="34" charset="0"/>
                <a:ea typeface="Tahoma" panose="020B0604030504040204" pitchFamily="34" charset="0"/>
                <a:cs typeface="Tahoma" panose="020B0604030504040204" pitchFamily="34" charset="0"/>
              </a:rPr>
              <a:t>number of the filtration </a:t>
            </a:r>
            <a:r>
              <a:rPr lang="en-GB" altLang="ko-KR" sz="12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cycle </a:t>
            </a:r>
            <a:endParaRPr lang="ko-KR" altLang="ko-KR" sz="1200" dirty="0">
              <a:solidFill>
                <a:schemeClr val="accent3"/>
              </a:solidFill>
              <a:latin typeface="Tahoma" panose="020B0604030504040204" pitchFamily="34" charset="0"/>
              <a:cs typeface="Tahoma" panose="020B0604030504040204" pitchFamily="34" charset="0"/>
            </a:endParaRPr>
          </a:p>
        </p:txBody>
      </p:sp>
      <p:sp>
        <p:nvSpPr>
          <p:cNvPr id="30" name="TextBox 29"/>
          <p:cNvSpPr txBox="1"/>
          <p:nvPr/>
        </p:nvSpPr>
        <p:spPr>
          <a:xfrm>
            <a:off x="5133020" y="1736812"/>
            <a:ext cx="2592288" cy="276999"/>
          </a:xfrm>
          <a:prstGeom prst="rect">
            <a:avLst/>
          </a:prstGeom>
          <a:noFill/>
        </p:spPr>
        <p:txBody>
          <a:bodyPr wrap="square" rtlCol="0">
            <a:spAutoFit/>
          </a:bodyPr>
          <a:lstStyle/>
          <a:p>
            <a:pPr marL="177800" indent="-177800">
              <a:buFont typeface="Wingdings" pitchFamily="2" charset="2"/>
              <a:buChar char="§"/>
            </a:pP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F</a:t>
            </a:r>
            <a:r>
              <a:rPr lang="en-GB" altLang="ko-KR" sz="1200" b="1" dirty="0" err="1" smtClean="0">
                <a:solidFill>
                  <a:schemeClr val="accent3"/>
                </a:solidFill>
                <a:latin typeface="Tahoma" panose="020B0604030504040204" pitchFamily="34" charset="0"/>
                <a:ea typeface="Tahoma" panose="020B0604030504040204" pitchFamily="34" charset="0"/>
                <a:cs typeface="Tahoma" panose="020B0604030504040204" pitchFamily="34" charset="0"/>
              </a:rPr>
              <a:t>lat</a:t>
            </a:r>
            <a:r>
              <a:rPr lang="en-GB"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GB" altLang="ko-KR" sz="1200" b="1" dirty="0">
                <a:solidFill>
                  <a:schemeClr val="accent3"/>
                </a:solidFill>
                <a:latin typeface="Tahoma" panose="020B0604030504040204" pitchFamily="34" charset="0"/>
                <a:ea typeface="Tahoma" panose="020B0604030504040204" pitchFamily="34" charset="0"/>
                <a:cs typeface="Tahoma" panose="020B0604030504040204" pitchFamily="34" charset="0"/>
              </a:rPr>
              <a:t>sheet PVDF membrane </a:t>
            </a:r>
            <a:endParaRPr lang="ko-KR" altLang="en-US" sz="1200" b="1" dirty="0">
              <a:solidFill>
                <a:schemeClr val="accent3"/>
              </a:solidFill>
              <a:latin typeface="Tahoma" panose="020B0604030504040204" pitchFamily="34" charset="0"/>
              <a:cs typeface="Tahoma" panose="020B0604030504040204" pitchFamily="34" charset="0"/>
            </a:endParaRPr>
          </a:p>
        </p:txBody>
      </p:sp>
      <p:sp>
        <p:nvSpPr>
          <p:cNvPr id="31" name="TextBox 30"/>
          <p:cNvSpPr txBox="1"/>
          <p:nvPr/>
        </p:nvSpPr>
        <p:spPr>
          <a:xfrm>
            <a:off x="5133020" y="2102369"/>
            <a:ext cx="2034255" cy="276999"/>
          </a:xfrm>
          <a:prstGeom prst="rect">
            <a:avLst/>
          </a:prstGeom>
          <a:noFill/>
        </p:spPr>
        <p:txBody>
          <a:bodyPr wrap="square" rtlCol="0">
            <a:spAutoFit/>
          </a:bodyPr>
          <a:lstStyle/>
          <a:p>
            <a:pPr marL="177800" indent="-177800">
              <a:buFont typeface="Wingdings" pitchFamily="2" charset="2"/>
              <a:buChar char="§"/>
            </a:pP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Pore size: 0.1 </a:t>
            </a:r>
            <a:r>
              <a:rPr lang="ko-KR" altLang="ko-KR" sz="1200" b="1" dirty="0">
                <a:solidFill>
                  <a:schemeClr val="accent3"/>
                </a:solidFill>
                <a:latin typeface="Tahoma" panose="020B0604030504040204" pitchFamily="34" charset="0"/>
                <a:cs typeface="Tahoma" panose="020B0604030504040204" pitchFamily="34" charset="0"/>
              </a:rPr>
              <a:t>㎛</a:t>
            </a:r>
            <a:endParaRPr lang="ko-KR" altLang="en-US" sz="1200" b="1" dirty="0">
              <a:solidFill>
                <a:schemeClr val="accent3"/>
              </a:solidFill>
              <a:latin typeface="Tahoma" panose="020B0604030504040204" pitchFamily="34" charset="0"/>
              <a:cs typeface="Tahoma" panose="020B0604030504040204" pitchFamily="34" charset="0"/>
            </a:endParaRPr>
          </a:p>
        </p:txBody>
      </p:sp>
      <p:sp>
        <p:nvSpPr>
          <p:cNvPr id="33" name="TextBox 32"/>
          <p:cNvSpPr txBox="1"/>
          <p:nvPr/>
        </p:nvSpPr>
        <p:spPr>
          <a:xfrm>
            <a:off x="5133020" y="2467925"/>
            <a:ext cx="2296480" cy="276999"/>
          </a:xfrm>
          <a:prstGeom prst="rect">
            <a:avLst/>
          </a:prstGeom>
          <a:noFill/>
        </p:spPr>
        <p:txBody>
          <a:bodyPr wrap="square" rtlCol="0">
            <a:spAutoFit/>
          </a:bodyPr>
          <a:lstStyle/>
          <a:p>
            <a:pPr marL="177800" indent="-177800">
              <a:buFont typeface="Wingdings" pitchFamily="2" charset="2"/>
              <a:buChar char="§"/>
            </a:pP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Membrane area: 32 cm</a:t>
            </a:r>
            <a:r>
              <a:rPr lang="en-US" altLang="ko-KR" sz="1200" b="1" baseline="300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2</a:t>
            </a:r>
            <a:endParaRPr lang="ko-KR" altLang="en-US" sz="1200" b="1" baseline="30000" dirty="0">
              <a:solidFill>
                <a:schemeClr val="accent3"/>
              </a:solidFill>
              <a:latin typeface="Tahoma" panose="020B0604030504040204" pitchFamily="34" charset="0"/>
              <a:cs typeface="Tahoma" panose="020B0604030504040204" pitchFamily="34" charset="0"/>
            </a:endParaRPr>
          </a:p>
        </p:txBody>
      </p:sp>
      <p:sp>
        <p:nvSpPr>
          <p:cNvPr id="34" name="TextBox 33"/>
          <p:cNvSpPr txBox="1"/>
          <p:nvPr/>
        </p:nvSpPr>
        <p:spPr>
          <a:xfrm>
            <a:off x="5133020" y="2855696"/>
            <a:ext cx="2034255" cy="276999"/>
          </a:xfrm>
          <a:prstGeom prst="rect">
            <a:avLst/>
          </a:prstGeom>
          <a:noFill/>
        </p:spPr>
        <p:txBody>
          <a:bodyPr wrap="square" rtlCol="0">
            <a:spAutoFit/>
          </a:bodyPr>
          <a:lstStyle/>
          <a:p>
            <a:pPr marL="177800" indent="-177800">
              <a:buFont typeface="Wingdings" pitchFamily="2" charset="2"/>
              <a:buChar char="§"/>
            </a:pP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Filtration</a:t>
            </a:r>
            <a:endParaRPr lang="ko-KR" altLang="en-US" sz="1200" b="1" baseline="30000" dirty="0">
              <a:solidFill>
                <a:schemeClr val="accent3"/>
              </a:solidFill>
              <a:latin typeface="Tahoma" panose="020B0604030504040204" pitchFamily="34" charset="0"/>
              <a:cs typeface="Tahoma" panose="020B0604030504040204" pitchFamily="34" charset="0"/>
            </a:endParaRPr>
          </a:p>
        </p:txBody>
      </p:sp>
      <p:sp>
        <p:nvSpPr>
          <p:cNvPr id="35" name="TextBox 34"/>
          <p:cNvSpPr txBox="1"/>
          <p:nvPr/>
        </p:nvSpPr>
        <p:spPr>
          <a:xfrm>
            <a:off x="7019360" y="2887658"/>
            <a:ext cx="2034255" cy="276999"/>
          </a:xfrm>
          <a:prstGeom prst="rect">
            <a:avLst/>
          </a:prstGeom>
          <a:noFill/>
        </p:spPr>
        <p:txBody>
          <a:bodyPr wrap="square" rtlCol="0">
            <a:spAutoFit/>
          </a:bodyPr>
          <a:lstStyle/>
          <a:p>
            <a:pPr marL="177800" indent="-177800">
              <a:buFont typeface="Wingdings" pitchFamily="2" charset="2"/>
              <a:buChar char="§"/>
            </a:pP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Backwashing</a:t>
            </a:r>
            <a:endParaRPr lang="ko-KR" altLang="en-US" sz="1200" b="1" baseline="30000" dirty="0">
              <a:solidFill>
                <a:schemeClr val="accent3"/>
              </a:solidFill>
              <a:latin typeface="Tahoma" panose="020B0604030504040204" pitchFamily="34" charset="0"/>
              <a:cs typeface="Tahoma" panose="020B0604030504040204" pitchFamily="34" charset="0"/>
            </a:endParaRPr>
          </a:p>
        </p:txBody>
      </p:sp>
      <p:sp>
        <p:nvSpPr>
          <p:cNvPr id="36" name="TextBox 35"/>
          <p:cNvSpPr txBox="1"/>
          <p:nvPr/>
        </p:nvSpPr>
        <p:spPr>
          <a:xfrm>
            <a:off x="5133020" y="3234097"/>
            <a:ext cx="1671150" cy="276999"/>
          </a:xfrm>
          <a:prstGeom prst="rect">
            <a:avLst/>
          </a:prstGeom>
          <a:noFill/>
        </p:spPr>
        <p:txBody>
          <a:bodyPr wrap="square" rtlCol="0">
            <a:spAutoFit/>
          </a:bodyPr>
          <a:lstStyle/>
          <a:p>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Pressure</a:t>
            </a:r>
            <a:r>
              <a:rPr lang="ko-KR" altLang="en-US" sz="1200" b="1" dirty="0" smtClean="0">
                <a:solidFill>
                  <a:schemeClr val="accent3"/>
                </a:solidFill>
                <a:latin typeface="Tahoma" panose="020B0604030504040204" pitchFamily="34" charset="0"/>
                <a:cs typeface="Tahoma" panose="020B0604030504040204" pitchFamily="34" charset="0"/>
              </a:rPr>
              <a:t> </a:t>
            </a: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0.5 bar</a:t>
            </a:r>
            <a:endParaRPr lang="ko-KR" altLang="en-US" sz="1200" b="1" baseline="30000" dirty="0">
              <a:solidFill>
                <a:schemeClr val="accent3"/>
              </a:solidFill>
              <a:latin typeface="Tahoma" panose="020B0604030504040204" pitchFamily="34" charset="0"/>
              <a:cs typeface="Tahoma" panose="020B0604030504040204" pitchFamily="34" charset="0"/>
            </a:endParaRPr>
          </a:p>
        </p:txBody>
      </p:sp>
      <p:sp>
        <p:nvSpPr>
          <p:cNvPr id="37" name="TextBox 36"/>
          <p:cNvSpPr txBox="1"/>
          <p:nvPr/>
        </p:nvSpPr>
        <p:spPr>
          <a:xfrm>
            <a:off x="5133020" y="3512041"/>
            <a:ext cx="2034255" cy="276999"/>
          </a:xfrm>
          <a:prstGeom prst="rect">
            <a:avLst/>
          </a:prstGeom>
          <a:noFill/>
        </p:spPr>
        <p:txBody>
          <a:bodyPr wrap="square" rtlCol="0">
            <a:spAutoFit/>
          </a:bodyPr>
          <a:lstStyle/>
          <a:p>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Volume</a:t>
            </a:r>
            <a:r>
              <a:rPr lang="ko-KR" altLang="en-US" sz="1200" b="1" dirty="0" smtClean="0">
                <a:solidFill>
                  <a:schemeClr val="accent3"/>
                </a:solidFill>
                <a:latin typeface="Tahoma" panose="020B0604030504040204" pitchFamily="34" charset="0"/>
                <a:cs typeface="Tahoma" panose="020B0604030504040204" pitchFamily="34" charset="0"/>
              </a:rPr>
              <a:t> </a:t>
            </a: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150 </a:t>
            </a:r>
            <a:r>
              <a:rPr lang="en-US" altLang="ko-KR" sz="1200" b="1" dirty="0" err="1" smtClean="0">
                <a:solidFill>
                  <a:schemeClr val="accent3"/>
                </a:solidFill>
                <a:latin typeface="Tahoma" panose="020B0604030504040204" pitchFamily="34" charset="0"/>
                <a:ea typeface="Tahoma" panose="020B0604030504040204" pitchFamily="34" charset="0"/>
                <a:cs typeface="Tahoma" panose="020B0604030504040204" pitchFamily="34" charset="0"/>
              </a:rPr>
              <a:t>ml∙MLSS</a:t>
            </a:r>
            <a:endParaRPr lang="ko-KR" altLang="en-US" sz="1200" b="1" baseline="30000" dirty="0">
              <a:solidFill>
                <a:schemeClr val="accent3"/>
              </a:solidFill>
              <a:latin typeface="Tahoma" panose="020B0604030504040204" pitchFamily="34" charset="0"/>
              <a:cs typeface="Tahoma" panose="020B0604030504040204" pitchFamily="34" charset="0"/>
            </a:endParaRPr>
          </a:p>
        </p:txBody>
      </p:sp>
      <p:sp>
        <p:nvSpPr>
          <p:cNvPr id="38" name="TextBox 37"/>
          <p:cNvSpPr txBox="1"/>
          <p:nvPr/>
        </p:nvSpPr>
        <p:spPr>
          <a:xfrm>
            <a:off x="7019360" y="3234097"/>
            <a:ext cx="2034255" cy="276999"/>
          </a:xfrm>
          <a:prstGeom prst="rect">
            <a:avLst/>
          </a:prstGeom>
          <a:noFill/>
        </p:spPr>
        <p:txBody>
          <a:bodyPr wrap="square" rtlCol="0">
            <a:spAutoFit/>
          </a:bodyPr>
          <a:lstStyle/>
          <a:p>
            <a:r>
              <a:rPr lang="en-US" altLang="ko-KR" sz="1200" b="1" dirty="0">
                <a:solidFill>
                  <a:schemeClr val="accent3"/>
                </a:solidFill>
                <a:latin typeface="Tahoma" panose="020B0604030504040204" pitchFamily="34" charset="0"/>
                <a:ea typeface="Tahoma" panose="020B0604030504040204" pitchFamily="34" charset="0"/>
                <a:cs typeface="Tahoma" panose="020B0604030504040204" pitchFamily="34" charset="0"/>
              </a:rPr>
              <a:t>- Pressure</a:t>
            </a:r>
            <a:r>
              <a:rPr lang="ko-KR" altLang="en-US" sz="1200" b="1" dirty="0">
                <a:solidFill>
                  <a:schemeClr val="accent3"/>
                </a:solidFill>
                <a:latin typeface="Tahoma" panose="020B0604030504040204" pitchFamily="34" charset="0"/>
                <a:cs typeface="Tahoma" panose="020B0604030504040204" pitchFamily="34" charset="0"/>
              </a:rPr>
              <a:t> </a:t>
            </a: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0.5 bar</a:t>
            </a:r>
            <a:endParaRPr lang="ko-KR" altLang="en-US" sz="1200" b="1" baseline="30000" dirty="0">
              <a:solidFill>
                <a:schemeClr val="accent3"/>
              </a:solidFill>
              <a:latin typeface="Tahoma" panose="020B0604030504040204" pitchFamily="34" charset="0"/>
              <a:cs typeface="Tahoma" panose="020B0604030504040204" pitchFamily="34" charset="0"/>
            </a:endParaRPr>
          </a:p>
        </p:txBody>
      </p:sp>
      <p:sp>
        <p:nvSpPr>
          <p:cNvPr id="39" name="TextBox 38"/>
          <p:cNvSpPr txBox="1"/>
          <p:nvPr/>
        </p:nvSpPr>
        <p:spPr>
          <a:xfrm>
            <a:off x="7019360" y="3512041"/>
            <a:ext cx="2254120" cy="461665"/>
          </a:xfrm>
          <a:prstGeom prst="rect">
            <a:avLst/>
          </a:prstGeom>
          <a:noFill/>
        </p:spPr>
        <p:txBody>
          <a:bodyPr wrap="square" rtlCol="0">
            <a:spAutoFit/>
          </a:bodyPr>
          <a:lstStyle/>
          <a:p>
            <a:r>
              <a:rPr lang="en-US" altLang="ko-KR" sz="1200" b="1" dirty="0">
                <a:solidFill>
                  <a:schemeClr val="accent3"/>
                </a:solidFill>
                <a:latin typeface="Tahoma" panose="020B0604030504040204" pitchFamily="34" charset="0"/>
                <a:ea typeface="Tahoma" panose="020B0604030504040204" pitchFamily="34" charset="0"/>
                <a:cs typeface="Tahoma" panose="020B0604030504040204" pitchFamily="34" charset="0"/>
              </a:rPr>
              <a:t>- Volume</a:t>
            </a:r>
            <a:r>
              <a:rPr lang="ko-KR" altLang="en-US" sz="1200" b="1" dirty="0">
                <a:solidFill>
                  <a:schemeClr val="accent3"/>
                </a:solidFill>
                <a:latin typeface="Tahoma" panose="020B0604030504040204" pitchFamily="34" charset="0"/>
                <a:cs typeface="Tahoma" panose="020B0604030504040204" pitchFamily="34" charset="0"/>
              </a:rPr>
              <a:t> </a:t>
            </a: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150 </a:t>
            </a:r>
            <a:r>
              <a:rPr lang="en-US" altLang="ko-KR" sz="1200" b="1" dirty="0" err="1" smtClean="0">
                <a:solidFill>
                  <a:schemeClr val="accent3"/>
                </a:solidFill>
                <a:latin typeface="Tahoma" panose="020B0604030504040204" pitchFamily="34" charset="0"/>
                <a:ea typeface="Tahoma" panose="020B0604030504040204" pitchFamily="34" charset="0"/>
                <a:cs typeface="Tahoma" panose="020B0604030504040204" pitchFamily="34" charset="0"/>
              </a:rPr>
              <a:t>ml∙DI</a:t>
            </a: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water</a:t>
            </a:r>
            <a:endParaRPr lang="ko-KR" altLang="en-US" sz="1200" b="1" baseline="30000" dirty="0">
              <a:solidFill>
                <a:schemeClr val="accent3"/>
              </a:solidFill>
              <a:latin typeface="Tahoma" panose="020B0604030504040204" pitchFamily="34" charset="0"/>
              <a:cs typeface="Tahoma" panose="020B0604030504040204" pitchFamily="34" charset="0"/>
            </a:endParaRPr>
          </a:p>
        </p:txBody>
      </p:sp>
      <p:sp>
        <p:nvSpPr>
          <p:cNvPr id="27"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93545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idx="4294967295"/>
          </p:nvPr>
        </p:nvSpPr>
        <p:spPr>
          <a:xfrm>
            <a:off x="5961112" y="3111236"/>
            <a:ext cx="3529794" cy="749812"/>
          </a:xfrm>
          <a:prstGeom prst="rect">
            <a:avLst/>
          </a:prstGeom>
        </p:spPr>
        <p:txBody>
          <a:bodyPr/>
          <a:lstStyle/>
          <a:p>
            <a:r>
              <a:rPr lang="en-US" altLang="ko-KR" sz="4400" dirty="0" smtClean="0">
                <a:solidFill>
                  <a:schemeClr val="accent3"/>
                </a:solidFill>
                <a:latin typeface="Arial Black" panose="020B0A04020102020204" pitchFamily="34" charset="0"/>
              </a:rPr>
              <a:t>I</a:t>
            </a:r>
            <a:r>
              <a:rPr lang="en-US" altLang="ko-KR" sz="4400" dirty="0" smtClean="0">
                <a:solidFill>
                  <a:schemeClr val="accent3"/>
                </a:solidFill>
              </a:rPr>
              <a:t>ntroduction</a:t>
            </a:r>
            <a:endParaRPr lang="ko-KR" altLang="en-US" sz="4400" dirty="0">
              <a:solidFill>
                <a:schemeClr val="accent3"/>
              </a:solidFill>
            </a:endParaRPr>
          </a:p>
        </p:txBody>
      </p:sp>
    </p:spTree>
    <p:extLst>
      <p:ext uri="{BB962C8B-B14F-4D97-AF65-F5344CB8AC3E}">
        <p14:creationId xmlns:p14="http://schemas.microsoft.com/office/powerpoint/2010/main" val="4321852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bwMode="auto">
          <a:xfrm>
            <a:off x="453757" y="620688"/>
            <a:ext cx="8979614" cy="5535884"/>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lvl="0" indent="0" algn="ctr" defTabSz="914400" eaLnBrk="1" fontAlgn="ctr" latinLnBrk="0" hangingPunct="1">
              <a:lnSpc>
                <a:spcPct val="200000"/>
              </a:lnSpc>
              <a:spcBef>
                <a:spcPct val="0"/>
              </a:spcBef>
              <a:spcAft>
                <a:spcPct val="0"/>
              </a:spcAft>
              <a:buClrTx/>
              <a:buSzTx/>
              <a:buFontTx/>
              <a:buNone/>
              <a:tabLst>
                <a:tab pos="1028700" algn="l"/>
              </a:tabLst>
              <a:defRPr/>
            </a:pPr>
            <a:endParaRPr kumimoji="1" lang="en-US" altLang="ko-KR" sz="1400" b="1" i="1" u="none" strike="noStrike" kern="0" cap="none" spc="0" normalizeH="0" baseline="0" noProof="0" dirty="0" smtClean="0">
              <a:ln>
                <a:noFill/>
              </a:ln>
              <a:solidFill>
                <a:srgbClr val="0000FF"/>
              </a:solidFill>
              <a:effectLst/>
              <a:uLnTx/>
              <a:uFillTx/>
            </a:endParaRPr>
          </a:p>
        </p:txBody>
      </p:sp>
      <p:sp>
        <p:nvSpPr>
          <p:cNvPr id="5" name="Text Box 6"/>
          <p:cNvSpPr txBox="1">
            <a:spLocks noChangeArrowheads="1"/>
          </p:cNvSpPr>
          <p:nvPr/>
        </p:nvSpPr>
        <p:spPr bwMode="auto">
          <a:xfrm>
            <a:off x="524508" y="728700"/>
            <a:ext cx="8892988" cy="338554"/>
          </a:xfrm>
          <a:prstGeom prst="rect">
            <a:avLst/>
          </a:prstGeom>
          <a:noFill/>
          <a:ln w="9525">
            <a:noFill/>
            <a:miter lim="800000"/>
            <a:headEnd/>
            <a:tailEnd/>
          </a:ln>
        </p:spPr>
        <p:txBody>
          <a:bodyPr wrap="square">
            <a:spAutoFit/>
          </a:bodyPr>
          <a:lstStyle/>
          <a:p>
            <a:r>
              <a:rPr lang="en-US" altLang="ko-KR" sz="1600" b="1" i="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a:t>
            </a:r>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Filtration curves of the sludge samples</a:t>
            </a:r>
            <a:endParaRPr lang="ko-KR" altLang="en-US" sz="1600" b="1" dirty="0" smtClean="0">
              <a:solidFill>
                <a:schemeClr val="accent3"/>
              </a:solidFill>
              <a:latin typeface="Tahoma" panose="020B0604030504040204" pitchFamily="34" charset="0"/>
              <a:ea typeface="HY울릉도M" pitchFamily="18" charset="-127"/>
              <a:cs typeface="Tahoma" panose="020B0604030504040204" pitchFamily="34" charset="0"/>
            </a:endParaRPr>
          </a:p>
        </p:txBody>
      </p:sp>
      <p:graphicFrame>
        <p:nvGraphicFramePr>
          <p:cNvPr id="11" name="차트 10"/>
          <p:cNvGraphicFramePr>
            <a:graphicFrameLocks/>
          </p:cNvGraphicFramePr>
          <p:nvPr>
            <p:extLst>
              <p:ext uri="{D42A27DB-BD31-4B8C-83A1-F6EECF244321}">
                <p14:modId xmlns:p14="http://schemas.microsoft.com/office/powerpoint/2010/main" val="2987954631"/>
              </p:ext>
            </p:extLst>
          </p:nvPr>
        </p:nvGraphicFramePr>
        <p:xfrm>
          <a:off x="489395" y="1149684"/>
          <a:ext cx="8730384" cy="487160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172580" y="5316284"/>
            <a:ext cx="1764196" cy="288147"/>
          </a:xfrm>
          <a:prstGeom prst="rect">
            <a:avLst/>
          </a:prstGeom>
        </p:spPr>
        <p:txBody>
          <a:bodyPr wrap="square" lIns="36000" tIns="36000" rIns="36000" bIns="36000" rtlCol="0">
            <a:spAutoFit/>
          </a:bodyPr>
          <a:lstStyle/>
          <a:p>
            <a:pPr algn="ctr" latinLnBrk="0"/>
            <a:r>
              <a:rPr lang="en-US" altLang="ko-KR" sz="1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a:t>
            </a:r>
            <a:r>
              <a:rPr lang="en-US" altLang="ko-KR" sz="1400" b="1" baseline="30000" dirty="0" smtClean="0">
                <a:solidFill>
                  <a:srgbClr val="FF0000"/>
                </a:solidFill>
                <a:latin typeface="Tahoma" panose="020B0604030504040204" pitchFamily="34" charset="0"/>
                <a:ea typeface="Tahoma" panose="020B0604030504040204" pitchFamily="34" charset="0"/>
                <a:cs typeface="Tahoma" panose="020B0604030504040204" pitchFamily="34" charset="0"/>
              </a:rPr>
              <a:t>st</a:t>
            </a:r>
            <a:r>
              <a:rPr lang="en-US" altLang="ko-KR" sz="1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filtration</a:t>
            </a:r>
            <a:endParaRPr lang="ko-KR" altLang="en-US" sz="1400" b="1" dirty="0" smtClean="0">
              <a:solidFill>
                <a:srgbClr val="FF0000"/>
              </a:solidFill>
              <a:latin typeface="Tahoma" panose="020B0604030504040204" pitchFamily="34" charset="0"/>
              <a:ea typeface="맑은 고딕" pitchFamily="50" charset="-127"/>
              <a:cs typeface="Tahoma" panose="020B0604030504040204" pitchFamily="34" charset="0"/>
            </a:endParaRPr>
          </a:p>
        </p:txBody>
      </p:sp>
      <p:sp>
        <p:nvSpPr>
          <p:cNvPr id="13" name="TextBox 12"/>
          <p:cNvSpPr txBox="1"/>
          <p:nvPr/>
        </p:nvSpPr>
        <p:spPr>
          <a:xfrm>
            <a:off x="3512840" y="5316284"/>
            <a:ext cx="1764196" cy="288147"/>
          </a:xfrm>
          <a:prstGeom prst="rect">
            <a:avLst/>
          </a:prstGeom>
        </p:spPr>
        <p:txBody>
          <a:bodyPr wrap="square" lIns="36000" tIns="36000" rIns="36000" bIns="36000" rtlCol="0">
            <a:spAutoFit/>
          </a:bodyPr>
          <a:lstStyle/>
          <a:p>
            <a:pPr algn="ctr" latinLnBrk="0"/>
            <a:r>
              <a:rPr lang="en-US" altLang="ko-KR" sz="1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altLang="ko-KR" sz="1400" b="1" baseline="30000" dirty="0" smtClean="0">
                <a:solidFill>
                  <a:srgbClr val="FF0000"/>
                </a:solidFill>
                <a:latin typeface="Tahoma" panose="020B0604030504040204" pitchFamily="34" charset="0"/>
                <a:ea typeface="Tahoma" panose="020B0604030504040204" pitchFamily="34" charset="0"/>
                <a:cs typeface="Tahoma" panose="020B0604030504040204" pitchFamily="34" charset="0"/>
              </a:rPr>
              <a:t>nd</a:t>
            </a:r>
            <a:r>
              <a:rPr lang="en-US" altLang="ko-KR" sz="1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filtration</a:t>
            </a:r>
            <a:endParaRPr lang="ko-KR" altLang="en-US" sz="1400" b="1" dirty="0" smtClean="0">
              <a:solidFill>
                <a:srgbClr val="FF0000"/>
              </a:solidFill>
              <a:latin typeface="Tahoma" panose="020B0604030504040204" pitchFamily="34" charset="0"/>
              <a:ea typeface="맑은 고딕" pitchFamily="50" charset="-127"/>
              <a:cs typeface="Tahoma" panose="020B0604030504040204" pitchFamily="34" charset="0"/>
            </a:endParaRPr>
          </a:p>
        </p:txBody>
      </p:sp>
      <p:sp>
        <p:nvSpPr>
          <p:cNvPr id="14" name="TextBox 13"/>
          <p:cNvSpPr txBox="1"/>
          <p:nvPr/>
        </p:nvSpPr>
        <p:spPr>
          <a:xfrm>
            <a:off x="6069124" y="5316284"/>
            <a:ext cx="1764196" cy="288147"/>
          </a:xfrm>
          <a:prstGeom prst="rect">
            <a:avLst/>
          </a:prstGeom>
        </p:spPr>
        <p:txBody>
          <a:bodyPr wrap="square" lIns="36000" tIns="36000" rIns="36000" bIns="36000" rtlCol="0">
            <a:spAutoFit/>
          </a:bodyPr>
          <a:lstStyle/>
          <a:p>
            <a:pPr algn="ctr" latinLnBrk="0"/>
            <a:r>
              <a:rPr lang="en-US" altLang="ko-KR" sz="1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a:t>
            </a:r>
            <a:r>
              <a:rPr lang="en-US" altLang="ko-KR" sz="1400" b="1" baseline="30000" dirty="0" smtClean="0">
                <a:solidFill>
                  <a:srgbClr val="FF0000"/>
                </a:solidFill>
                <a:latin typeface="Tahoma" panose="020B0604030504040204" pitchFamily="34" charset="0"/>
                <a:ea typeface="Tahoma" panose="020B0604030504040204" pitchFamily="34" charset="0"/>
                <a:cs typeface="Tahoma" panose="020B0604030504040204" pitchFamily="34" charset="0"/>
              </a:rPr>
              <a:t>rd</a:t>
            </a:r>
            <a:r>
              <a:rPr lang="en-US" altLang="ko-KR" sz="1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filtration</a:t>
            </a:r>
            <a:endParaRPr lang="ko-KR" altLang="en-US" sz="1400" b="1" dirty="0" smtClean="0">
              <a:solidFill>
                <a:srgbClr val="FF0000"/>
              </a:solidFill>
              <a:latin typeface="Tahoma" panose="020B0604030504040204" pitchFamily="34" charset="0"/>
              <a:ea typeface="맑은 고딕" pitchFamily="50" charset="-127"/>
              <a:cs typeface="Tahoma" panose="020B0604030504040204" pitchFamily="34" charset="0"/>
            </a:endParaRPr>
          </a:p>
        </p:txBody>
      </p:sp>
      <p:sp>
        <p:nvSpPr>
          <p:cNvPr id="10"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05543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bwMode="auto">
          <a:xfrm>
            <a:off x="453757" y="584684"/>
            <a:ext cx="8979614" cy="5535884"/>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lvl="0" indent="0" algn="ctr" defTabSz="914400" eaLnBrk="1" fontAlgn="ctr" latinLnBrk="0" hangingPunct="1">
              <a:lnSpc>
                <a:spcPct val="200000"/>
              </a:lnSpc>
              <a:spcBef>
                <a:spcPct val="0"/>
              </a:spcBef>
              <a:spcAft>
                <a:spcPct val="0"/>
              </a:spcAft>
              <a:buClrTx/>
              <a:buSzTx/>
              <a:buFontTx/>
              <a:buNone/>
              <a:tabLst>
                <a:tab pos="1028700" algn="l"/>
              </a:tabLst>
              <a:defRPr/>
            </a:pPr>
            <a:endParaRPr kumimoji="1" lang="en-US" altLang="ko-KR" sz="1400" b="1" i="1" u="none" strike="noStrike" kern="0" cap="none" spc="0" normalizeH="0" baseline="0" noProof="0" dirty="0" smtClean="0">
              <a:ln>
                <a:noFill/>
              </a:ln>
              <a:solidFill>
                <a:srgbClr val="0000FF"/>
              </a:solidFill>
              <a:effectLst/>
              <a:uLnTx/>
              <a:uFillTx/>
            </a:endParaRPr>
          </a:p>
        </p:txBody>
      </p:sp>
      <p:sp>
        <p:nvSpPr>
          <p:cNvPr id="5" name="Text Box 6"/>
          <p:cNvSpPr txBox="1">
            <a:spLocks noChangeArrowheads="1"/>
          </p:cNvSpPr>
          <p:nvPr/>
        </p:nvSpPr>
        <p:spPr bwMode="auto">
          <a:xfrm>
            <a:off x="560512" y="709411"/>
            <a:ext cx="8388932" cy="338554"/>
          </a:xfrm>
          <a:prstGeom prst="rect">
            <a:avLst/>
          </a:prstGeom>
          <a:noFill/>
          <a:ln w="9525">
            <a:noFill/>
            <a:miter lim="800000"/>
            <a:headEnd/>
            <a:tailEnd/>
          </a:ln>
        </p:spPr>
        <p:txBody>
          <a:bodyPr wrap="square">
            <a:spAutoFit/>
          </a:bodyPr>
          <a:lstStyle/>
          <a:p>
            <a:r>
              <a:rPr lang="en-US" altLang="ko-KR" sz="1600" b="1" i="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a:t>
            </a:r>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Relative fraction of fouling reversibility</a:t>
            </a:r>
            <a:endParaRPr lang="ko-KR" altLang="en-US" sz="1600" b="1" dirty="0" smtClean="0">
              <a:solidFill>
                <a:schemeClr val="accent3"/>
              </a:solidFill>
              <a:latin typeface="Tahoma" panose="020B0604030504040204" pitchFamily="34" charset="0"/>
              <a:ea typeface="HY울릉도M" pitchFamily="18" charset="-127"/>
              <a:cs typeface="Tahoma" panose="020B0604030504040204" pitchFamily="34" charset="0"/>
            </a:endParaRPr>
          </a:p>
        </p:txBody>
      </p:sp>
      <p:pic>
        <p:nvPicPr>
          <p:cNvPr id="6" name="그림 5" descr="C:\Users\20030825\AppData\Local\Microsoft\Windows\Temporary Internet Files\Content.Word\Figure 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5558" y="1484784"/>
            <a:ext cx="6732748" cy="4248472"/>
          </a:xfrm>
          <a:prstGeom prst="rect">
            <a:avLst/>
          </a:prstGeom>
          <a:noFill/>
          <a:ln>
            <a:noFill/>
          </a:ln>
        </p:spPr>
      </p:pic>
      <p:sp>
        <p:nvSpPr>
          <p:cNvPr id="7"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383392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bwMode="auto">
          <a:xfrm>
            <a:off x="453757" y="620688"/>
            <a:ext cx="8979614" cy="5535884"/>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lvl="0" indent="0" algn="ctr" defTabSz="914400" eaLnBrk="1" fontAlgn="ctr" latinLnBrk="0" hangingPunct="1">
              <a:lnSpc>
                <a:spcPct val="200000"/>
              </a:lnSpc>
              <a:spcBef>
                <a:spcPct val="0"/>
              </a:spcBef>
              <a:spcAft>
                <a:spcPct val="0"/>
              </a:spcAft>
              <a:buClrTx/>
              <a:buSzTx/>
              <a:buFontTx/>
              <a:buNone/>
              <a:tabLst>
                <a:tab pos="1028700" algn="l"/>
              </a:tabLst>
              <a:defRPr/>
            </a:pPr>
            <a:endParaRPr kumimoji="1" lang="en-US" altLang="ko-KR" sz="1400" b="1" i="1" u="none" strike="noStrike" kern="0" cap="none" spc="0" normalizeH="0" baseline="0" noProof="0" dirty="0" smtClean="0">
              <a:ln>
                <a:noFill/>
              </a:ln>
              <a:solidFill>
                <a:srgbClr val="0000FF"/>
              </a:solidFill>
              <a:effectLst/>
              <a:uLnTx/>
              <a:uFillTx/>
            </a:endParaRPr>
          </a:p>
        </p:txBody>
      </p:sp>
      <p:sp>
        <p:nvSpPr>
          <p:cNvPr id="5" name="Text Box 6"/>
          <p:cNvSpPr txBox="1">
            <a:spLocks noChangeArrowheads="1"/>
          </p:cNvSpPr>
          <p:nvPr/>
        </p:nvSpPr>
        <p:spPr bwMode="auto">
          <a:xfrm>
            <a:off x="524508" y="745415"/>
            <a:ext cx="8892988" cy="338554"/>
          </a:xfrm>
          <a:prstGeom prst="rect">
            <a:avLst/>
          </a:prstGeom>
          <a:noFill/>
          <a:ln w="9525">
            <a:noFill/>
            <a:miter lim="800000"/>
            <a:headEnd/>
            <a:tailEnd/>
          </a:ln>
        </p:spPr>
        <p:txBody>
          <a:bodyPr wrap="square">
            <a:spAutoFit/>
          </a:bodyPr>
          <a:lstStyle/>
          <a:p>
            <a:r>
              <a:rPr lang="en-US" altLang="ko-KR" sz="1600" b="1" i="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a:t>
            </a:r>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SEM images of the membranes after 3 times filtration of the mixed </a:t>
            </a: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liquor</a:t>
            </a:r>
            <a:endParaRPr lang="ko-KR" altLang="ko-KR" sz="1600" b="1" dirty="0">
              <a:solidFill>
                <a:schemeClr val="accent3"/>
              </a:solidFill>
              <a:latin typeface="Tahoma" panose="020B0604030504040204" pitchFamily="34" charset="0"/>
              <a:cs typeface="Tahoma" panose="020B0604030504040204" pitchFamily="34" charset="0"/>
            </a:endParaRPr>
          </a:p>
        </p:txBody>
      </p:sp>
      <p:pic>
        <p:nvPicPr>
          <p:cNvPr id="6" name="그림 5" descr="그림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672" y="1268760"/>
            <a:ext cx="6084676" cy="4608512"/>
          </a:xfrm>
          <a:prstGeom prst="rect">
            <a:avLst/>
          </a:prstGeom>
          <a:noFill/>
          <a:ln>
            <a:noFill/>
          </a:ln>
        </p:spPr>
      </p:pic>
      <p:sp>
        <p:nvSpPr>
          <p:cNvPr id="7"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836996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제목 5"/>
          <p:cNvSpPr txBox="1">
            <a:spLocks/>
          </p:cNvSpPr>
          <p:nvPr/>
        </p:nvSpPr>
        <p:spPr>
          <a:xfrm>
            <a:off x="474855" y="57089"/>
            <a:ext cx="3359428"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Pilot Operation – SBR and MBR</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9" name="직사각형 13"/>
          <p:cNvSpPr>
            <a:spLocks noChangeArrowheads="1"/>
          </p:cNvSpPr>
          <p:nvPr/>
        </p:nvSpPr>
        <p:spPr bwMode="auto">
          <a:xfrm>
            <a:off x="443357" y="656692"/>
            <a:ext cx="4430713" cy="540120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lIns="36000" tIns="36000" rIns="36000" bIns="36000" anchor="ct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latinLnBrk="0" hangingPunct="1">
              <a:spcBef>
                <a:spcPct val="50000"/>
              </a:spcBef>
            </a:pPr>
            <a:endParaRPr kumimoji="0" lang="ko-KR" altLang="en-US" sz="1200">
              <a:ea typeface="맑은 고딕" pitchFamily="50" charset="-127"/>
            </a:endParaRPr>
          </a:p>
        </p:txBody>
      </p:sp>
      <p:sp>
        <p:nvSpPr>
          <p:cNvPr id="30" name="직사각형 29"/>
          <p:cNvSpPr/>
          <p:nvPr/>
        </p:nvSpPr>
        <p:spPr bwMode="auto">
          <a:xfrm>
            <a:off x="443357" y="656692"/>
            <a:ext cx="4430713" cy="358775"/>
          </a:xfrm>
          <a:prstGeom prst="rect">
            <a:avLst/>
          </a:prstGeom>
          <a:solidFill>
            <a:schemeClr val="tx1">
              <a:lumMod val="75000"/>
              <a:lumOff val="25000"/>
            </a:schemeClr>
          </a:solidFill>
          <a:ln w="9525">
            <a:solidFill>
              <a:schemeClr val="tx1"/>
            </a:solidFill>
            <a:miter lim="800000"/>
            <a:headEnd/>
            <a:tailEnd/>
          </a:ln>
          <a:effectLst/>
          <a:extLst/>
        </p:spPr>
        <p:txBody>
          <a:bodyPr lIns="36000" tIns="36000" rIns="36000" bIns="36000" anchor="ctr"/>
          <a:lstStyle/>
          <a:p>
            <a:pPr algn="ctr" fontAlgn="auto" latinLnBrk="0">
              <a:spcBef>
                <a:spcPct val="50000"/>
              </a:spcBef>
              <a:spcAft>
                <a:spcPts val="0"/>
              </a:spcAft>
              <a:defRPr/>
            </a:pPr>
            <a:r>
              <a:rPr kumimoji="0" lang="en-US" altLang="ko-KR" sz="1400" b="1" dirty="0">
                <a:solidFill>
                  <a:schemeClr val="bg1"/>
                </a:solidFill>
                <a:ea typeface="맑은 고딕" pitchFamily="50" charset="-127"/>
              </a:rPr>
              <a:t>SBR system with SHT </a:t>
            </a:r>
            <a:endParaRPr kumimoji="0" lang="ko-KR" altLang="en-US" sz="1400" b="1" dirty="0">
              <a:solidFill>
                <a:schemeClr val="bg1"/>
              </a:solidFill>
              <a:ea typeface="맑은 고딕" pitchFamily="50" charset="-127"/>
            </a:endParaRPr>
          </a:p>
        </p:txBody>
      </p:sp>
      <p:pic>
        <p:nvPicPr>
          <p:cNvPr id="31" name="그림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770" y="1345667"/>
            <a:ext cx="4194175"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직사각형 15"/>
          <p:cNvSpPr>
            <a:spLocks noChangeArrowheads="1"/>
          </p:cNvSpPr>
          <p:nvPr/>
        </p:nvSpPr>
        <p:spPr bwMode="auto">
          <a:xfrm>
            <a:off x="5007420" y="666216"/>
            <a:ext cx="4384675" cy="5391076"/>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lIns="36000" tIns="36000" rIns="36000" bIns="36000" anchor="ct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latinLnBrk="0" hangingPunct="1">
              <a:spcBef>
                <a:spcPct val="50000"/>
              </a:spcBef>
            </a:pPr>
            <a:endParaRPr kumimoji="0" lang="ko-KR" altLang="en-US" sz="1200">
              <a:ea typeface="맑은 고딕" pitchFamily="50" charset="-127"/>
            </a:endParaRPr>
          </a:p>
        </p:txBody>
      </p:sp>
      <p:sp>
        <p:nvSpPr>
          <p:cNvPr id="33" name="직사각형 32"/>
          <p:cNvSpPr/>
          <p:nvPr/>
        </p:nvSpPr>
        <p:spPr bwMode="auto">
          <a:xfrm>
            <a:off x="5007420" y="666217"/>
            <a:ext cx="4384675" cy="360362"/>
          </a:xfrm>
          <a:prstGeom prst="rect">
            <a:avLst/>
          </a:prstGeom>
          <a:solidFill>
            <a:schemeClr val="tx1">
              <a:lumMod val="75000"/>
              <a:lumOff val="25000"/>
            </a:schemeClr>
          </a:solidFill>
          <a:ln w="9525">
            <a:solidFill>
              <a:schemeClr val="tx1"/>
            </a:solidFill>
            <a:miter lim="800000"/>
            <a:headEnd/>
            <a:tailEnd/>
          </a:ln>
          <a:effectLst/>
          <a:extLst/>
        </p:spPr>
        <p:txBody>
          <a:bodyPr lIns="36000" tIns="36000" rIns="36000" bIns="36000" anchor="ctr"/>
          <a:lstStyle/>
          <a:p>
            <a:pPr algn="ctr" fontAlgn="auto" latinLnBrk="0">
              <a:spcBef>
                <a:spcPct val="50000"/>
              </a:spcBef>
              <a:spcAft>
                <a:spcPts val="0"/>
              </a:spcAft>
              <a:defRPr/>
            </a:pPr>
            <a:r>
              <a:rPr kumimoji="0" lang="en-US" altLang="ko-KR" sz="1400" b="1" dirty="0">
                <a:solidFill>
                  <a:schemeClr val="bg1"/>
                </a:solidFill>
                <a:ea typeface="맑은 고딕" pitchFamily="50" charset="-127"/>
              </a:rPr>
              <a:t>MBR system with SHT </a:t>
            </a:r>
            <a:endParaRPr kumimoji="0" lang="ko-KR" altLang="en-US" sz="1400" b="1" dirty="0">
              <a:solidFill>
                <a:schemeClr val="bg1"/>
              </a:solidFill>
              <a:ea typeface="맑은 고딕" pitchFamily="50" charset="-127"/>
            </a:endParaRPr>
          </a:p>
        </p:txBody>
      </p:sp>
      <p:pic>
        <p:nvPicPr>
          <p:cNvPr id="34" name="그림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6795" y="1272641"/>
            <a:ext cx="42322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_x113833824" descr="EMB0000156445c6"/>
          <p:cNvPicPr>
            <a:picLocks noChangeAspect="1" noChangeArrowheads="1"/>
          </p:cNvPicPr>
          <p:nvPr/>
        </p:nvPicPr>
        <p:blipFill rotWithShape="1">
          <a:blip r:embed="rId5"/>
          <a:srcRect l="10389" r="3320"/>
          <a:stretch/>
        </p:blipFill>
        <p:spPr bwMode="auto">
          <a:xfrm>
            <a:off x="723231" y="3627022"/>
            <a:ext cx="3797721" cy="2178242"/>
          </a:xfrm>
          <a:prstGeom prst="rect">
            <a:avLst/>
          </a:prstGeom>
          <a:ln>
            <a:noFill/>
          </a:ln>
          <a:effectLst>
            <a:outerShdw blurRad="292100" dist="139700" dir="2700000" algn="tl" rotWithShape="0">
              <a:srgbClr val="333333">
                <a:alpha val="65000"/>
              </a:srgbClr>
            </a:outerShdw>
          </a:effectLst>
          <a:extLst/>
        </p:spPr>
      </p:pic>
      <p:pic>
        <p:nvPicPr>
          <p:cNvPr id="37" name="Picture 6" descr="http://www.clker.com/cliparts/e/2/a/d/1206574733930851359Ryan_Taylor_Green_Tick.svg.med.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0657" y="2877604"/>
            <a:ext cx="265113"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6" descr="http://www.clker.com/cliparts/e/2/a/d/1206574733930851359Ryan_Taylor_Green_Tick.svg.med.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9182" y="2925229"/>
            <a:ext cx="265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그림 38" descr="05 copy.jpg"/>
          <p:cNvPicPr>
            <a:picLocks noChangeAspect="1"/>
          </p:cNvPicPr>
          <p:nvPr/>
        </p:nvPicPr>
        <p:blipFill rotWithShape="1">
          <a:blip r:embed="rId8" cstate="print"/>
          <a:srcRect l="60433" t="22249" r="7222" b="47849"/>
          <a:stretch/>
        </p:blipFill>
        <p:spPr>
          <a:xfrm>
            <a:off x="5442258" y="3573016"/>
            <a:ext cx="3524774" cy="2304256"/>
          </a:xfrm>
          <a:prstGeom prst="rect">
            <a:avLst/>
          </a:prstGeom>
        </p:spPr>
      </p:pic>
    </p:spTree>
    <p:extLst>
      <p:ext uri="{BB962C8B-B14F-4D97-AF65-F5344CB8AC3E}">
        <p14:creationId xmlns:p14="http://schemas.microsoft.com/office/powerpoint/2010/main" val="10727408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5"/>
          <p:cNvSpPr txBox="1">
            <a:spLocks/>
          </p:cNvSpPr>
          <p:nvPr/>
        </p:nvSpPr>
        <p:spPr>
          <a:xfrm>
            <a:off x="474855" y="57089"/>
            <a:ext cx="3171876"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Kinetic Parameter Estimation</a:t>
            </a:r>
            <a:endParaRPr lang="en-US"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4" name="직사각형 3"/>
              <p:cNvSpPr/>
              <p:nvPr/>
            </p:nvSpPr>
            <p:spPr>
              <a:xfrm>
                <a:off x="740532" y="681338"/>
                <a:ext cx="8228227" cy="5735994"/>
              </a:xfrm>
              <a:prstGeom prst="rect">
                <a:avLst/>
              </a:prstGeom>
            </p:spPr>
            <p:txBody>
              <a:bodyPr wrap="square">
                <a:spAutoFit/>
              </a:bodyPr>
              <a:lstStyle/>
              <a:p>
                <a:pPr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Biological kinetic parameters </a:t>
                </a:r>
              </a:p>
              <a:p>
                <a:pPr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a:solidFill>
                      <a:srgbClr val="002244"/>
                    </a:solidFill>
                    <a:latin typeface="Arial Black" pitchFamily="34" charset="0"/>
                    <a:ea typeface="맑은 고딕"/>
                    <a:cs typeface="Times New Roman"/>
                  </a:rPr>
                  <a:t> </a:t>
                </a:r>
                <a:r>
                  <a:rPr lang="en-GB" altLang="ko-KR" sz="1800" dirty="0" smtClean="0">
                    <a:solidFill>
                      <a:srgbClr val="002244"/>
                    </a:solidFill>
                    <a:latin typeface="Arial Black" pitchFamily="34" charset="0"/>
                    <a:ea typeface="맑은 고딕"/>
                    <a:cs typeface="Times New Roman"/>
                  </a:rPr>
                  <a:t>                        ⇒ direct evidence of sludge yield reduction </a:t>
                </a:r>
              </a:p>
              <a:p>
                <a:pPr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en-GB" altLang="ko-KR" sz="1800" dirty="0">
                  <a:solidFill>
                    <a:srgbClr val="002244"/>
                  </a:solidFill>
                  <a:latin typeface="Arial Black" pitchFamily="34" charset="0"/>
                  <a:ea typeface="맑은 고딕"/>
                  <a:cs typeface="Times New Roman"/>
                </a:endParaRPr>
              </a:p>
              <a:p>
                <a:pPr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Kinetic parameter estimation : </a:t>
                </a:r>
              </a:p>
              <a:p>
                <a:pPr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 SHT </a:t>
                </a:r>
                <a:r>
                  <a:rPr lang="en-GB" altLang="ko-KR" sz="1800" dirty="0">
                    <a:solidFill>
                      <a:srgbClr val="002244"/>
                    </a:solidFill>
                    <a:latin typeface="Arial Black" pitchFamily="34" charset="0"/>
                    <a:ea typeface="맑은 고딕"/>
                    <a:cs typeface="Times New Roman"/>
                  </a:rPr>
                  <a:t>was operated in 4 different </a:t>
                </a:r>
                <a:r>
                  <a:rPr lang="en-GB" altLang="ko-KR" sz="1800" dirty="0" smtClean="0">
                    <a:solidFill>
                      <a:srgbClr val="002244"/>
                    </a:solidFill>
                    <a:latin typeface="Arial Black" pitchFamily="34" charset="0"/>
                    <a:ea typeface="맑은 고딕"/>
                    <a:cs typeface="Times New Roman"/>
                  </a:rPr>
                  <a:t>conditions</a:t>
                </a:r>
              </a:p>
              <a:p>
                <a:pPr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a:solidFill>
                      <a:srgbClr val="002244"/>
                    </a:solidFill>
                    <a:latin typeface="Arial Black" pitchFamily="34" charset="0"/>
                    <a:ea typeface="맑은 고딕"/>
                    <a:cs typeface="Times New Roman"/>
                  </a:rPr>
                  <a:t> </a:t>
                </a:r>
                <a:r>
                  <a:rPr lang="en-GB" altLang="ko-KR" sz="1800" dirty="0" smtClean="0">
                    <a:solidFill>
                      <a:srgbClr val="002244"/>
                    </a:solidFill>
                    <a:latin typeface="Arial Black" pitchFamily="34" charset="0"/>
                    <a:ea typeface="맑은 고딕"/>
                    <a:cs typeface="Times New Roman"/>
                  </a:rPr>
                  <a:t>   </a:t>
                </a:r>
                <a:r>
                  <a:rPr lang="en-GB" altLang="ko-KR" sz="1800" dirty="0">
                    <a:solidFill>
                      <a:srgbClr val="002244"/>
                    </a:solidFill>
                    <a:latin typeface="Arial Black" pitchFamily="34" charset="0"/>
                    <a:ea typeface="맑은 고딕"/>
                    <a:cs typeface="Times New Roman"/>
                  </a:rPr>
                  <a:t>(as in the experiments of HRT evaluation of SHT, Table 2</a:t>
                </a:r>
                <a:r>
                  <a:rPr lang="en-GB" altLang="ko-KR" sz="1800" dirty="0" smtClean="0">
                    <a:solidFill>
                      <a:srgbClr val="002244"/>
                    </a:solidFill>
                    <a:latin typeface="Arial Black" pitchFamily="34" charset="0"/>
                    <a:ea typeface="맑은 고딕"/>
                    <a:cs typeface="Times New Roman"/>
                  </a:rPr>
                  <a:t>)</a:t>
                </a:r>
              </a:p>
              <a:p>
                <a:pPr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 F/M </a:t>
                </a:r>
                <a:r>
                  <a:rPr lang="en-GB" altLang="ko-KR" sz="1800" dirty="0">
                    <a:solidFill>
                      <a:srgbClr val="002244"/>
                    </a:solidFill>
                    <a:latin typeface="Arial Black" pitchFamily="34" charset="0"/>
                    <a:ea typeface="맑은 고딕"/>
                    <a:cs typeface="Times New Roman"/>
                  </a:rPr>
                  <a:t>ratio of </a:t>
                </a:r>
                <a:r>
                  <a:rPr lang="en-GB" altLang="ko-KR" sz="1800" dirty="0" smtClean="0">
                    <a:solidFill>
                      <a:srgbClr val="002244"/>
                    </a:solidFill>
                    <a:latin typeface="Arial Black" pitchFamily="34" charset="0"/>
                    <a:ea typeface="맑은 고딕"/>
                    <a:cs typeface="Times New Roman"/>
                  </a:rPr>
                  <a:t>0.15</a:t>
                </a:r>
                <a:r>
                  <a:rPr lang="en-GB" altLang="ko-KR" sz="1800" dirty="0">
                    <a:solidFill>
                      <a:srgbClr val="002244"/>
                    </a:solidFill>
                    <a:latin typeface="Arial Black" pitchFamily="34" charset="0"/>
                    <a:ea typeface="맑은 고딕"/>
                    <a:cs typeface="Times New Roman"/>
                  </a:rPr>
                  <a:t> </a:t>
                </a:r>
                <a:endParaRPr lang="ko-KR" altLang="ko-KR" sz="1800" dirty="0">
                  <a:solidFill>
                    <a:srgbClr val="002244"/>
                  </a:solidFill>
                  <a:effectLst/>
                  <a:latin typeface="Arial Black" pitchFamily="34" charset="0"/>
                  <a:ea typeface="Times New Roman"/>
                  <a:cs typeface="Times New Roman"/>
                </a:endParaRPr>
              </a:p>
              <a:p>
                <a:pPr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 For </a:t>
                </a:r>
                <a:r>
                  <a:rPr lang="en-GB" altLang="ko-KR" sz="1800" dirty="0">
                    <a:solidFill>
                      <a:srgbClr val="002244"/>
                    </a:solidFill>
                    <a:latin typeface="Arial Black" pitchFamily="34" charset="0"/>
                    <a:ea typeface="맑은 고딕"/>
                    <a:cs typeface="Times New Roman"/>
                  </a:rPr>
                  <a:t>Y</a:t>
                </a:r>
                <a:r>
                  <a:rPr lang="en-GB" altLang="ko-KR" sz="1800" baseline="-25000" dirty="0">
                    <a:solidFill>
                      <a:srgbClr val="002244"/>
                    </a:solidFill>
                    <a:latin typeface="Arial Black" pitchFamily="34" charset="0"/>
                    <a:ea typeface="맑은 고딕"/>
                    <a:cs typeface="Times New Roman"/>
                  </a:rPr>
                  <a:t>H</a:t>
                </a:r>
                <a:r>
                  <a:rPr lang="en-GB" altLang="ko-KR" sz="1800" dirty="0">
                    <a:solidFill>
                      <a:srgbClr val="002244"/>
                    </a:solidFill>
                    <a:latin typeface="Arial Black" pitchFamily="34" charset="0"/>
                    <a:ea typeface="맑은 고딕"/>
                    <a:cs typeface="Times New Roman"/>
                  </a:rPr>
                  <a:t> estimation</a:t>
                </a:r>
                <a:endParaRPr lang="en-US" altLang="ko-KR" sz="1800" i="1" dirty="0" smtClean="0">
                  <a:solidFill>
                    <a:srgbClr val="002244"/>
                  </a:solidFill>
                  <a:latin typeface="Arial Black" pitchFamily="34" charset="0"/>
                  <a:ea typeface="Cambria Math"/>
                </a:endParaRPr>
              </a:p>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14:m>
                  <m:oMath xmlns:m="http://schemas.openxmlformats.org/officeDocument/2006/math">
                    <m:sSub>
                      <m:sSubPr>
                        <m:ctrlPr>
                          <a:rPr lang="ko-KR" altLang="ko-KR" sz="1800" i="1">
                            <a:solidFill>
                              <a:srgbClr val="002244"/>
                            </a:solidFill>
                            <a:latin typeface="Cambria Math"/>
                            <a:ea typeface="Cambria Math"/>
                          </a:rPr>
                        </m:ctrlPr>
                      </m:sSubPr>
                      <m:e>
                        <m:r>
                          <m:rPr>
                            <m:sty m:val="p"/>
                          </m:rPr>
                          <a:rPr lang="en-US" altLang="ko-KR" sz="1800">
                            <a:solidFill>
                              <a:srgbClr val="002244"/>
                            </a:solidFill>
                            <a:latin typeface="Cambria Math"/>
                            <a:ea typeface="맑은 고딕"/>
                          </a:rPr>
                          <m:t>Y</m:t>
                        </m:r>
                      </m:e>
                      <m:sub>
                        <m:r>
                          <a:rPr lang="en-US" altLang="ko-KR" sz="1800" i="1">
                            <a:solidFill>
                              <a:srgbClr val="002244"/>
                            </a:solidFill>
                            <a:latin typeface="Cambria Math"/>
                            <a:ea typeface="맑은 고딕"/>
                          </a:rPr>
                          <m:t>𝐻</m:t>
                        </m:r>
                      </m:sub>
                    </m:sSub>
                    <m:r>
                      <a:rPr lang="en-US" altLang="ko-KR" sz="1800">
                        <a:solidFill>
                          <a:srgbClr val="002244"/>
                        </a:solidFill>
                        <a:latin typeface="Cambria Math"/>
                        <a:ea typeface="맑은 고딕"/>
                      </a:rPr>
                      <m:t>=</m:t>
                    </m:r>
                    <m:f>
                      <m:fPr>
                        <m:ctrlPr>
                          <a:rPr lang="ko-KR" altLang="ko-KR" sz="1800" i="1">
                            <a:solidFill>
                              <a:srgbClr val="002244"/>
                            </a:solidFill>
                            <a:latin typeface="Cambria Math"/>
                            <a:ea typeface="Cambria Math"/>
                          </a:rPr>
                        </m:ctrlPr>
                      </m:fPr>
                      <m:num>
                        <m:r>
                          <a:rPr lang="en-US" altLang="ko-KR" sz="1800" i="1">
                            <a:solidFill>
                              <a:srgbClr val="002244"/>
                            </a:solidFill>
                            <a:latin typeface="Cambria Math"/>
                            <a:ea typeface="맑은 고딕"/>
                          </a:rPr>
                          <m:t>∆</m:t>
                        </m:r>
                        <m:r>
                          <a:rPr lang="en-US" altLang="ko-KR" sz="1800" i="1">
                            <a:solidFill>
                              <a:srgbClr val="002244"/>
                            </a:solidFill>
                            <a:latin typeface="Cambria Math"/>
                            <a:ea typeface="맑은 고딕"/>
                          </a:rPr>
                          <m:t>𝐵𝑖𝑜𝑚𝑎𝑠𝑠</m:t>
                        </m:r>
                        <m:r>
                          <a:rPr lang="en-US" altLang="ko-KR" sz="1800" i="1">
                            <a:solidFill>
                              <a:srgbClr val="002244"/>
                            </a:solidFill>
                            <a:latin typeface="Cambria Math"/>
                            <a:ea typeface="맑은 고딕"/>
                          </a:rPr>
                          <m:t> </m:t>
                        </m:r>
                        <m:r>
                          <a:rPr lang="en-US" altLang="ko-KR" sz="1800" i="1">
                            <a:solidFill>
                              <a:srgbClr val="002244"/>
                            </a:solidFill>
                            <a:latin typeface="Cambria Math"/>
                            <a:ea typeface="맑은 고딕"/>
                          </a:rPr>
                          <m:t>𝐶𝑂𝐷</m:t>
                        </m:r>
                      </m:num>
                      <m:den>
                        <m:r>
                          <a:rPr lang="en-US" altLang="ko-KR" sz="1800" i="1">
                            <a:solidFill>
                              <a:srgbClr val="002244"/>
                            </a:solidFill>
                            <a:latin typeface="Cambria Math"/>
                            <a:ea typeface="맑은 고딕"/>
                          </a:rPr>
                          <m:t>∆</m:t>
                        </m:r>
                        <m:r>
                          <a:rPr lang="en-US" altLang="ko-KR" sz="1800" i="1">
                            <a:solidFill>
                              <a:srgbClr val="002244"/>
                            </a:solidFill>
                            <a:latin typeface="Cambria Math"/>
                            <a:ea typeface="맑은 고딕"/>
                          </a:rPr>
                          <m:t>𝑆𝑜𝑙𝑢𝑏𝑙𝑒</m:t>
                        </m:r>
                        <m:r>
                          <a:rPr lang="en-US" altLang="ko-KR" sz="1800" i="1">
                            <a:solidFill>
                              <a:srgbClr val="002244"/>
                            </a:solidFill>
                            <a:latin typeface="Cambria Math"/>
                            <a:ea typeface="맑은 고딕"/>
                          </a:rPr>
                          <m:t> </m:t>
                        </m:r>
                        <m:r>
                          <a:rPr lang="en-US" altLang="ko-KR" sz="1800" i="1">
                            <a:solidFill>
                              <a:srgbClr val="002244"/>
                            </a:solidFill>
                            <a:latin typeface="Cambria Math"/>
                            <a:ea typeface="맑은 고딕"/>
                          </a:rPr>
                          <m:t>𝐶𝑂𝐷</m:t>
                        </m:r>
                      </m:den>
                    </m:f>
                  </m:oMath>
                </a14:m>
                <a:r>
                  <a:rPr lang="en-US" altLang="ko-KR" sz="1800" dirty="0">
                    <a:solidFill>
                      <a:srgbClr val="002244"/>
                    </a:solidFill>
                    <a:latin typeface="Arial Black" pitchFamily="34" charset="0"/>
                    <a:cs typeface="굴림"/>
                  </a:rPr>
                  <a:t>     </a:t>
                </a:r>
                <a:endParaRPr lang="en-US" altLang="ko-KR" sz="1800" dirty="0" smtClean="0">
                  <a:solidFill>
                    <a:srgbClr val="002244"/>
                  </a:solidFill>
                  <a:latin typeface="Arial Black" pitchFamily="34" charset="0"/>
                  <a:cs typeface="굴림"/>
                </a:endParaRPr>
              </a:p>
              <a:p>
                <a:pPr lvl="0"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en-GB" altLang="ko-KR" sz="1800" dirty="0" smtClean="0">
                  <a:solidFill>
                    <a:srgbClr val="002244"/>
                  </a:solidFill>
                  <a:latin typeface="Arial Black" pitchFamily="34" charset="0"/>
                  <a:ea typeface="맑은 고딕"/>
                  <a:cs typeface="Times New Roman"/>
                </a:endParaRPr>
              </a:p>
              <a:p>
                <a:pPr lvl="0"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 </a:t>
                </a:r>
                <a:r>
                  <a:rPr lang="en-GB" altLang="ko-KR" sz="1800" dirty="0">
                    <a:solidFill>
                      <a:srgbClr val="002244"/>
                    </a:solidFill>
                    <a:latin typeface="Arial Black" pitchFamily="34" charset="0"/>
                    <a:ea typeface="맑은 고딕"/>
                    <a:cs typeface="Times New Roman"/>
                  </a:rPr>
                  <a:t>For </a:t>
                </a:r>
                <a:r>
                  <a:rPr lang="en-GB" altLang="ko-KR" sz="1800" dirty="0" err="1" smtClean="0">
                    <a:solidFill>
                      <a:srgbClr val="002244"/>
                    </a:solidFill>
                    <a:latin typeface="Arial Black" pitchFamily="34" charset="0"/>
                    <a:ea typeface="맑은 고딕"/>
                    <a:cs typeface="Times New Roman"/>
                  </a:rPr>
                  <a:t>b</a:t>
                </a:r>
                <a:r>
                  <a:rPr lang="en-GB" altLang="ko-KR" sz="1800" baseline="-25000" dirty="0" err="1" smtClean="0">
                    <a:solidFill>
                      <a:srgbClr val="002244"/>
                    </a:solidFill>
                    <a:latin typeface="Arial Black" pitchFamily="34" charset="0"/>
                    <a:ea typeface="맑은 고딕"/>
                    <a:cs typeface="Times New Roman"/>
                  </a:rPr>
                  <a:t>H</a:t>
                </a:r>
                <a:r>
                  <a:rPr lang="en-GB" altLang="ko-KR" sz="1800" dirty="0" smtClean="0">
                    <a:solidFill>
                      <a:srgbClr val="002244"/>
                    </a:solidFill>
                    <a:latin typeface="Arial Black" pitchFamily="34" charset="0"/>
                    <a:ea typeface="맑은 고딕"/>
                    <a:cs typeface="Times New Roman"/>
                  </a:rPr>
                  <a:t> estimation (</a:t>
                </a:r>
                <a:r>
                  <a:rPr lang="en-US" altLang="ko-KR" sz="1800" dirty="0" smtClean="0">
                    <a:solidFill>
                      <a:srgbClr val="002244"/>
                    </a:solidFill>
                    <a:latin typeface="Arial Black" pitchFamily="34" charset="0"/>
                    <a:ea typeface="맑은 고딕"/>
                  </a:rPr>
                  <a:t>non-active </a:t>
                </a:r>
                <a:r>
                  <a:rPr lang="en-US" altLang="ko-KR" sz="1800" dirty="0">
                    <a:solidFill>
                      <a:srgbClr val="002244"/>
                    </a:solidFill>
                    <a:latin typeface="Arial Black" pitchFamily="34" charset="0"/>
                    <a:ea typeface="맑은 고딕"/>
                  </a:rPr>
                  <a:t>biomass fraction, </a:t>
                </a:r>
                <a:r>
                  <a:rPr lang="en-US" altLang="ko-KR" sz="1800" dirty="0" err="1">
                    <a:solidFill>
                      <a:srgbClr val="002244"/>
                    </a:solidFill>
                    <a:latin typeface="Arial Black" pitchFamily="34" charset="0"/>
                    <a:ea typeface="맑은 고딕"/>
                  </a:rPr>
                  <a:t>f´</a:t>
                </a:r>
                <a:r>
                  <a:rPr lang="en-US" altLang="ko-KR" sz="1800" baseline="-25000" dirty="0" err="1">
                    <a:solidFill>
                      <a:srgbClr val="002244"/>
                    </a:solidFill>
                    <a:latin typeface="Arial Black" pitchFamily="34" charset="0"/>
                    <a:ea typeface="맑은 고딕"/>
                  </a:rPr>
                  <a:t>p</a:t>
                </a:r>
                <a:r>
                  <a:rPr lang="en-US" altLang="ko-KR" sz="1800" dirty="0">
                    <a:solidFill>
                      <a:srgbClr val="002244"/>
                    </a:solidFill>
                    <a:latin typeface="Arial Black" pitchFamily="34" charset="0"/>
                    <a:ea typeface="맑은 고딕"/>
                  </a:rPr>
                  <a:t> as </a:t>
                </a:r>
                <a:r>
                  <a:rPr lang="en-US" altLang="ko-KR" sz="1800" dirty="0" smtClean="0">
                    <a:solidFill>
                      <a:srgbClr val="002244"/>
                    </a:solidFill>
                    <a:latin typeface="Arial Black" pitchFamily="34" charset="0"/>
                    <a:ea typeface="맑은 고딕"/>
                  </a:rPr>
                  <a:t>0.08)</a:t>
                </a:r>
                <a:endParaRPr lang="en-US" altLang="ko-KR" sz="1800" i="1" dirty="0">
                  <a:solidFill>
                    <a:srgbClr val="002244"/>
                  </a:solidFill>
                  <a:latin typeface="Arial Black" pitchFamily="34" charset="0"/>
                  <a:ea typeface="Cambria Math"/>
                </a:endParaRPr>
              </a:p>
              <a:p>
                <a:pPr lvl="0" algn="ctr">
                  <a:spcAft>
                    <a:spcPts val="0"/>
                  </a:spcAft>
                </a:pPr>
                <a14:m>
                  <m:oMath xmlns:m="http://schemas.openxmlformats.org/officeDocument/2006/math">
                    <m:sSub>
                      <m:sSubPr>
                        <m:ctrlPr>
                          <a:rPr lang="ko-KR" altLang="ko-KR" sz="1800" i="1">
                            <a:solidFill>
                              <a:srgbClr val="002244"/>
                            </a:solidFill>
                            <a:latin typeface="Cambria Math"/>
                            <a:ea typeface="Cambria Math"/>
                          </a:rPr>
                        </m:ctrlPr>
                      </m:sSubPr>
                      <m:e>
                        <m:r>
                          <m:rPr>
                            <m:sty m:val="p"/>
                          </m:rPr>
                          <a:rPr lang="en-US" altLang="ko-KR" sz="1800">
                            <a:solidFill>
                              <a:srgbClr val="002244"/>
                            </a:solidFill>
                            <a:latin typeface="Cambria Math"/>
                            <a:ea typeface="맑은 고딕"/>
                          </a:rPr>
                          <m:t>b</m:t>
                        </m:r>
                      </m:e>
                      <m:sub>
                        <m:r>
                          <a:rPr lang="en-US" altLang="ko-KR" sz="1800" i="1">
                            <a:solidFill>
                              <a:srgbClr val="002244"/>
                            </a:solidFill>
                            <a:latin typeface="Cambria Math"/>
                            <a:ea typeface="맑은 고딕"/>
                          </a:rPr>
                          <m:t>𝐻</m:t>
                        </m:r>
                      </m:sub>
                    </m:sSub>
                    <m:r>
                      <a:rPr lang="en-US" altLang="ko-KR" sz="1800" i="1">
                        <a:solidFill>
                          <a:srgbClr val="002244"/>
                        </a:solidFill>
                        <a:latin typeface="Cambria Math"/>
                        <a:ea typeface="맑은 고딕"/>
                      </a:rPr>
                      <m:t>= </m:t>
                    </m:r>
                    <m:f>
                      <m:fPr>
                        <m:ctrlPr>
                          <a:rPr lang="ko-KR" altLang="ko-KR" sz="1800" i="1">
                            <a:solidFill>
                              <a:srgbClr val="002244"/>
                            </a:solidFill>
                            <a:latin typeface="Cambria Math"/>
                            <a:ea typeface="Cambria Math"/>
                          </a:rPr>
                        </m:ctrlPr>
                      </m:fPr>
                      <m:num>
                        <m:sSubSup>
                          <m:sSubSupPr>
                            <m:ctrlPr>
                              <a:rPr lang="ko-KR" altLang="ko-KR" sz="1800" i="1">
                                <a:solidFill>
                                  <a:srgbClr val="002244"/>
                                </a:solidFill>
                                <a:latin typeface="Cambria Math"/>
                                <a:ea typeface="Cambria Math"/>
                              </a:rPr>
                            </m:ctrlPr>
                          </m:sSubSupPr>
                          <m:e>
                            <m:r>
                              <a:rPr lang="en-US" altLang="ko-KR" sz="1800" i="1">
                                <a:solidFill>
                                  <a:srgbClr val="002244"/>
                                </a:solidFill>
                                <a:latin typeface="Cambria Math"/>
                                <a:ea typeface="맑은 고딕"/>
                              </a:rPr>
                              <m:t>𝑏</m:t>
                            </m:r>
                          </m:e>
                          <m:sub>
                            <m:r>
                              <a:rPr lang="en-US" altLang="ko-KR" sz="1800" i="1">
                                <a:solidFill>
                                  <a:srgbClr val="002244"/>
                                </a:solidFill>
                                <a:latin typeface="Cambria Math"/>
                                <a:ea typeface="맑은 고딕"/>
                              </a:rPr>
                              <m:t>𝐻</m:t>
                            </m:r>
                          </m:sub>
                          <m:sup>
                            <m:r>
                              <a:rPr lang="en-US" altLang="ko-KR" sz="1800" i="1">
                                <a:solidFill>
                                  <a:srgbClr val="002244"/>
                                </a:solidFill>
                                <a:latin typeface="Cambria Math"/>
                                <a:ea typeface="맑은 고딕"/>
                              </a:rPr>
                              <m:t>′</m:t>
                            </m:r>
                          </m:sup>
                        </m:sSubSup>
                      </m:num>
                      <m:den>
                        <m:r>
                          <a:rPr lang="en-US" altLang="ko-KR" sz="1800" i="1">
                            <a:solidFill>
                              <a:srgbClr val="002244"/>
                            </a:solidFill>
                            <a:latin typeface="Cambria Math"/>
                            <a:ea typeface="맑은 고딕"/>
                          </a:rPr>
                          <m:t>1−</m:t>
                        </m:r>
                        <m:sSub>
                          <m:sSubPr>
                            <m:ctrlPr>
                              <a:rPr lang="ko-KR" altLang="ko-KR" sz="1800" i="1">
                                <a:solidFill>
                                  <a:srgbClr val="002244"/>
                                </a:solidFill>
                                <a:latin typeface="Cambria Math"/>
                                <a:ea typeface="Cambria Math"/>
                              </a:rPr>
                            </m:ctrlPr>
                          </m:sSubPr>
                          <m:e>
                            <m:r>
                              <a:rPr lang="en-US" altLang="ko-KR" sz="1800" i="1">
                                <a:solidFill>
                                  <a:srgbClr val="002244"/>
                                </a:solidFill>
                                <a:latin typeface="Cambria Math"/>
                                <a:ea typeface="맑은 고딕"/>
                              </a:rPr>
                              <m:t>𝑌</m:t>
                            </m:r>
                          </m:e>
                          <m:sub>
                            <m:r>
                              <a:rPr lang="en-US" altLang="ko-KR" sz="1800" i="1">
                                <a:solidFill>
                                  <a:srgbClr val="002244"/>
                                </a:solidFill>
                                <a:latin typeface="Cambria Math"/>
                                <a:ea typeface="맑은 고딕"/>
                              </a:rPr>
                              <m:t>𝐻</m:t>
                            </m:r>
                          </m:sub>
                        </m:sSub>
                        <m:r>
                          <a:rPr lang="en-US" altLang="ko-KR" sz="1800" i="1">
                            <a:solidFill>
                              <a:srgbClr val="002244"/>
                            </a:solidFill>
                            <a:latin typeface="Cambria Math"/>
                            <a:ea typeface="맑은 고딕"/>
                          </a:rPr>
                          <m:t>(1−</m:t>
                        </m:r>
                        <m:sSubSup>
                          <m:sSubSupPr>
                            <m:ctrlPr>
                              <a:rPr lang="ko-KR" altLang="ko-KR" sz="1800" i="1">
                                <a:solidFill>
                                  <a:srgbClr val="002244"/>
                                </a:solidFill>
                                <a:latin typeface="Cambria Math"/>
                                <a:ea typeface="Cambria Math"/>
                              </a:rPr>
                            </m:ctrlPr>
                          </m:sSubSupPr>
                          <m:e>
                            <m:r>
                              <a:rPr lang="en-US" altLang="ko-KR" sz="1800" i="1">
                                <a:solidFill>
                                  <a:srgbClr val="002244"/>
                                </a:solidFill>
                                <a:latin typeface="Cambria Math"/>
                                <a:ea typeface="맑은 고딕"/>
                              </a:rPr>
                              <m:t>𝑓</m:t>
                            </m:r>
                          </m:e>
                          <m:sub>
                            <m:r>
                              <a:rPr lang="en-US" altLang="ko-KR" sz="1800" i="1">
                                <a:solidFill>
                                  <a:srgbClr val="002244"/>
                                </a:solidFill>
                                <a:latin typeface="Cambria Math"/>
                                <a:ea typeface="맑은 고딕"/>
                              </a:rPr>
                              <m:t>𝑝</m:t>
                            </m:r>
                          </m:sub>
                          <m:sup>
                            <m:r>
                              <a:rPr lang="en-US" altLang="ko-KR" sz="1800" i="1">
                                <a:solidFill>
                                  <a:srgbClr val="002244"/>
                                </a:solidFill>
                                <a:latin typeface="Cambria Math"/>
                                <a:ea typeface="맑은 고딕"/>
                              </a:rPr>
                              <m:t>′ </m:t>
                            </m:r>
                          </m:sup>
                        </m:sSubSup>
                        <m:r>
                          <a:rPr lang="en-US" altLang="ko-KR" sz="1800" i="1">
                            <a:solidFill>
                              <a:srgbClr val="002244"/>
                            </a:solidFill>
                            <a:latin typeface="Cambria Math"/>
                            <a:ea typeface="맑은 고딕"/>
                          </a:rPr>
                          <m:t>)</m:t>
                        </m:r>
                      </m:den>
                    </m:f>
                  </m:oMath>
                </a14:m>
                <a:r>
                  <a:rPr lang="en-US" altLang="ko-KR" sz="1800" dirty="0">
                    <a:solidFill>
                      <a:srgbClr val="002244"/>
                    </a:solidFill>
                    <a:latin typeface="Arial Black" pitchFamily="34" charset="0"/>
                    <a:ea typeface="맑은 고딕"/>
                  </a:rPr>
                  <a:t>                                        </a:t>
                </a:r>
                <a:endParaRPr lang="ko-KR" altLang="ko-KR" sz="1800" dirty="0">
                  <a:solidFill>
                    <a:srgbClr val="002244"/>
                  </a:solidFill>
                  <a:latin typeface="Arial Black" pitchFamily="34" charset="0"/>
                </a:endParaRPr>
              </a:p>
              <a:p>
                <a:pPr lvl="0" algn="just">
                  <a:spcAft>
                    <a:spcPts val="0"/>
                  </a:spcAft>
                </a:pPr>
                <a:r>
                  <a:rPr lang="en-US" altLang="ko-KR" sz="1800" dirty="0">
                    <a:solidFill>
                      <a:srgbClr val="002244"/>
                    </a:solidFill>
                    <a:latin typeface="Arial Black" pitchFamily="34" charset="0"/>
                    <a:ea typeface="맑은 고딕"/>
                    <a:cs typeface="Times New Roman"/>
                  </a:rPr>
                  <a:t> </a:t>
                </a:r>
                <a:endParaRPr lang="ko-KR" altLang="ko-KR" sz="1800" dirty="0">
                  <a:solidFill>
                    <a:srgbClr val="002244"/>
                  </a:solidFill>
                  <a:latin typeface="Arial Black" pitchFamily="34" charset="0"/>
                  <a:ea typeface="Times New Roman"/>
                  <a:cs typeface="Times New Roman"/>
                </a:endParaRPr>
              </a:p>
              <a:p>
                <a:pPr lvl="0"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 For Sludge </a:t>
                </a:r>
                <a:r>
                  <a:rPr lang="en-GB" altLang="ko-KR" sz="1800" dirty="0">
                    <a:solidFill>
                      <a:srgbClr val="002244"/>
                    </a:solidFill>
                    <a:latin typeface="Arial Black" pitchFamily="34" charset="0"/>
                    <a:ea typeface="맑은 고딕"/>
                    <a:cs typeface="Times New Roman"/>
                  </a:rPr>
                  <a:t>production, </a:t>
                </a:r>
                <a:r>
                  <a:rPr lang="en-GB" altLang="ko-KR" sz="1800" dirty="0" smtClean="0">
                    <a:solidFill>
                      <a:srgbClr val="002244"/>
                    </a:solidFill>
                    <a:latin typeface="Arial Black" pitchFamily="34" charset="0"/>
                    <a:ea typeface="맑은 고딕"/>
                    <a:cs typeface="Times New Roman"/>
                  </a:rPr>
                  <a:t>P</a:t>
                </a:r>
                <a:r>
                  <a:rPr lang="en-GB" altLang="ko-KR" sz="1800" baseline="-25000" dirty="0" smtClean="0">
                    <a:solidFill>
                      <a:srgbClr val="002244"/>
                    </a:solidFill>
                    <a:latin typeface="Arial Black" pitchFamily="34" charset="0"/>
                    <a:ea typeface="맑은 고딕"/>
                    <a:cs typeface="Times New Roman"/>
                  </a:rPr>
                  <a:t>X,VSS</a:t>
                </a:r>
              </a:p>
              <a:p>
                <a:pPr lvl="0"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en-GB" altLang="ko-KR" sz="1800" dirty="0" smtClean="0">
                  <a:solidFill>
                    <a:srgbClr val="002244"/>
                  </a:solidFill>
                  <a:latin typeface="Arial Black" pitchFamily="34" charset="0"/>
                  <a:ea typeface="맑은 고딕"/>
                  <a:cs typeface="Times New Roman"/>
                </a:endParaRPr>
              </a:p>
              <a:p>
                <a:pPr algn="ctr"/>
                <a14:m>
                  <m:oMathPara xmlns:m="http://schemas.openxmlformats.org/officeDocument/2006/math">
                    <m:oMathParaPr>
                      <m:jc m:val="centerGroup"/>
                    </m:oMathParaPr>
                    <m:oMath xmlns:m="http://schemas.openxmlformats.org/officeDocument/2006/math">
                      <m:sSub>
                        <m:sSubPr>
                          <m:ctrlPr>
                            <a:rPr lang="ko-KR" altLang="ko-KR" i="1">
                              <a:solidFill>
                                <a:srgbClr val="002244"/>
                              </a:solidFill>
                              <a:latin typeface="Cambria Math"/>
                              <a:ea typeface="Cambria Math"/>
                              <a:cs typeface="Times New Roman"/>
                            </a:rPr>
                          </m:ctrlPr>
                        </m:sSubPr>
                        <m:e>
                          <m:r>
                            <a:rPr lang="en-GB" altLang="ko-KR" i="1">
                              <a:solidFill>
                                <a:srgbClr val="002244"/>
                              </a:solidFill>
                              <a:latin typeface="Cambria Math"/>
                              <a:cs typeface="Times New Roman"/>
                            </a:rPr>
                            <m:t>𝑌</m:t>
                          </m:r>
                        </m:e>
                        <m:sub>
                          <m:r>
                            <a:rPr lang="en-GB" altLang="ko-KR" i="1">
                              <a:solidFill>
                                <a:srgbClr val="002244"/>
                              </a:solidFill>
                              <a:latin typeface="Cambria Math"/>
                              <a:cs typeface="Times New Roman"/>
                            </a:rPr>
                            <m:t>𝑜𝑏𝑠</m:t>
                          </m:r>
                        </m:sub>
                      </m:sSub>
                      <m:r>
                        <a:rPr lang="en-GB" altLang="ko-KR" i="1">
                          <a:solidFill>
                            <a:srgbClr val="002244"/>
                          </a:solidFill>
                          <a:latin typeface="Cambria Math"/>
                          <a:cs typeface="Times New Roman"/>
                        </a:rPr>
                        <m:t>=</m:t>
                      </m:r>
                      <m:f>
                        <m:fPr>
                          <m:ctrlPr>
                            <a:rPr lang="ko-KR" altLang="ko-KR" i="1">
                              <a:solidFill>
                                <a:srgbClr val="002244"/>
                              </a:solidFill>
                              <a:latin typeface="Cambria Math"/>
                              <a:ea typeface="Cambria Math"/>
                              <a:cs typeface="Times New Roman"/>
                            </a:rPr>
                          </m:ctrlPr>
                        </m:fPr>
                        <m:num>
                          <m:sSub>
                            <m:sSubPr>
                              <m:ctrlPr>
                                <a:rPr lang="ko-KR" altLang="ko-KR" i="1">
                                  <a:solidFill>
                                    <a:srgbClr val="002244"/>
                                  </a:solidFill>
                                  <a:latin typeface="Cambria Math"/>
                                  <a:ea typeface="Cambria Math"/>
                                  <a:cs typeface="Times New Roman"/>
                                </a:rPr>
                              </m:ctrlPr>
                            </m:sSubPr>
                            <m:e>
                              <m:r>
                                <a:rPr lang="en-GB" altLang="ko-KR" i="1">
                                  <a:solidFill>
                                    <a:srgbClr val="002244"/>
                                  </a:solidFill>
                                  <a:latin typeface="Cambria Math"/>
                                  <a:cs typeface="Times New Roman"/>
                                </a:rPr>
                                <m:t>𝑌</m:t>
                              </m:r>
                            </m:e>
                            <m:sub>
                              <m:r>
                                <a:rPr lang="en-GB" altLang="ko-KR" i="1">
                                  <a:solidFill>
                                    <a:srgbClr val="002244"/>
                                  </a:solidFill>
                                  <a:latin typeface="Cambria Math"/>
                                  <a:cs typeface="Times New Roman"/>
                                </a:rPr>
                                <m:t>𝐻</m:t>
                              </m:r>
                            </m:sub>
                          </m:sSub>
                        </m:num>
                        <m:den>
                          <m:r>
                            <a:rPr lang="en-GB" altLang="ko-KR" i="1">
                              <a:solidFill>
                                <a:srgbClr val="002244"/>
                              </a:solidFill>
                              <a:latin typeface="Cambria Math"/>
                              <a:cs typeface="Times New Roman"/>
                            </a:rPr>
                            <m:t>1+</m:t>
                          </m:r>
                          <m:sSub>
                            <m:sSubPr>
                              <m:ctrlPr>
                                <a:rPr lang="ko-KR" altLang="ko-KR" i="1">
                                  <a:solidFill>
                                    <a:srgbClr val="002244"/>
                                  </a:solidFill>
                                  <a:latin typeface="Cambria Math"/>
                                  <a:ea typeface="Cambria Math"/>
                                  <a:cs typeface="Times New Roman"/>
                                </a:rPr>
                              </m:ctrlPr>
                            </m:sSubPr>
                            <m:e>
                              <m:r>
                                <a:rPr lang="en-GB" altLang="ko-KR" i="1">
                                  <a:solidFill>
                                    <a:srgbClr val="002244"/>
                                  </a:solidFill>
                                  <a:latin typeface="Cambria Math"/>
                                  <a:cs typeface="Times New Roman"/>
                                </a:rPr>
                                <m:t>𝑏</m:t>
                              </m:r>
                            </m:e>
                            <m:sub>
                              <m:r>
                                <a:rPr lang="en-GB" altLang="ko-KR" i="1">
                                  <a:solidFill>
                                    <a:srgbClr val="002244"/>
                                  </a:solidFill>
                                  <a:latin typeface="Cambria Math"/>
                                  <a:cs typeface="Times New Roman"/>
                                </a:rPr>
                                <m:t>𝐻</m:t>
                              </m:r>
                            </m:sub>
                          </m:sSub>
                          <m:r>
                            <a:rPr lang="en-GB" altLang="ko-KR" i="1">
                              <a:solidFill>
                                <a:srgbClr val="002244"/>
                              </a:solidFill>
                              <a:latin typeface="Cambria Math"/>
                              <a:cs typeface="Times New Roman"/>
                            </a:rPr>
                            <m:t> </m:t>
                          </m:r>
                          <m:r>
                            <a:rPr lang="en-GB" altLang="ko-KR" i="1">
                              <a:solidFill>
                                <a:srgbClr val="002244"/>
                              </a:solidFill>
                              <a:latin typeface="Cambria Math"/>
                              <a:cs typeface="Times New Roman"/>
                            </a:rPr>
                            <m:t>𝑆𝑅𝑇</m:t>
                          </m:r>
                        </m:den>
                      </m:f>
                    </m:oMath>
                  </m:oMathPara>
                </a14:m>
                <a:endParaRPr lang="ko-KR" altLang="ko-KR" dirty="0">
                  <a:solidFill>
                    <a:srgbClr val="002244"/>
                  </a:solidFill>
                  <a:latin typeface="Arial Black" pitchFamily="34" charset="0"/>
                  <a:ea typeface="Times New Roman"/>
                  <a:cs typeface="Times New Roman"/>
                </a:endParaRPr>
              </a:p>
              <a:p>
                <a:pPr lvl="0" algn="ctr">
                  <a:spcAft>
                    <a:spcPts val="0"/>
                  </a:spcAft>
                </a:pPr>
                <a:endParaRPr lang="en-GB" altLang="ko-KR" sz="1800" dirty="0" smtClean="0">
                  <a:solidFill>
                    <a:srgbClr val="002244"/>
                  </a:solidFill>
                  <a:latin typeface="Arial Black" pitchFamily="34" charset="0"/>
                  <a:ea typeface="맑은 고딕"/>
                  <a:cs typeface="Times New Roman"/>
                </a:endParaRPr>
              </a:p>
              <a:p>
                <a:pPr lvl="0" algn="ctr">
                  <a:spcAft>
                    <a:spcPts val="0"/>
                  </a:spcAft>
                </a:pPr>
                <a:r>
                  <a:rPr lang="en-GB" altLang="ko-KR" sz="1800" dirty="0" smtClean="0">
                    <a:solidFill>
                      <a:srgbClr val="002244"/>
                    </a:solidFill>
                    <a:latin typeface="Arial Black" pitchFamily="34" charset="0"/>
                    <a:ea typeface="맑은 고딕"/>
                    <a:cs typeface="Times New Roman"/>
                  </a:rPr>
                  <a:t> </a:t>
                </a:r>
                <a14:m>
                  <m:oMath xmlns:m="http://schemas.openxmlformats.org/officeDocument/2006/math">
                    <m:sSub>
                      <m:sSubPr>
                        <m:ctrlPr>
                          <a:rPr lang="ko-KR" altLang="ko-KR" sz="1800" i="1">
                            <a:solidFill>
                              <a:srgbClr val="002244"/>
                            </a:solidFill>
                            <a:latin typeface="Cambria Math"/>
                            <a:ea typeface="Cambria Math"/>
                            <a:cs typeface="Times New Roman"/>
                          </a:rPr>
                        </m:ctrlPr>
                      </m:sSubPr>
                      <m:e>
                        <m:r>
                          <a:rPr lang="en-GB" altLang="ko-KR" sz="1800" i="1">
                            <a:solidFill>
                              <a:srgbClr val="002244"/>
                            </a:solidFill>
                            <a:latin typeface="Cambria Math"/>
                            <a:ea typeface="맑은 고딕"/>
                            <a:cs typeface="Times New Roman"/>
                          </a:rPr>
                          <m:t>𝑃</m:t>
                        </m:r>
                      </m:e>
                      <m:sub>
                        <m:r>
                          <a:rPr lang="en-GB" altLang="ko-KR" sz="1800" i="1">
                            <a:solidFill>
                              <a:srgbClr val="002244"/>
                            </a:solidFill>
                            <a:latin typeface="Cambria Math"/>
                            <a:ea typeface="맑은 고딕"/>
                            <a:cs typeface="Times New Roman"/>
                          </a:rPr>
                          <m:t>𝑋</m:t>
                        </m:r>
                        <m:r>
                          <a:rPr lang="en-GB" altLang="ko-KR" sz="1800" i="1">
                            <a:solidFill>
                              <a:srgbClr val="002244"/>
                            </a:solidFill>
                            <a:latin typeface="Cambria Math"/>
                            <a:ea typeface="맑은 고딕"/>
                            <a:cs typeface="Times New Roman"/>
                          </a:rPr>
                          <m:t>,</m:t>
                        </m:r>
                        <m:r>
                          <a:rPr lang="en-GB" altLang="ko-KR" sz="1800" i="1">
                            <a:solidFill>
                              <a:srgbClr val="002244"/>
                            </a:solidFill>
                            <a:latin typeface="Cambria Math"/>
                            <a:ea typeface="맑은 고딕"/>
                            <a:cs typeface="Times New Roman"/>
                          </a:rPr>
                          <m:t>𝑉𝑆𝑆</m:t>
                        </m:r>
                      </m:sub>
                    </m:sSub>
                    <m:r>
                      <a:rPr lang="en-GB" altLang="ko-KR" sz="1800" i="1">
                        <a:solidFill>
                          <a:srgbClr val="002244"/>
                        </a:solidFill>
                        <a:latin typeface="Cambria Math"/>
                        <a:ea typeface="맑은 고딕"/>
                        <a:cs typeface="Times New Roman"/>
                      </a:rPr>
                      <m:t>=</m:t>
                    </m:r>
                    <m:sSub>
                      <m:sSubPr>
                        <m:ctrlPr>
                          <a:rPr lang="ko-KR" altLang="ko-KR" sz="1800" i="1">
                            <a:solidFill>
                              <a:srgbClr val="002244"/>
                            </a:solidFill>
                            <a:latin typeface="Cambria Math"/>
                            <a:ea typeface="Cambria Math"/>
                            <a:cs typeface="Times New Roman"/>
                          </a:rPr>
                        </m:ctrlPr>
                      </m:sSubPr>
                      <m:e>
                        <m:r>
                          <a:rPr lang="en-GB" altLang="ko-KR" sz="1800" i="1">
                            <a:solidFill>
                              <a:srgbClr val="002244"/>
                            </a:solidFill>
                            <a:latin typeface="Cambria Math"/>
                            <a:ea typeface="맑은 고딕"/>
                            <a:cs typeface="Times New Roman"/>
                          </a:rPr>
                          <m:t>𝑌</m:t>
                        </m:r>
                      </m:e>
                      <m:sub>
                        <m:r>
                          <a:rPr lang="en-GB" altLang="ko-KR" sz="1800" i="1">
                            <a:solidFill>
                              <a:srgbClr val="002244"/>
                            </a:solidFill>
                            <a:latin typeface="Cambria Math"/>
                            <a:ea typeface="맑은 고딕"/>
                            <a:cs typeface="Times New Roman"/>
                          </a:rPr>
                          <m:t>𝑜𝑏𝑠</m:t>
                        </m:r>
                      </m:sub>
                    </m:sSub>
                    <m:d>
                      <m:dPr>
                        <m:ctrlPr>
                          <a:rPr lang="ko-KR" altLang="ko-KR" sz="1800" i="1">
                            <a:solidFill>
                              <a:srgbClr val="002244"/>
                            </a:solidFill>
                            <a:latin typeface="Cambria Math"/>
                            <a:ea typeface="Cambria Math"/>
                            <a:cs typeface="Times New Roman"/>
                          </a:rPr>
                        </m:ctrlPr>
                      </m:dPr>
                      <m:e>
                        <m:r>
                          <a:rPr lang="en-GB" altLang="ko-KR" sz="1800" i="1">
                            <a:solidFill>
                              <a:srgbClr val="002244"/>
                            </a:solidFill>
                            <a:latin typeface="Cambria Math"/>
                            <a:ea typeface="맑은 고딕"/>
                            <a:cs typeface="Times New Roman"/>
                          </a:rPr>
                          <m:t>𝑄</m:t>
                        </m:r>
                      </m:e>
                    </m:d>
                    <m:r>
                      <a:rPr lang="en-GB" altLang="ko-KR" sz="1800" i="1">
                        <a:solidFill>
                          <a:srgbClr val="002244"/>
                        </a:solidFill>
                        <a:latin typeface="Cambria Math"/>
                        <a:ea typeface="맑은 고딕"/>
                        <a:cs typeface="Times New Roman"/>
                      </a:rPr>
                      <m:t>(</m:t>
                    </m:r>
                    <m:sSub>
                      <m:sSubPr>
                        <m:ctrlPr>
                          <a:rPr lang="ko-KR" altLang="ko-KR" sz="1800" i="1">
                            <a:solidFill>
                              <a:srgbClr val="002244"/>
                            </a:solidFill>
                            <a:latin typeface="Cambria Math"/>
                            <a:ea typeface="Cambria Math"/>
                            <a:cs typeface="Times New Roman"/>
                          </a:rPr>
                        </m:ctrlPr>
                      </m:sSubPr>
                      <m:e>
                        <m:r>
                          <a:rPr lang="en-GB" altLang="ko-KR" sz="1800" i="1">
                            <a:solidFill>
                              <a:srgbClr val="002244"/>
                            </a:solidFill>
                            <a:latin typeface="Cambria Math"/>
                            <a:ea typeface="맑은 고딕"/>
                            <a:cs typeface="Times New Roman"/>
                          </a:rPr>
                          <m:t>𝑆</m:t>
                        </m:r>
                      </m:e>
                      <m:sub>
                        <m:r>
                          <a:rPr lang="en-GB" altLang="ko-KR" sz="1800" i="1">
                            <a:solidFill>
                              <a:srgbClr val="002244"/>
                            </a:solidFill>
                            <a:latin typeface="Cambria Math"/>
                            <a:ea typeface="맑은 고딕"/>
                            <a:cs typeface="Times New Roman"/>
                          </a:rPr>
                          <m:t>0</m:t>
                        </m:r>
                      </m:sub>
                    </m:sSub>
                    <m:r>
                      <a:rPr lang="en-GB" altLang="ko-KR" sz="1800" i="1">
                        <a:solidFill>
                          <a:srgbClr val="002244"/>
                        </a:solidFill>
                        <a:latin typeface="Cambria Math"/>
                        <a:ea typeface="맑은 고딕"/>
                        <a:cs typeface="Times New Roman"/>
                      </a:rPr>
                      <m:t>−</m:t>
                    </m:r>
                    <m:r>
                      <a:rPr lang="en-GB" altLang="ko-KR" sz="1800" i="1">
                        <a:solidFill>
                          <a:srgbClr val="002244"/>
                        </a:solidFill>
                        <a:latin typeface="Cambria Math"/>
                        <a:ea typeface="맑은 고딕"/>
                        <a:cs typeface="Times New Roman"/>
                      </a:rPr>
                      <m:t>𝑆</m:t>
                    </m:r>
                    <m:r>
                      <a:rPr lang="en-GB" altLang="ko-KR" sz="1800" i="1">
                        <a:solidFill>
                          <a:srgbClr val="002244"/>
                        </a:solidFill>
                        <a:latin typeface="Cambria Math"/>
                        <a:ea typeface="맑은 고딕"/>
                        <a:cs typeface="Times New Roman"/>
                      </a:rPr>
                      <m:t>)</m:t>
                    </m:r>
                  </m:oMath>
                </a14:m>
                <a:r>
                  <a:rPr lang="en-GB" altLang="ko-KR" sz="1800" dirty="0">
                    <a:solidFill>
                      <a:srgbClr val="002244"/>
                    </a:solidFill>
                    <a:latin typeface="Arial Black" pitchFamily="34" charset="0"/>
                    <a:ea typeface="맑은 고딕"/>
                    <a:cs typeface="Times New Roman"/>
                  </a:rPr>
                  <a:t>                                </a:t>
                </a:r>
                <a:endParaRPr lang="ko-KR" altLang="ko-KR" sz="1800" dirty="0">
                  <a:solidFill>
                    <a:srgbClr val="002244"/>
                  </a:solidFill>
                  <a:latin typeface="Arial Black" pitchFamily="34" charset="0"/>
                  <a:ea typeface="Times New Roman"/>
                  <a:cs typeface="Times New Roman"/>
                </a:endParaRPr>
              </a:p>
            </p:txBody>
          </p:sp>
        </mc:Choice>
        <mc:Fallback xmlns="">
          <p:sp>
            <p:nvSpPr>
              <p:cNvPr id="4" name="직사각형 3"/>
              <p:cNvSpPr>
                <a:spLocks noRot="1" noChangeAspect="1" noMove="1" noResize="1" noEditPoints="1" noAdjustHandles="1" noChangeArrowheads="1" noChangeShapeType="1" noTextEdit="1"/>
              </p:cNvSpPr>
              <p:nvPr/>
            </p:nvSpPr>
            <p:spPr>
              <a:xfrm>
                <a:off x="740532" y="681338"/>
                <a:ext cx="8228227" cy="5735994"/>
              </a:xfrm>
              <a:prstGeom prst="rect">
                <a:avLst/>
              </a:prstGeom>
              <a:blipFill rotWithShape="1">
                <a:blip r:embed="rId3"/>
                <a:stretch>
                  <a:fillRect l="-593" t="-531"/>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9824248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5"/>
          <p:cNvSpPr txBox="1">
            <a:spLocks/>
          </p:cNvSpPr>
          <p:nvPr/>
        </p:nvSpPr>
        <p:spPr>
          <a:xfrm>
            <a:off x="474855" y="57089"/>
            <a:ext cx="3171876"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Kinetic Parameter Estimation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직사각형 19"/>
          <p:cNvSpPr>
            <a:spLocks noChangeArrowheads="1"/>
          </p:cNvSpPr>
          <p:nvPr/>
        </p:nvSpPr>
        <p:spPr bwMode="auto">
          <a:xfrm>
            <a:off x="355599" y="739303"/>
            <a:ext cx="9180513" cy="526415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lIns="36000" tIns="36000" rIns="36000" bIns="36000" anchor="ct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latinLnBrk="0" hangingPunct="1">
              <a:spcBef>
                <a:spcPct val="50000"/>
              </a:spcBef>
            </a:pPr>
            <a:endParaRPr kumimoji="0" lang="ko-KR" altLang="en-US" sz="1200">
              <a:ea typeface="맑은 고딕" pitchFamily="50" charset="-127"/>
            </a:endParaRPr>
          </a:p>
        </p:txBody>
      </p:sp>
      <p:sp>
        <p:nvSpPr>
          <p:cNvPr id="6" name="직사각형 5"/>
          <p:cNvSpPr/>
          <p:nvPr/>
        </p:nvSpPr>
        <p:spPr bwMode="auto">
          <a:xfrm>
            <a:off x="355599" y="739303"/>
            <a:ext cx="9180513" cy="400050"/>
          </a:xfrm>
          <a:prstGeom prst="rect">
            <a:avLst/>
          </a:prstGeom>
          <a:solidFill>
            <a:schemeClr val="tx1">
              <a:lumMod val="75000"/>
              <a:lumOff val="25000"/>
            </a:schemeClr>
          </a:solidFill>
          <a:ln w="9525">
            <a:solidFill>
              <a:schemeClr val="tx1"/>
            </a:solidFill>
            <a:miter lim="800000"/>
            <a:headEnd/>
            <a:tailEnd/>
          </a:ln>
          <a:effectLst/>
          <a:extLst/>
        </p:spPr>
        <p:txBody>
          <a:bodyPr lIns="36000" tIns="36000" rIns="36000" bIns="36000" anchor="ctr"/>
          <a:lstStyle/>
          <a:p>
            <a:pPr algn="ctr" fontAlgn="auto" latinLnBrk="0">
              <a:spcBef>
                <a:spcPct val="50000"/>
              </a:spcBef>
              <a:spcAft>
                <a:spcPts val="0"/>
              </a:spcAft>
              <a:defRPr/>
            </a:pPr>
            <a:r>
              <a:rPr kumimoji="0" lang="en-GB" altLang="ko-KR" sz="1400" b="1" dirty="0">
                <a:solidFill>
                  <a:schemeClr val="bg1"/>
                </a:solidFill>
                <a:latin typeface="Tahoma" panose="020B0604030504040204" pitchFamily="34" charset="0"/>
                <a:ea typeface="Tahoma" panose="020B0604030504040204" pitchFamily="34" charset="0"/>
                <a:cs typeface="Tahoma" panose="020B0604030504040204" pitchFamily="34" charset="0"/>
              </a:rPr>
              <a:t>Experimental results obtained for </a:t>
            </a:r>
            <a:r>
              <a:rPr kumimoji="0" lang="en-GB" altLang="ko-KR" sz="1400" b="1" i="1" dirty="0">
                <a:solidFill>
                  <a:schemeClr val="bg1"/>
                </a:solidFill>
                <a:latin typeface="Tahoma" panose="020B0604030504040204" pitchFamily="34" charset="0"/>
                <a:ea typeface="Tahoma" panose="020B0604030504040204" pitchFamily="34" charset="0"/>
                <a:cs typeface="Tahoma" panose="020B0604030504040204" pitchFamily="34" charset="0"/>
              </a:rPr>
              <a:t>Y</a:t>
            </a:r>
            <a:r>
              <a:rPr kumimoji="0" lang="en-GB" altLang="ko-KR" sz="1400" b="1" i="1" baseline="-25000" dirty="0">
                <a:solidFill>
                  <a:schemeClr val="bg1"/>
                </a:solidFill>
                <a:latin typeface="Tahoma" panose="020B0604030504040204" pitchFamily="34" charset="0"/>
                <a:ea typeface="Tahoma" panose="020B0604030504040204" pitchFamily="34" charset="0"/>
                <a:cs typeface="Tahoma" panose="020B0604030504040204" pitchFamily="34" charset="0"/>
              </a:rPr>
              <a:t>H</a:t>
            </a:r>
            <a:r>
              <a:rPr kumimoji="0" lang="en-GB" altLang="ko-KR" sz="1400" b="1" dirty="0">
                <a:solidFill>
                  <a:schemeClr val="bg1"/>
                </a:solidFill>
                <a:latin typeface="Tahoma" panose="020B0604030504040204" pitchFamily="34" charset="0"/>
                <a:ea typeface="Tahoma" panose="020B0604030504040204" pitchFamily="34" charset="0"/>
                <a:cs typeface="Tahoma" panose="020B0604030504040204" pitchFamily="34" charset="0"/>
              </a:rPr>
              <a:t> estimation for (a) SBR and (b) MBR systems</a:t>
            </a:r>
            <a:endParaRPr kumimoji="0" lang="ko-KR" altLang="en-US" sz="1400" b="1" dirty="0">
              <a:solidFill>
                <a:schemeClr val="bg1"/>
              </a:solidFill>
              <a:latin typeface="Tahoma" panose="020B0604030504040204" pitchFamily="34" charset="0"/>
              <a:ea typeface="맑은 고딕" pitchFamily="50" charset="-127"/>
              <a:cs typeface="Tahoma" panose="020B0604030504040204" pitchFamily="34" charset="0"/>
            </a:endParaRPr>
          </a:p>
        </p:txBody>
      </p:sp>
      <p:pic>
        <p:nvPicPr>
          <p:cNvPr id="7" name="그림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28" y="1697628"/>
            <a:ext cx="3796544" cy="36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그림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784" y="1713502"/>
            <a:ext cx="3960688" cy="349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0933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5"/>
          <p:cNvSpPr txBox="1">
            <a:spLocks/>
          </p:cNvSpPr>
          <p:nvPr/>
        </p:nvSpPr>
        <p:spPr>
          <a:xfrm>
            <a:off x="474855" y="57089"/>
            <a:ext cx="3171876"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Kinetic Parameter Estimation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직사각형 22"/>
          <p:cNvSpPr>
            <a:spLocks noChangeArrowheads="1"/>
          </p:cNvSpPr>
          <p:nvPr/>
        </p:nvSpPr>
        <p:spPr bwMode="auto">
          <a:xfrm>
            <a:off x="361420" y="756237"/>
            <a:ext cx="9177337" cy="5148262"/>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lIns="36000" tIns="36000" rIns="36000" bIns="36000" anchor="ct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latinLnBrk="0" hangingPunct="1">
              <a:spcBef>
                <a:spcPct val="50000"/>
              </a:spcBef>
            </a:pPr>
            <a:endParaRPr kumimoji="0" lang="ko-KR" altLang="en-US" sz="1200">
              <a:ea typeface="맑은 고딕" pitchFamily="50" charset="-127"/>
            </a:endParaRPr>
          </a:p>
        </p:txBody>
      </p:sp>
      <p:sp>
        <p:nvSpPr>
          <p:cNvPr id="6" name="직사각형 5"/>
          <p:cNvSpPr/>
          <p:nvPr/>
        </p:nvSpPr>
        <p:spPr bwMode="auto">
          <a:xfrm>
            <a:off x="350307" y="756237"/>
            <a:ext cx="9177338" cy="392112"/>
          </a:xfrm>
          <a:prstGeom prst="rect">
            <a:avLst/>
          </a:prstGeom>
          <a:solidFill>
            <a:schemeClr val="tx1">
              <a:lumMod val="75000"/>
              <a:lumOff val="25000"/>
            </a:schemeClr>
          </a:solidFill>
          <a:ln w="9525">
            <a:solidFill>
              <a:schemeClr val="tx1"/>
            </a:solidFill>
            <a:miter lim="800000"/>
            <a:headEnd/>
            <a:tailEnd/>
          </a:ln>
          <a:effectLst/>
          <a:extLst/>
        </p:spPr>
        <p:txBody>
          <a:bodyPr lIns="36000" tIns="36000" rIns="36000" bIns="36000" anchor="ctr"/>
          <a:lstStyle/>
          <a:p>
            <a:pPr algn="ctr" fontAlgn="auto" latinLnBrk="0">
              <a:spcBef>
                <a:spcPct val="50000"/>
              </a:spcBef>
              <a:spcAft>
                <a:spcPts val="0"/>
              </a:spcAft>
              <a:defRPr/>
            </a:pPr>
            <a:r>
              <a:rPr kumimoji="0" lang="en-GB" altLang="ko-KR" sz="1400" b="1" dirty="0">
                <a:solidFill>
                  <a:schemeClr val="bg1"/>
                </a:solidFill>
                <a:latin typeface="Tahoma" panose="020B0604030504040204" pitchFamily="34" charset="0"/>
                <a:ea typeface="Tahoma" panose="020B0604030504040204" pitchFamily="34" charset="0"/>
                <a:cs typeface="Tahoma" panose="020B0604030504040204" pitchFamily="34" charset="0"/>
              </a:rPr>
              <a:t>Experimental results obtained for </a:t>
            </a:r>
            <a:r>
              <a:rPr kumimoji="0" lang="en-GB" altLang="ko-KR" sz="1400" b="1" i="1" dirty="0" err="1">
                <a:solidFill>
                  <a:schemeClr val="bg1"/>
                </a:solidFill>
                <a:latin typeface="Tahoma" panose="020B0604030504040204" pitchFamily="34" charset="0"/>
                <a:ea typeface="Tahoma" panose="020B0604030504040204" pitchFamily="34" charset="0"/>
                <a:cs typeface="Tahoma" panose="020B0604030504040204" pitchFamily="34" charset="0"/>
              </a:rPr>
              <a:t>b</a:t>
            </a:r>
            <a:r>
              <a:rPr kumimoji="0" lang="en-GB" altLang="ko-KR" sz="1400" b="1" i="1" baseline="-25000" dirty="0" err="1">
                <a:solidFill>
                  <a:schemeClr val="bg1"/>
                </a:solidFill>
                <a:latin typeface="Tahoma" panose="020B0604030504040204" pitchFamily="34" charset="0"/>
                <a:ea typeface="Tahoma" panose="020B0604030504040204" pitchFamily="34" charset="0"/>
                <a:cs typeface="Tahoma" panose="020B0604030504040204" pitchFamily="34" charset="0"/>
              </a:rPr>
              <a:t>H</a:t>
            </a:r>
            <a:r>
              <a:rPr kumimoji="0" lang="en-GB" altLang="ko-KR" sz="1400" b="1" dirty="0">
                <a:solidFill>
                  <a:schemeClr val="bg1"/>
                </a:solidFill>
                <a:latin typeface="Tahoma" panose="020B0604030504040204" pitchFamily="34" charset="0"/>
                <a:ea typeface="Tahoma" panose="020B0604030504040204" pitchFamily="34" charset="0"/>
                <a:cs typeface="Tahoma" panose="020B0604030504040204" pitchFamily="34" charset="0"/>
              </a:rPr>
              <a:t> estimation for (a) SBR and (b) MBR systems</a:t>
            </a:r>
            <a:endParaRPr kumimoji="0" lang="ko-KR" altLang="en-US" sz="1400" b="1" dirty="0">
              <a:solidFill>
                <a:schemeClr val="bg1"/>
              </a:solidFill>
              <a:latin typeface="Tahoma" panose="020B0604030504040204" pitchFamily="34" charset="0"/>
              <a:ea typeface="맑은 고딕" pitchFamily="50" charset="-127"/>
              <a:cs typeface="Tahoma" panose="020B0604030504040204" pitchFamily="34" charset="0"/>
            </a:endParaRPr>
          </a:p>
        </p:txBody>
      </p:sp>
      <p:pic>
        <p:nvPicPr>
          <p:cNvPr id="7" name="그림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33" y="1933216"/>
            <a:ext cx="3957920" cy="3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그림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028" y="1627857"/>
            <a:ext cx="3986896" cy="374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0933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5"/>
          <p:cNvSpPr txBox="1">
            <a:spLocks/>
          </p:cNvSpPr>
          <p:nvPr/>
        </p:nvSpPr>
        <p:spPr>
          <a:xfrm>
            <a:off x="474855" y="57089"/>
            <a:ext cx="3171876"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Kinetic Parameter Estimation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9" name="직사각형 5"/>
          <p:cNvSpPr>
            <a:spLocks noChangeArrowheads="1"/>
          </p:cNvSpPr>
          <p:nvPr/>
        </p:nvSpPr>
        <p:spPr bwMode="auto">
          <a:xfrm>
            <a:off x="381000" y="1232756"/>
            <a:ext cx="9180513" cy="428307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lIns="36000" tIns="36000" rIns="36000" bIns="36000" anchor="ct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latinLnBrk="0" hangingPunct="1">
              <a:spcBef>
                <a:spcPct val="50000"/>
              </a:spcBef>
            </a:pPr>
            <a:endParaRPr kumimoji="0" lang="ko-KR" altLang="en-US" sz="1200">
              <a:ea typeface="맑은 고딕" pitchFamily="50" charset="-127"/>
            </a:endParaRPr>
          </a:p>
        </p:txBody>
      </p:sp>
      <p:sp>
        <p:nvSpPr>
          <p:cNvPr id="10" name="직사각형 9"/>
          <p:cNvSpPr/>
          <p:nvPr/>
        </p:nvSpPr>
        <p:spPr bwMode="auto">
          <a:xfrm>
            <a:off x="381000" y="1232756"/>
            <a:ext cx="9180513" cy="358775"/>
          </a:xfrm>
          <a:prstGeom prst="rect">
            <a:avLst/>
          </a:prstGeom>
          <a:solidFill>
            <a:schemeClr val="tx1">
              <a:lumMod val="75000"/>
              <a:lumOff val="25000"/>
            </a:schemeClr>
          </a:solidFill>
          <a:ln w="9525">
            <a:solidFill>
              <a:schemeClr val="tx1"/>
            </a:solidFill>
            <a:miter lim="800000"/>
            <a:headEnd/>
            <a:tailEnd/>
          </a:ln>
          <a:effectLst/>
          <a:extLst/>
        </p:spPr>
        <p:txBody>
          <a:bodyPr lIns="36000" tIns="36000" rIns="36000" bIns="36000" anchor="ctr"/>
          <a:lstStyle/>
          <a:p>
            <a:pPr algn="ctr" fontAlgn="auto" latinLnBrk="0">
              <a:spcBef>
                <a:spcPct val="50000"/>
              </a:spcBef>
              <a:spcAft>
                <a:spcPts val="0"/>
              </a:spcAft>
              <a:defRPr/>
            </a:pPr>
            <a:r>
              <a:rPr kumimoji="0" lang="en-GB" altLang="ko-KR" sz="1400" b="1" dirty="0">
                <a:solidFill>
                  <a:schemeClr val="bg1"/>
                </a:solidFill>
                <a:latin typeface="Tahoma" panose="020B0604030504040204" pitchFamily="34" charset="0"/>
                <a:ea typeface="Tahoma" panose="020B0604030504040204" pitchFamily="34" charset="0"/>
                <a:cs typeface="Tahoma" panose="020B0604030504040204" pitchFamily="34" charset="0"/>
              </a:rPr>
              <a:t>Kinetic parameters estimated for the SBR and MBR systems operated with SHT </a:t>
            </a:r>
            <a:endParaRPr kumimoji="0" lang="ko-KR" altLang="en-US" sz="1400" b="1" dirty="0">
              <a:solidFill>
                <a:schemeClr val="bg1"/>
              </a:solidFill>
              <a:latin typeface="Tahoma" panose="020B0604030504040204" pitchFamily="34" charset="0"/>
              <a:ea typeface="맑은 고딕" pitchFamily="50" charset="-127"/>
              <a:cs typeface="Tahoma" panose="020B0604030504040204" pitchFamily="34" charset="0"/>
            </a:endParaRPr>
          </a:p>
        </p:txBody>
      </p:sp>
      <p:graphicFrame>
        <p:nvGraphicFramePr>
          <p:cNvPr id="11" name="표 10"/>
          <p:cNvGraphicFramePr>
            <a:graphicFrameLocks noGrp="1"/>
          </p:cNvGraphicFramePr>
          <p:nvPr>
            <p:extLst>
              <p:ext uri="{D42A27DB-BD31-4B8C-83A1-F6EECF244321}">
                <p14:modId xmlns:p14="http://schemas.microsoft.com/office/powerpoint/2010/main" val="558931090"/>
              </p:ext>
            </p:extLst>
          </p:nvPr>
        </p:nvGraphicFramePr>
        <p:xfrm>
          <a:off x="560388" y="1839181"/>
          <a:ext cx="3636962" cy="3490909"/>
        </p:xfrm>
        <a:graphic>
          <a:graphicData uri="http://schemas.openxmlformats.org/drawingml/2006/table">
            <a:tbl>
              <a:tblPr/>
              <a:tblGrid>
                <a:gridCol w="733425"/>
                <a:gridCol w="735012"/>
                <a:gridCol w="1084263"/>
                <a:gridCol w="1084262"/>
              </a:tblGrid>
              <a:tr h="547687">
                <a:tc gridSpan="2">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dirty="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Conditions </a:t>
                      </a:r>
                      <a:endParaRPr kumimoji="0" lang="ko-KR" altLang="ko-KR" sz="1000" b="0" i="0" u="none" strike="noStrike" cap="none" normalizeH="0" baseline="0" dirty="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SBR</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MBR</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490537">
                <a:tc rowSpan="2">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dirty="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SHT</a:t>
                      </a:r>
                      <a:endParaRPr kumimoji="0" lang="ko-KR" altLang="ko-KR" sz="1000" b="0" i="0" u="none" strike="noStrike" cap="none" normalizeH="0" baseline="0" dirty="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w="12700" cap="flat" cmpd="sng" algn="ctr">
                      <a:solidFill>
                        <a:srgbClr val="FFFFFF"/>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dirty="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MLSS</a:t>
                      </a:r>
                    </a:p>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dirty="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(mg/L)</a:t>
                      </a:r>
                      <a:endParaRPr kumimoji="0" lang="ko-KR" altLang="ko-KR" sz="1000" b="0" i="0" u="none" strike="noStrike" cap="none" normalizeH="0" baseline="0" dirty="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5,000</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8,000</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7">
                <a:tc vMerge="1">
                  <a:txBody>
                    <a:bodyPr/>
                    <a:lstStyle/>
                    <a:p>
                      <a:pPr latinLnBrk="1"/>
                      <a:endParaRPr lang="ko-KR" altLang="en-US"/>
                    </a:p>
                  </a:txBody>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Temp.</a:t>
                      </a:r>
                    </a:p>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kumimoji="0" lang="en-US"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°C</a:t>
                      </a: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30±1</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r>
              <a:tr h="490537">
                <a:tc gridSpan="2">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SRT(day)</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68.4</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149.6</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7">
                <a:tc gridSpan="2">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1" u="none" strike="noStrike" cap="none" normalizeH="0" baseline="0" dirty="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Y</a:t>
                      </a:r>
                      <a:r>
                        <a:rPr kumimoji="0" lang="en-GB" altLang="ko-KR" sz="1200" b="0" i="1" u="none" strike="noStrike" cap="none" normalizeH="0" baseline="-25000" dirty="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H</a:t>
                      </a:r>
                      <a:endParaRPr kumimoji="0" lang="ko-KR" altLang="ko-KR" sz="1000" b="0" i="0" u="none" strike="noStrike" cap="none" normalizeH="0" baseline="0" dirty="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0.28</a:t>
                      </a:r>
                      <a:endParaRPr kumimoji="0" lang="ko-KR" altLang="ko-KR" sz="1000" b="0" i="0" u="none" strike="noStrike" cap="none" normalizeH="0" baseline="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0.34</a:t>
                      </a:r>
                      <a:endParaRPr kumimoji="0" lang="ko-KR" altLang="ko-KR" sz="1000" b="0" i="0" u="none" strike="noStrike" cap="none" normalizeH="0" baseline="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7">
                <a:tc gridSpan="2">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1"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b</a:t>
                      </a:r>
                      <a:r>
                        <a:rPr kumimoji="0" lang="en-GB" altLang="ko-KR" sz="1200" b="0" i="1" u="none" strike="noStrike" cap="none" normalizeH="0" baseline="-2500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H</a:t>
                      </a:r>
                      <a:r>
                        <a:rPr kumimoji="0" lang="en-GB" altLang="ko-KR" sz="1200" b="0" i="0" u="none" strike="noStrike" cap="none" normalizeH="0" baseline="-2500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kumimoji="0" lang="en-GB" altLang="ko-KR" sz="1200" b="0" i="0"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(d</a:t>
                      </a:r>
                      <a:r>
                        <a:rPr kumimoji="0" lang="en-GB" altLang="ko-KR" sz="1200" b="0" i="0" u="none" strike="noStrike" cap="none" normalizeH="0" baseline="3000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-1</a:t>
                      </a:r>
                      <a:r>
                        <a:rPr kumimoji="0" lang="en-GB" altLang="ko-KR" sz="1200" b="0" i="0"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kumimoji="0" lang="ko-KR" altLang="ko-KR" sz="1000" b="0" i="0" u="none" strike="noStrike" cap="none" normalizeH="0" baseline="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0.11</a:t>
                      </a:r>
                      <a:endParaRPr kumimoji="0" lang="ko-KR" altLang="ko-KR" sz="1000" b="0" i="0" u="none" strike="noStrike" cap="none" normalizeH="0" baseline="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0.080</a:t>
                      </a:r>
                      <a:endParaRPr kumimoji="0" lang="ko-KR" altLang="ko-KR" sz="1000" b="0" i="0" u="none" strike="noStrike" cap="none" normalizeH="0" baseline="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7">
                <a:tc gridSpan="2">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1"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Y</a:t>
                      </a:r>
                      <a:r>
                        <a:rPr kumimoji="0" lang="en-GB" altLang="ko-KR" sz="1200" b="0" i="1" u="none" strike="noStrike" cap="none" normalizeH="0" baseline="-2500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obs </a:t>
                      </a:r>
                      <a:endParaRPr kumimoji="0" lang="ko-KR" altLang="ko-KR" sz="1000" b="0" i="0" u="none" strike="noStrike" cap="none" normalizeH="0" baseline="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0.032</a:t>
                      </a:r>
                      <a:endParaRPr kumimoji="0" lang="ko-KR" altLang="ko-KR" sz="1000" b="0" i="0" u="none" strike="noStrike" cap="none" normalizeH="0" baseline="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dirty="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0.026</a:t>
                      </a:r>
                      <a:endParaRPr kumimoji="0" lang="ko-KR" altLang="ko-KR" sz="1000" b="0" i="0" u="none" strike="noStrike" cap="none" normalizeH="0" baseline="0" dirty="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2" name="표 11"/>
          <p:cNvGraphicFramePr>
            <a:graphicFrameLocks noGrp="1"/>
          </p:cNvGraphicFramePr>
          <p:nvPr>
            <p:extLst>
              <p:ext uri="{D42A27DB-BD31-4B8C-83A1-F6EECF244321}">
                <p14:modId xmlns:p14="http://schemas.microsoft.com/office/powerpoint/2010/main" val="4014890292"/>
              </p:ext>
            </p:extLst>
          </p:nvPr>
        </p:nvGraphicFramePr>
        <p:xfrm>
          <a:off x="4413250" y="1807431"/>
          <a:ext cx="5003800" cy="3557589"/>
        </p:xfrm>
        <a:graphic>
          <a:graphicData uri="http://schemas.openxmlformats.org/drawingml/2006/table">
            <a:tbl>
              <a:tblPr/>
              <a:tblGrid>
                <a:gridCol w="1260475"/>
                <a:gridCol w="900113"/>
                <a:gridCol w="827087"/>
                <a:gridCol w="828675"/>
                <a:gridCol w="1187450"/>
              </a:tblGrid>
              <a:tr h="327025">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Reference</a:t>
                      </a:r>
                      <a:endParaRPr kumimoji="0" lang="ko-KR" altLang="ko-KR" sz="800" b="1" i="0" u="none" strike="noStrike" cap="none" normalizeH="0" baseline="0" smtClean="0">
                        <a:ln>
                          <a:noFill/>
                        </a:ln>
                        <a:solidFill>
                          <a:srgbClr val="FFFFFF"/>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Condition</a:t>
                      </a:r>
                      <a:endParaRPr kumimoji="0" lang="ko-KR" altLang="ko-KR" sz="800" b="1" i="0" u="none" strike="noStrike" cap="none" normalizeH="0" baseline="0" smtClean="0">
                        <a:ln>
                          <a:noFill/>
                        </a:ln>
                        <a:solidFill>
                          <a:srgbClr val="FFFFFF"/>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Y</a:t>
                      </a:r>
                      <a:r>
                        <a:rPr kumimoji="0" lang="en-US" altLang="ko-KR" sz="1000" b="1" i="0" u="none" strike="noStrike" cap="none" normalizeH="0" baseline="-25000" smtClean="0">
                          <a:ln>
                            <a:noFill/>
                          </a:ln>
                          <a:solidFill>
                            <a:srgbClr val="FFFFFF"/>
                          </a:solidFill>
                          <a:effectLst/>
                          <a:latin typeface="맑은 고딕" pitchFamily="50" charset="-127"/>
                          <a:ea typeface="맑은 고딕" pitchFamily="50" charset="-127"/>
                        </a:rPr>
                        <a:t>obs</a:t>
                      </a:r>
                      <a:endParaRPr kumimoji="0" lang="ko-KR" altLang="ko-KR" sz="800" b="1" i="0" u="none" strike="noStrike" cap="none" normalizeH="0" baseline="0" smtClean="0">
                        <a:ln>
                          <a:noFill/>
                        </a:ln>
                        <a:solidFill>
                          <a:srgbClr val="FFFFFF"/>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Units</a:t>
                      </a:r>
                      <a:endParaRPr kumimoji="0" lang="ko-KR" altLang="ko-KR" sz="800" b="1" i="0" u="none" strike="noStrike" cap="none" normalizeH="0" baseline="0" smtClean="0">
                        <a:ln>
                          <a:noFill/>
                        </a:ln>
                        <a:solidFill>
                          <a:srgbClr val="FFFFFF"/>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93688">
                <a:tc rowSpan="4">
                  <a:txBody>
                    <a:bodyPr/>
                    <a:lstStyle>
                      <a:lvl1pPr indent="6985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Ozdemir and </a:t>
                      </a:r>
                    </a:p>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Yenigu (2013)</a:t>
                      </a:r>
                      <a:endParaRPr kumimoji="0" lang="ko-KR" altLang="ko-KR" sz="800" b="1" i="0" u="none" strike="noStrike" cap="none" normalizeH="0" baseline="0" smtClean="0">
                        <a:ln>
                          <a:noFill/>
                        </a:ln>
                        <a:solidFill>
                          <a:srgbClr val="FFFFFF"/>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4">
                  <a:txBody>
                    <a:bodyPr/>
                    <a:lstStyle>
                      <a:lvl1pPr indent="6985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SRT (day)</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10</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0.310</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rowSpan="4">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kg MLVSS/</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kg COD removed</a:t>
                      </a:r>
                      <a:endParaRPr kumimoji="0" lang="ko-KR" altLang="ko-KR" sz="1000" b="0" i="0" u="none" strike="noStrike" cap="none" normalizeH="0" baseline="0" smtClean="0">
                        <a:ln>
                          <a:noFill/>
                        </a:ln>
                        <a:solidFill>
                          <a:srgbClr val="000000"/>
                        </a:solidFill>
                        <a:effectLst/>
                        <a:latin typeface="Courier"/>
                        <a:ea typeface="맑은 고딕" pitchFamily="50" charset="-127"/>
                      </a:endParaRPr>
                    </a:p>
                    <a:p>
                      <a:pPr marL="0" marR="0" lvl="0" indent="0" algn="ctr" defTabSz="914400" rtl="0" eaLnBrk="1" fontAlgn="base" latinLnBrk="1" hangingPunct="1">
                        <a:lnSpc>
                          <a:spcPct val="100000"/>
                        </a:lnSpc>
                        <a:spcBef>
                          <a:spcPct val="0"/>
                        </a:spcBef>
                        <a:spcAft>
                          <a:spcPct val="0"/>
                        </a:spcAft>
                        <a:buClrTx/>
                        <a:buSzTx/>
                        <a:buFontTx/>
                        <a:buNone/>
                        <a:tabLst/>
                      </a:pP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r>
              <a:tr h="265113">
                <a:tc vMerge="1">
                  <a:txBody>
                    <a:bodyPr/>
                    <a:lstStyle/>
                    <a:p>
                      <a:pPr latinLnBrk="1"/>
                      <a:endParaRPr lang="ko-KR" altLang="en-US"/>
                    </a:p>
                  </a:txBody>
                  <a:tcPr/>
                </a:tc>
                <a:tc vMerge="1">
                  <a:txBody>
                    <a:bodyPr/>
                    <a:lstStyle/>
                    <a:p>
                      <a:pPr latinLnBrk="1"/>
                      <a:endParaRPr lang="ko-KR" altLang="en-US"/>
                    </a:p>
                  </a:txBody>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37</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0.220</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vMerge="1">
                  <a:txBody>
                    <a:bodyPr/>
                    <a:lstStyle/>
                    <a:p>
                      <a:pPr latinLnBrk="1"/>
                      <a:endParaRPr lang="ko-KR" altLang="en-US"/>
                    </a:p>
                  </a:txBody>
                  <a:tcPr/>
                </a:tc>
              </a:tr>
              <a:tr h="265113">
                <a:tc vMerge="1">
                  <a:txBody>
                    <a:bodyPr/>
                    <a:lstStyle/>
                    <a:p>
                      <a:pPr latinLnBrk="1"/>
                      <a:endParaRPr lang="ko-KR" altLang="en-US"/>
                    </a:p>
                  </a:txBody>
                  <a:tcPr/>
                </a:tc>
                <a:tc vMerge="1">
                  <a:txBody>
                    <a:bodyPr/>
                    <a:lstStyle/>
                    <a:p>
                      <a:pPr latinLnBrk="1"/>
                      <a:endParaRPr lang="ko-KR" altLang="en-US"/>
                    </a:p>
                  </a:txBody>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53</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0.206</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vMerge="1">
                  <a:txBody>
                    <a:bodyPr/>
                    <a:lstStyle/>
                    <a:p>
                      <a:pPr latinLnBrk="1"/>
                      <a:endParaRPr lang="ko-KR" altLang="en-US"/>
                    </a:p>
                  </a:txBody>
                  <a:tcPr/>
                </a:tc>
              </a:tr>
              <a:tr h="265113">
                <a:tc vMerge="1">
                  <a:txBody>
                    <a:bodyPr/>
                    <a:lstStyle/>
                    <a:p>
                      <a:pPr latinLnBrk="1"/>
                      <a:endParaRPr lang="ko-KR" altLang="en-US"/>
                    </a:p>
                  </a:txBody>
                  <a:tcPr/>
                </a:tc>
                <a:tc vMerge="1">
                  <a:txBody>
                    <a:bodyPr/>
                    <a:lstStyle/>
                    <a:p>
                      <a:pPr latinLnBrk="1"/>
                      <a:endParaRPr lang="ko-KR" altLang="en-US"/>
                    </a:p>
                  </a:txBody>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110</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0.130</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vMerge="1">
                  <a:txBody>
                    <a:bodyPr/>
                    <a:lstStyle/>
                    <a:p>
                      <a:pPr latinLnBrk="1"/>
                      <a:endParaRPr lang="ko-KR" altLang="en-US"/>
                    </a:p>
                  </a:txBody>
                  <a:tcPr/>
                </a:tc>
              </a:tr>
              <a:tr h="593724">
                <a:tc>
                  <a:txBody>
                    <a:bodyPr/>
                    <a:lstStyle>
                      <a:lvl1pPr indent="6985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Rensink and </a:t>
                      </a:r>
                    </a:p>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Rulkens (1997)</a:t>
                      </a:r>
                      <a:endParaRPr kumimoji="0" lang="ko-KR" altLang="ko-KR" sz="800" b="1" i="0" u="none" strike="noStrike" cap="none" normalizeH="0" baseline="0" smtClean="0">
                        <a:ln>
                          <a:noFill/>
                        </a:ln>
                        <a:solidFill>
                          <a:srgbClr val="FFFFFF"/>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indent="6985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Conventional activated </a:t>
                      </a:r>
                    </a:p>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Sludge (23ºC) </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0.15 – 0.17</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kg SS/</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kg COD removed</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r>
              <a:tr h="495300">
                <a:tc rowSpan="2">
                  <a:txBody>
                    <a:bodyPr/>
                    <a:lstStyle>
                      <a:lvl1pPr indent="6985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Zhang (2000) </a:t>
                      </a:r>
                      <a:endParaRPr kumimoji="0" lang="ko-KR" altLang="ko-KR" sz="800" b="1" i="0" u="none" strike="noStrike" cap="none" normalizeH="0" baseline="0" smtClean="0">
                        <a:ln>
                          <a:noFill/>
                        </a:ln>
                        <a:solidFill>
                          <a:srgbClr val="FFFFFF"/>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marL="6350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6350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MBR with submerged </a:t>
                      </a:r>
                    </a:p>
                    <a:p>
                      <a:pPr marL="6350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membrane (suction mode)</a:t>
                      </a:r>
                    </a:p>
                    <a:p>
                      <a:pPr marL="6350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(20ºC)</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0.00–0.12</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rowSpan="2">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kg SS/</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kg COD removed</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r>
              <a:tr h="557213">
                <a:tc vMerge="1">
                  <a:txBody>
                    <a:bodyPr/>
                    <a:lstStyle/>
                    <a:p>
                      <a:pPr latinLnBrk="1"/>
                      <a:endParaRPr lang="ko-KR" altLang="en-US"/>
                    </a:p>
                  </a:txBody>
                  <a:tcPr/>
                </a:tc>
                <a:tc gridSpan="2">
                  <a:txBody>
                    <a:bodyPr/>
                    <a:lstStyle>
                      <a:lvl1pPr marL="6350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6350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MBR with submerged </a:t>
                      </a:r>
                    </a:p>
                    <a:p>
                      <a:pPr marL="6350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membrane (gravitational mode) (20ºC) </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0.10–0.15</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vMerge="1">
                  <a:txBody>
                    <a:bodyPr/>
                    <a:lstStyle/>
                    <a:p>
                      <a:pPr latinLnBrk="1"/>
                      <a:endParaRPr lang="ko-KR" altLang="en-US"/>
                    </a:p>
                  </a:txBody>
                  <a:tcPr/>
                </a:tc>
              </a:tr>
              <a:tr h="495300">
                <a:tc>
                  <a:txBody>
                    <a:bodyPr/>
                    <a:lstStyle>
                      <a:lvl1pPr indent="6985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Wei et al. (2003) </a:t>
                      </a:r>
                      <a:endParaRPr kumimoji="0" lang="ko-KR" altLang="ko-KR" sz="800" b="1" i="0" u="none" strike="noStrike" cap="none" normalizeH="0" baseline="0" smtClean="0">
                        <a:ln>
                          <a:noFill/>
                        </a:ln>
                        <a:solidFill>
                          <a:srgbClr val="FFFFFF"/>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indent="6985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Conventional activated</a:t>
                      </a:r>
                    </a:p>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Sludge  (20 ºC) </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0.17</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kg SS/</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kg COD removed</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r>
            </a:tbl>
          </a:graphicData>
        </a:graphic>
      </p:graphicFrame>
    </p:spTree>
    <p:extLst>
      <p:ext uri="{BB962C8B-B14F-4D97-AF65-F5344CB8AC3E}">
        <p14:creationId xmlns:p14="http://schemas.microsoft.com/office/powerpoint/2010/main" val="7844398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5"/>
          <p:cNvSpPr txBox="1">
            <a:spLocks/>
          </p:cNvSpPr>
          <p:nvPr/>
        </p:nvSpPr>
        <p:spPr>
          <a:xfrm>
            <a:off x="474855" y="57089"/>
            <a:ext cx="3171876"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Kinetic Parameter Estimation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직사각형 5"/>
          <p:cNvSpPr>
            <a:spLocks noChangeArrowheads="1"/>
          </p:cNvSpPr>
          <p:nvPr/>
        </p:nvSpPr>
        <p:spPr bwMode="auto">
          <a:xfrm>
            <a:off x="560512" y="1161579"/>
            <a:ext cx="8750300" cy="4859709"/>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lIns="36000" tIns="36000" rIns="36000" bIns="36000" anchor="ct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latinLnBrk="0" hangingPunct="1">
              <a:spcBef>
                <a:spcPct val="50000"/>
              </a:spcBef>
            </a:pPr>
            <a:endParaRPr kumimoji="0" lang="ko-KR" altLang="en-US" sz="1200">
              <a:ea typeface="맑은 고딕" pitchFamily="50" charset="-127"/>
            </a:endParaRPr>
          </a:p>
        </p:txBody>
      </p:sp>
      <p:sp>
        <p:nvSpPr>
          <p:cNvPr id="8" name="직사각형 7"/>
          <p:cNvSpPr/>
          <p:nvPr/>
        </p:nvSpPr>
        <p:spPr bwMode="auto">
          <a:xfrm>
            <a:off x="560512" y="764705"/>
            <a:ext cx="8750300" cy="396875"/>
          </a:xfrm>
          <a:prstGeom prst="rect">
            <a:avLst/>
          </a:prstGeom>
          <a:solidFill>
            <a:schemeClr val="tx1">
              <a:lumMod val="75000"/>
              <a:lumOff val="25000"/>
            </a:schemeClr>
          </a:solidFill>
          <a:ln w="9525">
            <a:solidFill>
              <a:schemeClr val="tx1"/>
            </a:solidFill>
            <a:miter lim="800000"/>
            <a:headEnd/>
            <a:tailEnd/>
          </a:ln>
          <a:effectLst/>
          <a:extLst/>
        </p:spPr>
        <p:txBody>
          <a:bodyPr lIns="36000" tIns="36000" rIns="36000" bIns="36000" anchor="ctr"/>
          <a:lstStyle/>
          <a:p>
            <a:pPr algn="ctr" fontAlgn="auto" latinLnBrk="0">
              <a:spcBef>
                <a:spcPct val="50000"/>
              </a:spcBef>
              <a:spcAft>
                <a:spcPts val="0"/>
              </a:spcAft>
              <a:defRPr/>
            </a:pPr>
            <a:r>
              <a:rPr kumimoji="0" lang="en-US" altLang="ko-KR" sz="1400" b="1" dirty="0">
                <a:solidFill>
                  <a:schemeClr val="bg1"/>
                </a:solidFill>
                <a:latin typeface="Tahoma" panose="020B0604030504040204" pitchFamily="34" charset="0"/>
                <a:ea typeface="Tahoma" panose="020B0604030504040204" pitchFamily="34" charset="0"/>
                <a:cs typeface="Tahoma" panose="020B0604030504040204" pitchFamily="34" charset="0"/>
              </a:rPr>
              <a:t>S</a:t>
            </a:r>
            <a:r>
              <a:rPr kumimoji="0" lang="en-GB" altLang="ko-KR"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ludge</a:t>
            </a:r>
            <a:r>
              <a:rPr kumimoji="0" lang="en-GB" altLang="ko-KR" sz="1400" b="1" dirty="0">
                <a:solidFill>
                  <a:schemeClr val="bg1"/>
                </a:solidFill>
                <a:latin typeface="Tahoma" panose="020B0604030504040204" pitchFamily="34" charset="0"/>
                <a:ea typeface="Tahoma" panose="020B0604030504040204" pitchFamily="34" charset="0"/>
                <a:cs typeface="Tahoma" panose="020B0604030504040204" pitchFamily="34" charset="0"/>
              </a:rPr>
              <a:t> production of MBR and SBR </a:t>
            </a:r>
            <a:r>
              <a:rPr kumimoji="0" lang="en-GB" altLang="ko-KR"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compared </a:t>
            </a:r>
            <a:r>
              <a:rPr kumimoji="0" lang="en-GB" altLang="ko-KR" sz="1400" b="1" dirty="0">
                <a:solidFill>
                  <a:schemeClr val="bg1"/>
                </a:solidFill>
                <a:latin typeface="Tahoma" panose="020B0604030504040204" pitchFamily="34" charset="0"/>
                <a:ea typeface="Tahoma" panose="020B0604030504040204" pitchFamily="34" charset="0"/>
                <a:cs typeface="Tahoma" panose="020B0604030504040204" pitchFamily="34" charset="0"/>
              </a:rPr>
              <a:t>to conventional activated sludge (CAS</a:t>
            </a:r>
            <a:r>
              <a:rPr kumimoji="0" lang="en-GB" altLang="ko-KR"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kumimoji="0" lang="ko-KR" altLang="en-US" sz="1400" b="1" dirty="0">
              <a:solidFill>
                <a:schemeClr val="bg1"/>
              </a:solidFill>
              <a:latin typeface="Tahoma" panose="020B0604030504040204" pitchFamily="34" charset="0"/>
              <a:ea typeface="맑은 고딕" pitchFamily="50" charset="-127"/>
              <a:cs typeface="Tahoma" panose="020B0604030504040204" pitchFamily="34" charset="0"/>
            </a:endParaRPr>
          </a:p>
        </p:txBody>
      </p:sp>
      <p:graphicFrame>
        <p:nvGraphicFramePr>
          <p:cNvPr id="13" name="차트 12"/>
          <p:cNvGraphicFramePr>
            <a:graphicFrameLocks/>
          </p:cNvGraphicFramePr>
          <p:nvPr>
            <p:extLst>
              <p:ext uri="{D42A27DB-BD31-4B8C-83A1-F6EECF244321}">
                <p14:modId xmlns:p14="http://schemas.microsoft.com/office/powerpoint/2010/main" val="1077894328"/>
              </p:ext>
            </p:extLst>
          </p:nvPr>
        </p:nvGraphicFramePr>
        <p:xfrm>
          <a:off x="2399205" y="1379808"/>
          <a:ext cx="5107590" cy="46445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96042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5"/>
          <p:cNvSpPr txBox="1">
            <a:spLocks/>
          </p:cNvSpPr>
          <p:nvPr/>
        </p:nvSpPr>
        <p:spPr>
          <a:xfrm>
            <a:off x="474855" y="57089"/>
            <a:ext cx="2913793"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Treatment Efficiency - SBR</a:t>
            </a:r>
            <a:endParaRPr lang="en-US"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표 8"/>
          <p:cNvGraphicFramePr>
            <a:graphicFrameLocks noGrp="1"/>
          </p:cNvGraphicFramePr>
          <p:nvPr>
            <p:extLst>
              <p:ext uri="{D42A27DB-BD31-4B8C-83A1-F6EECF244321}">
                <p14:modId xmlns:p14="http://schemas.microsoft.com/office/powerpoint/2010/main" val="225276469"/>
              </p:ext>
            </p:extLst>
          </p:nvPr>
        </p:nvGraphicFramePr>
        <p:xfrm>
          <a:off x="1006983" y="1232756"/>
          <a:ext cx="7906457" cy="3744417"/>
        </p:xfrm>
        <a:graphic>
          <a:graphicData uri="http://schemas.openxmlformats.org/drawingml/2006/table">
            <a:tbl>
              <a:tblPr firstRow="1" firstCol="1" bandRow="1"/>
              <a:tblGrid>
                <a:gridCol w="1391202"/>
                <a:gridCol w="2036325"/>
                <a:gridCol w="2036325"/>
                <a:gridCol w="2442605"/>
              </a:tblGrid>
              <a:tr h="913713">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Item</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Influent </a:t>
                      </a:r>
                      <a:endParaRPr lang="en-GB" sz="1600" b="1"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mg/L)</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Effluent </a:t>
                      </a:r>
                      <a:endParaRPr lang="en-GB" sz="1600" b="1"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mg/L)</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Average efficiency </a:t>
                      </a:r>
                      <a:endParaRPr lang="en-GB" sz="1600" b="1"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707676">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a:solidFill>
                            <a:srgbClr val="000000"/>
                          </a:solidFill>
                          <a:effectLst/>
                          <a:latin typeface="Tahoma" panose="020B0604030504040204" pitchFamily="34" charset="0"/>
                          <a:ea typeface="Tahoma" panose="020B0604030504040204" pitchFamily="34" charset="0"/>
                          <a:cs typeface="Tahoma" panose="020B0604030504040204" pitchFamily="34" charset="0"/>
                        </a:rPr>
                        <a:t>COD</a:t>
                      </a:r>
                      <a:r>
                        <a:rPr lang="en-GB" sz="1600" b="1"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Cr</a:t>
                      </a:r>
                      <a:endParaRPr lang="ko-KR" sz="1600" b="1">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89.4~310.8</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4.6~7.4</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a:solidFill>
                            <a:srgbClr val="000000"/>
                          </a:solidFill>
                          <a:effectLst/>
                          <a:latin typeface="Tahoma" panose="020B0604030504040204" pitchFamily="34" charset="0"/>
                          <a:ea typeface="Tahoma" panose="020B0604030504040204" pitchFamily="34" charset="0"/>
                          <a:cs typeface="Tahoma" panose="020B0604030504040204" pitchFamily="34" charset="0"/>
                        </a:rPr>
                        <a:t>95.7</a:t>
                      </a:r>
                      <a:endParaRPr lang="ko-KR" sz="1600" b="1">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676">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SS</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a:solidFill>
                            <a:srgbClr val="000000"/>
                          </a:solidFill>
                          <a:effectLst/>
                          <a:latin typeface="Tahoma" panose="020B0604030504040204" pitchFamily="34" charset="0"/>
                          <a:ea typeface="Tahoma" panose="020B0604030504040204" pitchFamily="34" charset="0"/>
                          <a:cs typeface="Tahoma" panose="020B0604030504040204" pitchFamily="34" charset="0"/>
                        </a:rPr>
                        <a:t>74~191</a:t>
                      </a:r>
                      <a:endParaRPr lang="ko-KR" sz="1600" b="1">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1.8~6.8</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96.1</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676">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a:solidFill>
                            <a:srgbClr val="000000"/>
                          </a:solidFill>
                          <a:effectLst/>
                          <a:latin typeface="Tahoma" panose="020B0604030504040204" pitchFamily="34" charset="0"/>
                          <a:ea typeface="Tahoma" panose="020B0604030504040204" pitchFamily="34" charset="0"/>
                          <a:cs typeface="Tahoma" panose="020B0604030504040204" pitchFamily="34" charset="0"/>
                        </a:rPr>
                        <a:t>TN</a:t>
                      </a:r>
                      <a:endParaRPr lang="ko-KR" sz="1600" b="1">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a:solidFill>
                            <a:srgbClr val="000000"/>
                          </a:solidFill>
                          <a:effectLst/>
                          <a:latin typeface="Tahoma" panose="020B0604030504040204" pitchFamily="34" charset="0"/>
                          <a:ea typeface="Tahoma" panose="020B0604030504040204" pitchFamily="34" charset="0"/>
                          <a:cs typeface="Tahoma" panose="020B0604030504040204" pitchFamily="34" charset="0"/>
                        </a:rPr>
                        <a:t>19.8~41.1</a:t>
                      </a:r>
                      <a:endParaRPr lang="ko-KR" sz="1600" b="1">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7.8~13.3</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65.4</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676">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a:solidFill>
                            <a:srgbClr val="000000"/>
                          </a:solidFill>
                          <a:effectLst/>
                          <a:latin typeface="Tahoma" panose="020B0604030504040204" pitchFamily="34" charset="0"/>
                          <a:ea typeface="Tahoma" panose="020B0604030504040204" pitchFamily="34" charset="0"/>
                          <a:cs typeface="Tahoma" panose="020B0604030504040204" pitchFamily="34" charset="0"/>
                        </a:rPr>
                        <a:t>TP</a:t>
                      </a:r>
                      <a:endParaRPr lang="ko-KR" sz="1600" b="1">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a:solidFill>
                            <a:srgbClr val="000000"/>
                          </a:solidFill>
                          <a:effectLst/>
                          <a:latin typeface="Tahoma" panose="020B0604030504040204" pitchFamily="34" charset="0"/>
                          <a:ea typeface="Tahoma" panose="020B0604030504040204" pitchFamily="34" charset="0"/>
                          <a:cs typeface="Tahoma" panose="020B0604030504040204" pitchFamily="34" charset="0"/>
                        </a:rPr>
                        <a:t>1.7~5.0</a:t>
                      </a:r>
                      <a:endParaRPr lang="ko-KR" sz="1600" b="1">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0.7~0.9</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71.4</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806226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5"/>
          <p:cNvSpPr txBox="1">
            <a:spLocks/>
          </p:cNvSpPr>
          <p:nvPr/>
        </p:nvSpPr>
        <p:spPr>
          <a:xfrm>
            <a:off x="351338" y="40155"/>
            <a:ext cx="4457646" cy="318924"/>
          </a:xfrm>
          <a:prstGeom prst="rect">
            <a:avLst/>
          </a:prstGeom>
        </p:spPr>
        <p:txBody>
          <a:bodyPr/>
          <a:lstStyle>
            <a:lvl1pPr algn="ctr" defTabSz="914400" rtl="0" eaLnBrk="1" latinLnBrk="1" hangingPunct="1">
              <a:spcBef>
                <a:spcPct val="0"/>
              </a:spcBef>
              <a:buNone/>
              <a:defRPr kumimoji="1" lang="ko-KR" altLang="en-US" sz="1600" b="1" kern="1200" baseline="0">
                <a:solidFill>
                  <a:schemeClr val="tx1"/>
                </a:solidFill>
                <a:latin typeface="Arial" pitchFamily="34" charset="0"/>
                <a:ea typeface="HY헤드라인M" pitchFamily="18" charset="-127"/>
                <a:cs typeface="Arial" pitchFamily="34" charset="0"/>
              </a:defRPr>
            </a:lvl1pPr>
          </a:lstStyle>
          <a:p>
            <a:pPr algn="l"/>
            <a:r>
              <a:rPr lang="en-US" altLang="ko-KR" sz="1800" dirty="0" smtClean="0">
                <a:solidFill>
                  <a:schemeClr val="bg1"/>
                </a:solidFill>
                <a:latin typeface="Tahoma" panose="020B0604030504040204" pitchFamily="34" charset="0"/>
                <a:ea typeface="Tahoma" panose="020B0604030504040204" pitchFamily="34" charset="0"/>
                <a:cs typeface="Tahoma" panose="020B0604030504040204" pitchFamily="34" charset="0"/>
              </a:rPr>
              <a:t>Waste Activated Sludge</a:t>
            </a: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그룹 2"/>
          <p:cNvGrpSpPr/>
          <p:nvPr/>
        </p:nvGrpSpPr>
        <p:grpSpPr>
          <a:xfrm>
            <a:off x="6213140" y="1052736"/>
            <a:ext cx="3177545" cy="4392488"/>
            <a:chOff x="6347962" y="1952836"/>
            <a:chExt cx="3177545" cy="4392488"/>
          </a:xfrm>
        </p:grpSpPr>
        <p:pic>
          <p:nvPicPr>
            <p:cNvPr id="1026" name="Picture 2" descr="http://appalshop.org/sludge/articles/SLUDGE-POSTE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7962" y="1952836"/>
              <a:ext cx="3177545" cy="4392488"/>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bwMode="auto">
            <a:xfrm>
              <a:off x="7401272" y="2499227"/>
              <a:ext cx="1080000" cy="350748"/>
            </a:xfrm>
            <a:prstGeom prst="rect">
              <a:avLst/>
            </a:prstGeom>
            <a:solidFill>
              <a:schemeClr val="bg1"/>
            </a:solidFill>
            <a:ln w="9525">
              <a:noFill/>
              <a:miter lim="800000"/>
              <a:headEnd/>
              <a:tailEnd/>
            </a:ln>
            <a:effectLst/>
            <a:extLst/>
          </p:spPr>
          <p:txBody>
            <a:bodyPr lIns="36000" tIns="36000" rIns="36000" bIns="36000" rtlCol="0" anchor="ctr"/>
            <a:lstStyle/>
            <a:p>
              <a:pPr algn="ctr" latinLnBrk="0">
                <a:spcBef>
                  <a:spcPct val="50000"/>
                </a:spcBef>
              </a:pPr>
              <a:endParaRPr lang="ko-KR" altLang="en-US" sz="1200" b="0" smtClean="0">
                <a:latin typeface="Tahoma" panose="020B0604030504040204" pitchFamily="34" charset="0"/>
                <a:ea typeface="맑은 고딕" pitchFamily="50" charset="-127"/>
                <a:cs typeface="Tahoma" panose="020B0604030504040204" pitchFamily="34" charset="0"/>
              </a:endParaRPr>
            </a:p>
          </p:txBody>
        </p:sp>
      </p:grpSp>
      <p:sp>
        <p:nvSpPr>
          <p:cNvPr id="8" name="직사각형 7"/>
          <p:cNvSpPr/>
          <p:nvPr/>
        </p:nvSpPr>
        <p:spPr>
          <a:xfrm>
            <a:off x="480129" y="728700"/>
            <a:ext cx="7605219" cy="5423023"/>
          </a:xfrm>
          <a:prstGeom prst="rect">
            <a:avLst/>
          </a:prstGeom>
        </p:spPr>
        <p:txBody>
          <a:bodyPr wrap="square">
            <a:spAutoFit/>
          </a:bodyPr>
          <a:lstStyle/>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2000" dirty="0" smtClean="0">
                <a:solidFill>
                  <a:srgbClr val="002244"/>
                </a:solidFill>
                <a:latin typeface="Arial Black" pitchFamily="34" charset="0"/>
                <a:ea typeface="맑은 고딕"/>
                <a:cs typeface="Times New Roman"/>
              </a:rPr>
              <a:t>THE PROBLEM </a:t>
            </a:r>
          </a:p>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en-GB" altLang="ko-KR" sz="1800" dirty="0" smtClean="0">
              <a:solidFill>
                <a:srgbClr val="002244"/>
              </a:solidFill>
              <a:latin typeface="Arial Black" pitchFamily="34" charset="0"/>
              <a:ea typeface="맑은 고딕"/>
              <a:cs typeface="Times New Roman"/>
            </a:endParaRPr>
          </a:p>
          <a:p>
            <a:pPr marL="285750" indent="-285750" algn="just">
              <a:lnSpc>
                <a:spcPct val="120000"/>
              </a:lnSpc>
              <a:spcAft>
                <a:spcPts val="0"/>
              </a:spcAft>
              <a:buFont typeface="Wingdings" panose="05000000000000000000" pitchFamily="2" charset="2"/>
              <a:buChar char="§"/>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Waste </a:t>
            </a:r>
            <a:r>
              <a:rPr lang="en-GB" altLang="ko-KR" sz="1800" dirty="0">
                <a:solidFill>
                  <a:srgbClr val="002244"/>
                </a:solidFill>
                <a:latin typeface="Arial Black" pitchFamily="34" charset="0"/>
                <a:ea typeface="맑은 고딕"/>
                <a:cs typeface="Times New Roman"/>
              </a:rPr>
              <a:t>activated sludge (WAS) </a:t>
            </a:r>
            <a:endParaRPr lang="en-GB" altLang="ko-KR" sz="1800" dirty="0" smtClean="0">
              <a:solidFill>
                <a:srgbClr val="002244"/>
              </a:solidFill>
              <a:latin typeface="Arial Black" pitchFamily="34" charset="0"/>
              <a:ea typeface="맑은 고딕"/>
              <a:cs typeface="Times New Roman"/>
            </a:endParaRPr>
          </a:p>
          <a:p>
            <a:pPr algn="just">
              <a:lnSpc>
                <a:spcPct val="120000"/>
              </a:lnSpc>
              <a:spcAft>
                <a:spcPts val="60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generation in Korea (KMOE, 2011) : </a:t>
            </a:r>
          </a:p>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- 8,292 </a:t>
            </a:r>
            <a:r>
              <a:rPr lang="en-GB" altLang="ko-KR" sz="1800" dirty="0">
                <a:solidFill>
                  <a:srgbClr val="002244"/>
                </a:solidFill>
                <a:latin typeface="Arial Black" pitchFamily="34" charset="0"/>
                <a:ea typeface="맑은 고딕"/>
                <a:cs typeface="Times New Roman"/>
              </a:rPr>
              <a:t>ton/day in 2009,</a:t>
            </a:r>
          </a:p>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- 10,936 </a:t>
            </a:r>
            <a:r>
              <a:rPr lang="en-GB" altLang="ko-KR" sz="1800" dirty="0">
                <a:solidFill>
                  <a:srgbClr val="002244"/>
                </a:solidFill>
                <a:latin typeface="Arial Black" pitchFamily="34" charset="0"/>
                <a:ea typeface="맑은 고딕"/>
                <a:cs typeface="Times New Roman"/>
              </a:rPr>
              <a:t>ton/day </a:t>
            </a:r>
            <a:r>
              <a:rPr lang="en-GB" altLang="ko-KR" sz="1800" dirty="0" smtClean="0">
                <a:solidFill>
                  <a:srgbClr val="002244"/>
                </a:solidFill>
                <a:latin typeface="Arial Black" pitchFamily="34" charset="0"/>
                <a:ea typeface="맑은 고딕"/>
                <a:cs typeface="Times New Roman"/>
              </a:rPr>
              <a:t>by 2013 (estimated) </a:t>
            </a:r>
            <a:endParaRPr lang="en-GB" altLang="ko-KR" sz="1800" dirty="0">
              <a:solidFill>
                <a:srgbClr val="002244"/>
              </a:solidFill>
              <a:latin typeface="Arial Black" pitchFamily="34" charset="0"/>
              <a:ea typeface="맑은 고딕"/>
              <a:cs typeface="Times New Roman"/>
            </a:endParaRPr>
          </a:p>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en-GB" altLang="ko-KR" sz="1800" dirty="0" smtClean="0">
              <a:solidFill>
                <a:srgbClr val="002244"/>
              </a:solidFill>
              <a:latin typeface="Arial Black" pitchFamily="34" charset="0"/>
              <a:ea typeface="맑은 고딕"/>
              <a:cs typeface="Times New Roman"/>
            </a:endParaRPr>
          </a:p>
          <a:p>
            <a:pPr marL="285750" indent="-285750" algn="just">
              <a:lnSpc>
                <a:spcPct val="120000"/>
              </a:lnSpc>
              <a:spcAft>
                <a:spcPts val="0"/>
              </a:spcAft>
              <a:buFont typeface="Wingdings" panose="05000000000000000000" pitchFamily="2" charset="2"/>
              <a:buChar char="§"/>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Prevention of ocean dumping </a:t>
            </a:r>
          </a:p>
          <a:p>
            <a:pPr algn="just">
              <a:lnSpc>
                <a:spcPct val="120000"/>
              </a:lnSpc>
              <a:spcAft>
                <a:spcPts val="60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by London Treaty</a:t>
            </a:r>
            <a:endParaRPr lang="en-GB" altLang="ko-KR" sz="1800" dirty="0">
              <a:solidFill>
                <a:srgbClr val="002244"/>
              </a:solidFill>
              <a:latin typeface="Arial Black" pitchFamily="34" charset="0"/>
              <a:ea typeface="맑은 고딕"/>
              <a:cs typeface="Times New Roman"/>
            </a:endParaRPr>
          </a:p>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a:solidFill>
                  <a:srgbClr val="002244"/>
                </a:solidFill>
                <a:latin typeface="Arial Black" pitchFamily="34" charset="0"/>
                <a:ea typeface="맑은 고딕"/>
                <a:cs typeface="Times New Roman"/>
              </a:rPr>
              <a:t>⇒ </a:t>
            </a:r>
            <a:r>
              <a:rPr lang="en-GB" altLang="ko-KR" sz="1800" dirty="0" smtClean="0">
                <a:solidFill>
                  <a:srgbClr val="002244"/>
                </a:solidFill>
                <a:latin typeface="Arial Black" pitchFamily="34" charset="0"/>
                <a:ea typeface="맑은 고딕"/>
                <a:cs typeface="Times New Roman"/>
              </a:rPr>
              <a:t>require appropriate alternatives</a:t>
            </a:r>
          </a:p>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ko-KR" altLang="ko-KR" sz="1800" dirty="0">
              <a:solidFill>
                <a:srgbClr val="002244"/>
              </a:solidFill>
              <a:latin typeface="Arial Black" pitchFamily="34" charset="0"/>
              <a:ea typeface="Times New Roman"/>
              <a:cs typeface="Times New Roman"/>
            </a:endParaRPr>
          </a:p>
          <a:p>
            <a:pPr marL="285750" indent="-285750" algn="just">
              <a:lnSpc>
                <a:spcPct val="120000"/>
              </a:lnSpc>
              <a:spcAft>
                <a:spcPts val="600"/>
              </a:spcAft>
              <a:buFont typeface="Wingdings" panose="05000000000000000000" pitchFamily="2" charset="2"/>
              <a:buChar char="§"/>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WAS volume reduction methods : </a:t>
            </a:r>
          </a:p>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 anaerobic digestion </a:t>
            </a:r>
          </a:p>
          <a:p>
            <a:pPr algn="just">
              <a:lnSpc>
                <a:spcPct val="120000"/>
              </a:lnSpc>
              <a:spcAft>
                <a:spcPts val="60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dirty="0">
                <a:solidFill>
                  <a:srgbClr val="002244"/>
                </a:solidFill>
                <a:latin typeface="Arial Black" pitchFamily="34" charset="0"/>
                <a:ea typeface="맑은 고딕"/>
                <a:cs typeface="Times New Roman"/>
              </a:rPr>
              <a:t> </a:t>
            </a:r>
            <a:r>
              <a:rPr lang="en-GB" altLang="ko-KR" dirty="0" smtClean="0">
                <a:solidFill>
                  <a:srgbClr val="002244"/>
                </a:solidFill>
                <a:latin typeface="Arial Black" pitchFamily="34" charset="0"/>
                <a:ea typeface="맑은 고딕"/>
                <a:cs typeface="Times New Roman"/>
              </a:rPr>
              <a:t>   - pretreatment for enhanced efficiency</a:t>
            </a:r>
            <a:endParaRPr lang="en-GB" altLang="ko-KR" sz="1800" dirty="0" smtClean="0">
              <a:solidFill>
                <a:srgbClr val="002244"/>
              </a:solidFill>
              <a:latin typeface="Arial Black" pitchFamily="34" charset="0"/>
              <a:ea typeface="맑은 고딕"/>
              <a:cs typeface="Times New Roman"/>
            </a:endParaRPr>
          </a:p>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require </a:t>
            </a:r>
            <a:r>
              <a:rPr lang="en-GB" altLang="ko-KR" sz="1800" dirty="0">
                <a:solidFill>
                  <a:srgbClr val="002244"/>
                </a:solidFill>
                <a:latin typeface="Arial Black" pitchFamily="34" charset="0"/>
                <a:ea typeface="맑은 고딕"/>
                <a:cs typeface="Times New Roman"/>
              </a:rPr>
              <a:t>a relatively high amount of energy </a:t>
            </a:r>
            <a:r>
              <a:rPr lang="en-GB" altLang="ko-KR" sz="1800" dirty="0" smtClean="0">
                <a:solidFill>
                  <a:srgbClr val="002244"/>
                </a:solidFill>
                <a:latin typeface="Arial Black" pitchFamily="34" charset="0"/>
                <a:ea typeface="맑은 고딕"/>
                <a:cs typeface="Times New Roman"/>
              </a:rPr>
              <a:t>consumption</a:t>
            </a:r>
          </a:p>
        </p:txBody>
      </p:sp>
    </p:spTree>
    <p:extLst>
      <p:ext uri="{BB962C8B-B14F-4D97-AF65-F5344CB8AC3E}">
        <p14:creationId xmlns:p14="http://schemas.microsoft.com/office/powerpoint/2010/main" val="2790227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descr="34 copy.jpg"/>
          <p:cNvPicPr>
            <a:picLocks noChangeAspect="1"/>
          </p:cNvPicPr>
          <p:nvPr/>
        </p:nvPicPr>
        <p:blipFill rotWithShape="1">
          <a:blip r:embed="rId3" cstate="print"/>
          <a:srcRect t="10124"/>
          <a:stretch/>
        </p:blipFill>
        <p:spPr>
          <a:xfrm>
            <a:off x="543916" y="688434"/>
            <a:ext cx="8801572" cy="5476870"/>
          </a:xfrm>
          <a:prstGeom prst="rect">
            <a:avLst/>
          </a:prstGeom>
        </p:spPr>
      </p:pic>
      <p:sp>
        <p:nvSpPr>
          <p:cNvPr id="4" name="제목 5"/>
          <p:cNvSpPr txBox="1">
            <a:spLocks/>
          </p:cNvSpPr>
          <p:nvPr/>
        </p:nvSpPr>
        <p:spPr>
          <a:xfrm>
            <a:off x="474855" y="57089"/>
            <a:ext cx="2966691"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Treatment Efficiency - MBR</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806970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descr="36 copy.jpg"/>
          <p:cNvPicPr>
            <a:picLocks noChangeAspect="1"/>
          </p:cNvPicPr>
          <p:nvPr/>
        </p:nvPicPr>
        <p:blipFill rotWithShape="1">
          <a:blip r:embed="rId3" cstate="print"/>
          <a:srcRect t="9753"/>
          <a:stretch/>
        </p:blipFill>
        <p:spPr>
          <a:xfrm>
            <a:off x="663967" y="656692"/>
            <a:ext cx="8681521" cy="5424429"/>
          </a:xfrm>
          <a:prstGeom prst="rect">
            <a:avLst/>
          </a:prstGeom>
        </p:spPr>
      </p:pic>
      <p:sp>
        <p:nvSpPr>
          <p:cNvPr id="4" name="제목 5"/>
          <p:cNvSpPr txBox="1">
            <a:spLocks/>
          </p:cNvSpPr>
          <p:nvPr/>
        </p:nvSpPr>
        <p:spPr>
          <a:xfrm>
            <a:off x="474855" y="57089"/>
            <a:ext cx="2966691"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Treatment Efficiency - MBR</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1540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descr="29 copy.jpg"/>
          <p:cNvPicPr>
            <a:picLocks noChangeAspect="1"/>
          </p:cNvPicPr>
          <p:nvPr/>
        </p:nvPicPr>
        <p:blipFill rotWithShape="1">
          <a:blip r:embed="rId3" cstate="print"/>
          <a:srcRect l="8162" t="25050" r="9264" b="9756"/>
          <a:stretch/>
        </p:blipFill>
        <p:spPr>
          <a:xfrm>
            <a:off x="668524" y="1052736"/>
            <a:ext cx="8562656" cy="4680520"/>
          </a:xfrm>
          <a:prstGeom prst="rect">
            <a:avLst/>
          </a:prstGeom>
        </p:spPr>
      </p:pic>
      <p:sp>
        <p:nvSpPr>
          <p:cNvPr id="4" name="제목 5"/>
          <p:cNvSpPr txBox="1">
            <a:spLocks/>
          </p:cNvSpPr>
          <p:nvPr/>
        </p:nvSpPr>
        <p:spPr>
          <a:xfrm>
            <a:off x="474855" y="57089"/>
            <a:ext cx="2966691"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Treatment Efficiency - MBR</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92421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5"/>
          <p:cNvSpPr txBox="1">
            <a:spLocks/>
          </p:cNvSpPr>
          <p:nvPr/>
        </p:nvSpPr>
        <p:spPr>
          <a:xfrm>
            <a:off x="474855" y="57089"/>
            <a:ext cx="1269112"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Conclusion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텍스트 개체 틀 7"/>
          <p:cNvSpPr txBox="1">
            <a:spLocks/>
          </p:cNvSpPr>
          <p:nvPr/>
        </p:nvSpPr>
        <p:spPr bwMode="auto">
          <a:xfrm>
            <a:off x="956431" y="1033162"/>
            <a:ext cx="8281045" cy="452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eaLnBrk="0" hangingPunct="0">
              <a:defRPr kumimoji="1">
                <a:solidFill>
                  <a:schemeClr val="tx1"/>
                </a:solidFill>
                <a:latin typeface="맑은 고딕" pitchFamily="50" charset="-127"/>
                <a:ea typeface="굴림" pitchFamily="50" charset="-127"/>
              </a:defRPr>
            </a:lvl1pPr>
            <a:lvl2pPr marL="376238" indent="-107950" eaLnBrk="0" hangingPunct="0">
              <a:defRPr kumimoji="1">
                <a:solidFill>
                  <a:schemeClr val="tx1"/>
                </a:solidFill>
                <a:latin typeface="맑은 고딕" pitchFamily="50" charset="-127"/>
                <a:ea typeface="굴림" pitchFamily="50" charset="-127"/>
              </a:defRPr>
            </a:lvl2pPr>
            <a:lvl3pPr marL="623888" indent="-85725" eaLnBrk="0" hangingPunct="0">
              <a:defRPr kumimoji="1">
                <a:solidFill>
                  <a:schemeClr val="tx1"/>
                </a:solidFill>
                <a:latin typeface="맑은 고딕" pitchFamily="50" charset="-127"/>
                <a:ea typeface="굴림" pitchFamily="50" charset="-127"/>
              </a:defRPr>
            </a:lvl3pPr>
            <a:lvl4pPr marL="668338" indent="-13335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Sludge </a:t>
            </a:r>
            <a:r>
              <a:rPr lang="en-GB" altLang="ko-KR" sz="1600" b="1" dirty="0">
                <a:latin typeface="Tahoma" panose="020B0604030504040204" pitchFamily="34" charset="0"/>
                <a:ea typeface="Tahoma" panose="020B0604030504040204" pitchFamily="34" charset="0"/>
                <a:cs typeface="Tahoma" panose="020B0604030504040204" pitchFamily="34" charset="0"/>
              </a:rPr>
              <a:t>reduction rate by evaluating microbial kinetic parameters</a:t>
            </a: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 : </a:t>
            </a:r>
            <a:r>
              <a:rPr lang="en-GB" altLang="ko-KR" sz="1600" b="1" dirty="0">
                <a:latin typeface="Tahoma" panose="020B0604030504040204" pitchFamily="34" charset="0"/>
                <a:ea typeface="Tahoma" panose="020B0604030504040204" pitchFamily="34" charset="0"/>
                <a:cs typeface="Tahoma" panose="020B0604030504040204" pitchFamily="34" charset="0"/>
              </a:rPr>
              <a:t>Pilot scale </a:t>
            </a:r>
            <a:r>
              <a:rPr lang="en-GB" altLang="ko-KR" sz="1600" b="1" dirty="0">
                <a:solidFill>
                  <a:srgbClr val="FF0000"/>
                </a:solidFill>
                <a:latin typeface="Tahoma" panose="020B0604030504040204" pitchFamily="34" charset="0"/>
                <a:ea typeface="Tahoma" panose="020B0604030504040204" pitchFamily="34" charset="0"/>
                <a:cs typeface="Tahoma" panose="020B0604030504040204" pitchFamily="34" charset="0"/>
              </a:rPr>
              <a:t>SBR</a:t>
            </a:r>
            <a:r>
              <a:rPr lang="en-GB" altLang="ko-KR" sz="1600" b="1" dirty="0">
                <a:latin typeface="Tahoma" panose="020B0604030504040204" pitchFamily="34" charset="0"/>
                <a:ea typeface="Tahoma" panose="020B0604030504040204" pitchFamily="34" charset="0"/>
                <a:cs typeface="Tahoma" panose="020B0604030504040204" pitchFamily="34" charset="0"/>
              </a:rPr>
              <a:t> and </a:t>
            </a:r>
            <a:r>
              <a:rPr lang="en-GB" altLang="ko-KR" sz="1600" b="1" dirty="0">
                <a:solidFill>
                  <a:srgbClr val="00B0F0"/>
                </a:solidFill>
                <a:latin typeface="Tahoma" panose="020B0604030504040204" pitchFamily="34" charset="0"/>
                <a:ea typeface="Tahoma" panose="020B0604030504040204" pitchFamily="34" charset="0"/>
                <a:cs typeface="Tahoma" panose="020B0604030504040204" pitchFamily="34" charset="0"/>
              </a:rPr>
              <a:t>MBR</a:t>
            </a:r>
            <a:r>
              <a:rPr lang="en-GB" altLang="ko-KR" sz="1600" b="1" dirty="0">
                <a:latin typeface="Tahoma" panose="020B0604030504040204" pitchFamily="34" charset="0"/>
                <a:ea typeface="Tahoma" panose="020B0604030504040204" pitchFamily="34" charset="0"/>
                <a:cs typeface="Tahoma" panose="020B0604030504040204" pitchFamily="34" charset="0"/>
              </a:rPr>
              <a:t> systems operated with anaerobic side-stream SHT, </a:t>
            </a: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    </a:t>
            </a:r>
            <a:r>
              <a:rPr lang="en-GB" altLang="ko-KR" sz="1600" b="1" dirty="0">
                <a:latin typeface="Tahoma" panose="020B0604030504040204" pitchFamily="34" charset="0"/>
                <a:ea typeface="Tahoma" panose="020B0604030504040204" pitchFamily="34" charset="0"/>
                <a:cs typeface="Tahoma" panose="020B0604030504040204" pitchFamily="34" charset="0"/>
              </a:rPr>
              <a:t>by </a:t>
            </a:r>
            <a:r>
              <a:rPr lang="en-GB" altLang="ko-KR" sz="1600" b="1" dirty="0">
                <a:solidFill>
                  <a:srgbClr val="FF0000"/>
                </a:solidFill>
                <a:latin typeface="Tahoma" panose="020B0604030504040204" pitchFamily="34" charset="0"/>
                <a:ea typeface="Tahoma" panose="020B0604030504040204" pitchFamily="34" charset="0"/>
                <a:cs typeface="Tahoma" panose="020B0604030504040204" pitchFamily="34" charset="0"/>
              </a:rPr>
              <a:t>61.0%</a:t>
            </a:r>
            <a:r>
              <a:rPr lang="en-GB" altLang="ko-KR" sz="1600" b="1" dirty="0">
                <a:latin typeface="Tahoma" panose="020B0604030504040204" pitchFamily="34" charset="0"/>
                <a:ea typeface="Tahoma" panose="020B0604030504040204" pitchFamily="34" charset="0"/>
                <a:cs typeface="Tahoma" panose="020B0604030504040204" pitchFamily="34" charset="0"/>
              </a:rPr>
              <a:t> and </a:t>
            </a:r>
            <a:r>
              <a:rPr lang="en-GB" altLang="ko-KR" sz="1600" b="1" dirty="0">
                <a:solidFill>
                  <a:srgbClr val="00B0F0"/>
                </a:solidFill>
                <a:latin typeface="Tahoma" panose="020B0604030504040204" pitchFamily="34" charset="0"/>
                <a:ea typeface="Tahoma" panose="020B0604030504040204" pitchFamily="34" charset="0"/>
                <a:cs typeface="Tahoma" panose="020B0604030504040204" pitchFamily="34" charset="0"/>
              </a:rPr>
              <a:t>72.0%</a:t>
            </a:r>
            <a:r>
              <a:rPr lang="en-GB" altLang="ko-KR" sz="1600" b="1" dirty="0">
                <a:latin typeface="Tahoma" panose="020B0604030504040204" pitchFamily="34" charset="0"/>
                <a:ea typeface="Tahoma" panose="020B0604030504040204" pitchFamily="34" charset="0"/>
                <a:cs typeface="Tahoma" panose="020B0604030504040204" pitchFamily="34" charset="0"/>
              </a:rPr>
              <a:t>, respectively. </a:t>
            </a:r>
          </a:p>
          <a:p>
            <a:pPr eaLnBrk="1" latinLnBrk="0" hangingPunct="1">
              <a:spcBef>
                <a:spcPts val="600"/>
              </a:spcBef>
              <a:buSzPct val="70000"/>
              <a:buFont typeface="Wingdings" pitchFamily="2" charset="2"/>
              <a:buNone/>
            </a:pPr>
            <a:endParaRPr lang="en-GB" altLang="ko-KR" sz="1600" b="1" dirty="0">
              <a:latin typeface="Tahoma" panose="020B0604030504040204" pitchFamily="34" charset="0"/>
              <a:ea typeface="Tahoma" panose="020B0604030504040204" pitchFamily="34" charset="0"/>
              <a:cs typeface="Tahoma" panose="020B0604030504040204" pitchFamily="34" charset="0"/>
            </a:endParaRP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Treated </a:t>
            </a:r>
            <a:r>
              <a:rPr lang="en-GB" altLang="ko-KR" sz="1600" b="1" dirty="0">
                <a:latin typeface="Tahoma" panose="020B0604030504040204" pitchFamily="34" charset="0"/>
                <a:ea typeface="Tahoma" panose="020B0604030504040204" pitchFamily="34" charset="0"/>
                <a:cs typeface="Tahoma" panose="020B0604030504040204" pitchFamily="34" charset="0"/>
              </a:rPr>
              <a:t>water quality</a:t>
            </a: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 : </a:t>
            </a:r>
            <a:r>
              <a:rPr lang="en-GB" altLang="ko-KR" sz="1600" b="1" dirty="0">
                <a:latin typeface="Tahoma" panose="020B0604030504040204" pitchFamily="34" charset="0"/>
                <a:ea typeface="Tahoma" panose="020B0604030504040204" pitchFamily="34" charset="0"/>
                <a:cs typeface="Tahoma" panose="020B0604030504040204" pitchFamily="34" charset="0"/>
              </a:rPr>
              <a:t>not deterioration of the effluent water quality but phosphorus removal</a:t>
            </a:r>
          </a:p>
          <a:p>
            <a:pPr eaLnBrk="1" latinLnBrk="0" hangingPunct="1">
              <a:spcBef>
                <a:spcPts val="600"/>
              </a:spcBef>
              <a:buSzPct val="70000"/>
              <a:buFont typeface="Wingdings" pitchFamily="2" charset="2"/>
              <a:buNone/>
            </a:pPr>
            <a:r>
              <a:rPr lang="en-GB" altLang="ko-KR" sz="1600" b="1" dirty="0">
                <a:latin typeface="Tahoma" panose="020B0604030504040204" pitchFamily="34" charset="0"/>
                <a:ea typeface="Tahoma" panose="020B0604030504040204" pitchFamily="34" charset="0"/>
                <a:cs typeface="Tahoma" panose="020B0604030504040204" pitchFamily="34" charset="0"/>
              </a:rPr>
              <a:t>   </a:t>
            </a: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SRT Optimization between sludge reduction and phosphorus removal</a:t>
            </a:r>
            <a:endParaRPr lang="en-GB" altLang="ko-KR" sz="1600" b="1" dirty="0">
              <a:latin typeface="Tahoma" panose="020B0604030504040204" pitchFamily="34" charset="0"/>
              <a:ea typeface="Tahoma" panose="020B0604030504040204" pitchFamily="34" charset="0"/>
              <a:cs typeface="Tahoma" panose="020B0604030504040204" pitchFamily="34" charset="0"/>
            </a:endParaRP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 </a:t>
            </a:r>
            <a:r>
              <a:rPr lang="en-GB" altLang="ko-KR" sz="1600" b="1" dirty="0">
                <a:latin typeface="Tahoma" panose="020B0604030504040204" pitchFamily="34" charset="0"/>
                <a:ea typeface="Tahoma" panose="020B0604030504040204" pitchFamily="34" charset="0"/>
                <a:cs typeface="Tahoma" panose="020B0604030504040204" pitchFamily="34" charset="0"/>
              </a:rPr>
              <a:t>: In consideration, production of chemical sludge, operation cost and </a:t>
            </a:r>
          </a:p>
          <a:p>
            <a:pPr eaLnBrk="1" latinLnBrk="0" hangingPunct="1">
              <a:spcBef>
                <a:spcPts val="600"/>
              </a:spcBef>
              <a:buSzPct val="70000"/>
              <a:buFont typeface="Wingdings" pitchFamily="2" charset="2"/>
              <a:buNone/>
            </a:pPr>
            <a:r>
              <a:rPr lang="en-GB" altLang="ko-KR" sz="1600" b="1" dirty="0">
                <a:latin typeface="Tahoma" panose="020B0604030504040204" pitchFamily="34" charset="0"/>
                <a:ea typeface="Tahoma" panose="020B0604030504040204" pitchFamily="34" charset="0"/>
                <a:cs typeface="Tahoma" panose="020B0604030504040204" pitchFamily="34" charset="0"/>
              </a:rPr>
              <a:t>   release of </a:t>
            </a:r>
            <a:r>
              <a:rPr lang="en-GB" altLang="ko-KR" sz="1600" b="1" dirty="0" err="1">
                <a:latin typeface="Tahoma" panose="020B0604030504040204" pitchFamily="34" charset="0"/>
                <a:ea typeface="Tahoma" panose="020B0604030504040204" pitchFamily="34" charset="0"/>
                <a:cs typeface="Tahoma" panose="020B0604030504040204" pitchFamily="34" charset="0"/>
              </a:rPr>
              <a:t>extracelluar</a:t>
            </a:r>
            <a:r>
              <a:rPr lang="en-GB" altLang="ko-KR" sz="1600" b="1" dirty="0">
                <a:latin typeface="Tahoma" panose="020B0604030504040204" pitchFamily="34" charset="0"/>
                <a:ea typeface="Tahoma" panose="020B0604030504040204" pitchFamily="34" charset="0"/>
                <a:cs typeface="Tahoma" panose="020B0604030504040204" pitchFamily="34" charset="0"/>
              </a:rPr>
              <a:t> polymeric substances (EPS) in SHT </a:t>
            </a:r>
          </a:p>
          <a:p>
            <a:pPr eaLnBrk="1" latinLnBrk="0" hangingPunct="1">
              <a:spcBef>
                <a:spcPts val="600"/>
              </a:spcBef>
              <a:buSzPct val="70000"/>
              <a:buFont typeface="Wingdings" pitchFamily="2" charset="2"/>
              <a:buNone/>
            </a:pPr>
            <a:endParaRPr lang="en-GB" altLang="ko-KR" sz="1600" b="1" dirty="0">
              <a:latin typeface="Tahoma" panose="020B0604030504040204" pitchFamily="34" charset="0"/>
              <a:ea typeface="Tahoma" panose="020B0604030504040204" pitchFamily="34" charset="0"/>
              <a:cs typeface="Tahoma" panose="020B0604030504040204" pitchFamily="34" charset="0"/>
            </a:endParaRP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SHT </a:t>
            </a:r>
            <a:r>
              <a:rPr lang="en-GB" altLang="ko-KR" sz="1600" b="1" dirty="0">
                <a:latin typeface="Tahoma" panose="020B0604030504040204" pitchFamily="34" charset="0"/>
                <a:ea typeface="Tahoma" panose="020B0604030504040204" pitchFamily="34" charset="0"/>
                <a:cs typeface="Tahoma" panose="020B0604030504040204" pitchFamily="34" charset="0"/>
              </a:rPr>
              <a:t>application for various BNR processes with reduced WAS</a:t>
            </a: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 </a:t>
            </a:r>
            <a:r>
              <a:rPr lang="en-GB" altLang="ko-KR" sz="1600" b="1" dirty="0">
                <a:latin typeface="Tahoma" panose="020B0604030504040204" pitchFamily="34" charset="0"/>
                <a:ea typeface="Tahoma" panose="020B0604030504040204" pitchFamily="34" charset="0"/>
                <a:cs typeface="Tahoma" panose="020B0604030504040204" pitchFamily="34" charset="0"/>
              </a:rPr>
              <a:t>: will contribute to minimize environmental and economic problems  </a:t>
            </a: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    </a:t>
            </a:r>
            <a:r>
              <a:rPr lang="en-GB" altLang="ko-KR" sz="1600" b="1" dirty="0">
                <a:latin typeface="Tahoma" panose="020B0604030504040204" pitchFamily="34" charset="0"/>
                <a:ea typeface="Tahoma" panose="020B0604030504040204" pitchFamily="34" charset="0"/>
                <a:cs typeface="Tahoma" panose="020B0604030504040204" pitchFamily="34" charset="0"/>
              </a:rPr>
              <a:t>pertaining to the final disposal of sludge. </a:t>
            </a:r>
            <a:endParaRPr lang="ko-KR" altLang="ko-KR" sz="1600" b="1" dirty="0">
              <a:latin typeface="Tahoma" panose="020B0604030504040204" pitchFamily="34" charset="0"/>
              <a:ea typeface="맑은 고딕" pitchFamily="50" charset="-127"/>
              <a:cs typeface="Tahoma" panose="020B0604030504040204" pitchFamily="34" charset="0"/>
            </a:endParaRPr>
          </a:p>
        </p:txBody>
      </p:sp>
      <p:pic>
        <p:nvPicPr>
          <p:cNvPr id="5" name="Picture 6" descr="http://www.clker.com/cliparts/e/2/a/d/1206574733930851359Ryan_Taylor_Green_Tick.svg.med.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48" y="1023059"/>
            <a:ext cx="252000" cy="29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clker.com/cliparts/e/2/a/d/1206574733930851359Ryan_Taylor_Green_Tick.svg.med.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48" y="2298163"/>
            <a:ext cx="252000" cy="29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clker.com/cliparts/e/2/a/d/1206574733930851359Ryan_Taylor_Green_Tick.svg.med.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48" y="3272368"/>
            <a:ext cx="252000" cy="29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clker.com/cliparts/e/2/a/d/1206574733930851359Ryan_Taylor_Green_Tick.svg.med.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48" y="4568512"/>
            <a:ext cx="252000" cy="2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7908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idx="4294967295"/>
          </p:nvPr>
        </p:nvSpPr>
        <p:spPr>
          <a:xfrm>
            <a:off x="1551690" y="2744924"/>
            <a:ext cx="6785686" cy="1426920"/>
          </a:xfrm>
          <a:prstGeom prst="rect">
            <a:avLst/>
          </a:prstGeom>
        </p:spPr>
        <p:txBody>
          <a:bodyPr/>
          <a:lstStyle/>
          <a:p>
            <a:pPr algn="ctr"/>
            <a:r>
              <a:rPr lang="en-US" altLang="ko-KR" sz="6000" b="0" i="1" dirty="0" smtClean="0">
                <a:solidFill>
                  <a:schemeClr val="tx1"/>
                </a:solidFill>
                <a:latin typeface="Arial Black" panose="020B0A04020102020204" pitchFamily="34" charset="0"/>
              </a:rPr>
              <a:t>Thank You !</a:t>
            </a:r>
            <a:endParaRPr lang="ko-KR" altLang="en-US" sz="6000" b="0" i="1" dirty="0">
              <a:solidFill>
                <a:schemeClr val="tx1">
                  <a:lumMod val="50000"/>
                  <a:lumOff val="50000"/>
                </a:schemeClr>
              </a:solidFill>
            </a:endParaRPr>
          </a:p>
        </p:txBody>
      </p:sp>
    </p:spTree>
    <p:extLst>
      <p:ext uri="{BB962C8B-B14F-4D97-AF65-F5344CB8AC3E}">
        <p14:creationId xmlns:p14="http://schemas.microsoft.com/office/powerpoint/2010/main" val="1159105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idx="4294967295"/>
          </p:nvPr>
        </p:nvSpPr>
        <p:spPr>
          <a:xfrm>
            <a:off x="668524" y="1736812"/>
            <a:ext cx="8568952" cy="3348372"/>
          </a:xfrm>
          <a:prstGeom prst="rect">
            <a:avLst/>
          </a:prstGeom>
        </p:spPr>
        <p:txBody>
          <a:bodyPr/>
          <a:lstStyle/>
          <a:p>
            <a:pPr>
              <a:lnSpc>
                <a:spcPct val="150000"/>
              </a:lnSpc>
            </a:pPr>
            <a:r>
              <a:rPr lang="en-US" altLang="ko-KR" sz="2800" dirty="0" smtClean="0">
                <a:solidFill>
                  <a:schemeClr val="tx1"/>
                </a:solidFill>
                <a:latin typeface="Tahoma" panose="020B0604030504040204" pitchFamily="34" charset="0"/>
                <a:ea typeface="Tahoma" panose="020B0604030504040204" pitchFamily="34" charset="0"/>
                <a:cs typeface="Tahoma" panose="020B0604030504040204" pitchFamily="34" charset="0"/>
              </a:rPr>
              <a:t>▣ QUIZ ▣</a:t>
            </a:r>
            <a:br>
              <a:rPr lang="en-US" altLang="ko-KR" sz="280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en-US" altLang="ko-KR" sz="2000" dirty="0">
                <a:latin typeface="Tahoma" panose="020B0604030504040204" pitchFamily="34" charset="0"/>
                <a:ea typeface="Tahoma" panose="020B0604030504040204" pitchFamily="34" charset="0"/>
                <a:cs typeface="Tahoma" panose="020B0604030504040204" pitchFamily="34" charset="0"/>
              </a:rPr>
              <a:t/>
            </a:r>
            <a:br>
              <a:rPr lang="en-US" altLang="ko-KR" sz="2000" dirty="0">
                <a:latin typeface="Tahoma" panose="020B0604030504040204" pitchFamily="34" charset="0"/>
                <a:ea typeface="Tahoma" panose="020B0604030504040204" pitchFamily="34" charset="0"/>
                <a:cs typeface="Tahoma" panose="020B0604030504040204" pitchFamily="34" charset="0"/>
              </a:rPr>
            </a:br>
            <a:r>
              <a:rPr lang="en-US" altLang="ko-KR"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Describ</a:t>
            </a:r>
            <a:r>
              <a:rPr lang="en-US" altLang="ko-KR" sz="2400" dirty="0" smtClean="0">
                <a:latin typeface="Tahoma" panose="020B0604030504040204" pitchFamily="34" charset="0"/>
                <a:ea typeface="Tahoma" panose="020B0604030504040204" pitchFamily="34" charset="0"/>
                <a:cs typeface="Tahoma" panose="020B0604030504040204" pitchFamily="34" charset="0"/>
              </a:rPr>
              <a:t>e and discuss problems associated with anaerobic digestion of WAS (waste activated sludge). </a:t>
            </a:r>
            <a:endParaRPr lang="ko-KR" altLang="en-US" sz="2400" dirty="0">
              <a:solidFill>
                <a:schemeClr val="tx1">
                  <a:lumMod val="50000"/>
                  <a:lumOff val="50000"/>
                </a:schemeClr>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1594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http://www.rainharvest.co.za/wp-content/uploads/2010/04/anaerobic-dige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192" y="3568542"/>
            <a:ext cx="3692666" cy="2776782"/>
          </a:xfrm>
          <a:prstGeom prst="rect">
            <a:avLst/>
          </a:prstGeom>
          <a:noFill/>
          <a:extLst>
            <a:ext uri="{909E8E84-426E-40DD-AFC4-6F175D3DCCD1}">
              <a14:hiddenFill xmlns:a14="http://schemas.microsoft.com/office/drawing/2010/main">
                <a:solidFill>
                  <a:srgbClr val="FFFFFF"/>
                </a:solidFill>
              </a14:hiddenFill>
            </a:ext>
          </a:extLst>
        </p:spPr>
      </p:pic>
      <p:sp>
        <p:nvSpPr>
          <p:cNvPr id="19" name="직사각형 18"/>
          <p:cNvSpPr/>
          <p:nvPr/>
        </p:nvSpPr>
        <p:spPr>
          <a:xfrm>
            <a:off x="284704" y="719408"/>
            <a:ext cx="3017173" cy="369332"/>
          </a:xfrm>
          <a:prstGeom prst="rect">
            <a:avLst/>
          </a:prstGeom>
        </p:spPr>
        <p:txBody>
          <a:bodyPr wrap="none">
            <a:spAutoFit/>
          </a:bodyPr>
          <a:lstStyle/>
          <a:p>
            <a:r>
              <a:rPr lang="en-US" altLang="ko-KR" b="1" dirty="0" smtClean="0">
                <a:latin typeface="Tahoma" panose="020B0604030504040204" pitchFamily="34" charset="0"/>
                <a:ea typeface="Tahoma" panose="020B0604030504040204" pitchFamily="34" charset="0"/>
                <a:cs typeface="Tahoma" panose="020B0604030504040204" pitchFamily="34" charset="0"/>
              </a:rPr>
              <a:t>ANAEROBIC DIGESTION</a:t>
            </a:r>
            <a:endParaRPr lang="en-US" altLang="ko-KR" b="1" dirty="0">
              <a:latin typeface="Tahoma" panose="020B0604030504040204" pitchFamily="34" charset="0"/>
              <a:ea typeface="Tahoma" panose="020B0604030504040204" pitchFamily="34" charset="0"/>
              <a:cs typeface="Tahoma" panose="020B0604030504040204" pitchFamily="34" charset="0"/>
            </a:endParaRPr>
          </a:p>
        </p:txBody>
      </p:sp>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9858" y="3568542"/>
            <a:ext cx="5083642"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모서리가 둥근 직사각형 23"/>
          <p:cNvSpPr/>
          <p:nvPr/>
        </p:nvSpPr>
        <p:spPr bwMode="auto">
          <a:xfrm>
            <a:off x="380492" y="3429000"/>
            <a:ext cx="9218066" cy="3132348"/>
          </a:xfrm>
          <a:prstGeom prst="roundRect">
            <a:avLst/>
          </a:prstGeom>
          <a:noFill/>
          <a:ln w="38100">
            <a:solidFill>
              <a:srgbClr val="92D050"/>
            </a:solidFill>
            <a:miter lim="800000"/>
            <a:headEnd/>
            <a:tailEnd/>
          </a:ln>
          <a:effectLst/>
          <a:extLst/>
        </p:spPr>
        <p:txBody>
          <a:bodyPr lIns="36000" tIns="36000" rIns="36000" bIns="36000" rtlCol="0" anchor="ctr"/>
          <a:lstStyle/>
          <a:p>
            <a:pPr algn="ctr" latinLnBrk="0">
              <a:spcBef>
                <a:spcPct val="50000"/>
              </a:spcBef>
            </a:pPr>
            <a:endParaRPr lang="ko-KR" altLang="en-US" sz="1200" b="0" smtClean="0">
              <a:solidFill>
                <a:srgbClr val="92D050"/>
              </a:solidFill>
              <a:latin typeface="Tahoma" panose="020B0604030504040204" pitchFamily="34" charset="0"/>
              <a:ea typeface="맑은 고딕" pitchFamily="50" charset="-127"/>
              <a:cs typeface="Tahoma" panose="020B0604030504040204" pitchFamily="34" charset="0"/>
            </a:endParaRPr>
          </a:p>
        </p:txBody>
      </p:sp>
      <p:sp>
        <p:nvSpPr>
          <p:cNvPr id="26" name="직사각형 25"/>
          <p:cNvSpPr/>
          <p:nvPr/>
        </p:nvSpPr>
        <p:spPr>
          <a:xfrm>
            <a:off x="488504" y="1217655"/>
            <a:ext cx="9073008" cy="2031325"/>
          </a:xfrm>
          <a:prstGeom prst="rect">
            <a:avLst/>
          </a:prstGeom>
        </p:spPr>
        <p:txBody>
          <a:bodyPr wrap="square">
            <a:spAutoFit/>
          </a:bodyPr>
          <a:lstStyle/>
          <a:p>
            <a:pPr marL="285750" indent="-285750">
              <a:buFont typeface="Wingdings" panose="05000000000000000000" pitchFamily="2" charset="2"/>
              <a:buChar char="§"/>
            </a:pPr>
            <a:r>
              <a:rPr lang="en-US" altLang="ko-KR" dirty="0">
                <a:latin typeface="Tahoma" panose="020B0604030504040204" pitchFamily="34" charset="0"/>
                <a:ea typeface="Tahoma" panose="020B0604030504040204" pitchFamily="34" charset="0"/>
                <a:cs typeface="Tahoma" panose="020B0604030504040204" pitchFamily="34" charset="0"/>
              </a:rPr>
              <a:t>Methane fermentation </a:t>
            </a:r>
            <a:r>
              <a:rPr lang="en-US" altLang="ko-KR" dirty="0" smtClean="0">
                <a:latin typeface="Tahoma" panose="020B0604030504040204" pitchFamily="34" charset="0"/>
                <a:ea typeface="Tahoma" panose="020B0604030504040204" pitchFamily="34" charset="0"/>
                <a:cs typeface="Tahoma" panose="020B0604030504040204" pitchFamily="34" charset="0"/>
              </a:rPr>
              <a:t>: hydrolysis</a:t>
            </a: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err="1">
                <a:latin typeface="Tahoma" panose="020B0604030504040204" pitchFamily="34" charset="0"/>
                <a:ea typeface="Tahoma" panose="020B0604030504040204" pitchFamily="34" charset="0"/>
                <a:cs typeface="Tahoma" panose="020B0604030504040204" pitchFamily="34" charset="0"/>
              </a:rPr>
              <a:t>acidogenesis</a:t>
            </a: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err="1">
                <a:latin typeface="Tahoma" panose="020B0604030504040204" pitchFamily="34" charset="0"/>
                <a:ea typeface="Tahoma" panose="020B0604030504040204" pitchFamily="34" charset="0"/>
                <a:cs typeface="Tahoma" panose="020B0604030504040204" pitchFamily="34" charset="0"/>
              </a:rPr>
              <a:t>acetogenesis</a:t>
            </a:r>
            <a:r>
              <a:rPr lang="en-US" altLang="ko-KR" dirty="0">
                <a:latin typeface="Tahoma" panose="020B0604030504040204" pitchFamily="34" charset="0"/>
                <a:ea typeface="Tahoma" panose="020B0604030504040204" pitchFamily="34" charset="0"/>
                <a:cs typeface="Tahoma" panose="020B0604030504040204" pitchFamily="34" charset="0"/>
              </a:rPr>
              <a:t>, and </a:t>
            </a:r>
            <a:r>
              <a:rPr lang="en-US" altLang="ko-KR" dirty="0" err="1" smtClean="0">
                <a:latin typeface="Tahoma" panose="020B0604030504040204" pitchFamily="34" charset="0"/>
                <a:ea typeface="Tahoma" panose="020B0604030504040204" pitchFamily="34" charset="0"/>
                <a:cs typeface="Tahoma" panose="020B0604030504040204" pitchFamily="34" charset="0"/>
              </a:rPr>
              <a:t>methanation</a:t>
            </a:r>
            <a:endParaRPr lang="en-US" altLang="ko-KR" dirty="0">
              <a:latin typeface="Tahoma" panose="020B0604030504040204" pitchFamily="34" charset="0"/>
              <a:ea typeface="Tahoma" panose="020B0604030504040204" pitchFamily="34" charset="0"/>
              <a:cs typeface="Tahoma" panose="020B0604030504040204" pitchFamily="34" charset="0"/>
            </a:endParaRPr>
          </a:p>
          <a:p>
            <a:endParaRPr lang="en-US" altLang="ko-KR"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altLang="ko-KR" dirty="0">
                <a:latin typeface="Tahoma" panose="020B0604030504040204" pitchFamily="34" charset="0"/>
                <a:ea typeface="Tahoma" panose="020B0604030504040204" pitchFamily="34" charset="0"/>
                <a:cs typeface="Tahoma" panose="020B0604030504040204" pitchFamily="34" charset="0"/>
              </a:rPr>
              <a:t>The individual phases : partly stand in </a:t>
            </a:r>
            <a:r>
              <a:rPr lang="en-US" altLang="ko-KR" dirty="0" err="1">
                <a:latin typeface="Tahoma" panose="020B0604030504040204" pitchFamily="34" charset="0"/>
                <a:ea typeface="Tahoma" panose="020B0604030504040204" pitchFamily="34" charset="0"/>
                <a:cs typeface="Tahoma" panose="020B0604030504040204" pitchFamily="34" charset="0"/>
              </a:rPr>
              <a:t>syntrophic</a:t>
            </a:r>
            <a:r>
              <a:rPr lang="en-US" altLang="ko-KR" dirty="0">
                <a:latin typeface="Tahoma" panose="020B0604030504040204" pitchFamily="34" charset="0"/>
                <a:ea typeface="Tahoma" panose="020B0604030504040204" pitchFamily="34" charset="0"/>
                <a:cs typeface="Tahoma" panose="020B0604030504040204" pitchFamily="34" charset="0"/>
              </a:rPr>
              <a:t> interrelation and place different requirements on the </a:t>
            </a:r>
            <a:r>
              <a:rPr lang="en-US" altLang="ko-KR" dirty="0" smtClean="0">
                <a:latin typeface="Tahoma" panose="020B0604030504040204" pitchFamily="34" charset="0"/>
                <a:ea typeface="Tahoma" panose="020B0604030504040204" pitchFamily="34" charset="0"/>
                <a:cs typeface="Tahoma" panose="020B0604030504040204" pitchFamily="34" charset="0"/>
              </a:rPr>
              <a:t>environment</a:t>
            </a:r>
          </a:p>
          <a:p>
            <a:pPr marL="285750" indent="-285750">
              <a:buFont typeface="Wingdings" panose="05000000000000000000" pitchFamily="2" charset="2"/>
              <a:buChar char="§"/>
            </a:pPr>
            <a:endParaRPr lang="en-US" altLang="ko-KR"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altLang="ko-KR" dirty="0">
                <a:latin typeface="Tahoma" panose="020B0604030504040204" pitchFamily="34" charset="0"/>
                <a:ea typeface="Tahoma" panose="020B0604030504040204" pitchFamily="34" charset="0"/>
                <a:cs typeface="Tahoma" panose="020B0604030504040204" pitchFamily="34" charset="0"/>
              </a:rPr>
              <a:t>T</a:t>
            </a:r>
            <a:r>
              <a:rPr lang="en-US" altLang="ko-KR" dirty="0" smtClean="0">
                <a:latin typeface="Tahoma" panose="020B0604030504040204" pitchFamily="34" charset="0"/>
                <a:ea typeface="Tahoma" panose="020B0604030504040204" pitchFamily="34" charset="0"/>
                <a:cs typeface="Tahoma" panose="020B0604030504040204" pitchFamily="34" charset="0"/>
              </a:rPr>
              <a:t>wo stages:  </a:t>
            </a:r>
            <a:r>
              <a:rPr lang="en-US" altLang="ko-KR" dirty="0">
                <a:latin typeface="Tahoma" panose="020B0604030504040204" pitchFamily="34" charset="0"/>
                <a:ea typeface="Tahoma" panose="020B0604030504040204" pitchFamily="34" charset="0"/>
                <a:cs typeface="Tahoma" panose="020B0604030504040204" pitchFamily="34" charset="0"/>
              </a:rPr>
              <a:t>t</a:t>
            </a:r>
            <a:r>
              <a:rPr lang="en-US" altLang="ko-KR" dirty="0" smtClean="0">
                <a:latin typeface="Tahoma" panose="020B0604030504040204" pitchFamily="34" charset="0"/>
                <a:ea typeface="Tahoma" panose="020B0604030504040204" pitchFamily="34" charset="0"/>
                <a:cs typeface="Tahoma" panose="020B0604030504040204" pitchFamily="34" charset="0"/>
              </a:rPr>
              <a:t>he first 2 phases and the last 2 phases </a:t>
            </a:r>
            <a:r>
              <a:rPr lang="en-US" altLang="ko-KR" dirty="0">
                <a:latin typeface="Tahoma" panose="020B0604030504040204" pitchFamily="34" charset="0"/>
                <a:ea typeface="Tahoma" panose="020B0604030504040204" pitchFamily="34" charset="0"/>
                <a:cs typeface="Tahoma" panose="020B0604030504040204" pitchFamily="34" charset="0"/>
              </a:rPr>
              <a:t>are linked closely </a:t>
            </a:r>
            <a:r>
              <a:rPr lang="en-US" altLang="ko-KR" dirty="0" smtClean="0">
                <a:latin typeface="Tahoma" panose="020B0604030504040204" pitchFamily="34" charset="0"/>
                <a:ea typeface="Tahoma" panose="020B0604030504040204" pitchFamily="34" charset="0"/>
                <a:cs typeface="Tahoma" panose="020B0604030504040204" pitchFamily="34" charset="0"/>
              </a:rPr>
              <a:t>with each other</a:t>
            </a:r>
            <a:endParaRPr lang="ko-KR" altLang="en-US" dirty="0">
              <a:latin typeface="Tahoma" panose="020B0604030504040204" pitchFamily="34" charset="0"/>
              <a:cs typeface="Tahoma" panose="020B0604030504040204" pitchFamily="34" charset="0"/>
            </a:endParaRPr>
          </a:p>
        </p:txBody>
      </p:sp>
      <p:sp>
        <p:nvSpPr>
          <p:cNvPr id="12" name="제목 5"/>
          <p:cNvSpPr txBox="1">
            <a:spLocks/>
          </p:cNvSpPr>
          <p:nvPr/>
        </p:nvSpPr>
        <p:spPr>
          <a:xfrm>
            <a:off x="352531" y="57089"/>
            <a:ext cx="2080189" cy="318924"/>
          </a:xfrm>
          <a:prstGeom prst="rect">
            <a:avLst/>
          </a:prstGeom>
        </p:spPr>
        <p:txBody>
          <a:bodyPr/>
          <a:lstStyle>
            <a:lvl1pPr algn="ctr" defTabSz="914400" rtl="0" eaLnBrk="1" latinLnBrk="1" hangingPunct="1">
              <a:spcBef>
                <a:spcPct val="0"/>
              </a:spcBef>
              <a:buNone/>
              <a:defRPr kumimoji="1" lang="ko-KR" altLang="en-US" sz="1600" b="1" kern="1200" baseline="0">
                <a:solidFill>
                  <a:schemeClr val="tx1"/>
                </a:solidFill>
                <a:latin typeface="Arial" pitchFamily="34" charset="0"/>
                <a:ea typeface="HY헤드라인M" pitchFamily="18" charset="-127"/>
                <a:cs typeface="Arial" pitchFamily="34" charset="0"/>
              </a:defRPr>
            </a:lvl1pPr>
          </a:lstStyle>
          <a:p>
            <a:pPr algn="l"/>
            <a:r>
              <a:rPr lang="en-US" altLang="ko-KR" dirty="0" smtClean="0">
                <a:solidFill>
                  <a:schemeClr val="bg1"/>
                </a:solidFill>
                <a:latin typeface="Tahoma" panose="020B0604030504040204" pitchFamily="34" charset="0"/>
                <a:ea typeface="Tahoma" panose="020B0604030504040204" pitchFamily="34" charset="0"/>
                <a:cs typeface="Tahoma" panose="020B0604030504040204" pitchFamily="34" charset="0"/>
              </a:rPr>
              <a:t>Waste-to-Biogas</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267866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직사각형 18"/>
          <p:cNvSpPr/>
          <p:nvPr/>
        </p:nvSpPr>
        <p:spPr>
          <a:xfrm>
            <a:off x="284704" y="656692"/>
            <a:ext cx="3603872" cy="369332"/>
          </a:xfrm>
          <a:prstGeom prst="rect">
            <a:avLst/>
          </a:prstGeom>
        </p:spPr>
        <p:txBody>
          <a:bodyPr wrap="none">
            <a:spAutoFit/>
          </a:bodyPr>
          <a:lstStyle/>
          <a:p>
            <a:r>
              <a:rPr lang="en-US" altLang="ko-KR" b="1" dirty="0" smtClean="0">
                <a:latin typeface="Tahoma" panose="020B0604030504040204" pitchFamily="34" charset="0"/>
                <a:ea typeface="Tahoma" panose="020B0604030504040204" pitchFamily="34" charset="0"/>
                <a:cs typeface="Tahoma" panose="020B0604030504040204" pitchFamily="34" charset="0"/>
              </a:rPr>
              <a:t>Anaerobic Digestion Reactors</a:t>
            </a:r>
            <a:endParaRPr lang="en-US" altLang="ko-KR" b="1" dirty="0">
              <a:latin typeface="Tahoma" panose="020B0604030504040204" pitchFamily="34" charset="0"/>
              <a:ea typeface="Tahoma" panose="020B0604030504040204" pitchFamily="34" charset="0"/>
              <a:cs typeface="Tahoma" panose="020B0604030504040204" pitchFamily="34" charset="0"/>
            </a:endParaRPr>
          </a:p>
        </p:txBody>
      </p:sp>
      <p:grpSp>
        <p:nvGrpSpPr>
          <p:cNvPr id="12" name="Group 43"/>
          <p:cNvGrpSpPr>
            <a:grpSpLocks/>
          </p:cNvGrpSpPr>
          <p:nvPr/>
        </p:nvGrpSpPr>
        <p:grpSpPr bwMode="auto">
          <a:xfrm>
            <a:off x="642599" y="1268760"/>
            <a:ext cx="8009290" cy="369888"/>
            <a:chOff x="121" y="480"/>
            <a:chExt cx="4418" cy="233"/>
          </a:xfrm>
        </p:grpSpPr>
        <p:sp>
          <p:nvSpPr>
            <p:cNvPr id="14" name="Text Box 8"/>
            <p:cNvSpPr txBox="1">
              <a:spLocks noChangeArrowheads="1"/>
            </p:cNvSpPr>
            <p:nvPr/>
          </p:nvSpPr>
          <p:spPr bwMode="auto">
            <a:xfrm>
              <a:off x="121" y="480"/>
              <a:ext cx="183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285750" indent="-285750" eaLnBrk="1" hangingPunct="1">
                <a:buFont typeface="Wingdings" panose="05000000000000000000" pitchFamily="2" charset="2"/>
                <a:buChar char="§"/>
              </a:pPr>
              <a:r>
                <a:rPr lang="en-US" altLang="ko-KR" sz="1800" dirty="0">
                  <a:ea typeface="Tahoma" panose="020B0604030504040204" pitchFamily="34" charset="0"/>
                  <a:cs typeface="Tahoma" panose="020B0604030504040204" pitchFamily="34" charset="0"/>
                </a:rPr>
                <a:t>Low-rate anaerobic reactors</a:t>
              </a:r>
            </a:p>
          </p:txBody>
        </p:sp>
        <p:sp>
          <p:nvSpPr>
            <p:cNvPr id="15" name="Text Box 10"/>
            <p:cNvSpPr txBox="1">
              <a:spLocks noChangeArrowheads="1"/>
            </p:cNvSpPr>
            <p:nvPr/>
          </p:nvSpPr>
          <p:spPr bwMode="auto">
            <a:xfrm>
              <a:off x="2536" y="480"/>
              <a:ext cx="200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285750" indent="-285750" eaLnBrk="1" hangingPunct="1">
                <a:buFont typeface="Wingdings" panose="05000000000000000000" pitchFamily="2" charset="2"/>
                <a:buChar char="§"/>
              </a:pPr>
              <a:r>
                <a:rPr lang="en-US" altLang="ko-KR" sz="1800" dirty="0">
                  <a:ea typeface="Tahoma" panose="020B0604030504040204" pitchFamily="34" charset="0"/>
                  <a:cs typeface="Tahoma" panose="020B0604030504040204" pitchFamily="34" charset="0"/>
                </a:rPr>
                <a:t>High-rate anaerobic reactors</a:t>
              </a:r>
            </a:p>
          </p:txBody>
        </p:sp>
      </p:grpSp>
      <p:grpSp>
        <p:nvGrpSpPr>
          <p:cNvPr id="16" name="Group 44"/>
          <p:cNvGrpSpPr>
            <a:grpSpLocks/>
          </p:cNvGrpSpPr>
          <p:nvPr/>
        </p:nvGrpSpPr>
        <p:grpSpPr bwMode="auto">
          <a:xfrm>
            <a:off x="776536" y="1707368"/>
            <a:ext cx="3195638" cy="3125788"/>
            <a:chOff x="144" y="1192"/>
            <a:chExt cx="2013" cy="1969"/>
          </a:xfrm>
        </p:grpSpPr>
        <p:sp>
          <p:nvSpPr>
            <p:cNvPr id="17" name="AutoShape 16"/>
            <p:cNvSpPr>
              <a:spLocks noChangeArrowheads="1"/>
            </p:cNvSpPr>
            <p:nvPr/>
          </p:nvSpPr>
          <p:spPr bwMode="auto">
            <a:xfrm>
              <a:off x="144" y="1192"/>
              <a:ext cx="240" cy="1920"/>
            </a:xfrm>
            <a:prstGeom prst="cube">
              <a:avLst>
                <a:gd name="adj" fmla="val 2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ea typeface="Tahoma" panose="020B0604030504040204" pitchFamily="34" charset="0"/>
                <a:cs typeface="Tahoma" panose="020B0604030504040204" pitchFamily="34" charset="0"/>
              </a:endParaRPr>
            </a:p>
          </p:txBody>
        </p:sp>
        <p:sp>
          <p:nvSpPr>
            <p:cNvPr id="18" name="AutoShape 17"/>
            <p:cNvSpPr>
              <a:spLocks noChangeArrowheads="1"/>
            </p:cNvSpPr>
            <p:nvPr/>
          </p:nvSpPr>
          <p:spPr bwMode="auto">
            <a:xfrm>
              <a:off x="358" y="1296"/>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ea typeface="Tahoma" panose="020B0604030504040204" pitchFamily="34" charset="0"/>
                <a:cs typeface="Tahoma" panose="020B0604030504040204" pitchFamily="34" charset="0"/>
              </a:endParaRPr>
            </a:p>
          </p:txBody>
        </p:sp>
        <p:sp>
          <p:nvSpPr>
            <p:cNvPr id="21" name="Text Box 18"/>
            <p:cNvSpPr txBox="1">
              <a:spLocks noChangeArrowheads="1"/>
            </p:cNvSpPr>
            <p:nvPr/>
          </p:nvSpPr>
          <p:spPr bwMode="auto">
            <a:xfrm>
              <a:off x="768" y="1248"/>
              <a:ext cx="111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a:ea typeface="Tahoma" panose="020B0604030504040204" pitchFamily="34" charset="0"/>
                  <a:cs typeface="Tahoma" panose="020B0604030504040204" pitchFamily="34" charset="0"/>
                </a:rPr>
                <a:t>Anaerobic pond</a:t>
              </a:r>
            </a:p>
          </p:txBody>
        </p:sp>
        <p:sp>
          <p:nvSpPr>
            <p:cNvPr id="22" name="AutoShape 19"/>
            <p:cNvSpPr>
              <a:spLocks noChangeArrowheads="1"/>
            </p:cNvSpPr>
            <p:nvPr/>
          </p:nvSpPr>
          <p:spPr bwMode="auto">
            <a:xfrm>
              <a:off x="364" y="1824"/>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ea typeface="Tahoma" panose="020B0604030504040204" pitchFamily="34" charset="0"/>
                <a:cs typeface="Tahoma" panose="020B0604030504040204" pitchFamily="34" charset="0"/>
              </a:endParaRPr>
            </a:p>
          </p:txBody>
        </p:sp>
        <p:sp>
          <p:nvSpPr>
            <p:cNvPr id="23" name="Text Box 20"/>
            <p:cNvSpPr txBox="1">
              <a:spLocks noChangeArrowheads="1"/>
            </p:cNvSpPr>
            <p:nvPr/>
          </p:nvSpPr>
          <p:spPr bwMode="auto">
            <a:xfrm>
              <a:off x="758" y="1776"/>
              <a:ext cx="8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a:ea typeface="Tahoma" panose="020B0604030504040204" pitchFamily="34" charset="0"/>
                  <a:cs typeface="Tahoma" panose="020B0604030504040204" pitchFamily="34" charset="0"/>
                </a:rPr>
                <a:t>Septic tank</a:t>
              </a:r>
            </a:p>
          </p:txBody>
        </p:sp>
        <p:sp>
          <p:nvSpPr>
            <p:cNvPr id="25" name="AutoShape 21"/>
            <p:cNvSpPr>
              <a:spLocks noChangeArrowheads="1"/>
            </p:cNvSpPr>
            <p:nvPr/>
          </p:nvSpPr>
          <p:spPr bwMode="auto">
            <a:xfrm>
              <a:off x="364" y="2880"/>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ea typeface="Tahoma" panose="020B0604030504040204" pitchFamily="34" charset="0"/>
                <a:cs typeface="Tahoma" panose="020B0604030504040204" pitchFamily="34" charset="0"/>
              </a:endParaRPr>
            </a:p>
          </p:txBody>
        </p:sp>
        <p:sp>
          <p:nvSpPr>
            <p:cNvPr id="28" name="Text Box 22"/>
            <p:cNvSpPr txBox="1">
              <a:spLocks noChangeArrowheads="1"/>
            </p:cNvSpPr>
            <p:nvPr/>
          </p:nvSpPr>
          <p:spPr bwMode="auto">
            <a:xfrm>
              <a:off x="692" y="2754"/>
              <a:ext cx="146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smtClean="0">
                  <a:ea typeface="Tahoma" panose="020B0604030504040204" pitchFamily="34" charset="0"/>
                  <a:cs typeface="Tahoma" panose="020B0604030504040204" pitchFamily="34" charset="0"/>
                </a:rPr>
                <a:t>  Standard </a:t>
              </a:r>
              <a:r>
                <a:rPr lang="en-US" altLang="ko-KR" sz="1800" dirty="0">
                  <a:ea typeface="Tahoma" panose="020B0604030504040204" pitchFamily="34" charset="0"/>
                  <a:cs typeface="Tahoma" panose="020B0604030504040204" pitchFamily="34" charset="0"/>
                </a:rPr>
                <a:t>rate</a:t>
              </a:r>
            </a:p>
            <a:p>
              <a:pPr algn="ctr" eaLnBrk="1" hangingPunct="1"/>
              <a:r>
                <a:rPr lang="en-US" altLang="ko-KR" sz="1800" dirty="0">
                  <a:ea typeface="Tahoma" panose="020B0604030504040204" pitchFamily="34" charset="0"/>
                  <a:cs typeface="Tahoma" panose="020B0604030504040204" pitchFamily="34" charset="0"/>
                </a:rPr>
                <a:t> </a:t>
              </a:r>
              <a:r>
                <a:rPr lang="en-US" altLang="ko-KR" sz="1800" dirty="0" smtClean="0">
                  <a:ea typeface="Tahoma" panose="020B0604030504040204" pitchFamily="34" charset="0"/>
                  <a:cs typeface="Tahoma" panose="020B0604030504040204" pitchFamily="34" charset="0"/>
                </a:rPr>
                <a:t>anaerobic </a:t>
              </a:r>
              <a:r>
                <a:rPr lang="en-US" altLang="ko-KR" sz="1800" dirty="0">
                  <a:ea typeface="Tahoma" panose="020B0604030504040204" pitchFamily="34" charset="0"/>
                  <a:cs typeface="Tahoma" panose="020B0604030504040204" pitchFamily="34" charset="0"/>
                </a:rPr>
                <a:t>digester</a:t>
              </a:r>
            </a:p>
          </p:txBody>
        </p:sp>
        <p:sp>
          <p:nvSpPr>
            <p:cNvPr id="29" name="Text Box 37"/>
            <p:cNvSpPr txBox="1">
              <a:spLocks noChangeArrowheads="1"/>
            </p:cNvSpPr>
            <p:nvPr/>
          </p:nvSpPr>
          <p:spPr bwMode="auto">
            <a:xfrm>
              <a:off x="768" y="2304"/>
              <a:ext cx="88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err="1">
                  <a:ea typeface="Tahoma" panose="020B0604030504040204" pitchFamily="34" charset="0"/>
                  <a:cs typeface="Tahoma" panose="020B0604030504040204" pitchFamily="34" charset="0"/>
                </a:rPr>
                <a:t>Imhoff</a:t>
              </a:r>
              <a:r>
                <a:rPr lang="en-US" altLang="ko-KR" sz="1800" dirty="0">
                  <a:ea typeface="Tahoma" panose="020B0604030504040204" pitchFamily="34" charset="0"/>
                  <a:cs typeface="Tahoma" panose="020B0604030504040204" pitchFamily="34" charset="0"/>
                </a:rPr>
                <a:t> tank</a:t>
              </a:r>
            </a:p>
          </p:txBody>
        </p:sp>
        <p:sp>
          <p:nvSpPr>
            <p:cNvPr id="30" name="AutoShape 38"/>
            <p:cNvSpPr>
              <a:spLocks noChangeArrowheads="1"/>
            </p:cNvSpPr>
            <p:nvPr/>
          </p:nvSpPr>
          <p:spPr bwMode="auto">
            <a:xfrm>
              <a:off x="364" y="2352"/>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ea typeface="Tahoma" panose="020B0604030504040204" pitchFamily="34" charset="0"/>
                <a:cs typeface="Tahoma" panose="020B0604030504040204" pitchFamily="34" charset="0"/>
              </a:endParaRPr>
            </a:p>
          </p:txBody>
        </p:sp>
      </p:grpSp>
      <p:sp>
        <p:nvSpPr>
          <p:cNvPr id="31" name="Text Box 41"/>
          <p:cNvSpPr txBox="1">
            <a:spLocks noChangeArrowheads="1"/>
          </p:cNvSpPr>
          <p:nvPr/>
        </p:nvSpPr>
        <p:spPr bwMode="auto">
          <a:xfrm>
            <a:off x="508248" y="5425696"/>
            <a:ext cx="38686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400" dirty="0">
                <a:ea typeface="Tahoma" panose="020B0604030504040204" pitchFamily="34" charset="0"/>
                <a:cs typeface="Tahoma" panose="020B0604030504040204" pitchFamily="34" charset="0"/>
              </a:rPr>
              <a:t>Slurry  type  bioreactor, temperature, mixing, </a:t>
            </a:r>
            <a:endParaRPr lang="en-US" altLang="ko-KR" sz="1400" dirty="0" smtClean="0">
              <a:ea typeface="Tahoma" panose="020B0604030504040204" pitchFamily="34" charset="0"/>
              <a:cs typeface="Tahoma" panose="020B0604030504040204" pitchFamily="34" charset="0"/>
            </a:endParaRPr>
          </a:p>
          <a:p>
            <a:pPr eaLnBrk="1" hangingPunct="1"/>
            <a:r>
              <a:rPr lang="en-US" altLang="ko-KR" sz="1400" dirty="0" smtClean="0">
                <a:ea typeface="Tahoma" panose="020B0604030504040204" pitchFamily="34" charset="0"/>
                <a:cs typeface="Tahoma" panose="020B0604030504040204" pitchFamily="34" charset="0"/>
              </a:rPr>
              <a:t>SRT or  </a:t>
            </a:r>
            <a:r>
              <a:rPr lang="en-US" altLang="ko-KR" sz="1400" dirty="0">
                <a:ea typeface="Tahoma" panose="020B0604030504040204" pitchFamily="34" charset="0"/>
                <a:cs typeface="Tahoma" panose="020B0604030504040204" pitchFamily="34" charset="0"/>
              </a:rPr>
              <a:t>other  </a:t>
            </a:r>
            <a:r>
              <a:rPr lang="en-US" altLang="ko-KR" sz="1400" dirty="0" smtClean="0">
                <a:ea typeface="Tahoma" panose="020B0604030504040204" pitchFamily="34" charset="0"/>
                <a:cs typeface="Tahoma" panose="020B0604030504040204" pitchFamily="34" charset="0"/>
              </a:rPr>
              <a:t>environmental conditions </a:t>
            </a:r>
            <a:r>
              <a:rPr lang="en-US" altLang="ko-KR" sz="1400" dirty="0">
                <a:ea typeface="Tahoma" panose="020B0604030504040204" pitchFamily="34" charset="0"/>
                <a:cs typeface="Tahoma" panose="020B0604030504040204" pitchFamily="34" charset="0"/>
              </a:rPr>
              <a:t>are not regulated. </a:t>
            </a:r>
            <a:r>
              <a:rPr lang="en-US" altLang="ko-KR" sz="1400" u="sng" dirty="0" smtClean="0">
                <a:ea typeface="Tahoma" panose="020B0604030504040204" pitchFamily="34" charset="0"/>
                <a:cs typeface="Tahoma" panose="020B0604030504040204" pitchFamily="34" charset="0"/>
              </a:rPr>
              <a:t>Loading </a:t>
            </a:r>
            <a:r>
              <a:rPr lang="en-US" altLang="ko-KR" sz="1400" u="sng" dirty="0">
                <a:ea typeface="Tahoma" panose="020B0604030504040204" pitchFamily="34" charset="0"/>
                <a:cs typeface="Tahoma" panose="020B0604030504040204" pitchFamily="34" charset="0"/>
              </a:rPr>
              <a:t>:</a:t>
            </a:r>
            <a:r>
              <a:rPr lang="en-US" altLang="ko-KR" sz="1400" u="sng" dirty="0" smtClean="0">
                <a:ea typeface="Tahoma" panose="020B0604030504040204" pitchFamily="34" charset="0"/>
                <a:cs typeface="Tahoma" panose="020B0604030504040204" pitchFamily="34" charset="0"/>
              </a:rPr>
              <a:t> </a:t>
            </a:r>
            <a:r>
              <a:rPr lang="en-US" altLang="ko-KR" sz="1400" u="sng" dirty="0">
                <a:ea typeface="Tahoma" panose="020B0604030504040204" pitchFamily="34" charset="0"/>
                <a:cs typeface="Tahoma" panose="020B0604030504040204" pitchFamily="34" charset="0"/>
              </a:rPr>
              <a:t>1-2 kg COD/m</a:t>
            </a:r>
            <a:r>
              <a:rPr lang="en-US" altLang="ko-KR" sz="1400" u="sng" baseline="30000" dirty="0">
                <a:ea typeface="Tahoma" panose="020B0604030504040204" pitchFamily="34" charset="0"/>
                <a:cs typeface="Tahoma" panose="020B0604030504040204" pitchFamily="34" charset="0"/>
              </a:rPr>
              <a:t>3</a:t>
            </a:r>
            <a:r>
              <a:rPr lang="en-US" altLang="ko-KR" sz="1400" u="sng" dirty="0">
                <a:ea typeface="Tahoma" panose="020B0604030504040204" pitchFamily="34" charset="0"/>
                <a:cs typeface="Tahoma" panose="020B0604030504040204" pitchFamily="34" charset="0"/>
              </a:rPr>
              <a:t>-day</a:t>
            </a:r>
          </a:p>
        </p:txBody>
      </p:sp>
      <p:grpSp>
        <p:nvGrpSpPr>
          <p:cNvPr id="32" name="Group 53"/>
          <p:cNvGrpSpPr>
            <a:grpSpLocks/>
          </p:cNvGrpSpPr>
          <p:nvPr/>
        </p:nvGrpSpPr>
        <p:grpSpPr bwMode="auto">
          <a:xfrm>
            <a:off x="5026793" y="1645194"/>
            <a:ext cx="4030663" cy="3617913"/>
            <a:chOff x="2640" y="1152"/>
            <a:chExt cx="2539" cy="2279"/>
          </a:xfrm>
        </p:grpSpPr>
        <p:sp>
          <p:nvSpPr>
            <p:cNvPr id="33" name="Text Box 25"/>
            <p:cNvSpPr txBox="1">
              <a:spLocks noChangeArrowheads="1"/>
            </p:cNvSpPr>
            <p:nvPr/>
          </p:nvSpPr>
          <p:spPr bwMode="auto">
            <a:xfrm>
              <a:off x="3264" y="3024"/>
              <a:ext cx="191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a:solidFill>
                    <a:srgbClr val="000066"/>
                  </a:solidFill>
                  <a:ea typeface="Tahoma" panose="020B0604030504040204" pitchFamily="34" charset="0"/>
                  <a:cs typeface="Tahoma" panose="020B0604030504040204" pitchFamily="34" charset="0"/>
                </a:rPr>
                <a:t>Anaerobic sequencing batch</a:t>
              </a:r>
            </a:p>
            <a:p>
              <a:pPr eaLnBrk="1" hangingPunct="1"/>
              <a:r>
                <a:rPr lang="en-US" altLang="ko-KR" sz="1800" dirty="0">
                  <a:solidFill>
                    <a:srgbClr val="000066"/>
                  </a:solidFill>
                  <a:ea typeface="Tahoma" panose="020B0604030504040204" pitchFamily="34" charset="0"/>
                  <a:cs typeface="Tahoma" panose="020B0604030504040204" pitchFamily="34" charset="0"/>
                </a:rPr>
                <a:t>reactor (ASBR)</a:t>
              </a:r>
            </a:p>
          </p:txBody>
        </p:sp>
        <p:grpSp>
          <p:nvGrpSpPr>
            <p:cNvPr id="34" name="Group 52"/>
            <p:cNvGrpSpPr>
              <a:grpSpLocks/>
            </p:cNvGrpSpPr>
            <p:nvPr/>
          </p:nvGrpSpPr>
          <p:grpSpPr bwMode="auto">
            <a:xfrm>
              <a:off x="2640" y="1152"/>
              <a:ext cx="2371" cy="2188"/>
              <a:chOff x="2640" y="1152"/>
              <a:chExt cx="2371" cy="2188"/>
            </a:xfrm>
          </p:grpSpPr>
          <p:sp>
            <p:nvSpPr>
              <p:cNvPr id="35" name="AutoShape 23"/>
              <p:cNvSpPr>
                <a:spLocks noChangeArrowheads="1"/>
              </p:cNvSpPr>
              <p:nvPr/>
            </p:nvSpPr>
            <p:spPr bwMode="auto">
              <a:xfrm>
                <a:off x="2640" y="1152"/>
                <a:ext cx="240" cy="2188"/>
              </a:xfrm>
              <a:prstGeom prst="cube">
                <a:avLst>
                  <a:gd name="adj" fmla="val 2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solidFill>
                    <a:srgbClr val="000066"/>
                  </a:solidFill>
                  <a:ea typeface="Tahoma" panose="020B0604030504040204" pitchFamily="34" charset="0"/>
                  <a:cs typeface="Tahoma" panose="020B0604030504040204" pitchFamily="34" charset="0"/>
                </a:endParaRPr>
              </a:p>
            </p:txBody>
          </p:sp>
          <p:sp>
            <p:nvSpPr>
              <p:cNvPr id="36" name="AutoShape 24"/>
              <p:cNvSpPr>
                <a:spLocks noChangeArrowheads="1"/>
              </p:cNvSpPr>
              <p:nvPr/>
            </p:nvSpPr>
            <p:spPr bwMode="auto">
              <a:xfrm>
                <a:off x="2832" y="1228"/>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solidFill>
                    <a:srgbClr val="000066"/>
                  </a:solidFill>
                  <a:ea typeface="Tahoma" panose="020B0604030504040204" pitchFamily="34" charset="0"/>
                  <a:cs typeface="Tahoma" panose="020B0604030504040204" pitchFamily="34" charset="0"/>
                </a:endParaRPr>
              </a:p>
            </p:txBody>
          </p:sp>
          <p:sp>
            <p:nvSpPr>
              <p:cNvPr id="37" name="AutoShape 26"/>
              <p:cNvSpPr>
                <a:spLocks noChangeArrowheads="1"/>
              </p:cNvSpPr>
              <p:nvPr/>
            </p:nvSpPr>
            <p:spPr bwMode="auto">
              <a:xfrm>
                <a:off x="2832" y="1612"/>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solidFill>
                    <a:srgbClr val="000066"/>
                  </a:solidFill>
                  <a:ea typeface="Tahoma" panose="020B0604030504040204" pitchFamily="34" charset="0"/>
                  <a:cs typeface="Tahoma" panose="020B0604030504040204" pitchFamily="34" charset="0"/>
                </a:endParaRPr>
              </a:p>
            </p:txBody>
          </p:sp>
          <p:sp>
            <p:nvSpPr>
              <p:cNvPr id="38" name="AutoShape 27"/>
              <p:cNvSpPr>
                <a:spLocks noChangeArrowheads="1"/>
              </p:cNvSpPr>
              <p:nvPr/>
            </p:nvSpPr>
            <p:spPr bwMode="auto">
              <a:xfrm>
                <a:off x="2832" y="1996"/>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solidFill>
                    <a:srgbClr val="000066"/>
                  </a:solidFill>
                  <a:ea typeface="Tahoma" panose="020B0604030504040204" pitchFamily="34" charset="0"/>
                  <a:cs typeface="Tahoma" panose="020B0604030504040204" pitchFamily="34" charset="0"/>
                </a:endParaRPr>
              </a:p>
            </p:txBody>
          </p:sp>
          <p:sp>
            <p:nvSpPr>
              <p:cNvPr id="39" name="AutoShape 28"/>
              <p:cNvSpPr>
                <a:spLocks noChangeArrowheads="1"/>
              </p:cNvSpPr>
              <p:nvPr/>
            </p:nvSpPr>
            <p:spPr bwMode="auto">
              <a:xfrm>
                <a:off x="2832" y="2764"/>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solidFill>
                    <a:srgbClr val="000066"/>
                  </a:solidFill>
                  <a:ea typeface="Tahoma" panose="020B0604030504040204" pitchFamily="34" charset="0"/>
                  <a:cs typeface="Tahoma" panose="020B0604030504040204" pitchFamily="34" charset="0"/>
                </a:endParaRPr>
              </a:p>
            </p:txBody>
          </p:sp>
          <p:sp>
            <p:nvSpPr>
              <p:cNvPr id="40" name="Text Box 29"/>
              <p:cNvSpPr txBox="1">
                <a:spLocks noChangeArrowheads="1"/>
              </p:cNvSpPr>
              <p:nvPr/>
            </p:nvSpPr>
            <p:spPr bwMode="auto">
              <a:xfrm>
                <a:off x="3221" y="1180"/>
                <a:ext cx="179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a:solidFill>
                      <a:srgbClr val="000066"/>
                    </a:solidFill>
                    <a:ea typeface="Tahoma" panose="020B0604030504040204" pitchFamily="34" charset="0"/>
                    <a:cs typeface="Tahoma" panose="020B0604030504040204" pitchFamily="34" charset="0"/>
                  </a:rPr>
                  <a:t>Anaerobic contact process</a:t>
                </a:r>
              </a:p>
            </p:txBody>
          </p:sp>
          <p:sp>
            <p:nvSpPr>
              <p:cNvPr id="41" name="Text Box 30"/>
              <p:cNvSpPr txBox="1">
                <a:spLocks noChangeArrowheads="1"/>
              </p:cNvSpPr>
              <p:nvPr/>
            </p:nvSpPr>
            <p:spPr bwMode="auto">
              <a:xfrm>
                <a:off x="3236" y="1564"/>
                <a:ext cx="140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a:solidFill>
                      <a:srgbClr val="000066"/>
                    </a:solidFill>
                    <a:ea typeface="Tahoma" panose="020B0604030504040204" pitchFamily="34" charset="0"/>
                    <a:cs typeface="Tahoma" panose="020B0604030504040204" pitchFamily="34" charset="0"/>
                  </a:rPr>
                  <a:t>Anaerobic filter (AF)</a:t>
                </a:r>
              </a:p>
            </p:txBody>
          </p:sp>
          <p:sp>
            <p:nvSpPr>
              <p:cNvPr id="42" name="AutoShape 32"/>
              <p:cNvSpPr>
                <a:spLocks noChangeArrowheads="1"/>
              </p:cNvSpPr>
              <p:nvPr/>
            </p:nvSpPr>
            <p:spPr bwMode="auto">
              <a:xfrm>
                <a:off x="2832" y="2380"/>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solidFill>
                    <a:srgbClr val="000066"/>
                  </a:solidFill>
                  <a:ea typeface="Tahoma" panose="020B0604030504040204" pitchFamily="34" charset="0"/>
                  <a:cs typeface="Tahoma" panose="020B0604030504040204" pitchFamily="34" charset="0"/>
                </a:endParaRPr>
              </a:p>
            </p:txBody>
          </p:sp>
          <p:sp>
            <p:nvSpPr>
              <p:cNvPr id="43" name="Text Box 34"/>
              <p:cNvSpPr txBox="1">
                <a:spLocks noChangeArrowheads="1"/>
              </p:cNvSpPr>
              <p:nvPr/>
            </p:nvSpPr>
            <p:spPr bwMode="auto">
              <a:xfrm>
                <a:off x="3246" y="1862"/>
                <a:ext cx="168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err="1">
                    <a:solidFill>
                      <a:srgbClr val="000066"/>
                    </a:solidFill>
                    <a:ea typeface="Tahoma" panose="020B0604030504040204" pitchFamily="34" charset="0"/>
                    <a:cs typeface="Tahoma" panose="020B0604030504040204" pitchFamily="34" charset="0"/>
                  </a:rPr>
                  <a:t>Upflow</a:t>
                </a:r>
                <a:r>
                  <a:rPr lang="en-US" altLang="ko-KR" sz="1800" dirty="0">
                    <a:solidFill>
                      <a:srgbClr val="000066"/>
                    </a:solidFill>
                    <a:ea typeface="Tahoma" panose="020B0604030504040204" pitchFamily="34" charset="0"/>
                    <a:cs typeface="Tahoma" panose="020B0604030504040204" pitchFamily="34" charset="0"/>
                  </a:rPr>
                  <a:t> anaerobic sludge</a:t>
                </a:r>
              </a:p>
              <a:p>
                <a:pPr eaLnBrk="1" hangingPunct="1"/>
                <a:r>
                  <a:rPr lang="en-US" altLang="ko-KR" sz="1800" dirty="0" smtClean="0">
                    <a:solidFill>
                      <a:srgbClr val="000066"/>
                    </a:solidFill>
                    <a:ea typeface="Tahoma" panose="020B0604030504040204" pitchFamily="34" charset="0"/>
                    <a:cs typeface="Tahoma" panose="020B0604030504040204" pitchFamily="34" charset="0"/>
                  </a:rPr>
                  <a:t>blanket </a:t>
                </a:r>
                <a:r>
                  <a:rPr lang="en-US" altLang="ko-KR" sz="1800" dirty="0">
                    <a:solidFill>
                      <a:srgbClr val="000066"/>
                    </a:solidFill>
                    <a:ea typeface="Tahoma" panose="020B0604030504040204" pitchFamily="34" charset="0"/>
                    <a:cs typeface="Tahoma" panose="020B0604030504040204" pitchFamily="34" charset="0"/>
                  </a:rPr>
                  <a:t>(UASB)</a:t>
                </a:r>
              </a:p>
            </p:txBody>
          </p:sp>
          <p:sp>
            <p:nvSpPr>
              <p:cNvPr id="44" name="Text Box 35"/>
              <p:cNvSpPr txBox="1">
                <a:spLocks noChangeArrowheads="1"/>
              </p:cNvSpPr>
              <p:nvPr/>
            </p:nvSpPr>
            <p:spPr bwMode="auto">
              <a:xfrm>
                <a:off x="3264" y="2342"/>
                <a:ext cx="150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a:solidFill>
                      <a:srgbClr val="000066"/>
                    </a:solidFill>
                    <a:ea typeface="Tahoma" panose="020B0604030504040204" pitchFamily="34" charset="0"/>
                    <a:cs typeface="Tahoma" panose="020B0604030504040204" pitchFamily="34" charset="0"/>
                  </a:rPr>
                  <a:t>Fluidized bed reactor </a:t>
                </a:r>
              </a:p>
            </p:txBody>
          </p:sp>
          <p:sp>
            <p:nvSpPr>
              <p:cNvPr id="45" name="Text Box 36"/>
              <p:cNvSpPr txBox="1">
                <a:spLocks noChangeArrowheads="1"/>
              </p:cNvSpPr>
              <p:nvPr/>
            </p:nvSpPr>
            <p:spPr bwMode="auto">
              <a:xfrm>
                <a:off x="3264" y="2716"/>
                <a:ext cx="169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a:solidFill>
                      <a:srgbClr val="000066"/>
                    </a:solidFill>
                    <a:ea typeface="Tahoma" panose="020B0604030504040204" pitchFamily="34" charset="0"/>
                    <a:cs typeface="Tahoma" panose="020B0604030504040204" pitchFamily="34" charset="0"/>
                  </a:rPr>
                  <a:t>Hybrid reactor: UASB/AF</a:t>
                </a:r>
              </a:p>
            </p:txBody>
          </p:sp>
          <p:sp>
            <p:nvSpPr>
              <p:cNvPr id="46" name="AutoShape 33"/>
              <p:cNvSpPr>
                <a:spLocks noChangeArrowheads="1"/>
              </p:cNvSpPr>
              <p:nvPr/>
            </p:nvSpPr>
            <p:spPr bwMode="auto">
              <a:xfrm>
                <a:off x="2832" y="3148"/>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solidFill>
                    <a:srgbClr val="000066"/>
                  </a:solidFill>
                  <a:ea typeface="Tahoma" panose="020B0604030504040204" pitchFamily="34" charset="0"/>
                  <a:cs typeface="Tahoma" panose="020B0604030504040204" pitchFamily="34" charset="0"/>
                </a:endParaRPr>
              </a:p>
            </p:txBody>
          </p:sp>
        </p:grpSp>
      </p:grpSp>
      <p:sp>
        <p:nvSpPr>
          <p:cNvPr id="47" name="Text Box 42"/>
          <p:cNvSpPr txBox="1">
            <a:spLocks noChangeArrowheads="1"/>
          </p:cNvSpPr>
          <p:nvPr/>
        </p:nvSpPr>
        <p:spPr bwMode="auto">
          <a:xfrm>
            <a:off x="5021324" y="5427221"/>
            <a:ext cx="41801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400" dirty="0">
                <a:ea typeface="Tahoma" panose="020B0604030504040204" pitchFamily="34" charset="0"/>
                <a:cs typeface="Tahoma" panose="020B0604030504040204" pitchFamily="34" charset="0"/>
              </a:rPr>
              <a:t>Able to retain very high  concentration </a:t>
            </a:r>
            <a:r>
              <a:rPr lang="en-US" altLang="ko-KR" sz="1400" dirty="0" smtClean="0">
                <a:ea typeface="Tahoma" panose="020B0604030504040204" pitchFamily="34" charset="0"/>
                <a:cs typeface="Tahoma" panose="020B0604030504040204" pitchFamily="34" charset="0"/>
              </a:rPr>
              <a:t>of active  </a:t>
            </a:r>
            <a:r>
              <a:rPr lang="en-US" altLang="ko-KR" sz="1400" dirty="0">
                <a:ea typeface="Tahoma" panose="020B0604030504040204" pitchFamily="34" charset="0"/>
                <a:cs typeface="Tahoma" panose="020B0604030504040204" pitchFamily="34" charset="0"/>
              </a:rPr>
              <a:t>biomass   in   the   reactor.   Thus extremely high SRT could be </a:t>
            </a:r>
            <a:r>
              <a:rPr lang="en-US" altLang="ko-KR" sz="1400" dirty="0" smtClean="0">
                <a:ea typeface="Tahoma" panose="020B0604030504040204" pitchFamily="34" charset="0"/>
                <a:cs typeface="Tahoma" panose="020B0604030504040204" pitchFamily="34" charset="0"/>
              </a:rPr>
              <a:t>maintained irrespective </a:t>
            </a:r>
            <a:r>
              <a:rPr lang="en-US" altLang="ko-KR" sz="1400" dirty="0">
                <a:ea typeface="Tahoma" panose="020B0604030504040204" pitchFamily="34" charset="0"/>
                <a:cs typeface="Tahoma" panose="020B0604030504040204" pitchFamily="34" charset="0"/>
              </a:rPr>
              <a:t>of HRT</a:t>
            </a:r>
            <a:r>
              <a:rPr lang="en-US" altLang="ko-KR" sz="1400" dirty="0" smtClean="0">
                <a:ea typeface="Tahoma" panose="020B0604030504040204" pitchFamily="34" charset="0"/>
                <a:cs typeface="Tahoma" panose="020B0604030504040204" pitchFamily="34" charset="0"/>
              </a:rPr>
              <a:t>. </a:t>
            </a:r>
            <a:r>
              <a:rPr lang="en-US" altLang="ko-KR" sz="1400" u="sng" dirty="0" smtClean="0">
                <a:ea typeface="Tahoma" panose="020B0604030504040204" pitchFamily="34" charset="0"/>
                <a:cs typeface="Tahoma" panose="020B0604030504040204" pitchFamily="34" charset="0"/>
              </a:rPr>
              <a:t>Loading: </a:t>
            </a:r>
            <a:r>
              <a:rPr lang="en-US" altLang="ko-KR" sz="1400" u="sng" dirty="0">
                <a:ea typeface="Tahoma" panose="020B0604030504040204" pitchFamily="34" charset="0"/>
                <a:cs typeface="Tahoma" panose="020B0604030504040204" pitchFamily="34" charset="0"/>
              </a:rPr>
              <a:t>5-20 kg </a:t>
            </a:r>
            <a:r>
              <a:rPr lang="en-US" altLang="ko-KR" sz="1400" u="sng" dirty="0" smtClean="0">
                <a:ea typeface="Tahoma" panose="020B0604030504040204" pitchFamily="34" charset="0"/>
                <a:cs typeface="Tahoma" panose="020B0604030504040204" pitchFamily="34" charset="0"/>
              </a:rPr>
              <a:t>COD/m</a:t>
            </a:r>
            <a:r>
              <a:rPr lang="en-US" altLang="ko-KR" sz="1400" u="sng" baseline="30000" dirty="0" smtClean="0">
                <a:ea typeface="Tahoma" panose="020B0604030504040204" pitchFamily="34" charset="0"/>
                <a:cs typeface="Tahoma" panose="020B0604030504040204" pitchFamily="34" charset="0"/>
              </a:rPr>
              <a:t>3</a:t>
            </a:r>
            <a:r>
              <a:rPr lang="en-US" altLang="ko-KR" sz="1400" u="sng" dirty="0" smtClean="0">
                <a:ea typeface="Tahoma" panose="020B0604030504040204" pitchFamily="34" charset="0"/>
                <a:cs typeface="Tahoma" panose="020B0604030504040204" pitchFamily="34" charset="0"/>
              </a:rPr>
              <a:t>-d</a:t>
            </a:r>
            <a:endParaRPr lang="en-US" altLang="ko-KR" sz="1400" u="sng" dirty="0">
              <a:ea typeface="Tahoma" panose="020B0604030504040204" pitchFamily="34" charset="0"/>
              <a:cs typeface="Tahoma" panose="020B0604030504040204" pitchFamily="34" charset="0"/>
            </a:endParaRPr>
          </a:p>
        </p:txBody>
      </p:sp>
      <p:sp>
        <p:nvSpPr>
          <p:cNvPr id="53" name="모서리가 둥근 직사각형 52"/>
          <p:cNvSpPr/>
          <p:nvPr/>
        </p:nvSpPr>
        <p:spPr bwMode="auto">
          <a:xfrm>
            <a:off x="343871" y="1223870"/>
            <a:ext cx="4121333" cy="4203351"/>
          </a:xfrm>
          <a:prstGeom prst="roundRect">
            <a:avLst/>
          </a:prstGeom>
          <a:noFill/>
          <a:ln w="38100">
            <a:solidFill>
              <a:srgbClr val="92D050"/>
            </a:solidFill>
            <a:miter lim="800000"/>
            <a:headEnd/>
            <a:tailEnd/>
          </a:ln>
          <a:effectLst/>
          <a:extLst/>
        </p:spPr>
        <p:txBody>
          <a:bodyPr lIns="36000" tIns="36000" rIns="36000" bIns="36000" rtlCol="0" anchor="ctr"/>
          <a:lstStyle/>
          <a:p>
            <a:pPr algn="ctr" latinLnBrk="0">
              <a:spcBef>
                <a:spcPct val="50000"/>
              </a:spcBef>
            </a:pPr>
            <a:endParaRPr lang="ko-KR" altLang="en-US" sz="1200" b="0" smtClean="0">
              <a:solidFill>
                <a:srgbClr val="92D050"/>
              </a:solidFill>
              <a:latin typeface="Tahoma" panose="020B0604030504040204" pitchFamily="34" charset="0"/>
              <a:ea typeface="맑은 고딕" pitchFamily="50" charset="-127"/>
              <a:cs typeface="Tahoma" panose="020B0604030504040204" pitchFamily="34" charset="0"/>
            </a:endParaRPr>
          </a:p>
        </p:txBody>
      </p:sp>
      <p:sp>
        <p:nvSpPr>
          <p:cNvPr id="54" name="모서리가 둥근 직사각형 53"/>
          <p:cNvSpPr/>
          <p:nvPr/>
        </p:nvSpPr>
        <p:spPr bwMode="auto">
          <a:xfrm>
            <a:off x="4775626" y="1223870"/>
            <a:ext cx="4281830" cy="4203351"/>
          </a:xfrm>
          <a:prstGeom prst="roundRect">
            <a:avLst/>
          </a:prstGeom>
          <a:noFill/>
          <a:ln w="38100">
            <a:solidFill>
              <a:srgbClr val="92D050"/>
            </a:solidFill>
            <a:miter lim="800000"/>
            <a:headEnd/>
            <a:tailEnd/>
          </a:ln>
          <a:effectLst/>
          <a:extLst/>
        </p:spPr>
        <p:txBody>
          <a:bodyPr lIns="36000" tIns="36000" rIns="36000" bIns="36000" rtlCol="0" anchor="ctr"/>
          <a:lstStyle/>
          <a:p>
            <a:pPr algn="ctr" latinLnBrk="0">
              <a:spcBef>
                <a:spcPct val="50000"/>
              </a:spcBef>
            </a:pPr>
            <a:endParaRPr lang="ko-KR" altLang="en-US" sz="1200" b="0" smtClean="0">
              <a:solidFill>
                <a:srgbClr val="92D050"/>
              </a:solidFill>
              <a:latin typeface="Tahoma" panose="020B0604030504040204" pitchFamily="34" charset="0"/>
              <a:ea typeface="맑은 고딕" pitchFamily="50" charset="-127"/>
              <a:cs typeface="Tahoma" panose="020B0604030504040204" pitchFamily="34" charset="0"/>
            </a:endParaRPr>
          </a:p>
        </p:txBody>
      </p:sp>
      <p:sp>
        <p:nvSpPr>
          <p:cNvPr id="49" name="제목 5"/>
          <p:cNvSpPr txBox="1">
            <a:spLocks/>
          </p:cNvSpPr>
          <p:nvPr/>
        </p:nvSpPr>
        <p:spPr>
          <a:xfrm>
            <a:off x="352531" y="57089"/>
            <a:ext cx="2080189" cy="318924"/>
          </a:xfrm>
          <a:prstGeom prst="rect">
            <a:avLst/>
          </a:prstGeom>
        </p:spPr>
        <p:txBody>
          <a:bodyPr/>
          <a:lstStyle>
            <a:lvl1pPr algn="ctr" defTabSz="914400" rtl="0" eaLnBrk="1" latinLnBrk="1" hangingPunct="1">
              <a:spcBef>
                <a:spcPct val="0"/>
              </a:spcBef>
              <a:buNone/>
              <a:defRPr kumimoji="1" lang="ko-KR" altLang="en-US" sz="1600" b="1" kern="1200" baseline="0">
                <a:solidFill>
                  <a:schemeClr val="tx1"/>
                </a:solidFill>
                <a:latin typeface="Arial" pitchFamily="34" charset="0"/>
                <a:ea typeface="HY헤드라인M" pitchFamily="18" charset="-127"/>
                <a:cs typeface="Arial" pitchFamily="34" charset="0"/>
              </a:defRPr>
            </a:lvl1pPr>
          </a:lstStyle>
          <a:p>
            <a:pPr algn="l"/>
            <a:r>
              <a:rPr lang="en-US" altLang="ko-KR" dirty="0" smtClean="0">
                <a:solidFill>
                  <a:schemeClr val="bg1"/>
                </a:solidFill>
                <a:latin typeface="Tahoma" panose="020B0604030504040204" pitchFamily="34" charset="0"/>
                <a:ea typeface="Tahoma" panose="020B0604030504040204" pitchFamily="34" charset="0"/>
                <a:cs typeface="Tahoma" panose="020B0604030504040204" pitchFamily="34" charset="0"/>
              </a:rPr>
              <a:t>Waste-to-Biogas</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90112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894" y="1880828"/>
            <a:ext cx="5442410"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직사각형 7"/>
          <p:cNvSpPr/>
          <p:nvPr/>
        </p:nvSpPr>
        <p:spPr>
          <a:xfrm>
            <a:off x="284704" y="719408"/>
            <a:ext cx="5964440" cy="369332"/>
          </a:xfrm>
          <a:prstGeom prst="rect">
            <a:avLst/>
          </a:prstGeom>
        </p:spPr>
        <p:txBody>
          <a:bodyPr wrap="square">
            <a:spAutoFit/>
          </a:bodyPr>
          <a:lstStyle/>
          <a:p>
            <a:r>
              <a:rPr lang="en-US" altLang="ko-KR" b="1" dirty="0" smtClean="0">
                <a:latin typeface="Tahoma" panose="020B0604030504040204" pitchFamily="34" charset="0"/>
                <a:ea typeface="Tahoma" panose="020B0604030504040204" pitchFamily="34" charset="0"/>
                <a:cs typeface="Tahoma" panose="020B0604030504040204" pitchFamily="34" charset="0"/>
              </a:rPr>
              <a:t>BIOGAS COMPOSITION PRODUCED BY AD   </a:t>
            </a:r>
            <a:endParaRPr lang="en-US" altLang="ko-KR" b="1" dirty="0">
              <a:latin typeface="Tahoma" panose="020B0604030504040204" pitchFamily="34" charset="0"/>
              <a:ea typeface="Tahoma" panose="020B0604030504040204" pitchFamily="34" charset="0"/>
              <a:cs typeface="Tahoma" panose="020B0604030504040204" pitchFamily="34" charset="0"/>
            </a:endParaRPr>
          </a:p>
        </p:txBody>
      </p:sp>
      <p:sp>
        <p:nvSpPr>
          <p:cNvPr id="3" name="직사각형 2"/>
          <p:cNvSpPr/>
          <p:nvPr/>
        </p:nvSpPr>
        <p:spPr>
          <a:xfrm>
            <a:off x="380492" y="1126485"/>
            <a:ext cx="9613068" cy="646331"/>
          </a:xfrm>
          <a:prstGeom prst="rect">
            <a:avLst/>
          </a:prstGeom>
        </p:spPr>
        <p:txBody>
          <a:bodyPr wrap="square">
            <a:spAutoFit/>
          </a:bodyPr>
          <a:lstStyle/>
          <a:p>
            <a:pPr marL="285750" indent="-285750">
              <a:buFont typeface="Wingdings" panose="05000000000000000000" pitchFamily="2" charset="2"/>
              <a:buChar char="§"/>
            </a:pPr>
            <a:r>
              <a:rPr lang="en-US" altLang="ko-KR" dirty="0">
                <a:latin typeface="Tahoma" panose="020B0604030504040204" pitchFamily="34" charset="0"/>
                <a:ea typeface="Tahoma" panose="020B0604030504040204" pitchFamily="34" charset="0"/>
                <a:cs typeface="Tahoma" panose="020B0604030504040204" pitchFamily="34" charset="0"/>
              </a:rPr>
              <a:t>The gas </a:t>
            </a:r>
            <a:r>
              <a:rPr lang="en-US" altLang="ko-KR" dirty="0" smtClean="0">
                <a:latin typeface="Tahoma" panose="020B0604030504040204" pitchFamily="34" charset="0"/>
                <a:ea typeface="Tahoma" panose="020B0604030504040204" pitchFamily="34" charset="0"/>
                <a:cs typeface="Tahoma" panose="020B0604030504040204" pitchFamily="34" charset="0"/>
              </a:rPr>
              <a:t>components: specified </a:t>
            </a:r>
            <a:r>
              <a:rPr lang="en-US" altLang="ko-KR" dirty="0">
                <a:latin typeface="Tahoma" panose="020B0604030504040204" pitchFamily="34" charset="0"/>
                <a:ea typeface="Tahoma" panose="020B0604030504040204" pitchFamily="34" charset="0"/>
                <a:cs typeface="Tahoma" panose="020B0604030504040204" pitchFamily="34" charset="0"/>
              </a:rPr>
              <a:t>to the plant and substrate </a:t>
            </a:r>
            <a:r>
              <a:rPr lang="en-US" altLang="ko-KR" dirty="0" smtClean="0">
                <a:latin typeface="Tahoma" panose="020B0604030504040204" pitchFamily="34" charset="0"/>
                <a:ea typeface="Tahoma" panose="020B0604030504040204" pitchFamily="34" charset="0"/>
                <a:cs typeface="Tahoma" panose="020B0604030504040204" pitchFamily="34" charset="0"/>
              </a:rPr>
              <a:t>and should be checked regularly </a:t>
            </a:r>
            <a:r>
              <a:rPr lang="en-US" altLang="ko-KR" dirty="0">
                <a:latin typeface="Tahoma" panose="020B0604030504040204" pitchFamily="34" charset="0"/>
                <a:ea typeface="Tahoma" panose="020B0604030504040204" pitchFamily="34" charset="0"/>
                <a:cs typeface="Tahoma" panose="020B0604030504040204" pitchFamily="34" charset="0"/>
              </a:rPr>
              <a:t>on a </a:t>
            </a:r>
            <a:r>
              <a:rPr lang="en-US" altLang="ko-KR" dirty="0" smtClean="0">
                <a:latin typeface="Tahoma" panose="020B0604030504040204" pitchFamily="34" charset="0"/>
                <a:ea typeface="Tahoma" panose="020B0604030504040204" pitchFamily="34" charset="0"/>
                <a:cs typeface="Tahoma" panose="020B0604030504040204" pitchFamily="34" charset="0"/>
              </a:rPr>
              <a:t>long-term </a:t>
            </a:r>
            <a:r>
              <a:rPr lang="en-US" altLang="ko-KR" dirty="0">
                <a:latin typeface="Tahoma" panose="020B0604030504040204" pitchFamily="34" charset="0"/>
                <a:ea typeface="Tahoma" panose="020B0604030504040204" pitchFamily="34" charset="0"/>
                <a:cs typeface="Tahoma" panose="020B0604030504040204" pitchFamily="34" charset="0"/>
              </a:rPr>
              <a:t>basis</a:t>
            </a:r>
            <a:endParaRPr lang="ko-KR" altLang="en-US" dirty="0">
              <a:latin typeface="Tahoma" panose="020B0604030504040204" pitchFamily="34" charset="0"/>
              <a:cs typeface="Tahoma" panose="020B0604030504040204" pitchFamily="34" charset="0"/>
            </a:endParaRPr>
          </a:p>
        </p:txBody>
      </p:sp>
      <p:sp>
        <p:nvSpPr>
          <p:cNvPr id="12" name="제목 5"/>
          <p:cNvSpPr txBox="1">
            <a:spLocks/>
          </p:cNvSpPr>
          <p:nvPr/>
        </p:nvSpPr>
        <p:spPr>
          <a:xfrm>
            <a:off x="352531" y="57089"/>
            <a:ext cx="2080189" cy="318924"/>
          </a:xfrm>
          <a:prstGeom prst="rect">
            <a:avLst/>
          </a:prstGeom>
        </p:spPr>
        <p:txBody>
          <a:bodyPr/>
          <a:lstStyle>
            <a:lvl1pPr algn="ctr" defTabSz="914400" rtl="0" eaLnBrk="1" latinLnBrk="1" hangingPunct="1">
              <a:spcBef>
                <a:spcPct val="0"/>
              </a:spcBef>
              <a:buNone/>
              <a:defRPr kumimoji="1" lang="ko-KR" altLang="en-US" sz="1600" b="1" kern="1200" baseline="0">
                <a:solidFill>
                  <a:schemeClr val="tx1"/>
                </a:solidFill>
                <a:latin typeface="Arial" pitchFamily="34" charset="0"/>
                <a:ea typeface="HY헤드라인M" pitchFamily="18" charset="-127"/>
                <a:cs typeface="Arial" pitchFamily="34" charset="0"/>
              </a:defRPr>
            </a:lvl1pPr>
          </a:lstStyle>
          <a:p>
            <a:r>
              <a:rPr lang="en-US" altLang="ko-KR" dirty="0" smtClean="0">
                <a:solidFill>
                  <a:schemeClr val="bg1"/>
                </a:solidFill>
                <a:latin typeface="Tahoma" panose="020B0604030504040204" pitchFamily="34" charset="0"/>
                <a:ea typeface="Tahoma" panose="020B0604030504040204" pitchFamily="34" charset="0"/>
                <a:cs typeface="Tahoma" panose="020B0604030504040204" pitchFamily="34" charset="0"/>
              </a:rPr>
              <a:t>Waste-to-Biogas</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51346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idx="4294967295"/>
          </p:nvPr>
        </p:nvSpPr>
        <p:spPr>
          <a:xfrm>
            <a:off x="2612740" y="2434128"/>
            <a:ext cx="7008200" cy="2104028"/>
          </a:xfrm>
          <a:prstGeom prst="rect">
            <a:avLst/>
          </a:prstGeom>
        </p:spPr>
        <p:txBody>
          <a:bodyPr/>
          <a:lstStyle/>
          <a:p>
            <a:pPr algn="r">
              <a:lnSpc>
                <a:spcPct val="150000"/>
              </a:lnSpc>
            </a:pPr>
            <a:r>
              <a:rPr lang="en-US" altLang="ko-KR" sz="4400" dirty="0" smtClean="0">
                <a:solidFill>
                  <a:schemeClr val="accent3"/>
                </a:solidFill>
                <a:latin typeface="Arial Black" panose="020B0A04020102020204" pitchFamily="34" charset="0"/>
              </a:rPr>
              <a:t>   P</a:t>
            </a:r>
            <a:r>
              <a:rPr lang="en-US" altLang="ko-KR" sz="4400" dirty="0" smtClean="0">
                <a:solidFill>
                  <a:schemeClr val="accent3"/>
                </a:solidFill>
              </a:rPr>
              <a:t>retreatment </a:t>
            </a:r>
            <a:r>
              <a:rPr lang="en-US" altLang="ko-KR" sz="4400" dirty="0" smtClean="0">
                <a:solidFill>
                  <a:schemeClr val="accent3"/>
                </a:solidFill>
                <a:latin typeface="Arial Black" panose="020B0A04020102020204" pitchFamily="34" charset="0"/>
              </a:rPr>
              <a:t>M</a:t>
            </a:r>
            <a:r>
              <a:rPr lang="en-US" altLang="ko-KR" sz="4400" dirty="0" smtClean="0">
                <a:solidFill>
                  <a:schemeClr val="accent3"/>
                </a:solidFill>
              </a:rPr>
              <a:t>ethods</a:t>
            </a:r>
            <a:br>
              <a:rPr lang="en-US" altLang="ko-KR" sz="4400" dirty="0" smtClean="0">
                <a:solidFill>
                  <a:schemeClr val="accent3"/>
                </a:solidFill>
              </a:rPr>
            </a:br>
            <a:r>
              <a:rPr lang="en-US" altLang="ko-KR" sz="3200" dirty="0" smtClean="0">
                <a:solidFill>
                  <a:schemeClr val="accent3"/>
                </a:solidFill>
              </a:rPr>
              <a:t>for Enhanced Biogas Production</a:t>
            </a:r>
            <a:endParaRPr lang="ko-KR" altLang="en-US" sz="4400" dirty="0">
              <a:solidFill>
                <a:schemeClr val="accent3"/>
              </a:solidFill>
            </a:endParaRPr>
          </a:p>
        </p:txBody>
      </p:sp>
    </p:spTree>
    <p:extLst>
      <p:ext uri="{BB962C8B-B14F-4D97-AF65-F5344CB8AC3E}">
        <p14:creationId xmlns:p14="http://schemas.microsoft.com/office/powerpoint/2010/main" val="5708213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5"/>
          <p:cNvSpPr txBox="1">
            <a:spLocks/>
          </p:cNvSpPr>
          <p:nvPr/>
        </p:nvSpPr>
        <p:spPr>
          <a:xfrm>
            <a:off x="352531" y="57089"/>
            <a:ext cx="6076633" cy="318924"/>
          </a:xfrm>
          <a:prstGeom prst="rect">
            <a:avLst/>
          </a:prstGeom>
        </p:spPr>
        <p:txBody>
          <a:bodyPr/>
          <a:lstStyle>
            <a:lvl1pPr algn="ctr" defTabSz="914400" rtl="0" eaLnBrk="1" latinLnBrk="1" hangingPunct="1">
              <a:spcBef>
                <a:spcPct val="0"/>
              </a:spcBef>
              <a:buNone/>
              <a:defRPr kumimoji="1" lang="ko-KR" altLang="en-US" sz="1600" b="1" kern="1200" baseline="0">
                <a:solidFill>
                  <a:schemeClr val="tx1"/>
                </a:solidFill>
                <a:latin typeface="Arial" pitchFamily="34" charset="0"/>
                <a:ea typeface="HY헤드라인M" pitchFamily="18" charset="-127"/>
                <a:cs typeface="Arial" pitchFamily="34" charset="0"/>
              </a:defRPr>
            </a:lvl1pPr>
          </a:lstStyle>
          <a:p>
            <a:pPr algn="l"/>
            <a:r>
              <a:rPr lang="en-US" altLang="ko-KR" dirty="0" smtClean="0">
                <a:solidFill>
                  <a:schemeClr val="bg1"/>
                </a:solidFill>
                <a:latin typeface="Tahoma" panose="020B0604030504040204" pitchFamily="34" charset="0"/>
                <a:ea typeface="Tahoma" panose="020B0604030504040204" pitchFamily="34" charset="0"/>
                <a:cs typeface="Tahoma" panose="020B0604030504040204" pitchFamily="34" charset="0"/>
              </a:rPr>
              <a:t>Pretreatment Methods for Enhanced Biogas Production</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직사각형 2"/>
          <p:cNvSpPr/>
          <p:nvPr/>
        </p:nvSpPr>
        <p:spPr>
          <a:xfrm>
            <a:off x="356712" y="719408"/>
            <a:ext cx="5964440" cy="369332"/>
          </a:xfrm>
          <a:prstGeom prst="rect">
            <a:avLst/>
          </a:prstGeom>
        </p:spPr>
        <p:txBody>
          <a:bodyPr wrap="square">
            <a:spAutoFit/>
          </a:bodyPr>
          <a:lstStyle/>
          <a:p>
            <a:r>
              <a:rPr lang="en-US" altLang="ko-KR" b="1" dirty="0" smtClean="0">
                <a:latin typeface="Tahoma" panose="020B0604030504040204" pitchFamily="34" charset="0"/>
                <a:ea typeface="Tahoma" panose="020B0604030504040204" pitchFamily="34" charset="0"/>
                <a:cs typeface="Tahoma" panose="020B0604030504040204" pitchFamily="34" charset="0"/>
              </a:rPr>
              <a:t>P. L. McCarty at Stanford University  </a:t>
            </a:r>
            <a:endParaRPr lang="en-US" altLang="ko-KR" b="1" dirty="0">
              <a:latin typeface="Tahoma" panose="020B0604030504040204" pitchFamily="34" charset="0"/>
              <a:ea typeface="Tahoma" panose="020B0604030504040204" pitchFamily="34" charset="0"/>
              <a:cs typeface="Tahoma" panose="020B0604030504040204" pitchFamily="34" charset="0"/>
            </a:endParaRPr>
          </a:p>
        </p:txBody>
      </p:sp>
      <p:sp>
        <p:nvSpPr>
          <p:cNvPr id="4" name="직사각형 3"/>
          <p:cNvSpPr/>
          <p:nvPr/>
        </p:nvSpPr>
        <p:spPr>
          <a:xfrm>
            <a:off x="380492" y="1198493"/>
            <a:ext cx="9613068" cy="2868478"/>
          </a:xfrm>
          <a:prstGeom prst="rect">
            <a:avLst/>
          </a:prstGeom>
        </p:spPr>
        <p:txBody>
          <a:bodyPr wrap="square">
            <a:spAutoFit/>
          </a:bodyPr>
          <a:lstStyle/>
          <a:p>
            <a:pPr marL="285750" indent="-285750">
              <a:lnSpc>
                <a:spcPct val="110000"/>
              </a:lnSpc>
              <a:buFont typeface="Wingdings" panose="05000000000000000000" pitchFamily="2" charset="2"/>
              <a:buChar char="§"/>
            </a:pPr>
            <a:r>
              <a:rPr lang="en-US" altLang="ko-KR" dirty="0" smtClean="0">
                <a:latin typeface="Tahoma" panose="020B0604030504040204" pitchFamily="34" charset="0"/>
                <a:ea typeface="Tahoma" panose="020B0604030504040204" pitchFamily="34" charset="0"/>
                <a:cs typeface="Tahoma" panose="020B0604030504040204" pitchFamily="34" charset="0"/>
              </a:rPr>
              <a:t>Looking for a way to improve anaerobic digestion (in the late 1970s) </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Primary Sludge (PS) : easily digested </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Waste Activated Sludge (WAS) : only 1/3 can be digested </a:t>
            </a:r>
          </a:p>
          <a:p>
            <a:pPr>
              <a:lnSpc>
                <a:spcPct val="110000"/>
              </a:lnSpc>
            </a:pPr>
            <a:endParaRPr lang="en-US" altLang="ko-KR" sz="10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10000"/>
              </a:lnSpc>
              <a:buFont typeface="Wingdings" panose="05000000000000000000" pitchFamily="2" charset="2"/>
              <a:buChar char="§"/>
            </a:pPr>
            <a:r>
              <a:rPr lang="en-US" altLang="ko-KR" dirty="0" smtClean="0">
                <a:latin typeface="Tahoma" panose="020B0604030504040204" pitchFamily="34" charset="0"/>
                <a:ea typeface="Tahoma" panose="020B0604030504040204" pitchFamily="34" charset="0"/>
                <a:cs typeface="Tahoma" panose="020B0604030504040204" pitchFamily="34" charset="0"/>
              </a:rPr>
              <a:t>Waste Activated Sludge : mostly consisted of microbial cells </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Protection by cell walls, most cellular material is unavailable to anaerobic microbes. </a:t>
            </a:r>
          </a:p>
          <a:p>
            <a:pPr>
              <a:lnSpc>
                <a:spcPct val="110000"/>
              </a:lnSpc>
            </a:pPr>
            <a:endParaRPr lang="en-US" altLang="ko-KR" sz="10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10000"/>
              </a:lnSpc>
              <a:buFont typeface="Wingdings" panose="05000000000000000000" pitchFamily="2" charset="2"/>
              <a:buChar char="§"/>
            </a:pPr>
            <a:r>
              <a:rPr lang="en-US" altLang="ko-KR" dirty="0" smtClean="0">
                <a:latin typeface="Tahoma" panose="020B0604030504040204" pitchFamily="34" charset="0"/>
                <a:ea typeface="Tahoma" panose="020B0604030504040204" pitchFamily="34" charset="0"/>
                <a:cs typeface="Tahoma" panose="020B0604030504040204" pitchFamily="34" charset="0"/>
              </a:rPr>
              <a:t>Pretreatment Methods : focused on ‘Cell </a:t>
            </a:r>
            <a:r>
              <a:rPr lang="en-US" altLang="ko-KR" dirty="0" err="1" smtClean="0">
                <a:latin typeface="Tahoma" panose="020B0604030504040204" pitchFamily="34" charset="0"/>
                <a:ea typeface="Tahoma" panose="020B0604030504040204" pitchFamily="34" charset="0"/>
                <a:cs typeface="Tahoma" panose="020B0604030504040204" pitchFamily="34" charset="0"/>
              </a:rPr>
              <a:t>Lysis</a:t>
            </a:r>
            <a:r>
              <a:rPr lang="en-US" altLang="ko-KR" dirty="0" smtClean="0">
                <a:latin typeface="Tahoma" panose="020B0604030504040204" pitchFamily="34" charset="0"/>
                <a:ea typeface="Tahoma" panose="020B0604030504040204" pitchFamily="34" charset="0"/>
                <a:cs typeface="Tahoma" panose="020B0604030504040204" pitchFamily="34" charset="0"/>
              </a:rPr>
              <a:t>” </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Volatile solids reduction (VSR) can be increased 2~3 times. </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Biogas production can be doubled. </a:t>
            </a:r>
          </a:p>
        </p:txBody>
      </p:sp>
      <p:grpSp>
        <p:nvGrpSpPr>
          <p:cNvPr id="7" name="그룹 6"/>
          <p:cNvGrpSpPr/>
          <p:nvPr/>
        </p:nvGrpSpPr>
        <p:grpSpPr>
          <a:xfrm>
            <a:off x="956556" y="4185344"/>
            <a:ext cx="7620499" cy="2340000"/>
            <a:chOff x="1100572" y="4185084"/>
            <a:chExt cx="7620499" cy="2340000"/>
          </a:xfrm>
        </p:grpSpPr>
        <p:sp>
          <p:nvSpPr>
            <p:cNvPr id="5" name="오른쪽 화살표 4"/>
            <p:cNvSpPr/>
            <p:nvPr/>
          </p:nvSpPr>
          <p:spPr bwMode="auto">
            <a:xfrm>
              <a:off x="4460771" y="4689010"/>
              <a:ext cx="900100" cy="1332148"/>
            </a:xfrm>
            <a:prstGeom prst="rightArrow">
              <a:avLst/>
            </a:prstGeom>
            <a:solidFill>
              <a:schemeClr val="accent3">
                <a:lumMod val="20000"/>
                <a:lumOff val="80000"/>
              </a:schemeClr>
            </a:solidFill>
            <a:ln w="28575">
              <a:solidFill>
                <a:schemeClr val="accent3">
                  <a:lumMod val="60000"/>
                  <a:lumOff val="40000"/>
                </a:schemeClr>
              </a:solidFill>
              <a:miter lim="800000"/>
              <a:headEnd/>
              <a:tailEnd/>
            </a:ln>
            <a:effectLst/>
            <a:extLst/>
          </p:spPr>
          <p:txBody>
            <a:bodyPr lIns="36000" tIns="36000" rIns="36000" bIns="36000" rtlCol="0" anchor="ctr"/>
            <a:lstStyle/>
            <a:p>
              <a:pPr algn="ctr" latinLnBrk="0">
                <a:spcBef>
                  <a:spcPct val="50000"/>
                </a:spcBef>
              </a:pPr>
              <a:endParaRPr lang="ko-KR" altLang="en-US" sz="1200" b="0" smtClean="0">
                <a:latin typeface="맑은 고딕" pitchFamily="50" charset="-127"/>
                <a:ea typeface="맑은 고딕" pitchFamily="50" charset="-127"/>
              </a:endParaRPr>
            </a:p>
          </p:txBody>
        </p:sp>
        <p:pic>
          <p:nvPicPr>
            <p:cNvPr id="4101" name="Picture 5" descr="http://microsludge.com/sites/default/files/lysis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572" y="4185084"/>
              <a:ext cx="3119999" cy="23400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ttp://microsludge.com/sites/default/files/lysis2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1072" y="4185084"/>
              <a:ext cx="3119999" cy="234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46840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5"/>
          <p:cNvSpPr txBox="1">
            <a:spLocks/>
          </p:cNvSpPr>
          <p:nvPr/>
        </p:nvSpPr>
        <p:spPr>
          <a:xfrm>
            <a:off x="352531" y="57089"/>
            <a:ext cx="6076633" cy="318924"/>
          </a:xfrm>
          <a:prstGeom prst="rect">
            <a:avLst/>
          </a:prstGeom>
        </p:spPr>
        <p:txBody>
          <a:bodyPr/>
          <a:lstStyle>
            <a:lvl1pPr algn="ctr" defTabSz="914400" rtl="0" eaLnBrk="1" latinLnBrk="1" hangingPunct="1">
              <a:spcBef>
                <a:spcPct val="0"/>
              </a:spcBef>
              <a:buNone/>
              <a:defRPr kumimoji="1" lang="ko-KR" altLang="en-US" sz="1600" b="1" kern="1200" baseline="0">
                <a:solidFill>
                  <a:schemeClr val="tx1"/>
                </a:solidFill>
                <a:latin typeface="Arial" pitchFamily="34" charset="0"/>
                <a:ea typeface="HY헤드라인M" pitchFamily="18" charset="-127"/>
                <a:cs typeface="Arial" pitchFamily="34" charset="0"/>
              </a:defRPr>
            </a:lvl1pPr>
          </a:lstStyle>
          <a:p>
            <a:pPr algn="l"/>
            <a:r>
              <a:rPr lang="en-US" altLang="ko-KR" dirty="0" smtClean="0">
                <a:solidFill>
                  <a:schemeClr val="bg1"/>
                </a:solidFill>
                <a:latin typeface="Tahoma" panose="020B0604030504040204" pitchFamily="34" charset="0"/>
                <a:ea typeface="Tahoma" panose="020B0604030504040204" pitchFamily="34" charset="0"/>
                <a:cs typeface="Tahoma" panose="020B0604030504040204" pitchFamily="34" charset="0"/>
              </a:rPr>
              <a:t>Pretreatment Methods for Enhanced Biogas Production</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직사각형 2"/>
          <p:cNvSpPr/>
          <p:nvPr/>
        </p:nvSpPr>
        <p:spPr>
          <a:xfrm>
            <a:off x="356712" y="719408"/>
            <a:ext cx="5964440" cy="369332"/>
          </a:xfrm>
          <a:prstGeom prst="rect">
            <a:avLst/>
          </a:prstGeom>
        </p:spPr>
        <p:txBody>
          <a:bodyPr wrap="square">
            <a:spAutoFit/>
          </a:bodyPr>
          <a:lstStyle/>
          <a:p>
            <a:r>
              <a:rPr lang="en-US" altLang="ko-KR" b="1" dirty="0" smtClean="0">
                <a:latin typeface="Tahoma" panose="020B0604030504040204" pitchFamily="34" charset="0"/>
                <a:ea typeface="Tahoma" panose="020B0604030504040204" pitchFamily="34" charset="0"/>
                <a:cs typeface="Tahoma" panose="020B0604030504040204" pitchFamily="34" charset="0"/>
              </a:rPr>
              <a:t>Methods of Cell </a:t>
            </a:r>
            <a:r>
              <a:rPr lang="en-US" altLang="ko-KR" b="1" dirty="0" err="1" smtClean="0">
                <a:latin typeface="Tahoma" panose="020B0604030504040204" pitchFamily="34" charset="0"/>
                <a:ea typeface="Tahoma" panose="020B0604030504040204" pitchFamily="34" charset="0"/>
                <a:cs typeface="Tahoma" panose="020B0604030504040204" pitchFamily="34" charset="0"/>
              </a:rPr>
              <a:t>Lysis</a:t>
            </a:r>
            <a:r>
              <a:rPr lang="en-US" altLang="ko-KR" b="1" dirty="0" smtClean="0">
                <a:latin typeface="Tahoma" panose="020B0604030504040204" pitchFamily="34" charset="0"/>
                <a:ea typeface="Tahoma" panose="020B0604030504040204" pitchFamily="34" charset="0"/>
                <a:cs typeface="Tahoma" panose="020B0604030504040204" pitchFamily="34" charset="0"/>
              </a:rPr>
              <a:t>  </a:t>
            </a:r>
            <a:endParaRPr lang="en-US" altLang="ko-KR" b="1" dirty="0">
              <a:latin typeface="Tahoma" panose="020B0604030504040204" pitchFamily="34" charset="0"/>
              <a:ea typeface="Tahoma" panose="020B0604030504040204" pitchFamily="34" charset="0"/>
              <a:cs typeface="Tahoma" panose="020B0604030504040204" pitchFamily="34" charset="0"/>
            </a:endParaRPr>
          </a:p>
        </p:txBody>
      </p:sp>
      <p:sp>
        <p:nvSpPr>
          <p:cNvPr id="4" name="직사각형 3"/>
          <p:cNvSpPr/>
          <p:nvPr/>
        </p:nvSpPr>
        <p:spPr>
          <a:xfrm>
            <a:off x="380492" y="1141678"/>
            <a:ext cx="8748972" cy="3342453"/>
          </a:xfrm>
          <a:prstGeom prst="rect">
            <a:avLst/>
          </a:prstGeom>
        </p:spPr>
        <p:txBody>
          <a:bodyPr wrap="square">
            <a:spAutoFit/>
          </a:bodyPr>
          <a:lstStyle/>
          <a:p>
            <a:pPr marL="285750" indent="-285750">
              <a:lnSpc>
                <a:spcPct val="110000"/>
              </a:lnSpc>
              <a:buFont typeface="Wingdings" panose="05000000000000000000" pitchFamily="2" charset="2"/>
              <a:buChar char="§"/>
            </a:pPr>
            <a:r>
              <a:rPr lang="en-US" altLang="ko-KR" dirty="0" smtClean="0">
                <a:latin typeface="Tahoma" panose="020B0604030504040204" pitchFamily="34" charset="0"/>
                <a:ea typeface="Tahoma" panose="020B0604030504040204" pitchFamily="34" charset="0"/>
                <a:cs typeface="Tahoma" panose="020B0604030504040204" pitchFamily="34" charset="0"/>
              </a:rPr>
              <a:t>High temperature (Hydrolysis) </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a:t>
            </a:r>
            <a:r>
              <a:rPr lang="en-US" altLang="ko-KR" dirty="0" err="1" smtClean="0">
                <a:latin typeface="Tahoma" panose="020B0604030504040204" pitchFamily="34" charset="0"/>
                <a:ea typeface="Tahoma" panose="020B0604030504040204" pitchFamily="34" charset="0"/>
                <a:cs typeface="Tahoma" panose="020B0604030504040204" pitchFamily="34" charset="0"/>
              </a:rPr>
              <a:t>Cambi</a:t>
            </a:r>
            <a:r>
              <a:rPr lang="en-US" altLang="ko-KR" baseline="30000" dirty="0" err="1" smtClean="0">
                <a:latin typeface="Tahoma" panose="020B0604030504040204" pitchFamily="34" charset="0"/>
                <a:ea typeface="Tahoma" panose="020B0604030504040204" pitchFamily="34" charset="0"/>
                <a:cs typeface="Tahoma" panose="020B0604030504040204" pitchFamily="34" charset="0"/>
              </a:rPr>
              <a:t>TM</a:t>
            </a:r>
            <a:r>
              <a:rPr lang="en-US" altLang="ko-KR" dirty="0" smtClean="0">
                <a:latin typeface="Tahoma" panose="020B0604030504040204" pitchFamily="34" charset="0"/>
                <a:ea typeface="Tahoma" panose="020B0604030504040204" pitchFamily="34" charset="0"/>
                <a:cs typeface="Tahoma" panose="020B0604030504040204" pitchFamily="34" charset="0"/>
              </a:rPr>
              <a:t> by </a:t>
            </a:r>
            <a:r>
              <a:rPr lang="en-US" altLang="ko-KR" dirty="0" err="1" smtClean="0">
                <a:latin typeface="Tahoma" panose="020B0604030504040204" pitchFamily="34" charset="0"/>
                <a:ea typeface="Tahoma" panose="020B0604030504040204" pitchFamily="34" charset="0"/>
                <a:cs typeface="Tahoma" panose="020B0604030504040204" pitchFamily="34" charset="0"/>
              </a:rPr>
              <a:t>Cambi</a:t>
            </a:r>
            <a:r>
              <a:rPr lang="en-US" altLang="ko-KR" dirty="0" smtClean="0">
                <a:latin typeface="Tahoma" panose="020B0604030504040204" pitchFamily="34" charset="0"/>
                <a:ea typeface="Tahoma" panose="020B0604030504040204" pitchFamily="34" charset="0"/>
                <a:cs typeface="Tahoma" panose="020B0604030504040204" pitchFamily="34" charset="0"/>
              </a:rPr>
              <a:t> AS, Norway : 165</a:t>
            </a:r>
            <a:r>
              <a:rPr lang="en-US" altLang="ko-KR" dirty="0" smtClean="0">
                <a:latin typeface="맑은 고딕"/>
                <a:ea typeface="맑은 고딕"/>
                <a:cs typeface="Tahoma" panose="020B0604030504040204" pitchFamily="34" charset="0"/>
              </a:rPr>
              <a:t>°C at 6 bar for 20~30 min </a:t>
            </a:r>
            <a:endParaRPr lang="en-US" altLang="ko-KR" dirty="0" smtClean="0">
              <a:latin typeface="Tahoma" panose="020B0604030504040204" pitchFamily="34" charset="0"/>
              <a:ea typeface="Tahoma" panose="020B0604030504040204" pitchFamily="34" charset="0"/>
              <a:cs typeface="Tahoma" panose="020B0604030504040204" pitchFamily="34" charset="0"/>
            </a:endParaRP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a:t>
            </a:r>
            <a:r>
              <a:rPr lang="en-US" altLang="ko-KR" dirty="0" err="1" smtClean="0">
                <a:latin typeface="Tahoma" panose="020B0604030504040204" pitchFamily="34" charset="0"/>
                <a:ea typeface="Tahoma" panose="020B0604030504040204" pitchFamily="34" charset="0"/>
                <a:cs typeface="Tahoma" panose="020B0604030504040204" pitchFamily="34" charset="0"/>
              </a:rPr>
              <a:t>Exelys</a:t>
            </a:r>
            <a:r>
              <a:rPr lang="en-US" altLang="ko-KR" baseline="30000" dirty="0" err="1" smtClean="0">
                <a:latin typeface="Tahoma" panose="020B0604030504040204" pitchFamily="34" charset="0"/>
                <a:ea typeface="Tahoma" panose="020B0604030504040204" pitchFamily="34" charset="0"/>
                <a:cs typeface="Tahoma" panose="020B0604030504040204" pitchFamily="34" charset="0"/>
              </a:rPr>
              <a:t>TM</a:t>
            </a:r>
            <a:r>
              <a:rPr lang="en-US" altLang="ko-KR" dirty="0" smtClean="0">
                <a:latin typeface="Tahoma" panose="020B0604030504040204" pitchFamily="34" charset="0"/>
                <a:ea typeface="Tahoma" panose="020B0604030504040204" pitchFamily="34" charset="0"/>
                <a:cs typeface="Tahoma" panose="020B0604030504040204" pitchFamily="34" charset="0"/>
              </a:rPr>
              <a:t> by Veolia, France </a:t>
            </a:r>
            <a:r>
              <a:rPr lang="en-US" altLang="ko-KR" dirty="0">
                <a:latin typeface="Tahoma" panose="020B0604030504040204" pitchFamily="34" charset="0"/>
                <a:ea typeface="Tahoma" panose="020B0604030504040204" pitchFamily="34" charset="0"/>
                <a:cs typeface="Tahoma" panose="020B0604030504040204" pitchFamily="34" charset="0"/>
              </a:rPr>
              <a:t>: 165</a:t>
            </a:r>
            <a:r>
              <a:rPr lang="en-US" altLang="ko-KR" dirty="0">
                <a:cs typeface="Tahoma" panose="020B0604030504040204" pitchFamily="34" charset="0"/>
              </a:rPr>
              <a:t>°C at </a:t>
            </a:r>
            <a:r>
              <a:rPr lang="en-US" altLang="ko-KR" dirty="0" smtClean="0">
                <a:cs typeface="Tahoma" panose="020B0604030504040204" pitchFamily="34" charset="0"/>
              </a:rPr>
              <a:t>9 </a:t>
            </a:r>
            <a:r>
              <a:rPr lang="en-US" altLang="ko-KR" dirty="0">
                <a:cs typeface="Tahoma" panose="020B0604030504040204" pitchFamily="34" charset="0"/>
              </a:rPr>
              <a:t>bar for </a:t>
            </a:r>
            <a:r>
              <a:rPr lang="en-US" altLang="ko-KR" dirty="0" smtClean="0">
                <a:cs typeface="Tahoma" panose="020B0604030504040204" pitchFamily="34" charset="0"/>
              </a:rPr>
              <a:t>30 </a:t>
            </a:r>
            <a:r>
              <a:rPr lang="en-US" altLang="ko-KR" dirty="0">
                <a:cs typeface="Tahoma" panose="020B0604030504040204" pitchFamily="34" charset="0"/>
              </a:rPr>
              <a:t>min </a:t>
            </a:r>
            <a:endParaRPr lang="en-US" altLang="ko-KR" dirty="0" smtClean="0">
              <a:latin typeface="Tahoma" panose="020B0604030504040204" pitchFamily="34" charset="0"/>
              <a:ea typeface="Tahoma" panose="020B0604030504040204" pitchFamily="34" charset="0"/>
              <a:cs typeface="Tahoma" panose="020B0604030504040204" pitchFamily="34" charset="0"/>
            </a:endParaRPr>
          </a:p>
          <a:p>
            <a:pPr>
              <a:lnSpc>
                <a:spcPct val="110000"/>
              </a:lnSpc>
            </a:pPr>
            <a:endParaRPr lang="en-US" altLang="ko-KR" sz="10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10000"/>
              </a:lnSpc>
              <a:buFont typeface="Wingdings" panose="05000000000000000000" pitchFamily="2" charset="2"/>
              <a:buChar char="§"/>
            </a:pPr>
            <a:r>
              <a:rPr lang="en-US" altLang="ko-KR" dirty="0" smtClean="0">
                <a:latin typeface="Tahoma" panose="020B0604030504040204" pitchFamily="34" charset="0"/>
                <a:ea typeface="Tahoma" panose="020B0604030504040204" pitchFamily="34" charset="0"/>
                <a:cs typeface="Tahoma" panose="020B0604030504040204" pitchFamily="34" charset="0"/>
              </a:rPr>
              <a:t>High Pressure</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a:t>
            </a:r>
            <a:r>
              <a:rPr lang="en-US" altLang="ko-KR" dirty="0" err="1" smtClean="0">
                <a:latin typeface="Tahoma" panose="020B0604030504040204" pitchFamily="34" charset="0"/>
                <a:ea typeface="Tahoma" panose="020B0604030504040204" pitchFamily="34" charset="0"/>
                <a:cs typeface="Tahoma" panose="020B0604030504040204" pitchFamily="34" charset="0"/>
              </a:rPr>
              <a:t>MicroSludge</a:t>
            </a:r>
            <a:r>
              <a:rPr lang="en-US" altLang="ko-KR" baseline="30000" dirty="0" smtClean="0">
                <a:latin typeface="Tahoma" panose="020B0604030504040204" pitchFamily="34" charset="0"/>
                <a:ea typeface="Tahoma" panose="020B0604030504040204" pitchFamily="34" charset="0"/>
                <a:cs typeface="Tahoma" panose="020B0604030504040204" pitchFamily="34" charset="0"/>
              </a:rPr>
              <a:t>®</a:t>
            </a:r>
            <a:r>
              <a:rPr lang="en-US" altLang="ko-KR" dirty="0" smtClean="0">
                <a:latin typeface="Tahoma" panose="020B0604030504040204" pitchFamily="34" charset="0"/>
                <a:ea typeface="Tahoma" panose="020B0604030504040204" pitchFamily="34" charset="0"/>
                <a:cs typeface="Tahoma" panose="020B0604030504040204" pitchFamily="34" charset="0"/>
              </a:rPr>
              <a:t> by Paradigm Environment, Canada : homogenizer (60 bar) </a:t>
            </a:r>
          </a:p>
          <a:p>
            <a:pPr>
              <a:lnSpc>
                <a:spcPct val="110000"/>
              </a:lnSpc>
            </a:pPr>
            <a:endParaRPr lang="en-US" altLang="ko-KR" sz="10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10000"/>
              </a:lnSpc>
              <a:buFont typeface="Wingdings" panose="05000000000000000000" pitchFamily="2" charset="2"/>
              <a:buChar char="§"/>
            </a:pPr>
            <a:r>
              <a:rPr lang="en-US" altLang="ko-KR" dirty="0" smtClean="0">
                <a:latin typeface="Tahoma" panose="020B0604030504040204" pitchFamily="34" charset="0"/>
                <a:ea typeface="Tahoma" panose="020B0604030504040204" pitchFamily="34" charset="0"/>
                <a:cs typeface="Tahoma" panose="020B0604030504040204" pitchFamily="34" charset="0"/>
              </a:rPr>
              <a:t>Physical Force </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a:t>
            </a:r>
            <a:r>
              <a:rPr lang="en-US" altLang="ko-KR" dirty="0" err="1" smtClean="0">
                <a:latin typeface="Tahoma" panose="020B0604030504040204" pitchFamily="34" charset="0"/>
                <a:ea typeface="Tahoma" panose="020B0604030504040204" pitchFamily="34" charset="0"/>
                <a:cs typeface="Tahoma" panose="020B0604030504040204" pitchFamily="34" charset="0"/>
              </a:rPr>
              <a:t>OpenCel</a:t>
            </a:r>
            <a:r>
              <a:rPr lang="en-US" altLang="ko-KR" baseline="30000" dirty="0" smtClean="0">
                <a:latin typeface="Tahoma" panose="020B0604030504040204" pitchFamily="34" charset="0"/>
                <a:ea typeface="Tahoma" panose="020B0604030504040204" pitchFamily="34" charset="0"/>
                <a:cs typeface="Tahoma" panose="020B0604030504040204" pitchFamily="34" charset="0"/>
              </a:rPr>
              <a:t>®</a:t>
            </a:r>
            <a:r>
              <a:rPr lang="en-US" altLang="ko-KR" dirty="0" smtClean="0">
                <a:latin typeface="Tahoma" panose="020B0604030504040204" pitchFamily="34" charset="0"/>
                <a:ea typeface="Tahoma" panose="020B0604030504040204" pitchFamily="34" charset="0"/>
                <a:cs typeface="Tahoma" panose="020B0604030504040204" pitchFamily="34" charset="0"/>
              </a:rPr>
              <a:t> by </a:t>
            </a:r>
            <a:r>
              <a:rPr lang="en-US" altLang="ko-KR" dirty="0" err="1" smtClean="0">
                <a:latin typeface="Tahoma" panose="020B0604030504040204" pitchFamily="34" charset="0"/>
                <a:ea typeface="Tahoma" panose="020B0604030504040204" pitchFamily="34" charset="0"/>
                <a:cs typeface="Tahoma" panose="020B0604030504040204" pitchFamily="34" charset="0"/>
              </a:rPr>
              <a:t>OpenCel</a:t>
            </a:r>
            <a:r>
              <a:rPr lang="en-US" altLang="ko-KR" dirty="0" smtClean="0">
                <a:latin typeface="Tahoma" panose="020B0604030504040204" pitchFamily="34" charset="0"/>
                <a:ea typeface="Tahoma" panose="020B0604030504040204" pitchFamily="34" charset="0"/>
                <a:cs typeface="Tahoma" panose="020B0604030504040204" pitchFamily="34" charset="0"/>
              </a:rPr>
              <a:t> LLC, Atlanta : focused pulse </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Ultrasound homogenizer </a:t>
            </a:r>
          </a:p>
          <a:p>
            <a:pPr>
              <a:lnSpc>
                <a:spcPct val="110000"/>
              </a:lnSpc>
            </a:pPr>
            <a:endParaRPr lang="en-US" altLang="ko-KR" sz="10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10000"/>
              </a:lnSpc>
              <a:buFont typeface="Wingdings" panose="05000000000000000000" pitchFamily="2" charset="2"/>
              <a:buChar char="§"/>
            </a:pPr>
            <a:r>
              <a:rPr lang="en-US" altLang="ko-KR" dirty="0" smtClean="0">
                <a:latin typeface="Tahoma" panose="020B0604030504040204" pitchFamily="34" charset="0"/>
                <a:ea typeface="Tahoma" panose="020B0604030504040204" pitchFamily="34" charset="0"/>
                <a:cs typeface="Tahoma" panose="020B0604030504040204" pitchFamily="34" charset="0"/>
              </a:rPr>
              <a:t>Others : high or low pH, chemical oxidation, etc. </a:t>
            </a:r>
          </a:p>
        </p:txBody>
      </p:sp>
      <p:pic>
        <p:nvPicPr>
          <p:cNvPr id="5122" name="Picture 2" descr="http://microsludge.com/sites/default/files/msmachin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6004" y="4597387"/>
            <a:ext cx="2379144" cy="151216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opencel.com/userfiles/images/Two%20Cells%20-%20OpenC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6627" y="4597387"/>
            <a:ext cx="1642777" cy="151216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672" b="16058"/>
          <a:stretch/>
        </p:blipFill>
        <p:spPr bwMode="auto">
          <a:xfrm>
            <a:off x="992560" y="4597387"/>
            <a:ext cx="2458954"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직사각형 7"/>
          <p:cNvSpPr/>
          <p:nvPr/>
        </p:nvSpPr>
        <p:spPr>
          <a:xfrm>
            <a:off x="1820652" y="6181563"/>
            <a:ext cx="7308812" cy="307777"/>
          </a:xfrm>
          <a:prstGeom prst="rect">
            <a:avLst/>
          </a:prstGeom>
        </p:spPr>
        <p:txBody>
          <a:bodyPr wrap="square">
            <a:spAutoFit/>
          </a:bodyPr>
          <a:lstStyle/>
          <a:p>
            <a:r>
              <a:rPr lang="en-US" altLang="ko-KR" sz="1400" dirty="0" err="1" smtClean="0">
                <a:latin typeface="Tahoma" panose="020B0604030504040204" pitchFamily="34" charset="0"/>
                <a:ea typeface="Tahoma" panose="020B0604030504040204" pitchFamily="34" charset="0"/>
                <a:cs typeface="Tahoma" panose="020B0604030504040204" pitchFamily="34" charset="0"/>
              </a:rPr>
              <a:t>Cambi</a:t>
            </a:r>
            <a:r>
              <a:rPr lang="en-US" altLang="ko-KR" sz="1400" baseline="30000" dirty="0" err="1" smtClean="0">
                <a:latin typeface="Tahoma" panose="020B0604030504040204" pitchFamily="34" charset="0"/>
                <a:ea typeface="Tahoma" panose="020B0604030504040204" pitchFamily="34" charset="0"/>
                <a:cs typeface="Tahoma" panose="020B0604030504040204" pitchFamily="34" charset="0"/>
              </a:rPr>
              <a:t>TM</a:t>
            </a:r>
            <a:r>
              <a:rPr lang="en-US" altLang="ko-KR" sz="1400" dirty="0" smtClean="0">
                <a:latin typeface="Tahoma" panose="020B0604030504040204" pitchFamily="34" charset="0"/>
                <a:ea typeface="Tahoma" panose="020B0604030504040204" pitchFamily="34" charset="0"/>
                <a:cs typeface="Tahoma" panose="020B0604030504040204" pitchFamily="34" charset="0"/>
              </a:rPr>
              <a:t>                          </a:t>
            </a:r>
            <a:r>
              <a:rPr lang="en-US" altLang="ko-KR" sz="1400" dirty="0" err="1" smtClean="0">
                <a:latin typeface="Tahoma" panose="020B0604030504040204" pitchFamily="34" charset="0"/>
                <a:ea typeface="Tahoma" panose="020B0604030504040204" pitchFamily="34" charset="0"/>
                <a:cs typeface="Tahoma" panose="020B0604030504040204" pitchFamily="34" charset="0"/>
              </a:rPr>
              <a:t>MicroSludge</a:t>
            </a:r>
            <a:r>
              <a:rPr lang="en-US" altLang="ko-KR" sz="1400" baseline="30000" dirty="0" smtClean="0">
                <a:latin typeface="Tahoma" panose="020B0604030504040204" pitchFamily="34" charset="0"/>
                <a:ea typeface="Tahoma" panose="020B0604030504040204" pitchFamily="34" charset="0"/>
                <a:cs typeface="Tahoma" panose="020B0604030504040204" pitchFamily="34" charset="0"/>
              </a:rPr>
              <a:t>®</a:t>
            </a:r>
            <a:r>
              <a:rPr lang="en-US" altLang="ko-KR" sz="1400" dirty="0" smtClean="0">
                <a:latin typeface="Tahoma" panose="020B0604030504040204" pitchFamily="34" charset="0"/>
                <a:ea typeface="Tahoma" panose="020B0604030504040204" pitchFamily="34" charset="0"/>
                <a:cs typeface="Tahoma" panose="020B0604030504040204" pitchFamily="34" charset="0"/>
              </a:rPr>
              <a:t> Homogenizer         </a:t>
            </a:r>
            <a:r>
              <a:rPr lang="en-US" altLang="ko-KR" sz="1400" dirty="0" err="1" smtClean="0">
                <a:latin typeface="Tahoma" panose="020B0604030504040204" pitchFamily="34" charset="0"/>
                <a:ea typeface="Tahoma" panose="020B0604030504040204" pitchFamily="34" charset="0"/>
                <a:cs typeface="Tahoma" panose="020B0604030504040204" pitchFamily="34" charset="0"/>
              </a:rPr>
              <a:t>OpenCel</a:t>
            </a:r>
            <a:r>
              <a:rPr lang="en-US" altLang="ko-KR" sz="1400" baseline="30000" dirty="0" smtClean="0">
                <a:latin typeface="Tahoma" panose="020B0604030504040204" pitchFamily="34" charset="0"/>
                <a:ea typeface="Tahoma" panose="020B0604030504040204" pitchFamily="34" charset="0"/>
                <a:cs typeface="Tahoma" panose="020B0604030504040204" pitchFamily="34" charset="0"/>
              </a:rPr>
              <a:t>®</a:t>
            </a:r>
            <a:r>
              <a:rPr lang="en-US" altLang="ko-KR" sz="1400" dirty="0" smtClean="0">
                <a:latin typeface="Tahoma" panose="020B0604030504040204" pitchFamily="34" charset="0"/>
                <a:ea typeface="Tahoma" panose="020B0604030504040204" pitchFamily="34" charset="0"/>
                <a:cs typeface="Tahoma" panose="020B0604030504040204" pitchFamily="34" charset="0"/>
              </a:rPr>
              <a:t> (pores on cell well) </a:t>
            </a:r>
            <a:endParaRPr lang="en-US" altLang="ko-KR"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3921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경영개선팀 템플릿">
  <a:themeElements>
    <a:clrScheme name="대림산업 테마 색">
      <a:dk1>
        <a:srgbClr val="000000"/>
      </a:dk1>
      <a:lt1>
        <a:srgbClr val="FFFFFF"/>
      </a:lt1>
      <a:dk2>
        <a:srgbClr val="CECECE"/>
      </a:dk2>
      <a:lt2>
        <a:srgbClr val="919191"/>
      </a:lt2>
      <a:accent1>
        <a:srgbClr val="666666"/>
      </a:accent1>
      <a:accent2>
        <a:srgbClr val="A1A1A1"/>
      </a:accent2>
      <a:accent3>
        <a:srgbClr val="1B2E5A"/>
      </a:accent3>
      <a:accent4>
        <a:srgbClr val="008BB0"/>
      </a:accent4>
      <a:accent5>
        <a:srgbClr val="E87E00"/>
      </a:accent5>
      <a:accent6>
        <a:srgbClr val="5C4637"/>
      </a:accent6>
      <a:hlink>
        <a:srgbClr val="002060"/>
      </a:hlink>
      <a:folHlink>
        <a:srgbClr val="C000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lIns="36000" tIns="36000" rIns="36000" bIns="36000" rtlCol="0" anchor="ctr"/>
      <a:lstStyle>
        <a:defPPr algn="ctr" latinLnBrk="0">
          <a:spcBef>
            <a:spcPct val="50000"/>
          </a:spcBef>
          <a:defRPr sz="1200" b="0" smtClean="0">
            <a:latin typeface="맑은 고딕" pitchFamily="50" charset="-127"/>
            <a:ea typeface="맑은 고딕" pitchFamily="50" charset="-127"/>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wrap="none" lIns="36000" tIns="36000" rIns="36000" bIns="36000" rtlCol="0">
        <a:spAutoFit/>
      </a:bodyPr>
      <a:lstStyle>
        <a:defPPr algn="ctr" latinLnBrk="0">
          <a:defRPr sz="1200" b="0" dirty="0" smtClean="0">
            <a:latin typeface="맑은 고딕" pitchFamily="50" charset="-127"/>
            <a:ea typeface="맑은 고딕" pitchFamily="50" charset="-127"/>
          </a:defRPr>
        </a:defPPr>
      </a:lstStyle>
    </a:txDef>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PT 표준양식" ma:contentTypeID="0x01010085ECDA5084D1774B8282ECA3F0BC450D00C078695C76F30143BAB57C67EBA107B6" ma:contentTypeVersion="3" ma:contentTypeDescription="경영개선팀, BPI, 정보시스템실의 PPT 표준양식입니다." ma:contentTypeScope="" ma:versionID="21d093a6b96aa7f649f098d9acf829a3">
  <xsd:schema xmlns:xsd="http://www.w3.org/2001/XMLSchema" xmlns:xs="http://www.w3.org/2001/XMLSchema" xmlns:p="http://schemas.microsoft.com/office/2006/metadata/properties" targetNamespace="http://schemas.microsoft.com/office/2006/metadata/properties" ma:root="true" ma:fieldsID="0b4c3119fbf5fe144d0c2282e37720c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콘텐츠 형식"/>
        <xsd:element ref="dc:title" minOccurs="0" maxOccurs="1" ma:index="4" ma:displayName="제목"/>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244CC0-3040-4242-8F36-8023AF770CF8}">
  <ds:schemaRefs>
    <ds:schemaRef ds:uri="http://purl.org/dc/elements/1.1/"/>
    <ds:schemaRef ds:uri="http://purl.org/dc/terms/"/>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813F09F-34E8-431F-A80C-B4A65112884F}">
  <ds:schemaRefs>
    <ds:schemaRef ds:uri="http://schemas.microsoft.com/sharepoint/v3/contenttype/forms"/>
  </ds:schemaRefs>
</ds:datastoreItem>
</file>

<file path=customXml/itemProps3.xml><?xml version="1.0" encoding="utf-8"?>
<ds:datastoreItem xmlns:ds="http://schemas.openxmlformats.org/officeDocument/2006/customXml" ds:itemID="{8A3115C5-BC95-4447-9088-93F5383B7C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Median</Template>
  <TotalTime>3353</TotalTime>
  <Words>3251</Words>
  <Application>Microsoft Office PowerPoint</Application>
  <PresentationFormat>A4 용지(210x297mm)</PresentationFormat>
  <Paragraphs>430</Paragraphs>
  <Slides>35</Slides>
  <Notes>32</Notes>
  <HiddenSlides>0</HiddenSlides>
  <MMClips>0</MMClips>
  <ScaleCrop>false</ScaleCrop>
  <HeadingPairs>
    <vt:vector size="4" baseType="variant">
      <vt:variant>
        <vt:lpstr>테마</vt:lpstr>
      </vt:variant>
      <vt:variant>
        <vt:i4>1</vt:i4>
      </vt:variant>
      <vt:variant>
        <vt:lpstr>슬라이드 제목</vt:lpstr>
      </vt:variant>
      <vt:variant>
        <vt:i4>35</vt:i4>
      </vt:variant>
    </vt:vector>
  </HeadingPairs>
  <TitlesOfParts>
    <vt:vector size="36" baseType="lpstr">
      <vt:lpstr>경영개선팀 템플릿</vt:lpstr>
      <vt:lpstr>Reduction of Sludge Production         - Alternative to Energy Recovery from Waste Sludge</vt:lpstr>
      <vt:lpstr>Introduction</vt:lpstr>
      <vt:lpstr>PowerPoint 프레젠테이션</vt:lpstr>
      <vt:lpstr>PowerPoint 프레젠테이션</vt:lpstr>
      <vt:lpstr>PowerPoint 프레젠테이션</vt:lpstr>
      <vt:lpstr>PowerPoint 프레젠테이션</vt:lpstr>
      <vt:lpstr>   Pretreatment Methods for Enhanced Biogas Production</vt:lpstr>
      <vt:lpstr>PowerPoint 프레젠테이션</vt:lpstr>
      <vt:lpstr>PowerPoint 프레젠테이션</vt:lpstr>
      <vt:lpstr>PowerPoint 프레젠테이션</vt:lpstr>
      <vt:lpstr>   Reduction of Sludge Production</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Thank You !</vt:lpstr>
      <vt:lpstr>▣ QUIZ ▣  Describe and discuss problems associated with anaerobic digestion of WAS (waste activated sludge).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대림산업 경영개선팀</dc:creator>
  <cp:lastModifiedBy>Ki-Hoon Kang</cp:lastModifiedBy>
  <cp:revision>203</cp:revision>
  <cp:lastPrinted>2014-09-26T10:20:57Z</cp:lastPrinted>
  <dcterms:created xsi:type="dcterms:W3CDTF">2012-12-12T04:21:44Z</dcterms:created>
  <dcterms:modified xsi:type="dcterms:W3CDTF">2014-09-30T02:46:20Z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0x01010085ECDA5084D1774B8282ECA3F0BC450D00C078695C76F30143BAB57C67EBA107B6</vt:lpwstr>
  </property>
</Properties>
</file>