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16" r:id="rId1"/>
  </p:sldMasterIdLst>
  <p:notesMasterIdLst>
    <p:notesMasterId r:id="rId35"/>
  </p:notesMasterIdLst>
  <p:handoutMasterIdLst>
    <p:handoutMasterId r:id="rId36"/>
  </p:handoutMasterIdLst>
  <p:sldIdLst>
    <p:sldId id="333" r:id="rId2"/>
    <p:sldId id="493" r:id="rId3"/>
    <p:sldId id="492" r:id="rId4"/>
    <p:sldId id="366" r:id="rId5"/>
    <p:sldId id="495" r:id="rId6"/>
    <p:sldId id="490" r:id="rId7"/>
    <p:sldId id="489" r:id="rId8"/>
    <p:sldId id="508" r:id="rId9"/>
    <p:sldId id="497" r:id="rId10"/>
    <p:sldId id="496" r:id="rId11"/>
    <p:sldId id="498" r:id="rId12"/>
    <p:sldId id="499" r:id="rId13"/>
    <p:sldId id="500" r:id="rId14"/>
    <p:sldId id="501" r:id="rId15"/>
    <p:sldId id="502" r:id="rId16"/>
    <p:sldId id="503" r:id="rId17"/>
    <p:sldId id="504" r:id="rId18"/>
    <p:sldId id="507" r:id="rId19"/>
    <p:sldId id="509" r:id="rId20"/>
    <p:sldId id="510" r:id="rId21"/>
    <p:sldId id="511" r:id="rId22"/>
    <p:sldId id="512" r:id="rId23"/>
    <p:sldId id="513" r:id="rId24"/>
    <p:sldId id="514" r:id="rId25"/>
    <p:sldId id="517" r:id="rId26"/>
    <p:sldId id="515" r:id="rId27"/>
    <p:sldId id="519" r:id="rId28"/>
    <p:sldId id="524" r:id="rId29"/>
    <p:sldId id="521" r:id="rId30"/>
    <p:sldId id="520" r:id="rId31"/>
    <p:sldId id="523" r:id="rId32"/>
    <p:sldId id="526" r:id="rId33"/>
    <p:sldId id="525" r:id="rId34"/>
  </p:sldIdLst>
  <p:sldSz cx="9906000" cy="6858000" type="A4"/>
  <p:notesSz cx="6761163" cy="9942513"/>
  <p:embeddedFontLst>
    <p:embeddedFont>
      <p:font typeface="HY울릉도M" panose="02030600000101010101" pitchFamily="18" charset="-127"/>
      <p:regular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HY헤드라인M" panose="02030600000101010101" pitchFamily="18" charset="-127"/>
      <p:regular r:id="rId40"/>
    </p:embeddedFont>
    <p:embeddedFont>
      <p:font typeface="휴먼엑스포" panose="02030504000101010101" pitchFamily="18" charset="-127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Arial Unicode MS" panose="020B0604020202020204" pitchFamily="50" charset="-127"/>
      <p:regular r:id="rId46"/>
    </p:embeddedFont>
    <p:embeddedFont>
      <p:font typeface="HY견고딕" panose="02030600000101010101" pitchFamily="18" charset="-127"/>
      <p:regular r:id="rId47"/>
    </p:embeddedFont>
    <p:embeddedFont>
      <p:font typeface="나눔고딕" panose="020D0604000000000000" pitchFamily="50" charset="-127"/>
      <p:regular r:id="rId48"/>
      <p:bold r:id="rId49"/>
    </p:embeddedFont>
    <p:embeddedFont>
      <p:font typeface="MS PGothic" panose="020B0600070205080204" pitchFamily="34" charset="-128"/>
      <p:regular r:id="rId50"/>
    </p:embeddedFont>
    <p:embeddedFont>
      <p:font typeface="휴먼모음T" panose="02030504000101010101" pitchFamily="18" charset="-127"/>
      <p:regular r:id="rId51"/>
    </p:embeddedFont>
    <p:embeddedFont>
      <p:font typeface="맑은 고딕" panose="020B0503020000020004" pitchFamily="50" charset="-127"/>
      <p:regular r:id="rId52"/>
      <p:bold r:id="rId53"/>
    </p:embeddedFont>
  </p:embeddedFontLst>
  <p:custDataLst>
    <p:tags r:id="rId54"/>
  </p:custDataLst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kumimoji="1" b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6pPr>
    <a:lvl7pPr marL="2743200" algn="l" defTabSz="914400" rtl="0" eaLnBrk="1" latinLnBrk="1" hangingPunct="1">
      <a:defRPr kumimoji="1" b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7pPr>
    <a:lvl8pPr marL="3200400" algn="l" defTabSz="914400" rtl="0" eaLnBrk="1" latinLnBrk="1" hangingPunct="1">
      <a:defRPr kumimoji="1" b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8pPr>
    <a:lvl9pPr marL="3657600" algn="l" defTabSz="914400" rtl="0" eaLnBrk="1" latinLnBrk="1" hangingPunct="1">
      <a:defRPr kumimoji="1" b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3" orient="horz" pos="2160">
          <p15:clr>
            <a:srgbClr val="A4A3A4"/>
          </p15:clr>
        </p15:guide>
        <p15:guide id="4" pos="33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33CC"/>
    <a:srgbClr val="000066"/>
    <a:srgbClr val="595985"/>
    <a:srgbClr val="B2B2B2"/>
    <a:srgbClr val="8FA322"/>
    <a:srgbClr val="E7E7E7"/>
    <a:srgbClr val="FFFF00"/>
    <a:srgbClr val="C8CC22"/>
    <a:srgbClr val="DDE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5" autoAdjust="0"/>
    <p:restoredTop sz="98680" autoAdjust="0"/>
  </p:normalViewPr>
  <p:slideViewPr>
    <p:cSldViewPr snapToObjects="1" showGuides="1">
      <p:cViewPr>
        <p:scale>
          <a:sx n="87" d="100"/>
          <a:sy n="87" d="100"/>
        </p:scale>
        <p:origin x="-1008" y="558"/>
      </p:cViewPr>
      <p:guideLst>
        <p:guide orient="horz" pos="2160"/>
        <p:guide pos="33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49" d="100"/>
          <a:sy n="49" d="100"/>
        </p:scale>
        <p:origin x="3012" y="36"/>
      </p:cViewPr>
      <p:guideLst>
        <p:guide orient="horz" pos="3133"/>
        <p:guide pos="2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117" cy="47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3243" tIns="31622" rIns="63243" bIns="31622" numCol="1" anchor="t" anchorCtr="0" compatLnSpc="1">
            <a:prstTxWarp prst="textNoShape">
              <a:avLst/>
            </a:prstTxWarp>
          </a:bodyPr>
          <a:lstStyle>
            <a:lvl1pPr algn="l" defTabSz="633241" eaLnBrk="1" hangingPunct="1">
              <a:lnSpc>
                <a:spcPct val="110000"/>
              </a:lnSpc>
              <a:defRPr sz="800" b="0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355" y="0"/>
            <a:ext cx="2916117" cy="47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3243" tIns="31622" rIns="63243" bIns="31622" numCol="1" anchor="t" anchorCtr="0" compatLnSpc="1">
            <a:prstTxWarp prst="textNoShape">
              <a:avLst/>
            </a:prstTxWarp>
          </a:bodyPr>
          <a:lstStyle>
            <a:lvl1pPr algn="r" defTabSz="633241" eaLnBrk="1" hangingPunct="1">
              <a:lnSpc>
                <a:spcPct val="110000"/>
              </a:lnSpc>
              <a:defRPr sz="800" b="0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589"/>
            <a:ext cx="2916117" cy="53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3243" tIns="31622" rIns="63243" bIns="31622" numCol="1" anchor="b" anchorCtr="0" compatLnSpc="1">
            <a:prstTxWarp prst="textNoShape">
              <a:avLst/>
            </a:prstTxWarp>
          </a:bodyPr>
          <a:lstStyle>
            <a:lvl1pPr algn="l" defTabSz="633241" eaLnBrk="1" hangingPunct="1">
              <a:lnSpc>
                <a:spcPct val="110000"/>
              </a:lnSpc>
              <a:defRPr sz="800" b="0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355" y="9429589"/>
            <a:ext cx="2916117" cy="53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3243" tIns="31622" rIns="63243" bIns="31622" numCol="1" anchor="b" anchorCtr="0" compatLnSpc="1">
            <a:prstTxWarp prst="textNoShape">
              <a:avLst/>
            </a:prstTxWarp>
          </a:bodyPr>
          <a:lstStyle>
            <a:lvl1pPr algn="r" defTabSz="631825" eaLnBrk="1" hangingPunct="1">
              <a:lnSpc>
                <a:spcPct val="110000"/>
              </a:lnSpc>
              <a:defRPr sz="800" b="0"/>
            </a:lvl1pPr>
          </a:lstStyle>
          <a:p>
            <a:fld id="{2C9DF302-6BDA-4D05-89A9-A051A9196E6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2808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117" cy="198501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med"/>
          </a:ln>
          <a:effectLst/>
        </p:spPr>
        <p:txBody>
          <a:bodyPr vert="horz" wrap="square" lIns="63243" tIns="31622" rIns="63243" bIns="31622" numCol="1" anchor="t" anchorCtr="0" compatLnSpc="1">
            <a:prstTxWarp prst="textNoShape">
              <a:avLst/>
            </a:prstTxWarp>
            <a:spAutoFit/>
          </a:bodyPr>
          <a:lstStyle>
            <a:lvl1pPr algn="l" defTabSz="633241" eaLnBrk="1" hangingPunct="1">
              <a:lnSpc>
                <a:spcPct val="110000"/>
              </a:lnSpc>
              <a:defRPr sz="800" b="0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355" y="0"/>
            <a:ext cx="2916117" cy="198501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med"/>
          </a:ln>
          <a:effectLst/>
        </p:spPr>
        <p:txBody>
          <a:bodyPr vert="horz" wrap="square" lIns="63243" tIns="31622" rIns="63243" bIns="31622" numCol="1" anchor="t" anchorCtr="0" compatLnSpc="1">
            <a:prstTxWarp prst="textNoShape">
              <a:avLst/>
            </a:prstTxWarp>
            <a:spAutoFit/>
          </a:bodyPr>
          <a:lstStyle>
            <a:lvl1pPr algn="r" defTabSz="633241" eaLnBrk="1" hangingPunct="1">
              <a:lnSpc>
                <a:spcPct val="110000"/>
              </a:lnSpc>
              <a:defRPr sz="800" b="0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8025" y="741363"/>
            <a:ext cx="5353050" cy="3706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6349" y="4711618"/>
            <a:ext cx="4996352" cy="1219589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med"/>
          </a:ln>
          <a:effectLst/>
        </p:spPr>
        <p:txBody>
          <a:bodyPr vert="horz" wrap="square" lIns="63243" tIns="31622" rIns="63243" bIns="31622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noProof="0" smtClean="0"/>
              <a:t>마스터 문자열 유형을 편집하려면 누르십시오</a:t>
            </a:r>
            <a:r>
              <a:rPr lang="en-US" altLang="ko-KR" noProof="0" smtClean="0"/>
              <a:t>.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세째 수준</a:t>
            </a:r>
          </a:p>
          <a:p>
            <a:pPr lvl="3"/>
            <a:r>
              <a:rPr lang="ko-KR" altLang="en-US" noProof="0" smtClean="0"/>
              <a:t>네째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59894"/>
            <a:ext cx="2916117" cy="200089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med"/>
          </a:ln>
          <a:effectLst/>
        </p:spPr>
        <p:txBody>
          <a:bodyPr vert="horz" wrap="square" lIns="63243" tIns="31622" rIns="63243" bIns="31622" numCol="1" anchor="b" anchorCtr="0" compatLnSpc="1">
            <a:prstTxWarp prst="textNoShape">
              <a:avLst/>
            </a:prstTxWarp>
            <a:spAutoFit/>
          </a:bodyPr>
          <a:lstStyle>
            <a:lvl1pPr algn="l" defTabSz="633241" eaLnBrk="1" hangingPunct="1">
              <a:lnSpc>
                <a:spcPct val="110000"/>
              </a:lnSpc>
              <a:defRPr sz="800" b="0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355" y="9759894"/>
            <a:ext cx="2916117" cy="200089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med"/>
          </a:ln>
          <a:effectLst/>
        </p:spPr>
        <p:txBody>
          <a:bodyPr vert="horz" wrap="square" lIns="63243" tIns="31622" rIns="63243" bIns="31622" numCol="1" anchor="b" anchorCtr="0" compatLnSpc="1">
            <a:prstTxWarp prst="textNoShape">
              <a:avLst/>
            </a:prstTxWarp>
            <a:spAutoFit/>
          </a:bodyPr>
          <a:lstStyle>
            <a:lvl1pPr algn="r" defTabSz="631825" eaLnBrk="1" hangingPunct="1">
              <a:lnSpc>
                <a:spcPct val="110000"/>
              </a:lnSpc>
              <a:defRPr sz="800" b="0"/>
            </a:lvl1pPr>
          </a:lstStyle>
          <a:p>
            <a:fld id="{5892387A-D9F7-4613-AD37-3D3C3D52E93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4803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jpe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개체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4" name="think-cell Slide" r:id="rId4" imgW="386" imgH="385" progId="TCLayout.ActiveDocument.1">
                  <p:embed/>
                </p:oleObj>
              </mc:Choice>
              <mc:Fallback>
                <p:oleObj name="think-cell Slide" r:id="rId4" imgW="386" imgH="385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그룹 13"/>
          <p:cNvGrpSpPr>
            <a:grpSpLocks/>
          </p:cNvGrpSpPr>
          <p:nvPr userDrawn="1"/>
        </p:nvGrpSpPr>
        <p:grpSpPr bwMode="auto">
          <a:xfrm>
            <a:off x="-585788" y="-171450"/>
            <a:ext cx="1947863" cy="5821363"/>
            <a:chOff x="-586265" y="-171400"/>
            <a:chExt cx="1947695" cy="5821431"/>
          </a:xfrm>
        </p:grpSpPr>
        <p:sp>
          <p:nvSpPr>
            <p:cNvPr id="4" name="타원 2"/>
            <p:cNvSpPr>
              <a:spLocks noChangeArrowheads="1"/>
            </p:cNvSpPr>
            <p:nvPr userDrawn="1"/>
          </p:nvSpPr>
          <p:spPr bwMode="auto">
            <a:xfrm>
              <a:off x="-579916" y="-171400"/>
              <a:ext cx="1534981" cy="1584344"/>
            </a:xfrm>
            <a:prstGeom prst="ellipse">
              <a:avLst/>
            </a:prstGeom>
            <a:solidFill>
              <a:srgbClr val="52A4BE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none" w="sm" len="med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defRPr/>
              </a:pPr>
              <a:endParaRPr lang="ko-KR" altLang="en-US" smtClean="0"/>
            </a:p>
          </p:txBody>
        </p:sp>
        <p:sp>
          <p:nvSpPr>
            <p:cNvPr id="5" name="직사각형 8"/>
            <p:cNvSpPr>
              <a:spLocks noChangeArrowheads="1"/>
            </p:cNvSpPr>
            <p:nvPr userDrawn="1"/>
          </p:nvSpPr>
          <p:spPr bwMode="auto">
            <a:xfrm>
              <a:off x="-586265" y="2373393"/>
              <a:ext cx="1304813" cy="1419242"/>
            </a:xfrm>
            <a:prstGeom prst="rect">
              <a:avLst/>
            </a:prstGeom>
            <a:solidFill>
              <a:srgbClr val="99CC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none" w="sm" len="med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defRPr/>
              </a:pPr>
              <a:endParaRPr lang="ko-KR" altLang="en-US" smtClean="0"/>
            </a:p>
          </p:txBody>
        </p:sp>
        <p:sp>
          <p:nvSpPr>
            <p:cNvPr id="6" name="이등변 삼각형 5"/>
            <p:cNvSpPr/>
            <p:nvPr userDrawn="1"/>
          </p:nvSpPr>
          <p:spPr bwMode="auto">
            <a:xfrm rot="4482331">
              <a:off x="-382366" y="980414"/>
              <a:ext cx="1611331" cy="1412753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sm" len="med"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10000"/>
                </a:lnSpc>
                <a:defRPr/>
              </a:pPr>
              <a:endParaRPr lang="ko-KR" altLang="en-US"/>
            </a:p>
          </p:txBody>
        </p:sp>
        <p:grpSp>
          <p:nvGrpSpPr>
            <p:cNvPr id="7" name="그룹 6"/>
            <p:cNvGrpSpPr/>
            <p:nvPr userDrawn="1"/>
          </p:nvGrpSpPr>
          <p:grpSpPr>
            <a:xfrm rot="3511047">
              <a:off x="-472466" y="3816135"/>
              <a:ext cx="2057363" cy="1610429"/>
              <a:chOff x="2419157" y="2526793"/>
              <a:chExt cx="2057363" cy="1610429"/>
            </a:xfrm>
            <a:solidFill>
              <a:srgbClr val="00B0F0"/>
            </a:solidFill>
          </p:grpSpPr>
          <p:sp>
            <p:nvSpPr>
              <p:cNvPr id="8" name="도넛 7"/>
              <p:cNvSpPr/>
              <p:nvPr/>
            </p:nvSpPr>
            <p:spPr bwMode="auto">
              <a:xfrm rot="19140278">
                <a:off x="2419157" y="2960409"/>
                <a:ext cx="1176813" cy="1176813"/>
              </a:xfrm>
              <a:prstGeom prst="donu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sm" len="med"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10000"/>
                  </a:lnSpc>
                  <a:defRPr/>
                </a:pPr>
                <a:endParaRPr lang="ko-KR" altLang="en-US"/>
              </a:p>
            </p:txBody>
          </p:sp>
          <p:sp>
            <p:nvSpPr>
              <p:cNvPr id="9" name="도넛 8"/>
              <p:cNvSpPr/>
              <p:nvPr/>
            </p:nvSpPr>
            <p:spPr bwMode="auto">
              <a:xfrm rot="19140278">
                <a:off x="3299707" y="2526793"/>
                <a:ext cx="1176813" cy="1176813"/>
              </a:xfrm>
              <a:prstGeom prst="donu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sm" len="med"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10000"/>
                  </a:lnSpc>
                  <a:defRPr/>
                </a:pPr>
                <a:endParaRPr lang="ko-KR" altLang="en-US"/>
              </a:p>
            </p:txBody>
          </p:sp>
        </p:grpSp>
      </p:grpSp>
      <p:sp>
        <p:nvSpPr>
          <p:cNvPr id="10" name="직사각형 18"/>
          <p:cNvSpPr>
            <a:spLocks noChangeArrowheads="1"/>
          </p:cNvSpPr>
          <p:nvPr userDrawn="1"/>
        </p:nvSpPr>
        <p:spPr bwMode="auto">
          <a:xfrm>
            <a:off x="-160338" y="2133600"/>
            <a:ext cx="10190163" cy="1042988"/>
          </a:xfrm>
          <a:prstGeom prst="rect">
            <a:avLst/>
          </a:prstGeom>
          <a:solidFill>
            <a:srgbClr val="8CC3D4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none" w="sm" len="med"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endParaRPr lang="ko-KR" altLang="en-US" smtClean="0"/>
          </a:p>
        </p:txBody>
      </p:sp>
      <p:cxnSp>
        <p:nvCxnSpPr>
          <p:cNvPr id="11" name="직선 연결선 10"/>
          <p:cNvCxnSpPr/>
          <p:nvPr userDrawn="1"/>
        </p:nvCxnSpPr>
        <p:spPr bwMode="auto">
          <a:xfrm>
            <a:off x="201613" y="6381750"/>
            <a:ext cx="961231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sm" len="med"/>
          </a:ln>
          <a:effectLst/>
        </p:spPr>
      </p:cxnSp>
      <p:pic>
        <p:nvPicPr>
          <p:cNvPr id="12" name="그림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7463"/>
            <a:ext cx="552926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01. 친환경건축연구소\14. 기타\04. 코오롱글로벌 CI\코오롱글로벌주식회사영문corp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6450013"/>
            <a:ext cx="23463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4"/>
          <a:stretch>
            <a:fillRect/>
          </a:stretch>
        </p:blipFill>
        <p:spPr bwMode="auto">
          <a:xfrm>
            <a:off x="8612188" y="193675"/>
            <a:ext cx="1293812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그림 1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25400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334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3"/>
          <p:cNvGrpSpPr>
            <a:grpSpLocks/>
          </p:cNvGrpSpPr>
          <p:nvPr userDrawn="1"/>
        </p:nvGrpSpPr>
        <p:grpSpPr bwMode="auto">
          <a:xfrm>
            <a:off x="-585788" y="-171450"/>
            <a:ext cx="1947863" cy="5821363"/>
            <a:chOff x="-586265" y="-171400"/>
            <a:chExt cx="1947695" cy="5821431"/>
          </a:xfrm>
        </p:grpSpPr>
        <p:sp>
          <p:nvSpPr>
            <p:cNvPr id="4" name="타원 2"/>
            <p:cNvSpPr>
              <a:spLocks noChangeArrowheads="1"/>
            </p:cNvSpPr>
            <p:nvPr userDrawn="1"/>
          </p:nvSpPr>
          <p:spPr bwMode="auto">
            <a:xfrm>
              <a:off x="-579916" y="-171400"/>
              <a:ext cx="1534981" cy="1584344"/>
            </a:xfrm>
            <a:prstGeom prst="ellipse">
              <a:avLst/>
            </a:prstGeom>
            <a:solidFill>
              <a:srgbClr val="52A4BE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none" w="sm" len="med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defRPr/>
              </a:pPr>
              <a:endParaRPr lang="ko-KR" altLang="en-US" smtClean="0"/>
            </a:p>
          </p:txBody>
        </p:sp>
        <p:sp>
          <p:nvSpPr>
            <p:cNvPr id="5" name="직사각형 8"/>
            <p:cNvSpPr>
              <a:spLocks noChangeArrowheads="1"/>
            </p:cNvSpPr>
            <p:nvPr userDrawn="1"/>
          </p:nvSpPr>
          <p:spPr bwMode="auto">
            <a:xfrm>
              <a:off x="-586265" y="2373393"/>
              <a:ext cx="1304813" cy="1419242"/>
            </a:xfrm>
            <a:prstGeom prst="rect">
              <a:avLst/>
            </a:prstGeom>
            <a:solidFill>
              <a:srgbClr val="99CC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none" w="sm" len="med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defRPr/>
              </a:pPr>
              <a:endParaRPr lang="ko-KR" altLang="en-US" smtClean="0"/>
            </a:p>
          </p:txBody>
        </p:sp>
        <p:sp>
          <p:nvSpPr>
            <p:cNvPr id="6" name="이등변 삼각형 5"/>
            <p:cNvSpPr/>
            <p:nvPr userDrawn="1"/>
          </p:nvSpPr>
          <p:spPr bwMode="auto">
            <a:xfrm rot="4482331">
              <a:off x="-382366" y="980414"/>
              <a:ext cx="1611331" cy="1412753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sm" len="med"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10000"/>
                </a:lnSpc>
                <a:defRPr/>
              </a:pPr>
              <a:endParaRPr lang="ko-KR" altLang="en-US"/>
            </a:p>
          </p:txBody>
        </p:sp>
        <p:grpSp>
          <p:nvGrpSpPr>
            <p:cNvPr id="7" name="그룹 6"/>
            <p:cNvGrpSpPr/>
            <p:nvPr userDrawn="1"/>
          </p:nvGrpSpPr>
          <p:grpSpPr>
            <a:xfrm rot="3511047">
              <a:off x="-472466" y="3816135"/>
              <a:ext cx="2057363" cy="1610429"/>
              <a:chOff x="2419157" y="2526793"/>
              <a:chExt cx="2057363" cy="1610429"/>
            </a:xfrm>
            <a:solidFill>
              <a:srgbClr val="00B0F0"/>
            </a:solidFill>
          </p:grpSpPr>
          <p:sp>
            <p:nvSpPr>
              <p:cNvPr id="8" name="도넛 7"/>
              <p:cNvSpPr/>
              <p:nvPr/>
            </p:nvSpPr>
            <p:spPr bwMode="auto">
              <a:xfrm rot="19140278">
                <a:off x="2419157" y="2960409"/>
                <a:ext cx="1176813" cy="1176813"/>
              </a:xfrm>
              <a:prstGeom prst="donu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sm" len="med"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10000"/>
                  </a:lnSpc>
                  <a:defRPr/>
                </a:pPr>
                <a:endParaRPr lang="ko-KR" altLang="en-US"/>
              </a:p>
            </p:txBody>
          </p:sp>
          <p:sp>
            <p:nvSpPr>
              <p:cNvPr id="9" name="도넛 8"/>
              <p:cNvSpPr/>
              <p:nvPr/>
            </p:nvSpPr>
            <p:spPr bwMode="auto">
              <a:xfrm rot="19140278">
                <a:off x="3299707" y="2526793"/>
                <a:ext cx="1176813" cy="1176813"/>
              </a:xfrm>
              <a:prstGeom prst="donu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sm" len="med"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10000"/>
                  </a:lnSpc>
                  <a:defRPr/>
                </a:pPr>
                <a:endParaRPr lang="ko-KR" altLang="en-US"/>
              </a:p>
            </p:txBody>
          </p:sp>
        </p:grpSp>
      </p:grpSp>
      <p:sp>
        <p:nvSpPr>
          <p:cNvPr id="10" name="직사각형 18"/>
          <p:cNvSpPr>
            <a:spLocks noChangeArrowheads="1"/>
          </p:cNvSpPr>
          <p:nvPr userDrawn="1"/>
        </p:nvSpPr>
        <p:spPr bwMode="auto">
          <a:xfrm>
            <a:off x="-1" y="0"/>
            <a:ext cx="3512841" cy="6858000"/>
          </a:xfrm>
          <a:prstGeom prst="rect">
            <a:avLst/>
          </a:prstGeom>
          <a:solidFill>
            <a:srgbClr val="8CC3D4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none" w="sm" len="med"/>
              </a14:hiddenLine>
            </a:ext>
          </a:extLst>
        </p:spPr>
        <p:txBody>
          <a:bodyPr wrap="square">
            <a:noAutofit/>
          </a:bodyPr>
          <a:lstStyle>
            <a:lvl1pPr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endParaRPr lang="ko-KR" altLang="en-US" smtClean="0"/>
          </a:p>
        </p:txBody>
      </p:sp>
      <p:pic>
        <p:nvPicPr>
          <p:cNvPr id="11" name="Picture 9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4"/>
          <a:stretch>
            <a:fillRect/>
          </a:stretch>
        </p:blipFill>
        <p:spPr bwMode="auto">
          <a:xfrm>
            <a:off x="8612188" y="193675"/>
            <a:ext cx="1293812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육각형 12"/>
          <p:cNvSpPr/>
          <p:nvPr userDrawn="1"/>
        </p:nvSpPr>
        <p:spPr bwMode="auto">
          <a:xfrm>
            <a:off x="2710119" y="2681510"/>
            <a:ext cx="1599291" cy="1494980"/>
          </a:xfrm>
          <a:prstGeom prst="hexagon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sm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623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1"/>
          <p:cNvSpPr>
            <a:spLocks noChangeArrowheads="1"/>
          </p:cNvSpPr>
          <p:nvPr userDrawn="1"/>
        </p:nvSpPr>
        <p:spPr bwMode="auto">
          <a:xfrm>
            <a:off x="0" y="3175"/>
            <a:ext cx="9906000" cy="725488"/>
          </a:xfrm>
          <a:prstGeom prst="rect">
            <a:avLst/>
          </a:prstGeom>
          <a:solidFill>
            <a:srgbClr val="52A4BE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none" w="sm" len="med"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endParaRPr lang="ko-KR" altLang="en-US" smtClean="0"/>
          </a:p>
        </p:txBody>
      </p:sp>
      <p:cxnSp>
        <p:nvCxnSpPr>
          <p:cNvPr id="4" name="직선 연결선 3"/>
          <p:cNvCxnSpPr>
            <a:cxnSpLocks noChangeShapeType="1"/>
          </p:cNvCxnSpPr>
          <p:nvPr userDrawn="1"/>
        </p:nvCxnSpPr>
        <p:spPr bwMode="auto">
          <a:xfrm>
            <a:off x="128588" y="6416675"/>
            <a:ext cx="9671050" cy="0"/>
          </a:xfrm>
          <a:prstGeom prst="line">
            <a:avLst/>
          </a:prstGeom>
          <a:noFill/>
          <a:ln w="9525" algn="ctr">
            <a:solidFill>
              <a:srgbClr val="2C5AA7"/>
            </a:solidFill>
            <a:round/>
            <a:headEnd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직선 연결선 12"/>
          <p:cNvCxnSpPr>
            <a:cxnSpLocks noChangeShapeType="1"/>
          </p:cNvCxnSpPr>
          <p:nvPr userDrawn="1"/>
        </p:nvCxnSpPr>
        <p:spPr bwMode="auto">
          <a:xfrm>
            <a:off x="3175" y="728663"/>
            <a:ext cx="9902825" cy="0"/>
          </a:xfrm>
          <a:prstGeom prst="line">
            <a:avLst/>
          </a:prstGeom>
          <a:noFill/>
          <a:ln w="28575" algn="ctr">
            <a:solidFill>
              <a:srgbClr val="2C5AA7"/>
            </a:solidFill>
            <a:round/>
            <a:headEnd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453188"/>
            <a:ext cx="2347913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4"/>
          <a:stretch>
            <a:fillRect/>
          </a:stretch>
        </p:blipFill>
        <p:spPr bwMode="auto">
          <a:xfrm>
            <a:off x="8815388" y="14288"/>
            <a:ext cx="1076325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86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vmlDrawing" Target="../drawings/vmlDrawing1.v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개체 2" hidden="1"/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think-cell Slide" r:id="rId7" imgW="386" imgH="385" progId="TCLayout.ActiveDocument.1">
                  <p:embed/>
                </p:oleObj>
              </mc:Choice>
              <mc:Fallback>
                <p:oleObj name="think-cell Slide" r:id="rId7" imgW="386" imgH="385" progId="TCLayout.ActiveDocument.1">
                  <p:embed/>
                  <p:pic>
                    <p:nvPicPr>
                      <p:cNvPr id="0" name="개체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5" r:id="rId2"/>
    <p:sldLayoutId id="2147483912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1700" b="1">
          <a:solidFill>
            <a:srgbClr val="4D4D4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1700" b="1">
          <a:solidFill>
            <a:srgbClr val="4D4D4D"/>
          </a:solidFill>
          <a:latin typeface="Calibri" panose="020F0502020204030204" pitchFamily="34" charset="0"/>
          <a:ea typeface="맑은 고딕" pitchFamily="50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1700" b="1">
          <a:solidFill>
            <a:srgbClr val="4D4D4D"/>
          </a:solidFill>
          <a:latin typeface="Calibri" panose="020F0502020204030204" pitchFamily="34" charset="0"/>
          <a:ea typeface="맑은 고딕" pitchFamily="50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1700" b="1">
          <a:solidFill>
            <a:srgbClr val="4D4D4D"/>
          </a:solidFill>
          <a:latin typeface="Calibri" panose="020F0502020204030204" pitchFamily="34" charset="0"/>
          <a:ea typeface="맑은 고딕" pitchFamily="50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1700" b="1">
          <a:solidFill>
            <a:srgbClr val="4D4D4D"/>
          </a:solidFill>
          <a:latin typeface="Calibri" panose="020F0502020204030204" pitchFamily="34" charset="0"/>
          <a:ea typeface="맑은 고딕" pitchFamily="50" charset="-127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1700" b="1">
          <a:solidFill>
            <a:srgbClr val="4D4D4D"/>
          </a:solidFill>
          <a:latin typeface="맑은 고딕" pitchFamily="50" charset="-127"/>
          <a:ea typeface="맑은 고딕" pitchFamily="50" charset="-127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1700" b="1">
          <a:solidFill>
            <a:srgbClr val="4D4D4D"/>
          </a:solidFill>
          <a:latin typeface="맑은 고딕" pitchFamily="50" charset="-127"/>
          <a:ea typeface="맑은 고딕" pitchFamily="50" charset="-127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1700" b="1">
          <a:solidFill>
            <a:srgbClr val="4D4D4D"/>
          </a:solidFill>
          <a:latin typeface="맑은 고딕" pitchFamily="50" charset="-127"/>
          <a:ea typeface="맑은 고딕" pitchFamily="50" charset="-127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1700" b="1">
          <a:solidFill>
            <a:srgbClr val="4D4D4D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just" rtl="0" eaLnBrk="0" fontAlgn="base" hangingPunct="0">
        <a:lnSpc>
          <a:spcPct val="105000"/>
        </a:lnSpc>
        <a:spcBef>
          <a:spcPct val="15000"/>
        </a:spcBef>
        <a:spcAft>
          <a:spcPct val="30000"/>
        </a:spcAft>
        <a:buFont typeface="Wingdings" panose="05000000000000000000" pitchFamily="2" charset="2"/>
        <a:buChar char="•"/>
        <a:defRPr kumimoji="1" sz="1200">
          <a:solidFill>
            <a:srgbClr val="000000"/>
          </a:solidFill>
          <a:latin typeface="+mn-lt"/>
          <a:ea typeface="+mn-ea"/>
          <a:cs typeface="+mn-cs"/>
        </a:defRPr>
      </a:lvl1pPr>
      <a:lvl2pPr marL="301625" indent="-160338" algn="just" rtl="0" eaLnBrk="0" fontAlgn="base" hangingPunct="0">
        <a:lnSpc>
          <a:spcPct val="105000"/>
        </a:lnSpc>
        <a:spcBef>
          <a:spcPct val="15000"/>
        </a:spcBef>
        <a:spcAft>
          <a:spcPct val="30000"/>
        </a:spcAft>
        <a:buClr>
          <a:srgbClr val="4D4D4D"/>
        </a:buClr>
        <a:buFont typeface="맑은 고딕" panose="020B0503020000020004" pitchFamily="50" charset="-127"/>
        <a:buChar char="–"/>
        <a:defRPr kumimoji="1" sz="1200">
          <a:solidFill>
            <a:srgbClr val="000000"/>
          </a:solidFill>
          <a:latin typeface="+mn-lt"/>
          <a:ea typeface="+mn-ea"/>
        </a:defRPr>
      </a:lvl2pPr>
      <a:lvl3pPr marL="454025" indent="-150813" algn="just" rtl="0" eaLnBrk="0" fontAlgn="base" hangingPunct="0">
        <a:lnSpc>
          <a:spcPct val="105000"/>
        </a:lnSpc>
        <a:spcBef>
          <a:spcPct val="15000"/>
        </a:spcBef>
        <a:spcAft>
          <a:spcPct val="30000"/>
        </a:spcAft>
        <a:buClr>
          <a:srgbClr val="4D4D4D"/>
        </a:buClr>
        <a:buSzPct val="50000"/>
        <a:buFont typeface="Wingdings" pitchFamily="2" charset="2"/>
        <a:buChar char="Ø"/>
        <a:defRPr kumimoji="1" sz="1200">
          <a:solidFill>
            <a:srgbClr val="000000"/>
          </a:solidFill>
          <a:latin typeface="+mn-lt"/>
          <a:ea typeface="+mn-ea"/>
        </a:defRPr>
      </a:lvl3pPr>
      <a:lvl4pPr marL="568325" indent="-112713" algn="just" rtl="0" eaLnBrk="0" fontAlgn="base" hangingPunct="0">
        <a:lnSpc>
          <a:spcPct val="105000"/>
        </a:lnSpc>
        <a:spcBef>
          <a:spcPct val="15000"/>
        </a:spcBef>
        <a:spcAft>
          <a:spcPct val="30000"/>
        </a:spcAft>
        <a:buClr>
          <a:srgbClr val="4D4D4D"/>
        </a:buClr>
        <a:buChar char="•"/>
        <a:defRPr kumimoji="1" sz="1200">
          <a:solidFill>
            <a:srgbClr val="000000"/>
          </a:solidFill>
          <a:latin typeface="+mn-lt"/>
          <a:ea typeface="+mn-ea"/>
        </a:defRPr>
      </a:lvl4pPr>
      <a:lvl5pPr marL="711200" indent="-141288" algn="just" rtl="0" eaLnBrk="0" fontAlgn="base" hangingPunct="0">
        <a:lnSpc>
          <a:spcPct val="105000"/>
        </a:lnSpc>
        <a:spcBef>
          <a:spcPct val="15000"/>
        </a:spcBef>
        <a:spcAft>
          <a:spcPct val="30000"/>
        </a:spcAft>
        <a:buClr>
          <a:srgbClr val="4D4D4D"/>
        </a:buClr>
        <a:buSzPct val="50000"/>
        <a:buChar char="•"/>
        <a:defRPr kumimoji="1" sz="1200">
          <a:solidFill>
            <a:srgbClr val="000000"/>
          </a:solidFill>
          <a:latin typeface="+mn-lt"/>
          <a:ea typeface="+mn-ea"/>
        </a:defRPr>
      </a:lvl5pPr>
      <a:lvl6pPr marL="1168400" indent="-141288" algn="just" rtl="0" eaLnBrk="0" fontAlgn="base">
        <a:lnSpc>
          <a:spcPct val="105000"/>
        </a:lnSpc>
        <a:spcBef>
          <a:spcPct val="15000"/>
        </a:spcBef>
        <a:spcAft>
          <a:spcPct val="30000"/>
        </a:spcAft>
        <a:buClr>
          <a:srgbClr val="4D4D4D"/>
        </a:buClr>
        <a:buSzPct val="50000"/>
        <a:buChar char="•"/>
        <a:defRPr kumimoji="1" sz="1200">
          <a:solidFill>
            <a:srgbClr val="000000"/>
          </a:solidFill>
          <a:latin typeface="+mn-lt"/>
          <a:ea typeface="+mn-ea"/>
        </a:defRPr>
      </a:lvl6pPr>
      <a:lvl7pPr marL="1625600" indent="-141288" algn="just" rtl="0" eaLnBrk="0" fontAlgn="base">
        <a:lnSpc>
          <a:spcPct val="105000"/>
        </a:lnSpc>
        <a:spcBef>
          <a:spcPct val="15000"/>
        </a:spcBef>
        <a:spcAft>
          <a:spcPct val="30000"/>
        </a:spcAft>
        <a:buClr>
          <a:srgbClr val="4D4D4D"/>
        </a:buClr>
        <a:buSzPct val="50000"/>
        <a:buChar char="•"/>
        <a:defRPr kumimoji="1" sz="1200">
          <a:solidFill>
            <a:srgbClr val="000000"/>
          </a:solidFill>
          <a:latin typeface="+mn-lt"/>
          <a:ea typeface="+mn-ea"/>
        </a:defRPr>
      </a:lvl7pPr>
      <a:lvl8pPr marL="2082800" indent="-141288" algn="just" rtl="0" eaLnBrk="0" fontAlgn="base">
        <a:lnSpc>
          <a:spcPct val="105000"/>
        </a:lnSpc>
        <a:spcBef>
          <a:spcPct val="15000"/>
        </a:spcBef>
        <a:spcAft>
          <a:spcPct val="30000"/>
        </a:spcAft>
        <a:buClr>
          <a:srgbClr val="4D4D4D"/>
        </a:buClr>
        <a:buSzPct val="50000"/>
        <a:buChar char="•"/>
        <a:defRPr kumimoji="1" sz="1200">
          <a:solidFill>
            <a:srgbClr val="000000"/>
          </a:solidFill>
          <a:latin typeface="+mn-lt"/>
          <a:ea typeface="+mn-ea"/>
        </a:defRPr>
      </a:lvl8pPr>
      <a:lvl9pPr marL="2540000" indent="-141288" algn="just" rtl="0" eaLnBrk="0" fontAlgn="base">
        <a:lnSpc>
          <a:spcPct val="105000"/>
        </a:lnSpc>
        <a:spcBef>
          <a:spcPct val="15000"/>
        </a:spcBef>
        <a:spcAft>
          <a:spcPct val="30000"/>
        </a:spcAft>
        <a:buClr>
          <a:srgbClr val="4D4D4D"/>
        </a:buClr>
        <a:buSzPct val="50000"/>
        <a:buChar char="•"/>
        <a:defRPr kumimoji="1"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28.png"/><Relationship Id="rId4" Type="http://schemas.openxmlformats.org/officeDocument/2006/relationships/image" Target="../media/image41.jpeg"/><Relationship Id="rId9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4"/>
          <p:cNvSpPr txBox="1">
            <a:spLocks noChangeArrowheads="1"/>
          </p:cNvSpPr>
          <p:nvPr/>
        </p:nvSpPr>
        <p:spPr>
          <a:xfrm>
            <a:off x="0" y="4005064"/>
            <a:ext cx="9906000" cy="39908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r>
              <a:rPr lang="en-US" altLang="ko-KR" sz="1800" b="0" kern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November </a:t>
            </a:r>
            <a:r>
              <a:rPr lang="en-US" altLang="ko-KR" sz="1800" b="0" kern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11. </a:t>
            </a:r>
            <a:r>
              <a:rPr lang="en-US" altLang="ko-KR" sz="1800" b="0" kern="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2014</a:t>
            </a:r>
          </a:p>
        </p:txBody>
      </p:sp>
      <p:sp>
        <p:nvSpPr>
          <p:cNvPr id="3" name="Rectangle 34"/>
          <p:cNvSpPr txBox="1">
            <a:spLocks noChangeArrowheads="1"/>
          </p:cNvSpPr>
          <p:nvPr/>
        </p:nvSpPr>
        <p:spPr>
          <a:xfrm>
            <a:off x="-11113" y="2168860"/>
            <a:ext cx="9906001" cy="1008112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r>
              <a:rPr lang="en-US" altLang="ko-KR" sz="2400" kern="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Gasification Technology of Solid wastes</a:t>
            </a:r>
          </a:p>
        </p:txBody>
      </p:sp>
      <p:sp>
        <p:nvSpPr>
          <p:cNvPr id="5" name="Rectangle 34"/>
          <p:cNvSpPr txBox="1">
            <a:spLocks noChangeArrowheads="1"/>
          </p:cNvSpPr>
          <p:nvPr/>
        </p:nvSpPr>
        <p:spPr>
          <a:xfrm>
            <a:off x="0" y="5572547"/>
            <a:ext cx="9894888" cy="542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r>
              <a:rPr lang="en-US" altLang="ko-KR" sz="1800" b="0" kern="0" dirty="0" smtClean="0">
                <a:solidFill>
                  <a:schemeClr val="tx1"/>
                </a:solidFill>
                <a:latin typeface="+mn-ea"/>
                <a:ea typeface="+mn-ea"/>
              </a:rPr>
              <a:t>KWAK YEON HO</a:t>
            </a:r>
          </a:p>
        </p:txBody>
      </p:sp>
      <p:sp>
        <p:nvSpPr>
          <p:cNvPr id="6" name="Rectangle 34"/>
          <p:cNvSpPr txBox="1">
            <a:spLocks noChangeArrowheads="1"/>
          </p:cNvSpPr>
          <p:nvPr/>
        </p:nvSpPr>
        <p:spPr>
          <a:xfrm>
            <a:off x="3175" y="5085184"/>
            <a:ext cx="9894888" cy="542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r>
              <a:rPr lang="en-US" altLang="ko-KR" sz="2200" kern="0" dirty="0" smtClean="0">
                <a:solidFill>
                  <a:schemeClr val="tx1"/>
                </a:solidFill>
                <a:latin typeface="+mn-ea"/>
                <a:ea typeface="+mn-ea"/>
              </a:rPr>
              <a:t>KOLON GLOBAL Corp., R&amp;D department</a:t>
            </a:r>
          </a:p>
        </p:txBody>
      </p:sp>
      <p:sp>
        <p:nvSpPr>
          <p:cNvPr id="8" name="Rectangle 34"/>
          <p:cNvSpPr txBox="1">
            <a:spLocks noChangeArrowheads="1"/>
          </p:cNvSpPr>
          <p:nvPr/>
        </p:nvSpPr>
        <p:spPr>
          <a:xfrm>
            <a:off x="-11113" y="1697770"/>
            <a:ext cx="9906000" cy="39908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4D4D4D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defRPr/>
            </a:pPr>
            <a:r>
              <a:rPr lang="en-US" altLang="ko-KR" sz="1800" b="0" kern="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Seoul National University Seminar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2. What is Gasification?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auto">
          <a:xfrm>
            <a:off x="4080002" y="5968020"/>
            <a:ext cx="15843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8/21</a:t>
            </a:r>
            <a:endParaRPr lang="en-US" altLang="ko-KR" sz="14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43" name="그룹 32"/>
          <p:cNvGrpSpPr>
            <a:grpSpLocks/>
          </p:cNvGrpSpPr>
          <p:nvPr/>
        </p:nvGrpSpPr>
        <p:grpSpPr bwMode="auto">
          <a:xfrm>
            <a:off x="773310" y="1332520"/>
            <a:ext cx="8212138" cy="5041421"/>
            <a:chOff x="466725" y="1557338"/>
            <a:chExt cx="8212138" cy="5041421"/>
          </a:xfrm>
        </p:grpSpPr>
        <p:sp>
          <p:nvSpPr>
            <p:cNvPr id="83" name="Text Box 242"/>
            <p:cNvSpPr txBox="1">
              <a:spLocks noChangeArrowheads="1"/>
            </p:cNvSpPr>
            <p:nvPr/>
          </p:nvSpPr>
          <p:spPr bwMode="auto">
            <a:xfrm>
              <a:off x="6470650" y="5456238"/>
              <a:ext cx="21304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rPr>
                <a:t>Ash / Slag / PM / </a:t>
              </a:r>
              <a:r>
                <a:rPr kumimoji="0" lang="en-US" altLang="ko-K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</a:rPr>
                <a:t>Tar</a:t>
              </a: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4" name="Oval 243"/>
            <p:cNvSpPr>
              <a:spLocks noChangeArrowheads="1"/>
            </p:cNvSpPr>
            <p:nvPr/>
          </p:nvSpPr>
          <p:spPr bwMode="auto">
            <a:xfrm>
              <a:off x="957263" y="4108450"/>
              <a:ext cx="184150" cy="438150"/>
            </a:xfrm>
            <a:prstGeom prst="ellipse">
              <a:avLst/>
            </a:prstGeom>
            <a:noFill/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Text Box 248"/>
            <p:cNvSpPr txBox="1">
              <a:spLocks noChangeArrowheads="1"/>
            </p:cNvSpPr>
            <p:nvPr/>
          </p:nvSpPr>
          <p:spPr bwMode="auto">
            <a:xfrm>
              <a:off x="563563" y="5073650"/>
              <a:ext cx="184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Oval 249"/>
            <p:cNvSpPr>
              <a:spLocks noChangeArrowheads="1"/>
            </p:cNvSpPr>
            <p:nvPr/>
          </p:nvSpPr>
          <p:spPr bwMode="auto">
            <a:xfrm>
              <a:off x="957263" y="5513388"/>
              <a:ext cx="184150" cy="438150"/>
            </a:xfrm>
            <a:prstGeom prst="ellipse">
              <a:avLst/>
            </a:prstGeom>
            <a:noFill/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53"/>
            <p:cNvSpPr>
              <a:spLocks noChangeArrowheads="1"/>
            </p:cNvSpPr>
            <p:nvPr/>
          </p:nvSpPr>
          <p:spPr bwMode="auto">
            <a:xfrm>
              <a:off x="2411413" y="1557338"/>
              <a:ext cx="3384550" cy="4940796"/>
            </a:xfrm>
            <a:prstGeom prst="rect">
              <a:avLst/>
            </a:prstGeom>
            <a:solidFill>
              <a:srgbClr val="EAEAEA"/>
            </a:solidFill>
            <a:ln w="25400" algn="ctr">
              <a:solidFill>
                <a:srgbClr val="333333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Text Box 234"/>
            <p:cNvSpPr txBox="1">
              <a:spLocks noChangeArrowheads="1"/>
            </p:cNvSpPr>
            <p:nvPr/>
          </p:nvSpPr>
          <p:spPr bwMode="auto">
            <a:xfrm>
              <a:off x="2486175" y="1565586"/>
              <a:ext cx="3382243" cy="5033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rPr>
                <a:t>Combustion reactions, 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    C + 1/2O</a:t>
              </a:r>
              <a:r>
                <a:rPr kumimoji="0" lang="en-US" altLang="ko-KR" sz="1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 </a:t>
              </a:r>
              <a:r>
                <a: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↔ 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CO</a:t>
              </a:r>
              <a:endParaRPr kumimoji="0" lang="en-US" altLang="ko-KR" sz="1600" b="0" kern="0" baseline="-25000" dirty="0">
                <a:solidFill>
                  <a:srgbClr val="333399"/>
                </a:solidFill>
                <a:latin typeface="Arial" pitchFamily="34" charset="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    C + O</a:t>
              </a:r>
              <a:r>
                <a:rPr kumimoji="0" lang="en-US" altLang="ko-KR" sz="1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 </a:t>
              </a:r>
              <a:r>
                <a: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↔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 CO</a:t>
              </a:r>
              <a:r>
                <a:rPr kumimoji="0" lang="en-US" altLang="ko-KR" sz="1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600" b="0" kern="0" dirty="0" smtClean="0">
                  <a:solidFill>
                    <a:srgbClr val="333399"/>
                  </a:solidFill>
                  <a:latin typeface="Arial" pitchFamily="34" charset="0"/>
                </a:rPr>
                <a:t>    H</a:t>
              </a:r>
              <a:r>
                <a:rPr kumimoji="0" lang="en-US" altLang="ko-KR" sz="1600" b="0" kern="0" baseline="-25000" dirty="0" smtClean="0">
                  <a:solidFill>
                    <a:srgbClr val="333399"/>
                  </a:solidFill>
                  <a:latin typeface="Arial" pitchFamily="34" charset="0"/>
                </a:rPr>
                <a:t>2</a:t>
              </a:r>
              <a:r>
                <a:rPr kumimoji="0" lang="en-US" altLang="ko-KR" sz="1600" b="0" kern="0" dirty="0" smtClean="0">
                  <a:solidFill>
                    <a:srgbClr val="333399"/>
                  </a:solidFill>
                  <a:latin typeface="Arial" pitchFamily="34" charset="0"/>
                </a:rPr>
                <a:t> </a:t>
              </a:r>
              <a:r>
                <a:rPr kumimoji="0" lang="en-US" altLang="ko-KR" sz="1600" b="0" kern="0" dirty="0">
                  <a:solidFill>
                    <a:srgbClr val="333399"/>
                  </a:solidFill>
                  <a:latin typeface="Arial" pitchFamily="34" charset="0"/>
                </a:rPr>
                <a:t>+ 1/2</a:t>
              </a:r>
              <a:r>
                <a:rPr kumimoji="0" lang="en-US" altLang="ko-KR" sz="1600" b="0" kern="0" dirty="0" smtClean="0">
                  <a:solidFill>
                    <a:srgbClr val="333399"/>
                  </a:solidFill>
                  <a:latin typeface="Arial" pitchFamily="34" charset="0"/>
                </a:rPr>
                <a:t>O</a:t>
              </a:r>
              <a:r>
                <a:rPr kumimoji="0" lang="en-US" altLang="ko-KR" sz="1600" b="0" kern="0" baseline="-25000" dirty="0" smtClean="0">
                  <a:solidFill>
                    <a:srgbClr val="333399"/>
                  </a:solidFill>
                  <a:latin typeface="Arial" pitchFamily="34" charset="0"/>
                </a:rPr>
                <a:t>2</a:t>
              </a:r>
              <a:r>
                <a:rPr kumimoji="0" lang="en-US" altLang="ko-KR" sz="1600" b="0" kern="0" dirty="0" smtClean="0">
                  <a:solidFill>
                    <a:srgbClr val="333399"/>
                  </a:solidFill>
                  <a:latin typeface="Arial" pitchFamily="34" charset="0"/>
                </a:rPr>
                <a:t> </a:t>
              </a:r>
              <a:r>
                <a:rPr kumimoji="0" lang="ko-KR" altLang="en-US" sz="1600" b="0" kern="0" dirty="0">
                  <a:solidFill>
                    <a:srgbClr val="333399"/>
                  </a:solidFill>
                  <a:latin typeface="Arial" pitchFamily="34" charset="0"/>
                </a:rPr>
                <a:t>↔</a:t>
              </a:r>
              <a:r>
                <a:rPr kumimoji="0" lang="en-US" altLang="ko-KR" sz="1600" b="0" kern="0" dirty="0">
                  <a:solidFill>
                    <a:srgbClr val="333399"/>
                  </a:solidFill>
                  <a:latin typeface="Arial" pitchFamily="34" charset="0"/>
                </a:rPr>
                <a:t> </a:t>
              </a:r>
              <a:r>
                <a:rPr kumimoji="0" lang="en-US" altLang="ko-KR" sz="1600" b="0" kern="0" dirty="0" smtClean="0">
                  <a:solidFill>
                    <a:srgbClr val="333399"/>
                  </a:solidFill>
                  <a:latin typeface="Arial" pitchFamily="34" charset="0"/>
                </a:rPr>
                <a:t>H</a:t>
              </a:r>
              <a:r>
                <a:rPr kumimoji="0" lang="en-US" altLang="ko-KR" sz="1600" b="0" kern="0" baseline="-25000" dirty="0" smtClean="0">
                  <a:solidFill>
                    <a:srgbClr val="333399"/>
                  </a:solidFill>
                  <a:latin typeface="Arial" pitchFamily="34" charset="0"/>
                </a:rPr>
                <a:t>2</a:t>
              </a:r>
              <a:r>
                <a:rPr kumimoji="0" lang="en-US" altLang="ko-KR" sz="1600" b="0" kern="0" dirty="0" smtClean="0">
                  <a:solidFill>
                    <a:srgbClr val="333399"/>
                  </a:solidFill>
                  <a:latin typeface="Arial" pitchFamily="34" charset="0"/>
                </a:rPr>
                <a:t>O</a:t>
              </a:r>
              <a:endParaRPr kumimoji="0" lang="en-US" altLang="ko-KR" sz="1600" b="0" kern="0" baseline="-25000" dirty="0">
                <a:solidFill>
                  <a:srgbClr val="333399"/>
                </a:solidFill>
                <a:latin typeface="Arial" pitchFamily="34" charset="0"/>
              </a:endParaRPr>
            </a:p>
            <a:p>
              <a:pPr marL="0" marR="0" lvl="0" indent="0" defTabSz="914400" eaLnBrk="0" fontAlgn="auto" latinLnBrk="0" hangingPunct="0">
                <a:lnSpc>
                  <a:spcPct val="2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rPr>
                <a:t>Boudouard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rPr>
                <a:t> reaction,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    C + CO</a:t>
              </a:r>
              <a:r>
                <a:rPr kumimoji="0" lang="en-US" altLang="ko-KR" sz="1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 </a:t>
              </a:r>
              <a:r>
                <a: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↔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 2CO</a:t>
              </a:r>
            </a:p>
            <a:p>
              <a:pPr marL="0" marR="0" lvl="0" indent="0" defTabSz="914400" eaLnBrk="0" fontAlgn="auto" latinLnBrk="0" hangingPunct="0">
                <a:lnSpc>
                  <a:spcPct val="2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Water gas reaction,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    C + H</a:t>
              </a:r>
              <a:r>
                <a:rPr kumimoji="0" lang="en-US" altLang="ko-KR" sz="1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O </a:t>
              </a:r>
              <a:r>
                <a: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↔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 CO + H</a:t>
              </a:r>
              <a:r>
                <a:rPr kumimoji="0" lang="en-US" altLang="ko-KR" sz="1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</a:p>
            <a:p>
              <a:pPr marL="0" marR="0" lvl="0" indent="0" defTabSz="914400" eaLnBrk="0" fontAlgn="auto" latinLnBrk="0" hangingPunct="0">
                <a:lnSpc>
                  <a:spcPct val="1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kern="0" dirty="0" err="1" smtClean="0">
                  <a:solidFill>
                    <a:srgbClr val="000000"/>
                  </a:solidFill>
                  <a:latin typeface="Arial" pitchFamily="34" charset="0"/>
                </a:rPr>
                <a:t>Methanation</a:t>
              </a:r>
              <a:r>
                <a:rPr kumimoji="0" lang="en-US" altLang="ko-KR" sz="1600" b="0" kern="0" dirty="0" smtClean="0">
                  <a:solidFill>
                    <a:srgbClr val="000000"/>
                  </a:solidFill>
                  <a:latin typeface="Arial" pitchFamily="34" charset="0"/>
                </a:rPr>
                <a:t> reaction, </a:t>
              </a:r>
              <a:endPara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    C + 2H</a:t>
              </a:r>
              <a:r>
                <a:rPr kumimoji="0" lang="en-US" altLang="ko-KR" sz="1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 </a:t>
              </a:r>
              <a:r>
                <a: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↔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 CH</a:t>
              </a:r>
              <a:r>
                <a:rPr kumimoji="0" lang="en-US" altLang="ko-KR" sz="1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4</a:t>
              </a:r>
            </a:p>
            <a:p>
              <a:pPr marL="0" marR="0" lvl="0" indent="0" defTabSz="914400" eaLnBrk="0" fontAlgn="auto" latinLnBrk="0" hangingPunct="0">
                <a:lnSpc>
                  <a:spcPct val="2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CO shift reaction,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    CO + H</a:t>
              </a:r>
              <a:r>
                <a:rPr kumimoji="0" lang="en-US" altLang="ko-KR" sz="1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O </a:t>
              </a:r>
              <a:r>
                <a: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↔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 CO</a:t>
              </a:r>
              <a:r>
                <a:rPr kumimoji="0" lang="en-US" altLang="ko-KR" sz="1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 + H</a:t>
              </a:r>
              <a:r>
                <a:rPr kumimoji="0" lang="en-US" altLang="ko-KR" sz="1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</a:p>
            <a:p>
              <a:pPr lvl="0" fontAlgn="auto">
                <a:lnSpc>
                  <a:spcPct val="2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600" b="0" kern="0" dirty="0" smtClean="0">
                  <a:solidFill>
                    <a:srgbClr val="000000"/>
                  </a:solidFill>
                  <a:latin typeface="Arial" pitchFamily="34" charset="0"/>
                </a:rPr>
                <a:t>Steam methane reforming reaction</a:t>
              </a:r>
              <a:endParaRPr kumimoji="0" lang="en-US" altLang="ko-KR" sz="1600" b="0" kern="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600" b="0" kern="0" dirty="0" smtClean="0">
                  <a:solidFill>
                    <a:srgbClr val="333399"/>
                  </a:solidFill>
                  <a:latin typeface="Arial" pitchFamily="34" charset="0"/>
                </a:rPr>
                <a:t>    CH</a:t>
              </a:r>
              <a:r>
                <a:rPr kumimoji="0" lang="en-US" altLang="ko-KR" sz="1600" b="0" kern="0" baseline="-25000" dirty="0" smtClean="0">
                  <a:solidFill>
                    <a:srgbClr val="333399"/>
                  </a:solidFill>
                  <a:latin typeface="Arial" pitchFamily="34" charset="0"/>
                </a:rPr>
                <a:t>4</a:t>
              </a:r>
              <a:r>
                <a:rPr kumimoji="0" lang="en-US" altLang="ko-KR" sz="1600" b="0" kern="0" dirty="0" smtClean="0">
                  <a:solidFill>
                    <a:srgbClr val="333399"/>
                  </a:solidFill>
                  <a:latin typeface="Arial" pitchFamily="34" charset="0"/>
                </a:rPr>
                <a:t> </a:t>
              </a:r>
              <a:r>
                <a:rPr kumimoji="0" lang="en-US" altLang="ko-KR" sz="1600" b="0" kern="0" dirty="0">
                  <a:solidFill>
                    <a:srgbClr val="333399"/>
                  </a:solidFill>
                  <a:latin typeface="Arial" pitchFamily="34" charset="0"/>
                </a:rPr>
                <a:t>+ H</a:t>
              </a:r>
              <a:r>
                <a:rPr kumimoji="0" lang="en-US" altLang="ko-KR" sz="1600" b="0" kern="0" baseline="-25000" dirty="0">
                  <a:solidFill>
                    <a:srgbClr val="333399"/>
                  </a:solidFill>
                  <a:latin typeface="Arial" pitchFamily="34" charset="0"/>
                </a:rPr>
                <a:t>2</a:t>
              </a:r>
              <a:r>
                <a:rPr kumimoji="0" lang="en-US" altLang="ko-KR" sz="1600" b="0" kern="0" dirty="0">
                  <a:solidFill>
                    <a:srgbClr val="333399"/>
                  </a:solidFill>
                  <a:latin typeface="Arial" pitchFamily="34" charset="0"/>
                </a:rPr>
                <a:t>O </a:t>
              </a:r>
              <a:r>
                <a:rPr kumimoji="0" lang="ko-KR" altLang="en-US" sz="1600" b="0" kern="0" dirty="0">
                  <a:solidFill>
                    <a:srgbClr val="333399"/>
                  </a:solidFill>
                  <a:latin typeface="Arial" pitchFamily="34" charset="0"/>
                </a:rPr>
                <a:t>↔</a:t>
              </a:r>
              <a:r>
                <a:rPr kumimoji="0" lang="en-US" altLang="ko-KR" sz="1600" b="0" kern="0" dirty="0">
                  <a:solidFill>
                    <a:srgbClr val="333399"/>
                  </a:solidFill>
                  <a:latin typeface="Arial" pitchFamily="34" charset="0"/>
                </a:rPr>
                <a:t> </a:t>
              </a:r>
              <a:r>
                <a:rPr kumimoji="0" lang="en-US" altLang="ko-KR" sz="1600" b="0" kern="0" dirty="0" smtClean="0">
                  <a:solidFill>
                    <a:srgbClr val="333399"/>
                  </a:solidFill>
                  <a:latin typeface="Arial" pitchFamily="34" charset="0"/>
                </a:rPr>
                <a:t>CO </a:t>
              </a:r>
              <a:r>
                <a:rPr kumimoji="0" lang="en-US" altLang="ko-KR" sz="1600" b="0" kern="0" dirty="0">
                  <a:solidFill>
                    <a:srgbClr val="333399"/>
                  </a:solidFill>
                  <a:latin typeface="Arial" pitchFamily="34" charset="0"/>
                </a:rPr>
                <a:t>+ </a:t>
              </a:r>
              <a:r>
                <a:rPr kumimoji="0" lang="en-US" altLang="ko-KR" sz="1600" b="0" kern="0" dirty="0" smtClean="0">
                  <a:solidFill>
                    <a:srgbClr val="333399"/>
                  </a:solidFill>
                  <a:latin typeface="Arial" pitchFamily="34" charset="0"/>
                </a:rPr>
                <a:t>3H</a:t>
              </a:r>
              <a:r>
                <a:rPr kumimoji="0" lang="en-US" altLang="ko-KR" sz="1600" b="0" kern="0" baseline="-25000" dirty="0" smtClean="0">
                  <a:solidFill>
                    <a:srgbClr val="333399"/>
                  </a:solidFill>
                  <a:latin typeface="Arial" pitchFamily="34" charset="0"/>
                </a:rPr>
                <a:t>2</a:t>
              </a:r>
              <a:endParaRPr kumimoji="0" lang="en-US" altLang="ko-KR" sz="1600" b="0" kern="0" baseline="-25000" dirty="0">
                <a:solidFill>
                  <a:srgbClr val="333399"/>
                </a:solidFill>
                <a:latin typeface="Arial" pitchFamily="34" charset="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9" name="AutoShape 55"/>
            <p:cNvSpPr>
              <a:spLocks noChangeArrowheads="1"/>
            </p:cNvSpPr>
            <p:nvPr/>
          </p:nvSpPr>
          <p:spPr bwMode="auto">
            <a:xfrm>
              <a:off x="5940425" y="3573463"/>
              <a:ext cx="287338" cy="6477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66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AutoShape 56"/>
            <p:cNvSpPr>
              <a:spLocks noChangeArrowheads="1"/>
            </p:cNvSpPr>
            <p:nvPr/>
          </p:nvSpPr>
          <p:spPr bwMode="auto">
            <a:xfrm>
              <a:off x="6362700" y="2565401"/>
              <a:ext cx="1211263" cy="2740025"/>
            </a:xfrm>
            <a:prstGeom prst="rightArrow">
              <a:avLst>
                <a:gd name="adj1" fmla="val 100000"/>
                <a:gd name="adj2" fmla="val 0"/>
              </a:avLst>
            </a:prstGeom>
            <a:solidFill>
              <a:srgbClr val="307437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marL="0" marR="0" lvl="0" indent="0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91" name="Text Box 193"/>
            <p:cNvSpPr txBox="1">
              <a:spLocks noChangeArrowheads="1"/>
            </p:cNvSpPr>
            <p:nvPr/>
          </p:nvSpPr>
          <p:spPr bwMode="auto">
            <a:xfrm>
              <a:off x="6334125" y="1679576"/>
              <a:ext cx="2344738" cy="817562"/>
            </a:xfrm>
            <a:prstGeom prst="rect">
              <a:avLst/>
            </a:prstGeom>
            <a:solidFill>
              <a:srgbClr val="6AC272"/>
            </a:solidFill>
            <a:ln w="381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CCECFF"/>
              </a:outerShdw>
            </a:effec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itchFamily="50" charset="-127"/>
                  <a:ea typeface="맑은 고딕" pitchFamily="50" charset="-127"/>
                </a:rPr>
                <a:t>Syngas</a:t>
              </a:r>
              <a:endPara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itchFamily="50" charset="-127"/>
                  <a:ea typeface="맑은 고딕" pitchFamily="50" charset="-127"/>
                </a:rPr>
                <a:t>Composition (</a:t>
              </a:r>
              <a:r>
                <a:rPr kumimoji="0" lang="en-US" altLang="ko-KR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itchFamily="50" charset="-127"/>
                  <a:ea typeface="맑은 고딕" pitchFamily="50" charset="-127"/>
                </a:rPr>
                <a:t>Vol</a:t>
              </a: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itchFamily="50" charset="-127"/>
                  <a:ea typeface="맑은 고딕" pitchFamily="50" charset="-127"/>
                </a:rPr>
                <a:t> %)</a:t>
              </a:r>
            </a:p>
          </p:txBody>
        </p:sp>
        <p:sp>
          <p:nvSpPr>
            <p:cNvPr id="92" name="AutoShape 58"/>
            <p:cNvSpPr>
              <a:spLocks noChangeArrowheads="1"/>
            </p:cNvSpPr>
            <p:nvPr/>
          </p:nvSpPr>
          <p:spPr bwMode="auto">
            <a:xfrm>
              <a:off x="7618413" y="2565401"/>
              <a:ext cx="1058862" cy="2736850"/>
            </a:xfrm>
            <a:prstGeom prst="rightArrow">
              <a:avLst>
                <a:gd name="adj1" fmla="val 100000"/>
                <a:gd name="adj2" fmla="val 0"/>
              </a:avLst>
            </a:prstGeom>
            <a:solidFill>
              <a:srgbClr val="3F8D43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marL="0" marR="0" lvl="0" indent="0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93" name="Text Box 254"/>
            <p:cNvSpPr txBox="1">
              <a:spLocks noChangeArrowheads="1"/>
            </p:cNvSpPr>
            <p:nvPr/>
          </p:nvSpPr>
          <p:spPr bwMode="auto">
            <a:xfrm>
              <a:off x="6300788" y="2645706"/>
              <a:ext cx="1349375" cy="27515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H</a:t>
              </a:r>
              <a:r>
                <a:rPr kumimoji="0" lang="en-US" altLang="ko-KR" sz="18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</a:p>
            <a:p>
              <a:pPr marL="0" marR="0" lvl="0" indent="0" algn="ctr" defTabSz="9144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CO    </a:t>
              </a:r>
            </a:p>
            <a:p>
              <a:pPr marL="0" marR="0" lvl="0" indent="0" algn="ctr" defTabSz="9144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CO</a:t>
              </a:r>
              <a:r>
                <a:rPr kumimoji="0" lang="en-US" altLang="ko-KR" sz="18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  </a:t>
              </a:r>
            </a:p>
            <a:p>
              <a:pPr lvl="0"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b="0" kern="0" dirty="0">
                  <a:solidFill>
                    <a:srgbClr val="FFFFFF"/>
                  </a:solidFill>
                  <a:latin typeface="Arial" pitchFamily="34" charset="0"/>
                </a:rPr>
                <a:t>CH</a:t>
              </a:r>
              <a:r>
                <a:rPr kumimoji="0" lang="en-US" altLang="ko-KR" b="0" kern="0" baseline="-25000" dirty="0">
                  <a:solidFill>
                    <a:srgbClr val="FFFFFF"/>
                  </a:solidFill>
                  <a:latin typeface="Arial" pitchFamily="34" charset="0"/>
                </a:rPr>
                <a:t>4 </a:t>
              </a:r>
              <a:endParaRPr kumimoji="0" lang="en-US" altLang="ko-KR" b="0" kern="0" baseline="-25000" dirty="0" smtClean="0">
                <a:solidFill>
                  <a:srgbClr val="FFFFFF"/>
                </a:solidFill>
                <a:latin typeface="Arial" pitchFamily="34" charset="0"/>
              </a:endParaRPr>
            </a:p>
            <a:p>
              <a:pPr lvl="0"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H</a:t>
              </a:r>
              <a:r>
                <a:rPr kumimoji="0" lang="en-US" altLang="ko-KR" sz="18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O      </a:t>
              </a:r>
            </a:p>
            <a:p>
              <a:pPr marL="0" marR="0" lvl="0" indent="0" algn="ctr" defTabSz="9144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H</a:t>
              </a:r>
              <a:r>
                <a:rPr kumimoji="0" lang="en-US" altLang="ko-KR" sz="18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S </a:t>
              </a:r>
            </a:p>
            <a:p>
              <a:pPr marL="0" marR="0" lvl="0" indent="0" algn="ctr" defTabSz="9144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N</a:t>
              </a:r>
              <a:r>
                <a:rPr kumimoji="0" lang="en-US" altLang="ko-KR" sz="18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 </a:t>
              </a:r>
            </a:p>
            <a:p>
              <a:pPr marL="0" marR="0" lvl="0" indent="0" algn="ctr" defTabSz="9144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NH</a:t>
              </a:r>
              <a:r>
                <a:rPr kumimoji="0" lang="en-US" altLang="ko-KR" sz="18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3</a:t>
              </a: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+HCN</a:t>
              </a:r>
            </a:p>
          </p:txBody>
        </p:sp>
        <p:sp>
          <p:nvSpPr>
            <p:cNvPr id="94" name="Text Box 254"/>
            <p:cNvSpPr txBox="1">
              <a:spLocks noChangeArrowheads="1"/>
            </p:cNvSpPr>
            <p:nvPr/>
          </p:nvSpPr>
          <p:spPr bwMode="auto">
            <a:xfrm>
              <a:off x="7427851" y="2652403"/>
              <a:ext cx="1143000" cy="27515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25 - 30</a:t>
              </a:r>
            </a:p>
            <a:p>
              <a:pPr marL="0" marR="0" lvl="0" indent="0" algn="r" defTabSz="9144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30 - 60</a:t>
              </a:r>
            </a:p>
            <a:p>
              <a:pPr marL="0" marR="0" lvl="0" indent="0" algn="r" defTabSz="9144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5 - 15</a:t>
              </a:r>
            </a:p>
            <a:p>
              <a:pPr algn="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b="0" kern="0" dirty="0">
                  <a:solidFill>
                    <a:srgbClr val="FFFFFF"/>
                  </a:solidFill>
                  <a:latin typeface="Arial" pitchFamily="34" charset="0"/>
                </a:rPr>
                <a:t>0 - </a:t>
              </a:r>
              <a:r>
                <a:rPr kumimoji="0" lang="en-US" altLang="ko-KR" b="0" kern="0" dirty="0" smtClean="0">
                  <a:solidFill>
                    <a:srgbClr val="FFFFFF"/>
                  </a:solidFill>
                  <a:latin typeface="Arial" pitchFamily="34" charset="0"/>
                </a:rPr>
                <a:t>5</a:t>
              </a:r>
              <a:endParaRPr kumimoji="0" lang="en-US" altLang="ko-KR" b="0" kern="0" dirty="0">
                <a:solidFill>
                  <a:srgbClr val="FFFFFF"/>
                </a:solidFill>
                <a:latin typeface="Arial" pitchFamily="34" charset="0"/>
              </a:endParaRPr>
            </a:p>
            <a:p>
              <a:pPr marL="0" marR="0" lvl="0" indent="0" algn="r" defTabSz="9144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2 - 20</a:t>
              </a:r>
            </a:p>
            <a:p>
              <a:pPr marL="0" marR="0" lvl="0" indent="0" algn="r" defTabSz="9144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0.2 - 1</a:t>
              </a:r>
            </a:p>
            <a:p>
              <a:pPr marL="0" marR="0" lvl="0" indent="0" algn="r" defTabSz="9144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0.2 - 1</a:t>
              </a:r>
            </a:p>
            <a:p>
              <a:pPr marL="0" marR="0" lvl="0" indent="0" algn="r" defTabSz="9144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0 - 0.3</a:t>
              </a:r>
            </a:p>
          </p:txBody>
        </p:sp>
        <p:grpSp>
          <p:nvGrpSpPr>
            <p:cNvPr id="95" name="Group 61"/>
            <p:cNvGrpSpPr>
              <a:grpSpLocks/>
            </p:cNvGrpSpPr>
            <p:nvPr/>
          </p:nvGrpSpPr>
          <p:grpSpPr bwMode="auto">
            <a:xfrm>
              <a:off x="466725" y="3357563"/>
              <a:ext cx="1438275" cy="892175"/>
              <a:chOff x="2016" y="1920"/>
              <a:chExt cx="1680" cy="1680"/>
            </a:xfrm>
          </p:grpSpPr>
          <p:sp>
            <p:nvSpPr>
              <p:cNvPr id="108" name="Oval 62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84B09A"/>
                  </a:gs>
                  <a:gs pos="100000">
                    <a:srgbClr val="202B2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Freeform 63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84B09A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96" name="Group 64"/>
            <p:cNvGrpSpPr>
              <a:grpSpLocks/>
            </p:cNvGrpSpPr>
            <p:nvPr/>
          </p:nvGrpSpPr>
          <p:grpSpPr bwMode="auto">
            <a:xfrm>
              <a:off x="466725" y="4724400"/>
              <a:ext cx="1438275" cy="892175"/>
              <a:chOff x="2016" y="1920"/>
              <a:chExt cx="1680" cy="1680"/>
            </a:xfrm>
          </p:grpSpPr>
          <p:sp>
            <p:nvSpPr>
              <p:cNvPr id="106" name="Oval 65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68ADDC"/>
                  </a:gs>
                  <a:gs pos="100000">
                    <a:srgbClr val="2F4F6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Freeform 66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68ADDC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97" name="Group 67"/>
            <p:cNvGrpSpPr>
              <a:grpSpLocks/>
            </p:cNvGrpSpPr>
            <p:nvPr/>
          </p:nvGrpSpPr>
          <p:grpSpPr bwMode="auto">
            <a:xfrm>
              <a:off x="466725" y="1989138"/>
              <a:ext cx="1438275" cy="892175"/>
              <a:chOff x="2016" y="1920"/>
              <a:chExt cx="1680" cy="1680"/>
            </a:xfrm>
          </p:grpSpPr>
          <p:sp>
            <p:nvSpPr>
              <p:cNvPr id="104" name="Oval 6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D6B098"/>
                  </a:gs>
                  <a:gs pos="100000">
                    <a:srgbClr val="9B806E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Freeform 69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D6B098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8" name="Text Box 238"/>
            <p:cNvSpPr txBox="1">
              <a:spLocks noChangeArrowheads="1"/>
            </p:cNvSpPr>
            <p:nvPr/>
          </p:nvSpPr>
          <p:spPr bwMode="auto">
            <a:xfrm>
              <a:off x="842963" y="2271713"/>
              <a:ext cx="782637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Waste</a:t>
              </a:r>
            </a:p>
          </p:txBody>
        </p:sp>
        <p:sp>
          <p:nvSpPr>
            <p:cNvPr id="99" name="Text Box 245"/>
            <p:cNvSpPr txBox="1">
              <a:spLocks noChangeArrowheads="1"/>
            </p:cNvSpPr>
            <p:nvPr/>
          </p:nvSpPr>
          <p:spPr bwMode="auto">
            <a:xfrm>
              <a:off x="766763" y="3627438"/>
              <a:ext cx="928687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Oxygen</a:t>
              </a:r>
            </a:p>
          </p:txBody>
        </p:sp>
        <p:sp>
          <p:nvSpPr>
            <p:cNvPr id="100" name="Text Box 251"/>
            <p:cNvSpPr txBox="1">
              <a:spLocks noChangeArrowheads="1"/>
            </p:cNvSpPr>
            <p:nvPr/>
          </p:nvSpPr>
          <p:spPr bwMode="auto">
            <a:xfrm>
              <a:off x="828675" y="5014913"/>
              <a:ext cx="793750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Steam</a:t>
              </a:r>
            </a:p>
          </p:txBody>
        </p:sp>
        <p:sp>
          <p:nvSpPr>
            <p:cNvPr id="101" name="AutoShape 73"/>
            <p:cNvSpPr>
              <a:spLocks noChangeArrowheads="1"/>
            </p:cNvSpPr>
            <p:nvPr/>
          </p:nvSpPr>
          <p:spPr bwMode="auto">
            <a:xfrm>
              <a:off x="1979613" y="2373313"/>
              <a:ext cx="330200" cy="268287"/>
            </a:xfrm>
            <a:prstGeom prst="rightArrow">
              <a:avLst>
                <a:gd name="adj1" fmla="val 50000"/>
                <a:gd name="adj2" fmla="val 30769"/>
              </a:avLst>
            </a:prstGeom>
            <a:solidFill>
              <a:srgbClr val="3333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AutoShape 74"/>
            <p:cNvSpPr>
              <a:spLocks noChangeArrowheads="1"/>
            </p:cNvSpPr>
            <p:nvPr/>
          </p:nvSpPr>
          <p:spPr bwMode="auto">
            <a:xfrm>
              <a:off x="1979613" y="3705225"/>
              <a:ext cx="330200" cy="268288"/>
            </a:xfrm>
            <a:prstGeom prst="rightArrow">
              <a:avLst>
                <a:gd name="adj1" fmla="val 50000"/>
                <a:gd name="adj2" fmla="val 30769"/>
              </a:avLst>
            </a:prstGeom>
            <a:solidFill>
              <a:srgbClr val="3333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AutoShape 75"/>
            <p:cNvSpPr>
              <a:spLocks noChangeArrowheads="1"/>
            </p:cNvSpPr>
            <p:nvPr/>
          </p:nvSpPr>
          <p:spPr bwMode="auto">
            <a:xfrm>
              <a:off x="1979613" y="5108575"/>
              <a:ext cx="330200" cy="268288"/>
            </a:xfrm>
            <a:prstGeom prst="rightArrow">
              <a:avLst>
                <a:gd name="adj1" fmla="val 50000"/>
                <a:gd name="adj2" fmla="val 30769"/>
              </a:avLst>
            </a:prstGeom>
            <a:solidFill>
              <a:srgbClr val="3333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3" name="AutoShape 108"/>
          <p:cNvSpPr>
            <a:spLocks noChangeArrowheads="1"/>
          </p:cNvSpPr>
          <p:nvPr/>
        </p:nvSpPr>
        <p:spPr bwMode="auto">
          <a:xfrm>
            <a:off x="467544" y="800708"/>
            <a:ext cx="8877944" cy="4318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688" rIns="0" bIns="45688"/>
          <a:lstStyle>
            <a:lvl1pPr marL="182563" indent="-182563"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Blip>
                <a:blip r:embed="rId2"/>
              </a:buBlip>
            </a:pPr>
            <a:r>
              <a:rPr lang="ko-KR" altLang="en-US" sz="1800" dirty="0" smtClean="0">
                <a:solidFill>
                  <a:schemeClr val="accent6"/>
                </a:solidFill>
                <a:latin typeface="+mn-ea"/>
                <a:ea typeface="+mn-ea"/>
              </a:rPr>
              <a:t> </a:t>
            </a:r>
            <a:r>
              <a:rPr lang="en-US" altLang="ko-KR" sz="1800" dirty="0" smtClean="0">
                <a:solidFill>
                  <a:schemeClr val="accent6"/>
                </a:solidFill>
                <a:latin typeface="+mn-ea"/>
                <a:ea typeface="+mn-ea"/>
              </a:rPr>
              <a:t>Main gasification reaction and gas composition</a:t>
            </a:r>
          </a:p>
        </p:txBody>
      </p:sp>
    </p:spTree>
    <p:extLst>
      <p:ext uri="{BB962C8B-B14F-4D97-AF65-F5344CB8AC3E}">
        <p14:creationId xmlns:p14="http://schemas.microsoft.com/office/powerpoint/2010/main" val="390739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3. Why is Gasification?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AutoShape 108"/>
          <p:cNvSpPr>
            <a:spLocks noChangeArrowheads="1"/>
          </p:cNvSpPr>
          <p:nvPr/>
        </p:nvSpPr>
        <p:spPr bwMode="auto">
          <a:xfrm>
            <a:off x="467544" y="800708"/>
            <a:ext cx="8877944" cy="4318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688" rIns="0" bIns="45688"/>
          <a:lstStyle>
            <a:lvl1pPr marL="182563" indent="-182563"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Blip>
                <a:blip r:embed="rId2"/>
              </a:buBlip>
            </a:pPr>
            <a:r>
              <a:rPr lang="ko-KR" altLang="en-US" sz="1800" dirty="0" smtClean="0">
                <a:solidFill>
                  <a:schemeClr val="accent6"/>
                </a:solidFill>
                <a:latin typeface="+mn-ea"/>
                <a:ea typeface="+mn-ea"/>
              </a:rPr>
              <a:t> </a:t>
            </a:r>
            <a:r>
              <a:rPr lang="en-US" altLang="ko-KR" sz="1800" dirty="0" smtClean="0">
                <a:solidFill>
                  <a:schemeClr val="accent6"/>
                </a:solidFill>
                <a:latin typeface="+mn-ea"/>
                <a:ea typeface="+mn-ea"/>
              </a:rPr>
              <a:t>Advantages of Gasification in compare to incineration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00034" y="1664804"/>
            <a:ext cx="8845454" cy="431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en-US" altLang="ko-KR" sz="1600" b="0" kern="0" dirty="0" smtClean="0">
                <a:solidFill>
                  <a:srgbClr val="C00000"/>
                </a:solidFill>
                <a:latin typeface="휴먼엑스포" pitchFamily="18" charset="-127"/>
                <a:ea typeface="휴먼엑스포" pitchFamily="18" charset="-127"/>
              </a:rPr>
              <a:t>Environmental standpoint</a:t>
            </a:r>
            <a:r>
              <a:rPr lang="ko-KR" altLang="en-US" sz="1600" b="0" kern="0" dirty="0" smtClean="0">
                <a:solidFill>
                  <a:srgbClr val="C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endParaRPr lang="ko-KR" altLang="en-US" sz="1600" b="0" kern="0" dirty="0">
              <a:solidFill>
                <a:srgbClr val="C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en-US" altLang="ko-KR" b="0" kern="0" dirty="0" smtClean="0">
                <a:latin typeface="휴먼모음T" pitchFamily="18" charset="-127"/>
                <a:ea typeface="휴먼모음T" pitchFamily="18" charset="-127"/>
              </a:rPr>
              <a:t>low </a:t>
            </a:r>
            <a:r>
              <a:rPr lang="en-US" altLang="ko-KR" b="0" kern="0" dirty="0" err="1">
                <a:latin typeface="휴먼모음T" pitchFamily="18" charset="-127"/>
                <a:ea typeface="휴먼모음T" pitchFamily="18" charset="-127"/>
              </a:rPr>
              <a:t>SOx</a:t>
            </a:r>
            <a:r>
              <a:rPr lang="en-US" altLang="ko-KR" b="0" kern="0" dirty="0">
                <a:latin typeface="휴먼모음T" pitchFamily="18" charset="-127"/>
                <a:ea typeface="휴먼모음T" pitchFamily="18" charset="-127"/>
              </a:rPr>
              <a:t> / </a:t>
            </a:r>
            <a:r>
              <a:rPr lang="en-US" altLang="ko-KR" b="0" kern="0" dirty="0" smtClean="0">
                <a:latin typeface="휴먼모음T" pitchFamily="18" charset="-127"/>
                <a:ea typeface="휴먼모음T" pitchFamily="18" charset="-127"/>
              </a:rPr>
              <a:t>NOx emissions(reducing atmosphere)</a:t>
            </a:r>
            <a:endParaRPr lang="en-US" altLang="ko-KR" b="0" kern="0" dirty="0">
              <a:latin typeface="휴먼모음T" pitchFamily="18" charset="-127"/>
              <a:ea typeface="휴먼모음T" pitchFamily="18" charset="-127"/>
            </a:endParaRP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en-US" altLang="ko-KR" b="0" kern="0" dirty="0" smtClean="0">
                <a:latin typeface="휴먼모음T" pitchFamily="18" charset="-127"/>
                <a:ea typeface="휴먼모음T" pitchFamily="18" charset="-127"/>
              </a:rPr>
              <a:t>Dioxin compounds are not formed during gasification</a:t>
            </a:r>
            <a:endParaRPr lang="ko-KR" altLang="en-US" b="0" kern="0" dirty="0">
              <a:latin typeface="휴먼모음T" pitchFamily="18" charset="-127"/>
              <a:ea typeface="휴먼모음T" pitchFamily="18" charset="-127"/>
            </a:endParaRP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en-US" altLang="ko-KR" b="0" kern="0" dirty="0" smtClean="0">
                <a:latin typeface="휴먼모음T" pitchFamily="18" charset="-127"/>
                <a:ea typeface="휴먼모음T" pitchFamily="18" charset="-127"/>
              </a:rPr>
              <a:t>Reduction of CO2 emissions</a:t>
            </a:r>
          </a:p>
          <a:p>
            <a:pPr lvl="1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altLang="ko-KR" b="0" kern="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b="0" kern="0" dirty="0" smtClean="0">
                <a:latin typeface="휴먼모음T" pitchFamily="18" charset="-127"/>
                <a:ea typeface="휴먼모음T" pitchFamily="18" charset="-127"/>
              </a:rPr>
              <a:t>  (Exhaust gas is much less than its of combustion)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endParaRPr lang="en-US" altLang="ko-KR" b="0" kern="0" dirty="0" smtClean="0">
              <a:latin typeface="휴먼엑스포" pitchFamily="18" charset="-127"/>
              <a:ea typeface="휴먼엑스포" pitchFamily="18" charset="-127"/>
            </a:endParaRP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endParaRPr lang="ko-KR" altLang="en-US" b="0" kern="0" dirty="0">
              <a:latin typeface="휴먼엑스포" pitchFamily="18" charset="-127"/>
              <a:ea typeface="휴먼엑스포" pitchFamily="18" charset="-127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en-US" altLang="ko-KR" sz="1600" b="0" kern="0" dirty="0" smtClean="0">
                <a:solidFill>
                  <a:srgbClr val="C00000"/>
                </a:solidFill>
                <a:latin typeface="휴먼엑스포" pitchFamily="18" charset="-127"/>
                <a:ea typeface="휴먼엑스포" pitchFamily="18" charset="-127"/>
              </a:rPr>
              <a:t>Energy standpoint</a:t>
            </a:r>
            <a:endParaRPr lang="ko-KR" altLang="en-US" sz="1600" b="0" kern="0" dirty="0">
              <a:solidFill>
                <a:srgbClr val="C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en-US" altLang="ko-KR" b="0" kern="0" dirty="0" smtClean="0">
                <a:latin typeface="휴먼모음T" pitchFamily="18" charset="-127"/>
                <a:ea typeface="휴먼모음T" pitchFamily="18" charset="-127"/>
              </a:rPr>
              <a:t>Possible to a various applications(Power/Heat/Chemicals/Oil)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en-US" altLang="ko-KR" b="0" kern="0" dirty="0" smtClean="0">
                <a:latin typeface="휴먼모음T" pitchFamily="18" charset="-127"/>
                <a:ea typeface="휴먼모음T" pitchFamily="18" charset="-127"/>
              </a:rPr>
              <a:t>Power efficiency is high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endParaRPr lang="en-US" altLang="ko-KR" b="0" kern="0" dirty="0" smtClean="0">
              <a:latin typeface="휴먼엑스포" pitchFamily="18" charset="-127"/>
              <a:ea typeface="휴먼엑스포" pitchFamily="18" charset="-127"/>
            </a:endParaRP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endParaRPr lang="ko-KR" altLang="en-US" b="0" kern="0" dirty="0">
              <a:latin typeface="휴먼엑스포" pitchFamily="18" charset="-127"/>
              <a:ea typeface="휴먼엑스포" pitchFamily="18" charset="-127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en-US" altLang="ko-KR" sz="1600" b="0" kern="0" dirty="0" smtClean="0">
                <a:solidFill>
                  <a:srgbClr val="C00000"/>
                </a:solidFill>
                <a:latin typeface="휴먼엑스포" pitchFamily="18" charset="-127"/>
                <a:ea typeface="휴먼엑스포" pitchFamily="18" charset="-127"/>
              </a:rPr>
              <a:t>By-product utilization standpoint</a:t>
            </a:r>
            <a:endParaRPr lang="ko-KR" altLang="en-US" sz="1600" b="0" kern="0" dirty="0">
              <a:solidFill>
                <a:srgbClr val="C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en-US" altLang="ko-KR" b="0" kern="0" dirty="0" smtClean="0">
                <a:latin typeface="휴먼모음T" pitchFamily="18" charset="-127"/>
                <a:ea typeface="휴먼모음T" pitchFamily="18" charset="-127"/>
              </a:rPr>
              <a:t>Reuse of slag as construction materials</a:t>
            </a:r>
            <a:endParaRPr lang="ko-KR" altLang="en-US" b="0" kern="0" dirty="0"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548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3. Why is Gasification?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4" name="Group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172981"/>
              </p:ext>
            </p:extLst>
          </p:nvPr>
        </p:nvGraphicFramePr>
        <p:xfrm>
          <a:off x="944398" y="1808820"/>
          <a:ext cx="7500990" cy="4154507"/>
        </p:xfrm>
        <a:graphic>
          <a:graphicData uri="http://schemas.openxmlformats.org/drawingml/2006/table">
            <a:tbl>
              <a:tblPr/>
              <a:tblGrid>
                <a:gridCol w="2244406"/>
                <a:gridCol w="1827561"/>
                <a:gridCol w="1857388"/>
                <a:gridCol w="1571635"/>
              </a:tblGrid>
              <a:tr h="106678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Classification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Reduction of greenhouse gas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(TC/ton)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Reduction of others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(TC/ton)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Total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(TC/ton)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>
                        <a:alpha val="50000"/>
                      </a:srgbClr>
                    </a:solidFill>
                  </a:tcPr>
                </a:tc>
              </a:tr>
              <a:tr h="77090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Incineration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(No heat recovery)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7295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Incineration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(With Heat recovery)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0.19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0.19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7090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SRF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(Solid refused fuel)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0.21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0.21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7295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Gasification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0.27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0.67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AutoShape 108"/>
          <p:cNvSpPr>
            <a:spLocks noChangeArrowheads="1"/>
          </p:cNvSpPr>
          <p:nvPr/>
        </p:nvSpPr>
        <p:spPr bwMode="auto">
          <a:xfrm>
            <a:off x="467544" y="1088740"/>
            <a:ext cx="8877944" cy="4318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688" rIns="0" bIns="45688"/>
          <a:lstStyle>
            <a:lvl1pPr marL="182563" indent="-182563"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Blip>
                <a:blip r:embed="rId2"/>
              </a:buBlip>
            </a:pPr>
            <a:r>
              <a:rPr lang="ko-KR" altLang="en-US" sz="1800" dirty="0" smtClean="0">
                <a:solidFill>
                  <a:schemeClr val="accent6"/>
                </a:solidFill>
                <a:latin typeface="+mn-ea"/>
                <a:ea typeface="+mn-ea"/>
              </a:rPr>
              <a:t> </a:t>
            </a:r>
            <a:r>
              <a:rPr lang="en-US" altLang="ko-KR" sz="1800" dirty="0" smtClean="0">
                <a:solidFill>
                  <a:schemeClr val="accent6"/>
                </a:solidFill>
                <a:latin typeface="+mn-ea"/>
                <a:ea typeface="+mn-ea"/>
              </a:rPr>
              <a:t>Reduction effect of greenhouse gas according to waste to energy types</a:t>
            </a:r>
          </a:p>
        </p:txBody>
      </p:sp>
    </p:spTree>
    <p:extLst>
      <p:ext uri="{BB962C8B-B14F-4D97-AF65-F5344CB8AC3E}">
        <p14:creationId xmlns:p14="http://schemas.microsoft.com/office/powerpoint/2010/main" val="238833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4. What do we develop? 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7" name="Picture 35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t="4959"/>
          <a:stretch>
            <a:fillRect/>
          </a:stretch>
        </p:blipFill>
        <p:spPr bwMode="auto">
          <a:xfrm>
            <a:off x="4353693" y="1963004"/>
            <a:ext cx="18954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6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6787331" y="1747104"/>
            <a:ext cx="1822450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283"/>
          <p:cNvGrpSpPr>
            <a:grpSpLocks/>
          </p:cNvGrpSpPr>
          <p:nvPr/>
        </p:nvGrpSpPr>
        <p:grpSpPr bwMode="auto">
          <a:xfrm>
            <a:off x="1978793" y="1889979"/>
            <a:ext cx="1895475" cy="2628900"/>
            <a:chOff x="511" y="2172"/>
            <a:chExt cx="1369" cy="1791"/>
          </a:xfrm>
        </p:grpSpPr>
        <p:sp>
          <p:nvSpPr>
            <p:cNvPr id="10" name="AutoShape 284"/>
            <p:cNvSpPr>
              <a:spLocks noChangeArrowheads="1"/>
            </p:cNvSpPr>
            <p:nvPr/>
          </p:nvSpPr>
          <p:spPr bwMode="auto">
            <a:xfrm>
              <a:off x="853" y="2427"/>
              <a:ext cx="809" cy="1229"/>
            </a:xfrm>
            <a:prstGeom prst="can">
              <a:avLst>
                <a:gd name="adj" fmla="val 32704"/>
              </a:avLst>
            </a:prstGeom>
            <a:gradFill rotWithShape="0">
              <a:gsLst>
                <a:gs pos="0">
                  <a:srgbClr val="595959"/>
                </a:gs>
                <a:gs pos="50000">
                  <a:srgbClr val="C0C0C0"/>
                </a:gs>
                <a:gs pos="100000">
                  <a:srgbClr val="595959"/>
                </a:gs>
              </a:gsLst>
              <a:lin ang="0" scaled="1"/>
            </a:gradFill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AutoShape 285"/>
            <p:cNvSpPr>
              <a:spLocks noChangeArrowheads="1"/>
            </p:cNvSpPr>
            <p:nvPr/>
          </p:nvSpPr>
          <p:spPr bwMode="auto">
            <a:xfrm>
              <a:off x="1015" y="2350"/>
              <a:ext cx="485" cy="308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0" scaled="1"/>
            </a:gradFill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Line 286"/>
            <p:cNvSpPr>
              <a:spLocks noChangeShapeType="1"/>
            </p:cNvSpPr>
            <p:nvPr/>
          </p:nvSpPr>
          <p:spPr bwMode="auto">
            <a:xfrm>
              <a:off x="934" y="2811"/>
              <a:ext cx="0" cy="691"/>
            </a:xfrm>
            <a:prstGeom prst="line">
              <a:avLst/>
            </a:prstGeom>
            <a:noFill/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Line 287"/>
            <p:cNvSpPr>
              <a:spLocks noChangeShapeType="1"/>
            </p:cNvSpPr>
            <p:nvPr/>
          </p:nvSpPr>
          <p:spPr bwMode="auto">
            <a:xfrm>
              <a:off x="1580" y="2734"/>
              <a:ext cx="0" cy="768"/>
            </a:xfrm>
            <a:prstGeom prst="line">
              <a:avLst/>
            </a:prstGeom>
            <a:noFill/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Arc 288"/>
            <p:cNvSpPr>
              <a:spLocks/>
            </p:cNvSpPr>
            <p:nvPr/>
          </p:nvSpPr>
          <p:spPr bwMode="auto">
            <a:xfrm rot="5400000">
              <a:off x="1218" y="3218"/>
              <a:ext cx="77" cy="646"/>
            </a:xfrm>
            <a:custGeom>
              <a:avLst/>
              <a:gdLst>
                <a:gd name="T0" fmla="*/ 0 w 21600"/>
                <a:gd name="T1" fmla="*/ 0 h 43198"/>
                <a:gd name="T2" fmla="*/ 0 w 21600"/>
                <a:gd name="T3" fmla="*/ 0 h 43198"/>
                <a:gd name="T4" fmla="*/ 0 w 21600"/>
                <a:gd name="T5" fmla="*/ 0 h 431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98"/>
                <a:gd name="T11" fmla="*/ 21600 w 21600"/>
                <a:gd name="T12" fmla="*/ 43198 h 431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9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14"/>
                    <a:pt x="12108" y="43036"/>
                    <a:pt x="294" y="43197"/>
                  </a:cubicBezTo>
                </a:path>
                <a:path w="21600" h="4319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14"/>
                    <a:pt x="12108" y="43036"/>
                    <a:pt x="294" y="4319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289"/>
            <p:cNvSpPr>
              <a:spLocks/>
            </p:cNvSpPr>
            <p:nvPr/>
          </p:nvSpPr>
          <p:spPr bwMode="auto">
            <a:xfrm>
              <a:off x="934" y="2725"/>
              <a:ext cx="645" cy="117"/>
            </a:xfrm>
            <a:custGeom>
              <a:avLst/>
              <a:gdLst>
                <a:gd name="T0" fmla="*/ 0 w 1437"/>
                <a:gd name="T1" fmla="*/ 0 h 277"/>
                <a:gd name="T2" fmla="*/ 0 w 1437"/>
                <a:gd name="T3" fmla="*/ 0 h 277"/>
                <a:gd name="T4" fmla="*/ 0 w 1437"/>
                <a:gd name="T5" fmla="*/ 0 h 277"/>
                <a:gd name="T6" fmla="*/ 0 w 1437"/>
                <a:gd name="T7" fmla="*/ 0 h 277"/>
                <a:gd name="T8" fmla="*/ 0 w 1437"/>
                <a:gd name="T9" fmla="*/ 0 h 277"/>
                <a:gd name="T10" fmla="*/ 0 w 1437"/>
                <a:gd name="T11" fmla="*/ 0 h 277"/>
                <a:gd name="T12" fmla="*/ 0 w 1437"/>
                <a:gd name="T13" fmla="*/ 0 h 277"/>
                <a:gd name="T14" fmla="*/ 0 w 1437"/>
                <a:gd name="T15" fmla="*/ 0 h 277"/>
                <a:gd name="T16" fmla="*/ 0 w 1437"/>
                <a:gd name="T17" fmla="*/ 0 h 277"/>
                <a:gd name="T18" fmla="*/ 0 w 1437"/>
                <a:gd name="T19" fmla="*/ 0 h 277"/>
                <a:gd name="T20" fmla="*/ 0 w 1437"/>
                <a:gd name="T21" fmla="*/ 0 h 277"/>
                <a:gd name="T22" fmla="*/ 0 w 1437"/>
                <a:gd name="T23" fmla="*/ 0 h 277"/>
                <a:gd name="T24" fmla="*/ 0 w 1437"/>
                <a:gd name="T25" fmla="*/ 0 h 277"/>
                <a:gd name="T26" fmla="*/ 0 w 1437"/>
                <a:gd name="T27" fmla="*/ 0 h 277"/>
                <a:gd name="T28" fmla="*/ 0 w 1437"/>
                <a:gd name="T29" fmla="*/ 0 h 277"/>
                <a:gd name="T30" fmla="*/ 0 w 1437"/>
                <a:gd name="T31" fmla="*/ 0 h 277"/>
                <a:gd name="T32" fmla="*/ 0 w 1437"/>
                <a:gd name="T33" fmla="*/ 0 h 277"/>
                <a:gd name="T34" fmla="*/ 0 w 1437"/>
                <a:gd name="T35" fmla="*/ 0 h 277"/>
                <a:gd name="T36" fmla="*/ 0 w 1437"/>
                <a:gd name="T37" fmla="*/ 0 h 277"/>
                <a:gd name="T38" fmla="*/ 0 w 1437"/>
                <a:gd name="T39" fmla="*/ 0 h 277"/>
                <a:gd name="T40" fmla="*/ 0 w 1437"/>
                <a:gd name="T41" fmla="*/ 0 h 277"/>
                <a:gd name="T42" fmla="*/ 0 w 1437"/>
                <a:gd name="T43" fmla="*/ 0 h 277"/>
                <a:gd name="T44" fmla="*/ 0 w 1437"/>
                <a:gd name="T45" fmla="*/ 0 h 277"/>
                <a:gd name="T46" fmla="*/ 0 w 1437"/>
                <a:gd name="T47" fmla="*/ 0 h 277"/>
                <a:gd name="T48" fmla="*/ 0 w 1437"/>
                <a:gd name="T49" fmla="*/ 0 h 277"/>
                <a:gd name="T50" fmla="*/ 0 w 1437"/>
                <a:gd name="T51" fmla="*/ 0 h 277"/>
                <a:gd name="T52" fmla="*/ 0 w 1437"/>
                <a:gd name="T53" fmla="*/ 0 h 27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37"/>
                <a:gd name="T82" fmla="*/ 0 h 277"/>
                <a:gd name="T83" fmla="*/ 1437 w 1437"/>
                <a:gd name="T84" fmla="*/ 277 h 27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37" h="277">
                  <a:moveTo>
                    <a:pt x="0" y="200"/>
                  </a:moveTo>
                  <a:cubicBezTo>
                    <a:pt x="10" y="194"/>
                    <a:pt x="27" y="203"/>
                    <a:pt x="39" y="200"/>
                  </a:cubicBezTo>
                  <a:cubicBezTo>
                    <a:pt x="79" y="191"/>
                    <a:pt x="77" y="240"/>
                    <a:pt x="122" y="255"/>
                  </a:cubicBezTo>
                  <a:cubicBezTo>
                    <a:pt x="144" y="252"/>
                    <a:pt x="168" y="254"/>
                    <a:pt x="189" y="248"/>
                  </a:cubicBezTo>
                  <a:cubicBezTo>
                    <a:pt x="199" y="245"/>
                    <a:pt x="203" y="233"/>
                    <a:pt x="212" y="228"/>
                  </a:cubicBezTo>
                  <a:cubicBezTo>
                    <a:pt x="217" y="225"/>
                    <a:pt x="252" y="216"/>
                    <a:pt x="257" y="214"/>
                  </a:cubicBezTo>
                  <a:cubicBezTo>
                    <a:pt x="304" y="218"/>
                    <a:pt x="352" y="223"/>
                    <a:pt x="398" y="228"/>
                  </a:cubicBezTo>
                  <a:cubicBezTo>
                    <a:pt x="408" y="228"/>
                    <a:pt x="397" y="250"/>
                    <a:pt x="406" y="255"/>
                  </a:cubicBezTo>
                  <a:cubicBezTo>
                    <a:pt x="420" y="263"/>
                    <a:pt x="490" y="272"/>
                    <a:pt x="511" y="275"/>
                  </a:cubicBezTo>
                  <a:cubicBezTo>
                    <a:pt x="581" y="273"/>
                    <a:pt x="652" y="277"/>
                    <a:pt x="721" y="269"/>
                  </a:cubicBezTo>
                  <a:cubicBezTo>
                    <a:pt x="730" y="268"/>
                    <a:pt x="729" y="253"/>
                    <a:pt x="736" y="248"/>
                  </a:cubicBezTo>
                  <a:cubicBezTo>
                    <a:pt x="772" y="218"/>
                    <a:pt x="774" y="222"/>
                    <a:pt x="811" y="214"/>
                  </a:cubicBezTo>
                  <a:cubicBezTo>
                    <a:pt x="880" y="234"/>
                    <a:pt x="941" y="225"/>
                    <a:pt x="1013" y="220"/>
                  </a:cubicBezTo>
                  <a:cubicBezTo>
                    <a:pt x="1021" y="218"/>
                    <a:pt x="1029" y="217"/>
                    <a:pt x="1036" y="214"/>
                  </a:cubicBezTo>
                  <a:cubicBezTo>
                    <a:pt x="1045" y="208"/>
                    <a:pt x="1048" y="195"/>
                    <a:pt x="1058" y="193"/>
                  </a:cubicBezTo>
                  <a:cubicBezTo>
                    <a:pt x="1071" y="190"/>
                    <a:pt x="1082" y="197"/>
                    <a:pt x="1095" y="200"/>
                  </a:cubicBezTo>
                  <a:cubicBezTo>
                    <a:pt x="1127" y="197"/>
                    <a:pt x="1161" y="200"/>
                    <a:pt x="1192" y="193"/>
                  </a:cubicBezTo>
                  <a:cubicBezTo>
                    <a:pt x="1201" y="191"/>
                    <a:pt x="1200" y="178"/>
                    <a:pt x="1207" y="173"/>
                  </a:cubicBezTo>
                  <a:cubicBezTo>
                    <a:pt x="1227" y="158"/>
                    <a:pt x="1251" y="156"/>
                    <a:pt x="1275" y="152"/>
                  </a:cubicBezTo>
                  <a:cubicBezTo>
                    <a:pt x="1277" y="145"/>
                    <a:pt x="1277" y="136"/>
                    <a:pt x="1282" y="131"/>
                  </a:cubicBezTo>
                  <a:cubicBezTo>
                    <a:pt x="1290" y="124"/>
                    <a:pt x="1303" y="124"/>
                    <a:pt x="1312" y="118"/>
                  </a:cubicBezTo>
                  <a:cubicBezTo>
                    <a:pt x="1321" y="112"/>
                    <a:pt x="1327" y="103"/>
                    <a:pt x="1335" y="97"/>
                  </a:cubicBezTo>
                  <a:cubicBezTo>
                    <a:pt x="1342" y="91"/>
                    <a:pt x="1350" y="87"/>
                    <a:pt x="1357" y="83"/>
                  </a:cubicBezTo>
                  <a:cubicBezTo>
                    <a:pt x="1360" y="76"/>
                    <a:pt x="1358" y="65"/>
                    <a:pt x="1365" y="63"/>
                  </a:cubicBezTo>
                  <a:cubicBezTo>
                    <a:pt x="1372" y="60"/>
                    <a:pt x="1379" y="69"/>
                    <a:pt x="1387" y="69"/>
                  </a:cubicBezTo>
                  <a:cubicBezTo>
                    <a:pt x="1405" y="69"/>
                    <a:pt x="1383" y="48"/>
                    <a:pt x="1401" y="47"/>
                  </a:cubicBezTo>
                  <a:cubicBezTo>
                    <a:pt x="1392" y="15"/>
                    <a:pt x="1437" y="0"/>
                    <a:pt x="1437" y="23"/>
                  </a:cubicBezTo>
                </a:path>
              </a:pathLst>
            </a:custGeom>
            <a:noFill/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290"/>
            <p:cNvSpPr>
              <a:spLocks/>
            </p:cNvSpPr>
            <p:nvPr/>
          </p:nvSpPr>
          <p:spPr bwMode="auto">
            <a:xfrm>
              <a:off x="857" y="2747"/>
              <a:ext cx="81" cy="80"/>
            </a:xfrm>
            <a:custGeom>
              <a:avLst/>
              <a:gdLst>
                <a:gd name="T0" fmla="*/ 0 w 183"/>
                <a:gd name="T1" fmla="*/ 0 h 60"/>
                <a:gd name="T2" fmla="*/ 0 w 183"/>
                <a:gd name="T3" fmla="*/ 591 h 60"/>
                <a:gd name="T4" fmla="*/ 0 w 183"/>
                <a:gd name="T5" fmla="*/ 692 h 60"/>
                <a:gd name="T6" fmla="*/ 0 w 183"/>
                <a:gd name="T7" fmla="*/ 1073 h 60"/>
                <a:gd name="T8" fmla="*/ 0 w 183"/>
                <a:gd name="T9" fmla="*/ 908 h 60"/>
                <a:gd name="T10" fmla="*/ 0 w 183"/>
                <a:gd name="T11" fmla="*/ 805 h 60"/>
                <a:gd name="T12" fmla="*/ 0 w 183"/>
                <a:gd name="T13" fmla="*/ 847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3"/>
                <a:gd name="T22" fmla="*/ 0 h 60"/>
                <a:gd name="T23" fmla="*/ 183 w 183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3" h="60">
                  <a:moveTo>
                    <a:pt x="0" y="0"/>
                  </a:moveTo>
                  <a:cubicBezTo>
                    <a:pt x="6" y="22"/>
                    <a:pt x="30" y="29"/>
                    <a:pt x="51" y="33"/>
                  </a:cubicBezTo>
                  <a:cubicBezTo>
                    <a:pt x="65" y="36"/>
                    <a:pt x="93" y="39"/>
                    <a:pt x="93" y="39"/>
                  </a:cubicBezTo>
                  <a:cubicBezTo>
                    <a:pt x="96" y="42"/>
                    <a:pt x="112" y="60"/>
                    <a:pt x="123" y="60"/>
                  </a:cubicBezTo>
                  <a:cubicBezTo>
                    <a:pt x="133" y="60"/>
                    <a:pt x="138" y="54"/>
                    <a:pt x="147" y="51"/>
                  </a:cubicBezTo>
                  <a:cubicBezTo>
                    <a:pt x="153" y="49"/>
                    <a:pt x="165" y="45"/>
                    <a:pt x="165" y="45"/>
                  </a:cubicBezTo>
                  <a:cubicBezTo>
                    <a:pt x="171" y="46"/>
                    <a:pt x="183" y="48"/>
                    <a:pt x="183" y="48"/>
                  </a:cubicBezTo>
                </a:path>
              </a:pathLst>
            </a:custGeom>
            <a:noFill/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291"/>
            <p:cNvSpPr>
              <a:spLocks/>
            </p:cNvSpPr>
            <p:nvPr/>
          </p:nvSpPr>
          <p:spPr bwMode="auto">
            <a:xfrm>
              <a:off x="1583" y="2690"/>
              <a:ext cx="73" cy="44"/>
            </a:xfrm>
            <a:custGeom>
              <a:avLst/>
              <a:gdLst>
                <a:gd name="T0" fmla="*/ 0 w 162"/>
                <a:gd name="T1" fmla="*/ 0 h 105"/>
                <a:gd name="T2" fmla="*/ 0 w 162"/>
                <a:gd name="T3" fmla="*/ 0 h 105"/>
                <a:gd name="T4" fmla="*/ 0 w 162"/>
                <a:gd name="T5" fmla="*/ 0 h 105"/>
                <a:gd name="T6" fmla="*/ 0 w 162"/>
                <a:gd name="T7" fmla="*/ 0 h 105"/>
                <a:gd name="T8" fmla="*/ 0 w 162"/>
                <a:gd name="T9" fmla="*/ 0 h 105"/>
                <a:gd name="T10" fmla="*/ 0 w 162"/>
                <a:gd name="T11" fmla="*/ 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2"/>
                <a:gd name="T19" fmla="*/ 0 h 105"/>
                <a:gd name="T20" fmla="*/ 162 w 162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2" h="105">
                  <a:moveTo>
                    <a:pt x="0" y="105"/>
                  </a:moveTo>
                  <a:cubicBezTo>
                    <a:pt x="6" y="101"/>
                    <a:pt x="12" y="97"/>
                    <a:pt x="18" y="93"/>
                  </a:cubicBezTo>
                  <a:cubicBezTo>
                    <a:pt x="24" y="89"/>
                    <a:pt x="24" y="79"/>
                    <a:pt x="30" y="75"/>
                  </a:cubicBezTo>
                  <a:cubicBezTo>
                    <a:pt x="56" y="58"/>
                    <a:pt x="77" y="41"/>
                    <a:pt x="108" y="33"/>
                  </a:cubicBezTo>
                  <a:cubicBezTo>
                    <a:pt x="118" y="26"/>
                    <a:pt x="126" y="24"/>
                    <a:pt x="138" y="21"/>
                  </a:cubicBezTo>
                  <a:cubicBezTo>
                    <a:pt x="143" y="13"/>
                    <a:pt x="162" y="6"/>
                    <a:pt x="162" y="0"/>
                  </a:cubicBezTo>
                </a:path>
              </a:pathLst>
            </a:custGeom>
            <a:noFill/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292" descr="砂"/>
            <p:cNvSpPr>
              <a:spLocks/>
            </p:cNvSpPr>
            <p:nvPr/>
          </p:nvSpPr>
          <p:spPr bwMode="auto">
            <a:xfrm>
              <a:off x="853" y="2734"/>
              <a:ext cx="81" cy="768"/>
            </a:xfrm>
            <a:custGeom>
              <a:avLst/>
              <a:gdLst>
                <a:gd name="T0" fmla="*/ 0 w 181"/>
                <a:gd name="T1" fmla="*/ 0 h 1800"/>
                <a:gd name="T2" fmla="*/ 0 w 181"/>
                <a:gd name="T3" fmla="*/ 0 h 1800"/>
                <a:gd name="T4" fmla="*/ 0 w 181"/>
                <a:gd name="T5" fmla="*/ 0 h 1800"/>
                <a:gd name="T6" fmla="*/ 0 w 181"/>
                <a:gd name="T7" fmla="*/ 0 h 1800"/>
                <a:gd name="T8" fmla="*/ 0 w 181"/>
                <a:gd name="T9" fmla="*/ 0 h 1800"/>
                <a:gd name="T10" fmla="*/ 0 w 181"/>
                <a:gd name="T11" fmla="*/ 0 h 1800"/>
                <a:gd name="T12" fmla="*/ 0 w 181"/>
                <a:gd name="T13" fmla="*/ 0 h 1800"/>
                <a:gd name="T14" fmla="*/ 0 w 181"/>
                <a:gd name="T15" fmla="*/ 0 h 1800"/>
                <a:gd name="T16" fmla="*/ 0 w 181"/>
                <a:gd name="T17" fmla="*/ 0 h 18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1"/>
                <a:gd name="T28" fmla="*/ 0 h 1800"/>
                <a:gd name="T29" fmla="*/ 181 w 181"/>
                <a:gd name="T30" fmla="*/ 1800 h 18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1" h="1800">
                  <a:moveTo>
                    <a:pt x="1" y="0"/>
                  </a:moveTo>
                  <a:lnTo>
                    <a:pt x="1" y="1800"/>
                  </a:lnTo>
                  <a:lnTo>
                    <a:pt x="181" y="1800"/>
                  </a:lnTo>
                  <a:lnTo>
                    <a:pt x="181" y="180"/>
                  </a:lnTo>
                  <a:cubicBezTo>
                    <a:pt x="157" y="188"/>
                    <a:pt x="143" y="189"/>
                    <a:pt x="135" y="214"/>
                  </a:cubicBezTo>
                  <a:cubicBezTo>
                    <a:pt x="118" y="203"/>
                    <a:pt x="114" y="190"/>
                    <a:pt x="95" y="184"/>
                  </a:cubicBezTo>
                  <a:cubicBezTo>
                    <a:pt x="82" y="140"/>
                    <a:pt x="86" y="155"/>
                    <a:pt x="55" y="134"/>
                  </a:cubicBezTo>
                  <a:cubicBezTo>
                    <a:pt x="45" y="119"/>
                    <a:pt x="15" y="99"/>
                    <a:pt x="15" y="99"/>
                  </a:cubicBezTo>
                  <a:cubicBezTo>
                    <a:pt x="11" y="64"/>
                    <a:pt x="0" y="35"/>
                    <a:pt x="1" y="0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293" descr="砂"/>
            <p:cNvSpPr>
              <a:spLocks/>
            </p:cNvSpPr>
            <p:nvPr/>
          </p:nvSpPr>
          <p:spPr bwMode="auto">
            <a:xfrm>
              <a:off x="1580" y="2692"/>
              <a:ext cx="82" cy="810"/>
            </a:xfrm>
            <a:custGeom>
              <a:avLst/>
              <a:gdLst>
                <a:gd name="T0" fmla="*/ 0 w 180"/>
                <a:gd name="T1" fmla="*/ 0 h 1901"/>
                <a:gd name="T2" fmla="*/ 0 w 180"/>
                <a:gd name="T3" fmla="*/ 0 h 1901"/>
                <a:gd name="T4" fmla="*/ 0 w 180"/>
                <a:gd name="T5" fmla="*/ 0 h 1901"/>
                <a:gd name="T6" fmla="*/ 0 w 180"/>
                <a:gd name="T7" fmla="*/ 0 h 1901"/>
                <a:gd name="T8" fmla="*/ 0 w 180"/>
                <a:gd name="T9" fmla="*/ 0 h 1901"/>
                <a:gd name="T10" fmla="*/ 0 w 180"/>
                <a:gd name="T11" fmla="*/ 0 h 1901"/>
                <a:gd name="T12" fmla="*/ 0 w 180"/>
                <a:gd name="T13" fmla="*/ 0 h 19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0"/>
                <a:gd name="T22" fmla="*/ 0 h 1901"/>
                <a:gd name="T23" fmla="*/ 180 w 180"/>
                <a:gd name="T24" fmla="*/ 1901 h 19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0" h="1901">
                  <a:moveTo>
                    <a:pt x="4" y="100"/>
                  </a:moveTo>
                  <a:cubicBezTo>
                    <a:pt x="20" y="89"/>
                    <a:pt x="33" y="76"/>
                    <a:pt x="49" y="65"/>
                  </a:cubicBezTo>
                  <a:cubicBezTo>
                    <a:pt x="65" y="41"/>
                    <a:pt x="85" y="44"/>
                    <a:pt x="114" y="40"/>
                  </a:cubicBezTo>
                  <a:cubicBezTo>
                    <a:pt x="134" y="26"/>
                    <a:pt x="155" y="0"/>
                    <a:pt x="179" y="0"/>
                  </a:cubicBezTo>
                  <a:lnTo>
                    <a:pt x="180" y="1901"/>
                  </a:lnTo>
                  <a:lnTo>
                    <a:pt x="0" y="1901"/>
                  </a:lnTo>
                  <a:lnTo>
                    <a:pt x="4" y="100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294" descr="みかげ石"/>
            <p:cNvSpPr>
              <a:spLocks/>
            </p:cNvSpPr>
            <p:nvPr/>
          </p:nvSpPr>
          <p:spPr bwMode="auto">
            <a:xfrm>
              <a:off x="938" y="3396"/>
              <a:ext cx="634" cy="74"/>
            </a:xfrm>
            <a:custGeom>
              <a:avLst/>
              <a:gdLst>
                <a:gd name="T0" fmla="*/ 0 w 1412"/>
                <a:gd name="T1" fmla="*/ 0 h 172"/>
                <a:gd name="T2" fmla="*/ 0 w 1412"/>
                <a:gd name="T3" fmla="*/ 0 h 172"/>
                <a:gd name="T4" fmla="*/ 0 w 1412"/>
                <a:gd name="T5" fmla="*/ 0 h 172"/>
                <a:gd name="T6" fmla="*/ 0 w 1412"/>
                <a:gd name="T7" fmla="*/ 0 h 172"/>
                <a:gd name="T8" fmla="*/ 0 w 1412"/>
                <a:gd name="T9" fmla="*/ 0 h 172"/>
                <a:gd name="T10" fmla="*/ 0 w 1412"/>
                <a:gd name="T11" fmla="*/ 0 h 172"/>
                <a:gd name="T12" fmla="*/ 0 w 1412"/>
                <a:gd name="T13" fmla="*/ 0 h 172"/>
                <a:gd name="T14" fmla="*/ 0 w 1412"/>
                <a:gd name="T15" fmla="*/ 0 h 172"/>
                <a:gd name="T16" fmla="*/ 0 w 1412"/>
                <a:gd name="T17" fmla="*/ 0 h 172"/>
                <a:gd name="T18" fmla="*/ 0 w 1412"/>
                <a:gd name="T19" fmla="*/ 0 h 172"/>
                <a:gd name="T20" fmla="*/ 0 w 1412"/>
                <a:gd name="T21" fmla="*/ 0 h 172"/>
                <a:gd name="T22" fmla="*/ 0 w 1412"/>
                <a:gd name="T23" fmla="*/ 0 h 172"/>
                <a:gd name="T24" fmla="*/ 0 w 1412"/>
                <a:gd name="T25" fmla="*/ 0 h 172"/>
                <a:gd name="T26" fmla="*/ 0 w 1412"/>
                <a:gd name="T27" fmla="*/ 0 h 172"/>
                <a:gd name="T28" fmla="*/ 0 w 1412"/>
                <a:gd name="T29" fmla="*/ 0 h 172"/>
                <a:gd name="T30" fmla="*/ 0 w 1412"/>
                <a:gd name="T31" fmla="*/ 0 h 172"/>
                <a:gd name="T32" fmla="*/ 0 w 1412"/>
                <a:gd name="T33" fmla="*/ 0 h 172"/>
                <a:gd name="T34" fmla="*/ 0 w 1412"/>
                <a:gd name="T35" fmla="*/ 0 h 172"/>
                <a:gd name="T36" fmla="*/ 0 w 1412"/>
                <a:gd name="T37" fmla="*/ 0 h 172"/>
                <a:gd name="T38" fmla="*/ 0 w 1412"/>
                <a:gd name="T39" fmla="*/ 0 h 172"/>
                <a:gd name="T40" fmla="*/ 0 w 1412"/>
                <a:gd name="T41" fmla="*/ 0 h 172"/>
                <a:gd name="T42" fmla="*/ 0 w 1412"/>
                <a:gd name="T43" fmla="*/ 0 h 172"/>
                <a:gd name="T44" fmla="*/ 0 w 1412"/>
                <a:gd name="T45" fmla="*/ 0 h 172"/>
                <a:gd name="T46" fmla="*/ 0 w 1412"/>
                <a:gd name="T47" fmla="*/ 0 h 172"/>
                <a:gd name="T48" fmla="*/ 0 w 1412"/>
                <a:gd name="T49" fmla="*/ 0 h 172"/>
                <a:gd name="T50" fmla="*/ 0 w 1412"/>
                <a:gd name="T51" fmla="*/ 0 h 172"/>
                <a:gd name="T52" fmla="*/ 0 w 1412"/>
                <a:gd name="T53" fmla="*/ 0 h 172"/>
                <a:gd name="T54" fmla="*/ 0 w 1412"/>
                <a:gd name="T55" fmla="*/ 0 h 1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12"/>
                <a:gd name="T85" fmla="*/ 0 h 172"/>
                <a:gd name="T86" fmla="*/ 1412 w 1412"/>
                <a:gd name="T87" fmla="*/ 172 h 17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12" h="172">
                  <a:moveTo>
                    <a:pt x="655" y="77"/>
                  </a:moveTo>
                  <a:cubicBezTo>
                    <a:pt x="575" y="83"/>
                    <a:pt x="495" y="94"/>
                    <a:pt x="415" y="102"/>
                  </a:cubicBezTo>
                  <a:cubicBezTo>
                    <a:pt x="338" y="121"/>
                    <a:pt x="265" y="123"/>
                    <a:pt x="185" y="127"/>
                  </a:cubicBezTo>
                  <a:cubicBezTo>
                    <a:pt x="141" y="142"/>
                    <a:pt x="95" y="131"/>
                    <a:pt x="50" y="142"/>
                  </a:cubicBezTo>
                  <a:cubicBezTo>
                    <a:pt x="40" y="172"/>
                    <a:pt x="34" y="150"/>
                    <a:pt x="10" y="142"/>
                  </a:cubicBezTo>
                  <a:cubicBezTo>
                    <a:pt x="0" y="113"/>
                    <a:pt x="15" y="87"/>
                    <a:pt x="35" y="67"/>
                  </a:cubicBezTo>
                  <a:cubicBezTo>
                    <a:pt x="47" y="31"/>
                    <a:pt x="36" y="43"/>
                    <a:pt x="60" y="27"/>
                  </a:cubicBezTo>
                  <a:cubicBezTo>
                    <a:pt x="96" y="36"/>
                    <a:pt x="124" y="37"/>
                    <a:pt x="160" y="32"/>
                  </a:cubicBezTo>
                  <a:cubicBezTo>
                    <a:pt x="218" y="3"/>
                    <a:pt x="139" y="35"/>
                    <a:pt x="200" y="37"/>
                  </a:cubicBezTo>
                  <a:cubicBezTo>
                    <a:pt x="240" y="38"/>
                    <a:pt x="280" y="30"/>
                    <a:pt x="320" y="27"/>
                  </a:cubicBezTo>
                  <a:cubicBezTo>
                    <a:pt x="343" y="19"/>
                    <a:pt x="360" y="24"/>
                    <a:pt x="380" y="37"/>
                  </a:cubicBezTo>
                  <a:cubicBezTo>
                    <a:pt x="464" y="29"/>
                    <a:pt x="545" y="16"/>
                    <a:pt x="630" y="12"/>
                  </a:cubicBezTo>
                  <a:cubicBezTo>
                    <a:pt x="643" y="14"/>
                    <a:pt x="657" y="15"/>
                    <a:pt x="670" y="17"/>
                  </a:cubicBezTo>
                  <a:cubicBezTo>
                    <a:pt x="684" y="20"/>
                    <a:pt x="710" y="27"/>
                    <a:pt x="710" y="27"/>
                  </a:cubicBezTo>
                  <a:cubicBezTo>
                    <a:pt x="825" y="17"/>
                    <a:pt x="926" y="19"/>
                    <a:pt x="1045" y="22"/>
                  </a:cubicBezTo>
                  <a:cubicBezTo>
                    <a:pt x="1070" y="38"/>
                    <a:pt x="1074" y="37"/>
                    <a:pt x="1105" y="32"/>
                  </a:cubicBezTo>
                  <a:cubicBezTo>
                    <a:pt x="1153" y="0"/>
                    <a:pt x="1218" y="24"/>
                    <a:pt x="1270" y="37"/>
                  </a:cubicBezTo>
                  <a:cubicBezTo>
                    <a:pt x="1330" y="30"/>
                    <a:pt x="1340" y="24"/>
                    <a:pt x="1406" y="28"/>
                  </a:cubicBezTo>
                  <a:cubicBezTo>
                    <a:pt x="1410" y="62"/>
                    <a:pt x="1402" y="64"/>
                    <a:pt x="1410" y="87"/>
                  </a:cubicBezTo>
                  <a:cubicBezTo>
                    <a:pt x="1408" y="105"/>
                    <a:pt x="1412" y="125"/>
                    <a:pt x="1405" y="142"/>
                  </a:cubicBezTo>
                  <a:cubicBezTo>
                    <a:pt x="1403" y="147"/>
                    <a:pt x="1396" y="130"/>
                    <a:pt x="1390" y="132"/>
                  </a:cubicBezTo>
                  <a:cubicBezTo>
                    <a:pt x="1383" y="135"/>
                    <a:pt x="1383" y="145"/>
                    <a:pt x="1380" y="152"/>
                  </a:cubicBezTo>
                  <a:cubicBezTo>
                    <a:pt x="1367" y="146"/>
                    <a:pt x="1351" y="146"/>
                    <a:pt x="1340" y="137"/>
                  </a:cubicBezTo>
                  <a:cubicBezTo>
                    <a:pt x="1336" y="134"/>
                    <a:pt x="1340" y="124"/>
                    <a:pt x="1335" y="122"/>
                  </a:cubicBezTo>
                  <a:cubicBezTo>
                    <a:pt x="1303" y="112"/>
                    <a:pt x="1268" y="118"/>
                    <a:pt x="1235" y="112"/>
                  </a:cubicBezTo>
                  <a:cubicBezTo>
                    <a:pt x="1131" y="95"/>
                    <a:pt x="1070" y="90"/>
                    <a:pt x="950" y="87"/>
                  </a:cubicBezTo>
                  <a:cubicBezTo>
                    <a:pt x="894" y="68"/>
                    <a:pt x="825" y="77"/>
                    <a:pt x="765" y="72"/>
                  </a:cubicBezTo>
                  <a:cubicBezTo>
                    <a:pt x="731" y="61"/>
                    <a:pt x="690" y="73"/>
                    <a:pt x="655" y="77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95"/>
            <p:cNvSpPr>
              <a:spLocks/>
            </p:cNvSpPr>
            <p:nvPr/>
          </p:nvSpPr>
          <p:spPr bwMode="auto">
            <a:xfrm>
              <a:off x="938" y="3291"/>
              <a:ext cx="638" cy="146"/>
            </a:xfrm>
            <a:custGeom>
              <a:avLst/>
              <a:gdLst>
                <a:gd name="T0" fmla="*/ 0 w 1421"/>
                <a:gd name="T1" fmla="*/ 0 h 346"/>
                <a:gd name="T2" fmla="*/ 0 w 1421"/>
                <a:gd name="T3" fmla="*/ 0 h 346"/>
                <a:gd name="T4" fmla="*/ 0 w 1421"/>
                <a:gd name="T5" fmla="*/ 0 h 346"/>
                <a:gd name="T6" fmla="*/ 0 w 1421"/>
                <a:gd name="T7" fmla="*/ 0 h 346"/>
                <a:gd name="T8" fmla="*/ 0 w 1421"/>
                <a:gd name="T9" fmla="*/ 0 h 346"/>
                <a:gd name="T10" fmla="*/ 0 w 1421"/>
                <a:gd name="T11" fmla="*/ 0 h 346"/>
                <a:gd name="T12" fmla="*/ 0 w 1421"/>
                <a:gd name="T13" fmla="*/ 0 h 346"/>
                <a:gd name="T14" fmla="*/ 0 w 1421"/>
                <a:gd name="T15" fmla="*/ 0 h 346"/>
                <a:gd name="T16" fmla="*/ 0 w 1421"/>
                <a:gd name="T17" fmla="*/ 0 h 346"/>
                <a:gd name="T18" fmla="*/ 0 w 1421"/>
                <a:gd name="T19" fmla="*/ 0 h 346"/>
                <a:gd name="T20" fmla="*/ 0 w 1421"/>
                <a:gd name="T21" fmla="*/ 0 h 346"/>
                <a:gd name="T22" fmla="*/ 0 w 1421"/>
                <a:gd name="T23" fmla="*/ 0 h 346"/>
                <a:gd name="T24" fmla="*/ 0 w 1421"/>
                <a:gd name="T25" fmla="*/ 0 h 346"/>
                <a:gd name="T26" fmla="*/ 0 w 1421"/>
                <a:gd name="T27" fmla="*/ 0 h 346"/>
                <a:gd name="T28" fmla="*/ 0 w 1421"/>
                <a:gd name="T29" fmla="*/ 0 h 346"/>
                <a:gd name="T30" fmla="*/ 0 w 1421"/>
                <a:gd name="T31" fmla="*/ 0 h 346"/>
                <a:gd name="T32" fmla="*/ 0 w 1421"/>
                <a:gd name="T33" fmla="*/ 0 h 346"/>
                <a:gd name="T34" fmla="*/ 0 w 1421"/>
                <a:gd name="T35" fmla="*/ 0 h 346"/>
                <a:gd name="T36" fmla="*/ 0 w 1421"/>
                <a:gd name="T37" fmla="*/ 0 h 346"/>
                <a:gd name="T38" fmla="*/ 0 w 1421"/>
                <a:gd name="T39" fmla="*/ 0 h 346"/>
                <a:gd name="T40" fmla="*/ 0 w 1421"/>
                <a:gd name="T41" fmla="*/ 0 h 346"/>
                <a:gd name="T42" fmla="*/ 0 w 1421"/>
                <a:gd name="T43" fmla="*/ 0 h 346"/>
                <a:gd name="T44" fmla="*/ 0 w 1421"/>
                <a:gd name="T45" fmla="*/ 0 h 346"/>
                <a:gd name="T46" fmla="*/ 0 w 1421"/>
                <a:gd name="T47" fmla="*/ 0 h 346"/>
                <a:gd name="T48" fmla="*/ 0 w 1421"/>
                <a:gd name="T49" fmla="*/ 0 h 346"/>
                <a:gd name="T50" fmla="*/ 0 w 1421"/>
                <a:gd name="T51" fmla="*/ 0 h 346"/>
                <a:gd name="T52" fmla="*/ 0 w 1421"/>
                <a:gd name="T53" fmla="*/ 0 h 346"/>
                <a:gd name="T54" fmla="*/ 0 w 1421"/>
                <a:gd name="T55" fmla="*/ 0 h 346"/>
                <a:gd name="T56" fmla="*/ 0 w 1421"/>
                <a:gd name="T57" fmla="*/ 0 h 346"/>
                <a:gd name="T58" fmla="*/ 0 w 1421"/>
                <a:gd name="T59" fmla="*/ 0 h 346"/>
                <a:gd name="T60" fmla="*/ 0 w 1421"/>
                <a:gd name="T61" fmla="*/ 0 h 346"/>
                <a:gd name="T62" fmla="*/ 0 w 1421"/>
                <a:gd name="T63" fmla="*/ 0 h 346"/>
                <a:gd name="T64" fmla="*/ 0 w 1421"/>
                <a:gd name="T65" fmla="*/ 0 h 346"/>
                <a:gd name="T66" fmla="*/ 0 w 1421"/>
                <a:gd name="T67" fmla="*/ 0 h 346"/>
                <a:gd name="T68" fmla="*/ 0 w 1421"/>
                <a:gd name="T69" fmla="*/ 0 h 346"/>
                <a:gd name="T70" fmla="*/ 0 w 1421"/>
                <a:gd name="T71" fmla="*/ 0 h 346"/>
                <a:gd name="T72" fmla="*/ 0 w 1421"/>
                <a:gd name="T73" fmla="*/ 0 h 346"/>
                <a:gd name="T74" fmla="*/ 0 w 1421"/>
                <a:gd name="T75" fmla="*/ 0 h 346"/>
                <a:gd name="T76" fmla="*/ 0 w 1421"/>
                <a:gd name="T77" fmla="*/ 0 h 346"/>
                <a:gd name="T78" fmla="*/ 0 w 1421"/>
                <a:gd name="T79" fmla="*/ 0 h 346"/>
                <a:gd name="T80" fmla="*/ 0 w 1421"/>
                <a:gd name="T81" fmla="*/ 0 h 346"/>
                <a:gd name="T82" fmla="*/ 0 w 1421"/>
                <a:gd name="T83" fmla="*/ 0 h 346"/>
                <a:gd name="T84" fmla="*/ 0 w 1421"/>
                <a:gd name="T85" fmla="*/ 0 h 346"/>
                <a:gd name="T86" fmla="*/ 0 w 1421"/>
                <a:gd name="T87" fmla="*/ 0 h 346"/>
                <a:gd name="T88" fmla="*/ 0 w 1421"/>
                <a:gd name="T89" fmla="*/ 0 h 346"/>
                <a:gd name="T90" fmla="*/ 0 w 1421"/>
                <a:gd name="T91" fmla="*/ 0 h 346"/>
                <a:gd name="T92" fmla="*/ 0 w 1421"/>
                <a:gd name="T93" fmla="*/ 0 h 346"/>
                <a:gd name="T94" fmla="*/ 0 w 1421"/>
                <a:gd name="T95" fmla="*/ 0 h 346"/>
                <a:gd name="T96" fmla="*/ 0 w 1421"/>
                <a:gd name="T97" fmla="*/ 0 h 3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21"/>
                <a:gd name="T148" fmla="*/ 0 h 346"/>
                <a:gd name="T149" fmla="*/ 1421 w 1421"/>
                <a:gd name="T150" fmla="*/ 346 h 3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21" h="346">
                  <a:moveTo>
                    <a:pt x="4" y="344"/>
                  </a:moveTo>
                  <a:cubicBezTo>
                    <a:pt x="4" y="284"/>
                    <a:pt x="0" y="171"/>
                    <a:pt x="19" y="119"/>
                  </a:cubicBezTo>
                  <a:cubicBezTo>
                    <a:pt x="28" y="63"/>
                    <a:pt x="65" y="75"/>
                    <a:pt x="102" y="73"/>
                  </a:cubicBezTo>
                  <a:cubicBezTo>
                    <a:pt x="123" y="44"/>
                    <a:pt x="199" y="142"/>
                    <a:pt x="225" y="149"/>
                  </a:cubicBezTo>
                  <a:cubicBezTo>
                    <a:pt x="278" y="135"/>
                    <a:pt x="210" y="114"/>
                    <a:pt x="294" y="121"/>
                  </a:cubicBezTo>
                  <a:cubicBezTo>
                    <a:pt x="307" y="133"/>
                    <a:pt x="314" y="76"/>
                    <a:pt x="330" y="82"/>
                  </a:cubicBezTo>
                  <a:cubicBezTo>
                    <a:pt x="359" y="76"/>
                    <a:pt x="353" y="154"/>
                    <a:pt x="379" y="138"/>
                  </a:cubicBezTo>
                  <a:cubicBezTo>
                    <a:pt x="394" y="140"/>
                    <a:pt x="434" y="95"/>
                    <a:pt x="446" y="104"/>
                  </a:cubicBezTo>
                  <a:cubicBezTo>
                    <a:pt x="473" y="126"/>
                    <a:pt x="426" y="105"/>
                    <a:pt x="461" y="115"/>
                  </a:cubicBezTo>
                  <a:cubicBezTo>
                    <a:pt x="472" y="114"/>
                    <a:pt x="469" y="129"/>
                    <a:pt x="480" y="126"/>
                  </a:cubicBezTo>
                  <a:cubicBezTo>
                    <a:pt x="495" y="122"/>
                    <a:pt x="492" y="90"/>
                    <a:pt x="507" y="85"/>
                  </a:cubicBezTo>
                  <a:cubicBezTo>
                    <a:pt x="517" y="57"/>
                    <a:pt x="534" y="46"/>
                    <a:pt x="567" y="88"/>
                  </a:cubicBezTo>
                  <a:cubicBezTo>
                    <a:pt x="577" y="103"/>
                    <a:pt x="584" y="90"/>
                    <a:pt x="600" y="96"/>
                  </a:cubicBezTo>
                  <a:cubicBezTo>
                    <a:pt x="668" y="84"/>
                    <a:pt x="588" y="100"/>
                    <a:pt x="679" y="108"/>
                  </a:cubicBezTo>
                  <a:cubicBezTo>
                    <a:pt x="701" y="118"/>
                    <a:pt x="692" y="130"/>
                    <a:pt x="716" y="126"/>
                  </a:cubicBezTo>
                  <a:cubicBezTo>
                    <a:pt x="732" y="101"/>
                    <a:pt x="740" y="109"/>
                    <a:pt x="795" y="123"/>
                  </a:cubicBezTo>
                  <a:cubicBezTo>
                    <a:pt x="799" y="124"/>
                    <a:pt x="801" y="120"/>
                    <a:pt x="803" y="123"/>
                  </a:cubicBezTo>
                  <a:cubicBezTo>
                    <a:pt x="810" y="132"/>
                    <a:pt x="806" y="62"/>
                    <a:pt x="816" y="64"/>
                  </a:cubicBezTo>
                  <a:cubicBezTo>
                    <a:pt x="840" y="61"/>
                    <a:pt x="845" y="156"/>
                    <a:pt x="851" y="134"/>
                  </a:cubicBezTo>
                  <a:cubicBezTo>
                    <a:pt x="880" y="138"/>
                    <a:pt x="900" y="103"/>
                    <a:pt x="930" y="108"/>
                  </a:cubicBezTo>
                  <a:cubicBezTo>
                    <a:pt x="965" y="99"/>
                    <a:pt x="961" y="159"/>
                    <a:pt x="968" y="134"/>
                  </a:cubicBezTo>
                  <a:cubicBezTo>
                    <a:pt x="982" y="135"/>
                    <a:pt x="996" y="134"/>
                    <a:pt x="1009" y="138"/>
                  </a:cubicBezTo>
                  <a:cubicBezTo>
                    <a:pt x="1025" y="143"/>
                    <a:pt x="1013" y="121"/>
                    <a:pt x="1020" y="130"/>
                  </a:cubicBezTo>
                  <a:cubicBezTo>
                    <a:pt x="1031" y="144"/>
                    <a:pt x="1038" y="55"/>
                    <a:pt x="1053" y="58"/>
                  </a:cubicBezTo>
                  <a:cubicBezTo>
                    <a:pt x="1091" y="62"/>
                    <a:pt x="1063" y="132"/>
                    <a:pt x="1095" y="115"/>
                  </a:cubicBezTo>
                  <a:cubicBezTo>
                    <a:pt x="1097" y="111"/>
                    <a:pt x="1102" y="124"/>
                    <a:pt x="1106" y="123"/>
                  </a:cubicBezTo>
                  <a:cubicBezTo>
                    <a:pt x="1109" y="122"/>
                    <a:pt x="1126" y="137"/>
                    <a:pt x="1129" y="138"/>
                  </a:cubicBezTo>
                  <a:cubicBezTo>
                    <a:pt x="1139" y="142"/>
                    <a:pt x="1148" y="119"/>
                    <a:pt x="1158" y="121"/>
                  </a:cubicBezTo>
                  <a:cubicBezTo>
                    <a:pt x="1213" y="112"/>
                    <a:pt x="1208" y="79"/>
                    <a:pt x="1253" y="100"/>
                  </a:cubicBezTo>
                  <a:cubicBezTo>
                    <a:pt x="1267" y="80"/>
                    <a:pt x="1274" y="0"/>
                    <a:pt x="1299" y="4"/>
                  </a:cubicBezTo>
                  <a:cubicBezTo>
                    <a:pt x="1317" y="29"/>
                    <a:pt x="1332" y="105"/>
                    <a:pt x="1365" y="108"/>
                  </a:cubicBezTo>
                  <a:cubicBezTo>
                    <a:pt x="1375" y="123"/>
                    <a:pt x="1389" y="140"/>
                    <a:pt x="1406" y="145"/>
                  </a:cubicBezTo>
                  <a:cubicBezTo>
                    <a:pt x="1421" y="179"/>
                    <a:pt x="1419" y="207"/>
                    <a:pt x="1410" y="310"/>
                  </a:cubicBezTo>
                  <a:cubicBezTo>
                    <a:pt x="1407" y="346"/>
                    <a:pt x="1410" y="276"/>
                    <a:pt x="1421" y="276"/>
                  </a:cubicBezTo>
                  <a:cubicBezTo>
                    <a:pt x="1413" y="269"/>
                    <a:pt x="1383" y="280"/>
                    <a:pt x="1373" y="277"/>
                  </a:cubicBezTo>
                  <a:cubicBezTo>
                    <a:pt x="1299" y="280"/>
                    <a:pt x="1235" y="270"/>
                    <a:pt x="1163" y="265"/>
                  </a:cubicBezTo>
                  <a:cubicBezTo>
                    <a:pt x="1136" y="268"/>
                    <a:pt x="1114" y="275"/>
                    <a:pt x="1088" y="280"/>
                  </a:cubicBezTo>
                  <a:cubicBezTo>
                    <a:pt x="989" y="270"/>
                    <a:pt x="1072" y="270"/>
                    <a:pt x="870" y="265"/>
                  </a:cubicBezTo>
                  <a:cubicBezTo>
                    <a:pt x="843" y="258"/>
                    <a:pt x="764" y="271"/>
                    <a:pt x="735" y="273"/>
                  </a:cubicBezTo>
                  <a:cubicBezTo>
                    <a:pt x="691" y="270"/>
                    <a:pt x="647" y="270"/>
                    <a:pt x="604" y="265"/>
                  </a:cubicBezTo>
                  <a:cubicBezTo>
                    <a:pt x="595" y="264"/>
                    <a:pt x="578" y="258"/>
                    <a:pt x="578" y="258"/>
                  </a:cubicBezTo>
                  <a:cubicBezTo>
                    <a:pt x="551" y="270"/>
                    <a:pt x="529" y="270"/>
                    <a:pt x="499" y="273"/>
                  </a:cubicBezTo>
                  <a:cubicBezTo>
                    <a:pt x="465" y="285"/>
                    <a:pt x="390" y="284"/>
                    <a:pt x="390" y="284"/>
                  </a:cubicBezTo>
                  <a:cubicBezTo>
                    <a:pt x="375" y="289"/>
                    <a:pt x="365" y="284"/>
                    <a:pt x="349" y="280"/>
                  </a:cubicBezTo>
                  <a:cubicBezTo>
                    <a:pt x="340" y="278"/>
                    <a:pt x="323" y="273"/>
                    <a:pt x="323" y="273"/>
                  </a:cubicBezTo>
                  <a:cubicBezTo>
                    <a:pt x="262" y="286"/>
                    <a:pt x="273" y="280"/>
                    <a:pt x="169" y="277"/>
                  </a:cubicBezTo>
                  <a:cubicBezTo>
                    <a:pt x="123" y="283"/>
                    <a:pt x="129" y="284"/>
                    <a:pt x="64" y="280"/>
                  </a:cubicBezTo>
                  <a:cubicBezTo>
                    <a:pt x="22" y="289"/>
                    <a:pt x="46" y="298"/>
                    <a:pt x="19" y="318"/>
                  </a:cubicBezTo>
                  <a:cubicBezTo>
                    <a:pt x="15" y="332"/>
                    <a:pt x="4" y="330"/>
                    <a:pt x="4" y="344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97" descr="球"/>
            <p:cNvSpPr>
              <a:spLocks/>
            </p:cNvSpPr>
            <p:nvPr/>
          </p:nvSpPr>
          <p:spPr bwMode="auto">
            <a:xfrm>
              <a:off x="936" y="3170"/>
              <a:ext cx="647" cy="105"/>
            </a:xfrm>
            <a:custGeom>
              <a:avLst/>
              <a:gdLst>
                <a:gd name="T0" fmla="*/ 0 w 1440"/>
                <a:gd name="T1" fmla="*/ 0 h 248"/>
                <a:gd name="T2" fmla="*/ 0 w 1440"/>
                <a:gd name="T3" fmla="*/ 0 h 248"/>
                <a:gd name="T4" fmla="*/ 0 w 1440"/>
                <a:gd name="T5" fmla="*/ 0 h 248"/>
                <a:gd name="T6" fmla="*/ 0 w 1440"/>
                <a:gd name="T7" fmla="*/ 0 h 248"/>
                <a:gd name="T8" fmla="*/ 0 w 1440"/>
                <a:gd name="T9" fmla="*/ 0 h 248"/>
                <a:gd name="T10" fmla="*/ 0 w 1440"/>
                <a:gd name="T11" fmla="*/ 0 h 248"/>
                <a:gd name="T12" fmla="*/ 0 w 1440"/>
                <a:gd name="T13" fmla="*/ 0 h 248"/>
                <a:gd name="T14" fmla="*/ 0 w 1440"/>
                <a:gd name="T15" fmla="*/ 0 h 248"/>
                <a:gd name="T16" fmla="*/ 0 w 1440"/>
                <a:gd name="T17" fmla="*/ 0 h 248"/>
                <a:gd name="T18" fmla="*/ 0 w 1440"/>
                <a:gd name="T19" fmla="*/ 0 h 248"/>
                <a:gd name="T20" fmla="*/ 0 w 1440"/>
                <a:gd name="T21" fmla="*/ 0 h 248"/>
                <a:gd name="T22" fmla="*/ 0 w 1440"/>
                <a:gd name="T23" fmla="*/ 0 h 248"/>
                <a:gd name="T24" fmla="*/ 0 w 1440"/>
                <a:gd name="T25" fmla="*/ 0 h 248"/>
                <a:gd name="T26" fmla="*/ 0 w 1440"/>
                <a:gd name="T27" fmla="*/ 0 h 248"/>
                <a:gd name="T28" fmla="*/ 0 w 1440"/>
                <a:gd name="T29" fmla="*/ 0 h 248"/>
                <a:gd name="T30" fmla="*/ 0 w 1440"/>
                <a:gd name="T31" fmla="*/ 0 h 248"/>
                <a:gd name="T32" fmla="*/ 0 w 1440"/>
                <a:gd name="T33" fmla="*/ 0 h 248"/>
                <a:gd name="T34" fmla="*/ 0 w 1440"/>
                <a:gd name="T35" fmla="*/ 0 h 248"/>
                <a:gd name="T36" fmla="*/ 0 w 1440"/>
                <a:gd name="T37" fmla="*/ 0 h 248"/>
                <a:gd name="T38" fmla="*/ 0 w 1440"/>
                <a:gd name="T39" fmla="*/ 0 h 248"/>
                <a:gd name="T40" fmla="*/ 0 w 1440"/>
                <a:gd name="T41" fmla="*/ 0 h 248"/>
                <a:gd name="T42" fmla="*/ 0 w 1440"/>
                <a:gd name="T43" fmla="*/ 0 h 248"/>
                <a:gd name="T44" fmla="*/ 0 w 1440"/>
                <a:gd name="T45" fmla="*/ 0 h 248"/>
                <a:gd name="T46" fmla="*/ 0 w 1440"/>
                <a:gd name="T47" fmla="*/ 0 h 248"/>
                <a:gd name="T48" fmla="*/ 0 w 1440"/>
                <a:gd name="T49" fmla="*/ 0 h 248"/>
                <a:gd name="T50" fmla="*/ 0 w 1440"/>
                <a:gd name="T51" fmla="*/ 0 h 248"/>
                <a:gd name="T52" fmla="*/ 0 w 1440"/>
                <a:gd name="T53" fmla="*/ 0 h 248"/>
                <a:gd name="T54" fmla="*/ 0 w 1440"/>
                <a:gd name="T55" fmla="*/ 0 h 248"/>
                <a:gd name="T56" fmla="*/ 0 w 1440"/>
                <a:gd name="T57" fmla="*/ 0 h 248"/>
                <a:gd name="T58" fmla="*/ 0 w 1440"/>
                <a:gd name="T59" fmla="*/ 0 h 248"/>
                <a:gd name="T60" fmla="*/ 0 w 1440"/>
                <a:gd name="T61" fmla="*/ 0 h 248"/>
                <a:gd name="T62" fmla="*/ 0 w 1440"/>
                <a:gd name="T63" fmla="*/ 0 h 248"/>
                <a:gd name="T64" fmla="*/ 0 w 1440"/>
                <a:gd name="T65" fmla="*/ 0 h 248"/>
                <a:gd name="T66" fmla="*/ 0 w 1440"/>
                <a:gd name="T67" fmla="*/ 0 h 248"/>
                <a:gd name="T68" fmla="*/ 0 w 1440"/>
                <a:gd name="T69" fmla="*/ 0 h 248"/>
                <a:gd name="T70" fmla="*/ 0 w 1440"/>
                <a:gd name="T71" fmla="*/ 0 h 248"/>
                <a:gd name="T72" fmla="*/ 0 w 1440"/>
                <a:gd name="T73" fmla="*/ 0 h 248"/>
                <a:gd name="T74" fmla="*/ 0 w 1440"/>
                <a:gd name="T75" fmla="*/ 0 h 248"/>
                <a:gd name="T76" fmla="*/ 0 w 1440"/>
                <a:gd name="T77" fmla="*/ 0 h 248"/>
                <a:gd name="T78" fmla="*/ 0 w 1440"/>
                <a:gd name="T79" fmla="*/ 0 h 248"/>
                <a:gd name="T80" fmla="*/ 0 w 1440"/>
                <a:gd name="T81" fmla="*/ 0 h 2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40"/>
                <a:gd name="T124" fmla="*/ 0 h 248"/>
                <a:gd name="T125" fmla="*/ 1440 w 1440"/>
                <a:gd name="T126" fmla="*/ 248 h 2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40" h="248">
                  <a:moveTo>
                    <a:pt x="6" y="234"/>
                  </a:moveTo>
                  <a:cubicBezTo>
                    <a:pt x="7" y="170"/>
                    <a:pt x="7" y="106"/>
                    <a:pt x="9" y="42"/>
                  </a:cubicBezTo>
                  <a:cubicBezTo>
                    <a:pt x="10" y="16"/>
                    <a:pt x="10" y="10"/>
                    <a:pt x="36" y="6"/>
                  </a:cubicBezTo>
                  <a:cubicBezTo>
                    <a:pt x="60" y="14"/>
                    <a:pt x="42" y="41"/>
                    <a:pt x="72" y="51"/>
                  </a:cubicBezTo>
                  <a:cubicBezTo>
                    <a:pt x="80" y="26"/>
                    <a:pt x="73" y="26"/>
                    <a:pt x="99" y="39"/>
                  </a:cubicBezTo>
                  <a:cubicBezTo>
                    <a:pt x="140" y="35"/>
                    <a:pt x="122" y="25"/>
                    <a:pt x="156" y="30"/>
                  </a:cubicBezTo>
                  <a:cubicBezTo>
                    <a:pt x="159" y="32"/>
                    <a:pt x="172" y="42"/>
                    <a:pt x="177" y="39"/>
                  </a:cubicBezTo>
                  <a:cubicBezTo>
                    <a:pt x="183" y="35"/>
                    <a:pt x="189" y="21"/>
                    <a:pt x="189" y="21"/>
                  </a:cubicBezTo>
                  <a:cubicBezTo>
                    <a:pt x="203" y="28"/>
                    <a:pt x="200" y="35"/>
                    <a:pt x="213" y="39"/>
                  </a:cubicBezTo>
                  <a:cubicBezTo>
                    <a:pt x="225" y="48"/>
                    <a:pt x="235" y="48"/>
                    <a:pt x="243" y="60"/>
                  </a:cubicBezTo>
                  <a:cubicBezTo>
                    <a:pt x="261" y="58"/>
                    <a:pt x="281" y="50"/>
                    <a:pt x="297" y="54"/>
                  </a:cubicBezTo>
                  <a:cubicBezTo>
                    <a:pt x="312" y="69"/>
                    <a:pt x="328" y="72"/>
                    <a:pt x="348" y="75"/>
                  </a:cubicBezTo>
                  <a:cubicBezTo>
                    <a:pt x="360" y="74"/>
                    <a:pt x="372" y="75"/>
                    <a:pt x="384" y="72"/>
                  </a:cubicBezTo>
                  <a:cubicBezTo>
                    <a:pt x="407" y="65"/>
                    <a:pt x="373" y="57"/>
                    <a:pt x="399" y="66"/>
                  </a:cubicBezTo>
                  <a:cubicBezTo>
                    <a:pt x="402" y="65"/>
                    <a:pt x="406" y="65"/>
                    <a:pt x="408" y="63"/>
                  </a:cubicBezTo>
                  <a:cubicBezTo>
                    <a:pt x="411" y="60"/>
                    <a:pt x="410" y="53"/>
                    <a:pt x="414" y="51"/>
                  </a:cubicBezTo>
                  <a:cubicBezTo>
                    <a:pt x="427" y="46"/>
                    <a:pt x="442" y="57"/>
                    <a:pt x="456" y="60"/>
                  </a:cubicBezTo>
                  <a:cubicBezTo>
                    <a:pt x="475" y="58"/>
                    <a:pt x="495" y="64"/>
                    <a:pt x="501" y="45"/>
                  </a:cubicBezTo>
                  <a:cubicBezTo>
                    <a:pt x="523" y="46"/>
                    <a:pt x="545" y="44"/>
                    <a:pt x="567" y="48"/>
                  </a:cubicBezTo>
                  <a:cubicBezTo>
                    <a:pt x="571" y="49"/>
                    <a:pt x="570" y="57"/>
                    <a:pt x="573" y="60"/>
                  </a:cubicBezTo>
                  <a:cubicBezTo>
                    <a:pt x="580" y="66"/>
                    <a:pt x="597" y="72"/>
                    <a:pt x="597" y="72"/>
                  </a:cubicBezTo>
                  <a:cubicBezTo>
                    <a:pt x="608" y="71"/>
                    <a:pt x="620" y="73"/>
                    <a:pt x="630" y="69"/>
                  </a:cubicBezTo>
                  <a:cubicBezTo>
                    <a:pt x="634" y="67"/>
                    <a:pt x="631" y="60"/>
                    <a:pt x="633" y="57"/>
                  </a:cubicBezTo>
                  <a:cubicBezTo>
                    <a:pt x="639" y="48"/>
                    <a:pt x="656" y="49"/>
                    <a:pt x="663" y="48"/>
                  </a:cubicBezTo>
                  <a:cubicBezTo>
                    <a:pt x="670" y="49"/>
                    <a:pt x="678" y="48"/>
                    <a:pt x="684" y="51"/>
                  </a:cubicBezTo>
                  <a:cubicBezTo>
                    <a:pt x="687" y="52"/>
                    <a:pt x="684" y="59"/>
                    <a:pt x="687" y="60"/>
                  </a:cubicBezTo>
                  <a:cubicBezTo>
                    <a:pt x="692" y="61"/>
                    <a:pt x="715" y="36"/>
                    <a:pt x="729" y="33"/>
                  </a:cubicBezTo>
                  <a:cubicBezTo>
                    <a:pt x="741" y="50"/>
                    <a:pt x="747" y="48"/>
                    <a:pt x="768" y="45"/>
                  </a:cubicBezTo>
                  <a:cubicBezTo>
                    <a:pt x="779" y="34"/>
                    <a:pt x="785" y="27"/>
                    <a:pt x="795" y="42"/>
                  </a:cubicBezTo>
                  <a:cubicBezTo>
                    <a:pt x="815" y="41"/>
                    <a:pt x="835" y="43"/>
                    <a:pt x="855" y="39"/>
                  </a:cubicBezTo>
                  <a:cubicBezTo>
                    <a:pt x="860" y="38"/>
                    <a:pt x="870" y="21"/>
                    <a:pt x="879" y="18"/>
                  </a:cubicBezTo>
                  <a:cubicBezTo>
                    <a:pt x="896" y="19"/>
                    <a:pt x="923" y="28"/>
                    <a:pt x="939" y="24"/>
                  </a:cubicBezTo>
                  <a:cubicBezTo>
                    <a:pt x="959" y="10"/>
                    <a:pt x="968" y="20"/>
                    <a:pt x="990" y="27"/>
                  </a:cubicBezTo>
                  <a:cubicBezTo>
                    <a:pt x="1030" y="14"/>
                    <a:pt x="1002" y="21"/>
                    <a:pt x="1077" y="18"/>
                  </a:cubicBezTo>
                  <a:cubicBezTo>
                    <a:pt x="1088" y="10"/>
                    <a:pt x="1093" y="3"/>
                    <a:pt x="1107" y="0"/>
                  </a:cubicBezTo>
                  <a:cubicBezTo>
                    <a:pt x="1122" y="5"/>
                    <a:pt x="1114" y="11"/>
                    <a:pt x="1131" y="15"/>
                  </a:cubicBezTo>
                  <a:cubicBezTo>
                    <a:pt x="1137" y="33"/>
                    <a:pt x="1149" y="26"/>
                    <a:pt x="1167" y="24"/>
                  </a:cubicBezTo>
                  <a:cubicBezTo>
                    <a:pt x="1171" y="22"/>
                    <a:pt x="1175" y="17"/>
                    <a:pt x="1179" y="18"/>
                  </a:cubicBezTo>
                  <a:cubicBezTo>
                    <a:pt x="1183" y="19"/>
                    <a:pt x="1182" y="25"/>
                    <a:pt x="1185" y="27"/>
                  </a:cubicBezTo>
                  <a:cubicBezTo>
                    <a:pt x="1190" y="32"/>
                    <a:pt x="1203" y="39"/>
                    <a:pt x="1203" y="39"/>
                  </a:cubicBezTo>
                  <a:cubicBezTo>
                    <a:pt x="1211" y="37"/>
                    <a:pt x="1219" y="36"/>
                    <a:pt x="1227" y="33"/>
                  </a:cubicBezTo>
                  <a:cubicBezTo>
                    <a:pt x="1231" y="32"/>
                    <a:pt x="1235" y="26"/>
                    <a:pt x="1239" y="27"/>
                  </a:cubicBezTo>
                  <a:cubicBezTo>
                    <a:pt x="1245" y="28"/>
                    <a:pt x="1245" y="40"/>
                    <a:pt x="1251" y="42"/>
                  </a:cubicBezTo>
                  <a:cubicBezTo>
                    <a:pt x="1259" y="44"/>
                    <a:pt x="1267" y="44"/>
                    <a:pt x="1275" y="45"/>
                  </a:cubicBezTo>
                  <a:cubicBezTo>
                    <a:pt x="1294" y="40"/>
                    <a:pt x="1291" y="32"/>
                    <a:pt x="1311" y="36"/>
                  </a:cubicBezTo>
                  <a:cubicBezTo>
                    <a:pt x="1332" y="67"/>
                    <a:pt x="1368" y="49"/>
                    <a:pt x="1404" y="48"/>
                  </a:cubicBezTo>
                  <a:cubicBezTo>
                    <a:pt x="1407" y="46"/>
                    <a:pt x="1409" y="41"/>
                    <a:pt x="1413" y="42"/>
                  </a:cubicBezTo>
                  <a:cubicBezTo>
                    <a:pt x="1423" y="44"/>
                    <a:pt x="1425" y="69"/>
                    <a:pt x="1425" y="69"/>
                  </a:cubicBezTo>
                  <a:cubicBezTo>
                    <a:pt x="1426" y="86"/>
                    <a:pt x="1440" y="182"/>
                    <a:pt x="1416" y="198"/>
                  </a:cubicBezTo>
                  <a:cubicBezTo>
                    <a:pt x="1414" y="195"/>
                    <a:pt x="1413" y="190"/>
                    <a:pt x="1410" y="189"/>
                  </a:cubicBezTo>
                  <a:cubicBezTo>
                    <a:pt x="1402" y="187"/>
                    <a:pt x="1382" y="196"/>
                    <a:pt x="1374" y="198"/>
                  </a:cubicBezTo>
                  <a:cubicBezTo>
                    <a:pt x="1352" y="202"/>
                    <a:pt x="1330" y="205"/>
                    <a:pt x="1308" y="207"/>
                  </a:cubicBezTo>
                  <a:cubicBezTo>
                    <a:pt x="1278" y="227"/>
                    <a:pt x="1300" y="218"/>
                    <a:pt x="1269" y="210"/>
                  </a:cubicBezTo>
                  <a:cubicBezTo>
                    <a:pt x="1257" y="202"/>
                    <a:pt x="1254" y="200"/>
                    <a:pt x="1239" y="204"/>
                  </a:cubicBezTo>
                  <a:cubicBezTo>
                    <a:pt x="1215" y="228"/>
                    <a:pt x="1162" y="211"/>
                    <a:pt x="1134" y="210"/>
                  </a:cubicBezTo>
                  <a:cubicBezTo>
                    <a:pt x="1117" y="206"/>
                    <a:pt x="1106" y="210"/>
                    <a:pt x="1089" y="216"/>
                  </a:cubicBezTo>
                  <a:cubicBezTo>
                    <a:pt x="1077" y="212"/>
                    <a:pt x="1079" y="205"/>
                    <a:pt x="1068" y="198"/>
                  </a:cubicBezTo>
                  <a:cubicBezTo>
                    <a:pt x="1024" y="202"/>
                    <a:pt x="1032" y="207"/>
                    <a:pt x="981" y="204"/>
                  </a:cubicBezTo>
                  <a:cubicBezTo>
                    <a:pt x="971" y="194"/>
                    <a:pt x="961" y="193"/>
                    <a:pt x="948" y="186"/>
                  </a:cubicBezTo>
                  <a:cubicBezTo>
                    <a:pt x="924" y="191"/>
                    <a:pt x="932" y="202"/>
                    <a:pt x="903" y="207"/>
                  </a:cubicBezTo>
                  <a:cubicBezTo>
                    <a:pt x="890" y="204"/>
                    <a:pt x="882" y="200"/>
                    <a:pt x="870" y="204"/>
                  </a:cubicBezTo>
                  <a:cubicBezTo>
                    <a:pt x="859" y="187"/>
                    <a:pt x="841" y="186"/>
                    <a:pt x="822" y="183"/>
                  </a:cubicBezTo>
                  <a:cubicBezTo>
                    <a:pt x="798" y="188"/>
                    <a:pt x="810" y="193"/>
                    <a:pt x="792" y="201"/>
                  </a:cubicBezTo>
                  <a:cubicBezTo>
                    <a:pt x="786" y="204"/>
                    <a:pt x="774" y="207"/>
                    <a:pt x="774" y="207"/>
                  </a:cubicBezTo>
                  <a:cubicBezTo>
                    <a:pt x="744" y="204"/>
                    <a:pt x="718" y="193"/>
                    <a:pt x="687" y="189"/>
                  </a:cubicBezTo>
                  <a:cubicBezTo>
                    <a:pt x="676" y="190"/>
                    <a:pt x="665" y="189"/>
                    <a:pt x="654" y="192"/>
                  </a:cubicBezTo>
                  <a:cubicBezTo>
                    <a:pt x="651" y="193"/>
                    <a:pt x="663" y="192"/>
                    <a:pt x="663" y="195"/>
                  </a:cubicBezTo>
                  <a:cubicBezTo>
                    <a:pt x="663" y="198"/>
                    <a:pt x="657" y="197"/>
                    <a:pt x="654" y="198"/>
                  </a:cubicBezTo>
                  <a:cubicBezTo>
                    <a:pt x="646" y="222"/>
                    <a:pt x="598" y="203"/>
                    <a:pt x="579" y="201"/>
                  </a:cubicBezTo>
                  <a:cubicBezTo>
                    <a:pt x="551" y="210"/>
                    <a:pt x="568" y="211"/>
                    <a:pt x="522" y="207"/>
                  </a:cubicBezTo>
                  <a:cubicBezTo>
                    <a:pt x="504" y="195"/>
                    <a:pt x="502" y="214"/>
                    <a:pt x="486" y="219"/>
                  </a:cubicBezTo>
                  <a:cubicBezTo>
                    <a:pt x="482" y="231"/>
                    <a:pt x="477" y="233"/>
                    <a:pt x="465" y="237"/>
                  </a:cubicBezTo>
                  <a:cubicBezTo>
                    <a:pt x="447" y="235"/>
                    <a:pt x="431" y="230"/>
                    <a:pt x="414" y="234"/>
                  </a:cubicBezTo>
                  <a:cubicBezTo>
                    <a:pt x="393" y="248"/>
                    <a:pt x="348" y="230"/>
                    <a:pt x="324" y="228"/>
                  </a:cubicBezTo>
                  <a:cubicBezTo>
                    <a:pt x="313" y="224"/>
                    <a:pt x="306" y="221"/>
                    <a:pt x="294" y="225"/>
                  </a:cubicBezTo>
                  <a:cubicBezTo>
                    <a:pt x="277" y="222"/>
                    <a:pt x="259" y="218"/>
                    <a:pt x="243" y="213"/>
                  </a:cubicBezTo>
                  <a:cubicBezTo>
                    <a:pt x="225" y="222"/>
                    <a:pt x="216" y="225"/>
                    <a:pt x="198" y="231"/>
                  </a:cubicBezTo>
                  <a:cubicBezTo>
                    <a:pt x="182" y="221"/>
                    <a:pt x="163" y="222"/>
                    <a:pt x="147" y="213"/>
                  </a:cubicBezTo>
                  <a:cubicBezTo>
                    <a:pt x="141" y="209"/>
                    <a:pt x="136" y="203"/>
                    <a:pt x="129" y="201"/>
                  </a:cubicBezTo>
                  <a:cubicBezTo>
                    <a:pt x="121" y="199"/>
                    <a:pt x="105" y="195"/>
                    <a:pt x="105" y="195"/>
                  </a:cubicBezTo>
                  <a:cubicBezTo>
                    <a:pt x="63" y="197"/>
                    <a:pt x="43" y="188"/>
                    <a:pt x="15" y="207"/>
                  </a:cubicBezTo>
                  <a:cubicBezTo>
                    <a:pt x="9" y="231"/>
                    <a:pt x="0" y="210"/>
                    <a:pt x="6" y="234"/>
                  </a:cubicBezTo>
                  <a:close/>
                </a:path>
              </a:pathLst>
            </a:custGeom>
            <a:pattFill prst="sphere">
              <a:fgClr>
                <a:srgbClr val="000000"/>
              </a:fgClr>
              <a:bgClr>
                <a:srgbClr val="969696"/>
              </a:bgClr>
            </a:patt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99" descr="大理石 (茶)"/>
            <p:cNvSpPr>
              <a:spLocks/>
            </p:cNvSpPr>
            <p:nvPr/>
          </p:nvSpPr>
          <p:spPr bwMode="auto">
            <a:xfrm>
              <a:off x="1095" y="2965"/>
              <a:ext cx="22" cy="37"/>
            </a:xfrm>
            <a:custGeom>
              <a:avLst/>
              <a:gdLst>
                <a:gd name="T0" fmla="*/ 0 w 50"/>
                <a:gd name="T1" fmla="*/ 0 h 87"/>
                <a:gd name="T2" fmla="*/ 0 w 50"/>
                <a:gd name="T3" fmla="*/ 0 h 87"/>
                <a:gd name="T4" fmla="*/ 0 w 50"/>
                <a:gd name="T5" fmla="*/ 0 h 87"/>
                <a:gd name="T6" fmla="*/ 0 w 50"/>
                <a:gd name="T7" fmla="*/ 0 h 87"/>
                <a:gd name="T8" fmla="*/ 0 w 50"/>
                <a:gd name="T9" fmla="*/ 0 h 87"/>
                <a:gd name="T10" fmla="*/ 0 w 50"/>
                <a:gd name="T11" fmla="*/ 0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87"/>
                <a:gd name="T20" fmla="*/ 50 w 50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87">
                  <a:moveTo>
                    <a:pt x="15" y="12"/>
                  </a:moveTo>
                  <a:cubicBezTo>
                    <a:pt x="14" y="24"/>
                    <a:pt x="15" y="36"/>
                    <a:pt x="12" y="48"/>
                  </a:cubicBezTo>
                  <a:cubicBezTo>
                    <a:pt x="10" y="55"/>
                    <a:pt x="0" y="66"/>
                    <a:pt x="0" y="66"/>
                  </a:cubicBezTo>
                  <a:cubicBezTo>
                    <a:pt x="5" y="87"/>
                    <a:pt x="15" y="81"/>
                    <a:pt x="33" y="75"/>
                  </a:cubicBezTo>
                  <a:cubicBezTo>
                    <a:pt x="39" y="49"/>
                    <a:pt x="50" y="20"/>
                    <a:pt x="30" y="0"/>
                  </a:cubicBezTo>
                  <a:cubicBezTo>
                    <a:pt x="19" y="11"/>
                    <a:pt x="25" y="7"/>
                    <a:pt x="15" y="12"/>
                  </a:cubicBezTo>
                  <a:close/>
                </a:path>
              </a:pathLst>
            </a:custGeom>
            <a:blipFill dpi="0" rotWithShape="0">
              <a:blip r:embed="rId6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300" descr="大理石 (茶)"/>
            <p:cNvSpPr>
              <a:spLocks/>
            </p:cNvSpPr>
            <p:nvPr/>
          </p:nvSpPr>
          <p:spPr bwMode="auto">
            <a:xfrm>
              <a:off x="1175" y="3031"/>
              <a:ext cx="33" cy="38"/>
            </a:xfrm>
            <a:custGeom>
              <a:avLst/>
              <a:gdLst>
                <a:gd name="T0" fmla="*/ 0 w 74"/>
                <a:gd name="T1" fmla="*/ 0 h 91"/>
                <a:gd name="T2" fmla="*/ 0 w 74"/>
                <a:gd name="T3" fmla="*/ 0 h 91"/>
                <a:gd name="T4" fmla="*/ 0 w 74"/>
                <a:gd name="T5" fmla="*/ 0 h 91"/>
                <a:gd name="T6" fmla="*/ 0 w 74"/>
                <a:gd name="T7" fmla="*/ 0 h 91"/>
                <a:gd name="T8" fmla="*/ 0 w 74"/>
                <a:gd name="T9" fmla="*/ 0 h 91"/>
                <a:gd name="T10" fmla="*/ 0 w 74"/>
                <a:gd name="T11" fmla="*/ 0 h 91"/>
                <a:gd name="T12" fmla="*/ 0 w 74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91"/>
                <a:gd name="T23" fmla="*/ 74 w 74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91">
                  <a:moveTo>
                    <a:pt x="21" y="19"/>
                  </a:moveTo>
                  <a:cubicBezTo>
                    <a:pt x="15" y="37"/>
                    <a:pt x="9" y="40"/>
                    <a:pt x="21" y="58"/>
                  </a:cubicBezTo>
                  <a:cubicBezTo>
                    <a:pt x="0" y="72"/>
                    <a:pt x="10" y="74"/>
                    <a:pt x="21" y="91"/>
                  </a:cubicBezTo>
                  <a:cubicBezTo>
                    <a:pt x="42" y="84"/>
                    <a:pt x="41" y="91"/>
                    <a:pt x="36" y="76"/>
                  </a:cubicBezTo>
                  <a:cubicBezTo>
                    <a:pt x="41" y="56"/>
                    <a:pt x="47" y="69"/>
                    <a:pt x="63" y="73"/>
                  </a:cubicBezTo>
                  <a:cubicBezTo>
                    <a:pt x="74" y="56"/>
                    <a:pt x="70" y="27"/>
                    <a:pt x="45" y="22"/>
                  </a:cubicBezTo>
                  <a:cubicBezTo>
                    <a:pt x="41" y="16"/>
                    <a:pt x="21" y="0"/>
                    <a:pt x="21" y="19"/>
                  </a:cubicBezTo>
                  <a:close/>
                </a:path>
              </a:pathLst>
            </a:custGeom>
            <a:blipFill dpi="0" rotWithShape="0">
              <a:blip r:embed="rId6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301" descr="大理石 (茶)"/>
            <p:cNvSpPr>
              <a:spLocks/>
            </p:cNvSpPr>
            <p:nvPr/>
          </p:nvSpPr>
          <p:spPr bwMode="auto">
            <a:xfrm>
              <a:off x="1218" y="3045"/>
              <a:ext cx="42" cy="26"/>
            </a:xfrm>
            <a:custGeom>
              <a:avLst/>
              <a:gdLst>
                <a:gd name="T0" fmla="*/ 0 w 94"/>
                <a:gd name="T1" fmla="*/ 0 h 61"/>
                <a:gd name="T2" fmla="*/ 0 w 94"/>
                <a:gd name="T3" fmla="*/ 0 h 61"/>
                <a:gd name="T4" fmla="*/ 0 w 94"/>
                <a:gd name="T5" fmla="*/ 0 h 61"/>
                <a:gd name="T6" fmla="*/ 0 w 94"/>
                <a:gd name="T7" fmla="*/ 0 h 61"/>
                <a:gd name="T8" fmla="*/ 0 w 94"/>
                <a:gd name="T9" fmla="*/ 0 h 61"/>
                <a:gd name="T10" fmla="*/ 0 w 94"/>
                <a:gd name="T11" fmla="*/ 0 h 61"/>
                <a:gd name="T12" fmla="*/ 0 w 94"/>
                <a:gd name="T13" fmla="*/ 0 h 61"/>
                <a:gd name="T14" fmla="*/ 0 w 94"/>
                <a:gd name="T15" fmla="*/ 0 h 61"/>
                <a:gd name="T16" fmla="*/ 0 w 94"/>
                <a:gd name="T17" fmla="*/ 0 h 61"/>
                <a:gd name="T18" fmla="*/ 0 w 94"/>
                <a:gd name="T19" fmla="*/ 0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61"/>
                <a:gd name="T32" fmla="*/ 94 w 94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61">
                  <a:moveTo>
                    <a:pt x="30" y="0"/>
                  </a:moveTo>
                  <a:cubicBezTo>
                    <a:pt x="6" y="8"/>
                    <a:pt x="15" y="5"/>
                    <a:pt x="3" y="24"/>
                  </a:cubicBezTo>
                  <a:cubicBezTo>
                    <a:pt x="6" y="33"/>
                    <a:pt x="0" y="51"/>
                    <a:pt x="0" y="51"/>
                  </a:cubicBezTo>
                  <a:cubicBezTo>
                    <a:pt x="2" y="54"/>
                    <a:pt x="2" y="59"/>
                    <a:pt x="6" y="60"/>
                  </a:cubicBezTo>
                  <a:cubicBezTo>
                    <a:pt x="10" y="61"/>
                    <a:pt x="14" y="54"/>
                    <a:pt x="18" y="54"/>
                  </a:cubicBezTo>
                  <a:cubicBezTo>
                    <a:pt x="28" y="53"/>
                    <a:pt x="38" y="56"/>
                    <a:pt x="48" y="57"/>
                  </a:cubicBezTo>
                  <a:cubicBezTo>
                    <a:pt x="60" y="56"/>
                    <a:pt x="73" y="58"/>
                    <a:pt x="84" y="54"/>
                  </a:cubicBezTo>
                  <a:cubicBezTo>
                    <a:pt x="94" y="50"/>
                    <a:pt x="90" y="36"/>
                    <a:pt x="84" y="33"/>
                  </a:cubicBezTo>
                  <a:cubicBezTo>
                    <a:pt x="67" y="24"/>
                    <a:pt x="52" y="23"/>
                    <a:pt x="33" y="21"/>
                  </a:cubicBezTo>
                  <a:cubicBezTo>
                    <a:pt x="59" y="14"/>
                    <a:pt x="43" y="9"/>
                    <a:pt x="30" y="0"/>
                  </a:cubicBezTo>
                  <a:close/>
                </a:path>
              </a:pathLst>
            </a:custGeom>
            <a:blipFill dpi="0" rotWithShape="0">
              <a:blip r:embed="rId6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302" descr="大理石 (茶)"/>
            <p:cNvSpPr>
              <a:spLocks/>
            </p:cNvSpPr>
            <p:nvPr/>
          </p:nvSpPr>
          <p:spPr bwMode="auto">
            <a:xfrm>
              <a:off x="1266" y="3041"/>
              <a:ext cx="40" cy="35"/>
            </a:xfrm>
            <a:custGeom>
              <a:avLst/>
              <a:gdLst>
                <a:gd name="T0" fmla="*/ 0 w 88"/>
                <a:gd name="T1" fmla="*/ 0 h 84"/>
                <a:gd name="T2" fmla="*/ 0 w 88"/>
                <a:gd name="T3" fmla="*/ 0 h 84"/>
                <a:gd name="T4" fmla="*/ 0 w 88"/>
                <a:gd name="T5" fmla="*/ 0 h 84"/>
                <a:gd name="T6" fmla="*/ 0 w 88"/>
                <a:gd name="T7" fmla="*/ 0 h 84"/>
                <a:gd name="T8" fmla="*/ 0 w 88"/>
                <a:gd name="T9" fmla="*/ 0 h 84"/>
                <a:gd name="T10" fmla="*/ 0 w 88"/>
                <a:gd name="T11" fmla="*/ 0 h 84"/>
                <a:gd name="T12" fmla="*/ 0 w 88"/>
                <a:gd name="T13" fmla="*/ 0 h 84"/>
                <a:gd name="T14" fmla="*/ 0 w 88"/>
                <a:gd name="T15" fmla="*/ 0 h 84"/>
                <a:gd name="T16" fmla="*/ 0 w 88"/>
                <a:gd name="T17" fmla="*/ 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8"/>
                <a:gd name="T28" fmla="*/ 0 h 84"/>
                <a:gd name="T29" fmla="*/ 88 w 88"/>
                <a:gd name="T30" fmla="*/ 84 h 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8" h="84">
                  <a:moveTo>
                    <a:pt x="52" y="75"/>
                  </a:moveTo>
                  <a:cubicBezTo>
                    <a:pt x="45" y="74"/>
                    <a:pt x="35" y="78"/>
                    <a:pt x="31" y="72"/>
                  </a:cubicBezTo>
                  <a:cubicBezTo>
                    <a:pt x="0" y="30"/>
                    <a:pt x="46" y="48"/>
                    <a:pt x="19" y="39"/>
                  </a:cubicBezTo>
                  <a:cubicBezTo>
                    <a:pt x="35" y="7"/>
                    <a:pt x="9" y="51"/>
                    <a:pt x="49" y="24"/>
                  </a:cubicBezTo>
                  <a:cubicBezTo>
                    <a:pt x="56" y="19"/>
                    <a:pt x="53" y="7"/>
                    <a:pt x="58" y="0"/>
                  </a:cubicBezTo>
                  <a:cubicBezTo>
                    <a:pt x="75" y="9"/>
                    <a:pt x="75" y="22"/>
                    <a:pt x="82" y="39"/>
                  </a:cubicBezTo>
                  <a:cubicBezTo>
                    <a:pt x="85" y="45"/>
                    <a:pt x="88" y="57"/>
                    <a:pt x="88" y="57"/>
                  </a:cubicBezTo>
                  <a:cubicBezTo>
                    <a:pt x="74" y="62"/>
                    <a:pt x="76" y="70"/>
                    <a:pt x="73" y="84"/>
                  </a:cubicBezTo>
                  <a:cubicBezTo>
                    <a:pt x="61" y="72"/>
                    <a:pt x="68" y="75"/>
                    <a:pt x="52" y="75"/>
                  </a:cubicBezTo>
                  <a:close/>
                </a:path>
              </a:pathLst>
            </a:custGeom>
            <a:blipFill dpi="0" rotWithShape="0">
              <a:blip r:embed="rId6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303" descr="大理石 (茶)"/>
            <p:cNvSpPr>
              <a:spLocks/>
            </p:cNvSpPr>
            <p:nvPr/>
          </p:nvSpPr>
          <p:spPr bwMode="auto">
            <a:xfrm>
              <a:off x="1202" y="2998"/>
              <a:ext cx="43" cy="36"/>
            </a:xfrm>
            <a:custGeom>
              <a:avLst/>
              <a:gdLst>
                <a:gd name="T0" fmla="*/ 0 w 96"/>
                <a:gd name="T1" fmla="*/ 0 h 87"/>
                <a:gd name="T2" fmla="*/ 0 w 96"/>
                <a:gd name="T3" fmla="*/ 0 h 87"/>
                <a:gd name="T4" fmla="*/ 0 w 96"/>
                <a:gd name="T5" fmla="*/ 0 h 87"/>
                <a:gd name="T6" fmla="*/ 0 w 96"/>
                <a:gd name="T7" fmla="*/ 0 h 87"/>
                <a:gd name="T8" fmla="*/ 0 w 96"/>
                <a:gd name="T9" fmla="*/ 0 h 87"/>
                <a:gd name="T10" fmla="*/ 0 w 96"/>
                <a:gd name="T11" fmla="*/ 0 h 87"/>
                <a:gd name="T12" fmla="*/ 0 w 96"/>
                <a:gd name="T13" fmla="*/ 0 h 87"/>
                <a:gd name="T14" fmla="*/ 0 w 96"/>
                <a:gd name="T15" fmla="*/ 0 h 87"/>
                <a:gd name="T16" fmla="*/ 0 w 96"/>
                <a:gd name="T17" fmla="*/ 0 h 87"/>
                <a:gd name="T18" fmla="*/ 0 w 96"/>
                <a:gd name="T19" fmla="*/ 0 h 87"/>
                <a:gd name="T20" fmla="*/ 0 w 96"/>
                <a:gd name="T21" fmla="*/ 0 h 87"/>
                <a:gd name="T22" fmla="*/ 0 w 96"/>
                <a:gd name="T23" fmla="*/ 0 h 87"/>
                <a:gd name="T24" fmla="*/ 0 w 96"/>
                <a:gd name="T25" fmla="*/ 0 h 87"/>
                <a:gd name="T26" fmla="*/ 0 w 96"/>
                <a:gd name="T27" fmla="*/ 0 h 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87"/>
                <a:gd name="T44" fmla="*/ 96 w 96"/>
                <a:gd name="T45" fmla="*/ 87 h 8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87">
                  <a:moveTo>
                    <a:pt x="21" y="4"/>
                  </a:moveTo>
                  <a:cubicBezTo>
                    <a:pt x="17" y="16"/>
                    <a:pt x="12" y="18"/>
                    <a:pt x="0" y="22"/>
                  </a:cubicBezTo>
                  <a:cubicBezTo>
                    <a:pt x="15" y="37"/>
                    <a:pt x="16" y="38"/>
                    <a:pt x="12" y="58"/>
                  </a:cubicBezTo>
                  <a:cubicBezTo>
                    <a:pt x="21" y="72"/>
                    <a:pt x="22" y="62"/>
                    <a:pt x="36" y="67"/>
                  </a:cubicBezTo>
                  <a:cubicBezTo>
                    <a:pt x="39" y="73"/>
                    <a:pt x="46" y="87"/>
                    <a:pt x="51" y="82"/>
                  </a:cubicBezTo>
                  <a:cubicBezTo>
                    <a:pt x="55" y="78"/>
                    <a:pt x="57" y="64"/>
                    <a:pt x="57" y="64"/>
                  </a:cubicBezTo>
                  <a:cubicBezTo>
                    <a:pt x="81" y="80"/>
                    <a:pt x="68" y="75"/>
                    <a:pt x="96" y="79"/>
                  </a:cubicBezTo>
                  <a:cubicBezTo>
                    <a:pt x="92" y="73"/>
                    <a:pt x="88" y="67"/>
                    <a:pt x="84" y="61"/>
                  </a:cubicBezTo>
                  <a:cubicBezTo>
                    <a:pt x="81" y="56"/>
                    <a:pt x="85" y="48"/>
                    <a:pt x="81" y="43"/>
                  </a:cubicBezTo>
                  <a:cubicBezTo>
                    <a:pt x="79" y="41"/>
                    <a:pt x="56" y="35"/>
                    <a:pt x="51" y="34"/>
                  </a:cubicBezTo>
                  <a:cubicBezTo>
                    <a:pt x="50" y="31"/>
                    <a:pt x="46" y="28"/>
                    <a:pt x="48" y="25"/>
                  </a:cubicBezTo>
                  <a:cubicBezTo>
                    <a:pt x="52" y="19"/>
                    <a:pt x="66" y="13"/>
                    <a:pt x="66" y="13"/>
                  </a:cubicBezTo>
                  <a:cubicBezTo>
                    <a:pt x="57" y="10"/>
                    <a:pt x="49" y="3"/>
                    <a:pt x="39" y="1"/>
                  </a:cubicBezTo>
                  <a:cubicBezTo>
                    <a:pt x="33" y="0"/>
                    <a:pt x="27" y="4"/>
                    <a:pt x="21" y="4"/>
                  </a:cubicBezTo>
                  <a:close/>
                </a:path>
              </a:pathLst>
            </a:custGeom>
            <a:blipFill dpi="0" rotWithShape="0">
              <a:blip r:embed="rId6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304" descr="大理石 (茶)"/>
            <p:cNvSpPr>
              <a:spLocks/>
            </p:cNvSpPr>
            <p:nvPr/>
          </p:nvSpPr>
          <p:spPr bwMode="auto">
            <a:xfrm>
              <a:off x="1265" y="2975"/>
              <a:ext cx="25" cy="41"/>
            </a:xfrm>
            <a:custGeom>
              <a:avLst/>
              <a:gdLst>
                <a:gd name="T0" fmla="*/ 0 w 57"/>
                <a:gd name="T1" fmla="*/ 0 h 95"/>
                <a:gd name="T2" fmla="*/ 0 w 57"/>
                <a:gd name="T3" fmla="*/ 0 h 95"/>
                <a:gd name="T4" fmla="*/ 0 w 57"/>
                <a:gd name="T5" fmla="*/ 0 h 95"/>
                <a:gd name="T6" fmla="*/ 0 w 57"/>
                <a:gd name="T7" fmla="*/ 0 h 95"/>
                <a:gd name="T8" fmla="*/ 0 w 57"/>
                <a:gd name="T9" fmla="*/ 0 h 95"/>
                <a:gd name="T10" fmla="*/ 0 w 57"/>
                <a:gd name="T11" fmla="*/ 0 h 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"/>
                <a:gd name="T19" fmla="*/ 0 h 95"/>
                <a:gd name="T20" fmla="*/ 57 w 57"/>
                <a:gd name="T21" fmla="*/ 95 h 9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" h="95">
                  <a:moveTo>
                    <a:pt x="0" y="35"/>
                  </a:moveTo>
                  <a:cubicBezTo>
                    <a:pt x="3" y="55"/>
                    <a:pt x="10" y="75"/>
                    <a:pt x="15" y="95"/>
                  </a:cubicBezTo>
                  <a:cubicBezTo>
                    <a:pt x="29" y="86"/>
                    <a:pt x="24" y="75"/>
                    <a:pt x="42" y="71"/>
                  </a:cubicBezTo>
                  <a:cubicBezTo>
                    <a:pt x="48" y="88"/>
                    <a:pt x="54" y="75"/>
                    <a:pt x="57" y="65"/>
                  </a:cubicBezTo>
                  <a:cubicBezTo>
                    <a:pt x="50" y="40"/>
                    <a:pt x="48" y="40"/>
                    <a:pt x="24" y="35"/>
                  </a:cubicBezTo>
                  <a:cubicBezTo>
                    <a:pt x="18" y="0"/>
                    <a:pt x="14" y="21"/>
                    <a:pt x="0" y="35"/>
                  </a:cubicBezTo>
                  <a:close/>
                </a:path>
              </a:pathLst>
            </a:custGeom>
            <a:blipFill dpi="0" rotWithShape="0">
              <a:blip r:embed="rId6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305" descr="大理石 (茶)"/>
            <p:cNvSpPr>
              <a:spLocks/>
            </p:cNvSpPr>
            <p:nvPr/>
          </p:nvSpPr>
          <p:spPr bwMode="auto">
            <a:xfrm>
              <a:off x="1190" y="2935"/>
              <a:ext cx="32" cy="38"/>
            </a:xfrm>
            <a:custGeom>
              <a:avLst/>
              <a:gdLst>
                <a:gd name="T0" fmla="*/ 0 w 71"/>
                <a:gd name="T1" fmla="*/ 0 h 90"/>
                <a:gd name="T2" fmla="*/ 0 w 71"/>
                <a:gd name="T3" fmla="*/ 0 h 90"/>
                <a:gd name="T4" fmla="*/ 0 w 71"/>
                <a:gd name="T5" fmla="*/ 0 h 90"/>
                <a:gd name="T6" fmla="*/ 0 w 71"/>
                <a:gd name="T7" fmla="*/ 0 h 90"/>
                <a:gd name="T8" fmla="*/ 0 w 71"/>
                <a:gd name="T9" fmla="*/ 0 h 90"/>
                <a:gd name="T10" fmla="*/ 0 w 71"/>
                <a:gd name="T11" fmla="*/ 0 h 90"/>
                <a:gd name="T12" fmla="*/ 0 w 71"/>
                <a:gd name="T13" fmla="*/ 0 h 90"/>
                <a:gd name="T14" fmla="*/ 0 w 71"/>
                <a:gd name="T15" fmla="*/ 0 h 90"/>
                <a:gd name="T16" fmla="*/ 0 w 71"/>
                <a:gd name="T17" fmla="*/ 0 h 90"/>
                <a:gd name="T18" fmla="*/ 0 w 71"/>
                <a:gd name="T19" fmla="*/ 0 h 90"/>
                <a:gd name="T20" fmla="*/ 0 w 71"/>
                <a:gd name="T21" fmla="*/ 0 h 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1"/>
                <a:gd name="T34" fmla="*/ 0 h 90"/>
                <a:gd name="T35" fmla="*/ 71 w 71"/>
                <a:gd name="T36" fmla="*/ 90 h 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1" h="90">
                  <a:moveTo>
                    <a:pt x="36" y="0"/>
                  </a:moveTo>
                  <a:cubicBezTo>
                    <a:pt x="30" y="6"/>
                    <a:pt x="22" y="9"/>
                    <a:pt x="18" y="15"/>
                  </a:cubicBezTo>
                  <a:cubicBezTo>
                    <a:pt x="0" y="42"/>
                    <a:pt x="35" y="12"/>
                    <a:pt x="3" y="36"/>
                  </a:cubicBezTo>
                  <a:cubicBezTo>
                    <a:pt x="9" y="47"/>
                    <a:pt x="13" y="60"/>
                    <a:pt x="21" y="69"/>
                  </a:cubicBezTo>
                  <a:cubicBezTo>
                    <a:pt x="23" y="71"/>
                    <a:pt x="21" y="61"/>
                    <a:pt x="24" y="60"/>
                  </a:cubicBezTo>
                  <a:cubicBezTo>
                    <a:pt x="27" y="59"/>
                    <a:pt x="30" y="62"/>
                    <a:pt x="33" y="63"/>
                  </a:cubicBezTo>
                  <a:cubicBezTo>
                    <a:pt x="40" y="84"/>
                    <a:pt x="35" y="76"/>
                    <a:pt x="45" y="90"/>
                  </a:cubicBezTo>
                  <a:cubicBezTo>
                    <a:pt x="52" y="69"/>
                    <a:pt x="45" y="70"/>
                    <a:pt x="60" y="75"/>
                  </a:cubicBezTo>
                  <a:cubicBezTo>
                    <a:pt x="71" y="58"/>
                    <a:pt x="69" y="46"/>
                    <a:pt x="63" y="27"/>
                  </a:cubicBezTo>
                  <a:cubicBezTo>
                    <a:pt x="60" y="18"/>
                    <a:pt x="54" y="0"/>
                    <a:pt x="54" y="0"/>
                  </a:cubicBezTo>
                  <a:cubicBezTo>
                    <a:pt x="42" y="4"/>
                    <a:pt x="48" y="4"/>
                    <a:pt x="36" y="0"/>
                  </a:cubicBezTo>
                  <a:close/>
                </a:path>
              </a:pathLst>
            </a:custGeom>
            <a:blipFill dpi="0" rotWithShape="0">
              <a:blip r:embed="rId6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306" descr="大理石 (茶)"/>
            <p:cNvSpPr>
              <a:spLocks/>
            </p:cNvSpPr>
            <p:nvPr/>
          </p:nvSpPr>
          <p:spPr bwMode="auto">
            <a:xfrm>
              <a:off x="1241" y="2891"/>
              <a:ext cx="24" cy="34"/>
            </a:xfrm>
            <a:custGeom>
              <a:avLst/>
              <a:gdLst>
                <a:gd name="T0" fmla="*/ 0 w 54"/>
                <a:gd name="T1" fmla="*/ 0 h 79"/>
                <a:gd name="T2" fmla="*/ 0 w 54"/>
                <a:gd name="T3" fmla="*/ 0 h 79"/>
                <a:gd name="T4" fmla="*/ 0 w 54"/>
                <a:gd name="T5" fmla="*/ 0 h 79"/>
                <a:gd name="T6" fmla="*/ 0 w 54"/>
                <a:gd name="T7" fmla="*/ 0 h 79"/>
                <a:gd name="T8" fmla="*/ 0 w 54"/>
                <a:gd name="T9" fmla="*/ 0 h 79"/>
                <a:gd name="T10" fmla="*/ 0 w 54"/>
                <a:gd name="T11" fmla="*/ 0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79"/>
                <a:gd name="T20" fmla="*/ 54 w 54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79">
                  <a:moveTo>
                    <a:pt x="18" y="7"/>
                  </a:moveTo>
                  <a:cubicBezTo>
                    <a:pt x="7" y="11"/>
                    <a:pt x="0" y="17"/>
                    <a:pt x="15" y="22"/>
                  </a:cubicBezTo>
                  <a:cubicBezTo>
                    <a:pt x="21" y="40"/>
                    <a:pt x="17" y="74"/>
                    <a:pt x="33" y="79"/>
                  </a:cubicBezTo>
                  <a:cubicBezTo>
                    <a:pt x="45" y="67"/>
                    <a:pt x="45" y="54"/>
                    <a:pt x="54" y="40"/>
                  </a:cubicBezTo>
                  <a:cubicBezTo>
                    <a:pt x="53" y="34"/>
                    <a:pt x="51" y="17"/>
                    <a:pt x="45" y="13"/>
                  </a:cubicBezTo>
                  <a:cubicBezTo>
                    <a:pt x="38" y="7"/>
                    <a:pt x="11" y="0"/>
                    <a:pt x="18" y="7"/>
                  </a:cubicBezTo>
                  <a:close/>
                </a:path>
              </a:pathLst>
            </a:custGeom>
            <a:blipFill dpi="0" rotWithShape="0">
              <a:blip r:embed="rId6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307" descr="大理石 (茶)"/>
            <p:cNvSpPr>
              <a:spLocks/>
            </p:cNvSpPr>
            <p:nvPr/>
          </p:nvSpPr>
          <p:spPr bwMode="auto">
            <a:xfrm>
              <a:off x="1347" y="3043"/>
              <a:ext cx="26" cy="42"/>
            </a:xfrm>
            <a:custGeom>
              <a:avLst/>
              <a:gdLst>
                <a:gd name="T0" fmla="*/ 0 w 58"/>
                <a:gd name="T1" fmla="*/ 0 h 99"/>
                <a:gd name="T2" fmla="*/ 0 w 58"/>
                <a:gd name="T3" fmla="*/ 0 h 99"/>
                <a:gd name="T4" fmla="*/ 0 w 58"/>
                <a:gd name="T5" fmla="*/ 0 h 99"/>
                <a:gd name="T6" fmla="*/ 0 w 58"/>
                <a:gd name="T7" fmla="*/ 0 h 99"/>
                <a:gd name="T8" fmla="*/ 0 w 58"/>
                <a:gd name="T9" fmla="*/ 0 h 99"/>
                <a:gd name="T10" fmla="*/ 0 w 58"/>
                <a:gd name="T11" fmla="*/ 0 h 99"/>
                <a:gd name="T12" fmla="*/ 0 w 58"/>
                <a:gd name="T13" fmla="*/ 0 h 99"/>
                <a:gd name="T14" fmla="*/ 0 w 58"/>
                <a:gd name="T15" fmla="*/ 0 h 99"/>
                <a:gd name="T16" fmla="*/ 0 w 58"/>
                <a:gd name="T17" fmla="*/ 0 h 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99"/>
                <a:gd name="T29" fmla="*/ 58 w 58"/>
                <a:gd name="T30" fmla="*/ 99 h 9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99">
                  <a:moveTo>
                    <a:pt x="7" y="0"/>
                  </a:moveTo>
                  <a:cubicBezTo>
                    <a:pt x="3" y="13"/>
                    <a:pt x="0" y="19"/>
                    <a:pt x="1" y="36"/>
                  </a:cubicBezTo>
                  <a:cubicBezTo>
                    <a:pt x="1" y="42"/>
                    <a:pt x="7" y="54"/>
                    <a:pt x="7" y="54"/>
                  </a:cubicBezTo>
                  <a:cubicBezTo>
                    <a:pt x="8" y="63"/>
                    <a:pt x="6" y="73"/>
                    <a:pt x="10" y="81"/>
                  </a:cubicBezTo>
                  <a:cubicBezTo>
                    <a:pt x="11" y="84"/>
                    <a:pt x="16" y="76"/>
                    <a:pt x="19" y="78"/>
                  </a:cubicBezTo>
                  <a:cubicBezTo>
                    <a:pt x="25" y="82"/>
                    <a:pt x="23" y="92"/>
                    <a:pt x="25" y="99"/>
                  </a:cubicBezTo>
                  <a:cubicBezTo>
                    <a:pt x="44" y="93"/>
                    <a:pt x="49" y="92"/>
                    <a:pt x="58" y="75"/>
                  </a:cubicBezTo>
                  <a:cubicBezTo>
                    <a:pt x="33" y="50"/>
                    <a:pt x="33" y="55"/>
                    <a:pt x="37" y="18"/>
                  </a:cubicBezTo>
                  <a:cubicBezTo>
                    <a:pt x="29" y="14"/>
                    <a:pt x="15" y="0"/>
                    <a:pt x="7" y="0"/>
                  </a:cubicBezTo>
                  <a:close/>
                </a:path>
              </a:pathLst>
            </a:custGeom>
            <a:blipFill dpi="0" rotWithShape="0">
              <a:blip r:embed="rId6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308" descr="大理石 (茶)"/>
            <p:cNvSpPr>
              <a:spLocks/>
            </p:cNvSpPr>
            <p:nvPr/>
          </p:nvSpPr>
          <p:spPr bwMode="auto">
            <a:xfrm>
              <a:off x="1199" y="2872"/>
              <a:ext cx="26" cy="40"/>
            </a:xfrm>
            <a:custGeom>
              <a:avLst/>
              <a:gdLst>
                <a:gd name="T0" fmla="*/ 0 w 57"/>
                <a:gd name="T1" fmla="*/ 0 h 93"/>
                <a:gd name="T2" fmla="*/ 0 w 57"/>
                <a:gd name="T3" fmla="*/ 0 h 93"/>
                <a:gd name="T4" fmla="*/ 0 w 57"/>
                <a:gd name="T5" fmla="*/ 0 h 93"/>
                <a:gd name="T6" fmla="*/ 0 w 57"/>
                <a:gd name="T7" fmla="*/ 0 h 93"/>
                <a:gd name="T8" fmla="*/ 0 w 57"/>
                <a:gd name="T9" fmla="*/ 0 h 93"/>
                <a:gd name="T10" fmla="*/ 0 w 57"/>
                <a:gd name="T11" fmla="*/ 0 h 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"/>
                <a:gd name="T19" fmla="*/ 0 h 93"/>
                <a:gd name="T20" fmla="*/ 57 w 57"/>
                <a:gd name="T21" fmla="*/ 93 h 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" h="93">
                  <a:moveTo>
                    <a:pt x="22" y="21"/>
                  </a:moveTo>
                  <a:cubicBezTo>
                    <a:pt x="16" y="39"/>
                    <a:pt x="19" y="51"/>
                    <a:pt x="1" y="60"/>
                  </a:cubicBezTo>
                  <a:cubicBezTo>
                    <a:pt x="5" y="84"/>
                    <a:pt x="0" y="89"/>
                    <a:pt x="25" y="93"/>
                  </a:cubicBezTo>
                  <a:cubicBezTo>
                    <a:pt x="52" y="88"/>
                    <a:pt x="51" y="85"/>
                    <a:pt x="55" y="57"/>
                  </a:cubicBezTo>
                  <a:cubicBezTo>
                    <a:pt x="51" y="0"/>
                    <a:pt x="57" y="8"/>
                    <a:pt x="4" y="15"/>
                  </a:cubicBezTo>
                  <a:cubicBezTo>
                    <a:pt x="30" y="21"/>
                    <a:pt x="36" y="21"/>
                    <a:pt x="22" y="21"/>
                  </a:cubicBezTo>
                  <a:close/>
                </a:path>
              </a:pathLst>
            </a:custGeom>
            <a:blipFill dpi="0" rotWithShape="0">
              <a:blip r:embed="rId6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309" descr="大理石 (茶)"/>
            <p:cNvSpPr>
              <a:spLocks/>
            </p:cNvSpPr>
            <p:nvPr/>
          </p:nvSpPr>
          <p:spPr bwMode="auto">
            <a:xfrm>
              <a:off x="1148" y="2992"/>
              <a:ext cx="34" cy="32"/>
            </a:xfrm>
            <a:custGeom>
              <a:avLst/>
              <a:gdLst>
                <a:gd name="T0" fmla="*/ 0 w 77"/>
                <a:gd name="T1" fmla="*/ 0 h 76"/>
                <a:gd name="T2" fmla="*/ 0 w 77"/>
                <a:gd name="T3" fmla="*/ 0 h 76"/>
                <a:gd name="T4" fmla="*/ 0 w 77"/>
                <a:gd name="T5" fmla="*/ 0 h 76"/>
                <a:gd name="T6" fmla="*/ 0 w 77"/>
                <a:gd name="T7" fmla="*/ 0 h 76"/>
                <a:gd name="T8" fmla="*/ 0 w 77"/>
                <a:gd name="T9" fmla="*/ 0 h 76"/>
                <a:gd name="T10" fmla="*/ 0 w 77"/>
                <a:gd name="T11" fmla="*/ 0 h 76"/>
                <a:gd name="T12" fmla="*/ 0 w 77"/>
                <a:gd name="T13" fmla="*/ 0 h 76"/>
                <a:gd name="T14" fmla="*/ 0 w 77"/>
                <a:gd name="T15" fmla="*/ 0 h 76"/>
                <a:gd name="T16" fmla="*/ 0 w 77"/>
                <a:gd name="T17" fmla="*/ 0 h 76"/>
                <a:gd name="T18" fmla="*/ 0 w 77"/>
                <a:gd name="T19" fmla="*/ 0 h 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7"/>
                <a:gd name="T31" fmla="*/ 0 h 76"/>
                <a:gd name="T32" fmla="*/ 77 w 77"/>
                <a:gd name="T33" fmla="*/ 76 h 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7" h="76">
                  <a:moveTo>
                    <a:pt x="28" y="0"/>
                  </a:moveTo>
                  <a:cubicBezTo>
                    <a:pt x="24" y="1"/>
                    <a:pt x="19" y="0"/>
                    <a:pt x="16" y="3"/>
                  </a:cubicBezTo>
                  <a:cubicBezTo>
                    <a:pt x="11" y="8"/>
                    <a:pt x="4" y="21"/>
                    <a:pt x="4" y="21"/>
                  </a:cubicBezTo>
                  <a:cubicBezTo>
                    <a:pt x="1" y="47"/>
                    <a:pt x="0" y="48"/>
                    <a:pt x="10" y="69"/>
                  </a:cubicBezTo>
                  <a:cubicBezTo>
                    <a:pt x="15" y="68"/>
                    <a:pt x="20" y="65"/>
                    <a:pt x="25" y="66"/>
                  </a:cubicBezTo>
                  <a:cubicBezTo>
                    <a:pt x="29" y="66"/>
                    <a:pt x="35" y="76"/>
                    <a:pt x="37" y="72"/>
                  </a:cubicBezTo>
                  <a:cubicBezTo>
                    <a:pt x="40" y="66"/>
                    <a:pt x="31" y="54"/>
                    <a:pt x="31" y="54"/>
                  </a:cubicBezTo>
                  <a:cubicBezTo>
                    <a:pt x="67" y="42"/>
                    <a:pt x="58" y="74"/>
                    <a:pt x="76" y="33"/>
                  </a:cubicBezTo>
                  <a:cubicBezTo>
                    <a:pt x="75" y="26"/>
                    <a:pt x="77" y="18"/>
                    <a:pt x="73" y="12"/>
                  </a:cubicBezTo>
                  <a:cubicBezTo>
                    <a:pt x="69" y="6"/>
                    <a:pt x="32" y="0"/>
                    <a:pt x="28" y="0"/>
                  </a:cubicBezTo>
                  <a:close/>
                </a:path>
              </a:pathLst>
            </a:custGeom>
            <a:blipFill dpi="0" rotWithShape="0">
              <a:blip r:embed="rId6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310"/>
            <p:cNvSpPr>
              <a:spLocks noChangeArrowheads="1"/>
            </p:cNvSpPr>
            <p:nvPr/>
          </p:nvSpPr>
          <p:spPr bwMode="auto">
            <a:xfrm>
              <a:off x="966" y="3062"/>
              <a:ext cx="81" cy="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533 w 21600"/>
                <a:gd name="T13" fmla="*/ 2805 h 21600"/>
                <a:gd name="T14" fmla="*/ 18133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0">
              <a:gsLst>
                <a:gs pos="0">
                  <a:srgbClr val="FFCC00"/>
                </a:gs>
                <a:gs pos="50000">
                  <a:srgbClr val="765E00"/>
                </a:gs>
                <a:gs pos="100000">
                  <a:srgbClr val="FFCC00"/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311"/>
            <p:cNvSpPr>
              <a:spLocks noChangeArrowheads="1"/>
            </p:cNvSpPr>
            <p:nvPr/>
          </p:nvSpPr>
          <p:spPr bwMode="auto">
            <a:xfrm>
              <a:off x="1071" y="3021"/>
              <a:ext cx="81" cy="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533 w 21600"/>
                <a:gd name="T13" fmla="*/ 2842 h 21600"/>
                <a:gd name="T14" fmla="*/ 18133 w 21600"/>
                <a:gd name="T15" fmla="*/ 93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0">
              <a:gsLst>
                <a:gs pos="0">
                  <a:srgbClr val="FFCC00"/>
                </a:gs>
                <a:gs pos="50000">
                  <a:srgbClr val="765E00"/>
                </a:gs>
                <a:gs pos="100000">
                  <a:srgbClr val="FFCC00"/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312"/>
            <p:cNvSpPr>
              <a:spLocks noChangeArrowheads="1"/>
            </p:cNvSpPr>
            <p:nvPr/>
          </p:nvSpPr>
          <p:spPr bwMode="auto">
            <a:xfrm rot="-5400000">
              <a:off x="1443" y="3004"/>
              <a:ext cx="154" cy="80"/>
            </a:xfrm>
            <a:prstGeom prst="notchedRightArrow">
              <a:avLst>
                <a:gd name="adj1" fmla="val 33333"/>
                <a:gd name="adj2" fmla="val 48125"/>
              </a:avLst>
            </a:prstGeom>
            <a:gradFill rotWithShape="0">
              <a:gsLst>
                <a:gs pos="0">
                  <a:srgbClr val="FFCC66"/>
                </a:gs>
                <a:gs pos="50000">
                  <a:srgbClr val="93763B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313"/>
            <p:cNvSpPr>
              <a:spLocks noChangeArrowheads="1"/>
            </p:cNvSpPr>
            <p:nvPr/>
          </p:nvSpPr>
          <p:spPr bwMode="auto">
            <a:xfrm rot="-5400000">
              <a:off x="1394" y="3031"/>
              <a:ext cx="76" cy="81"/>
            </a:xfrm>
            <a:prstGeom prst="notchedRightArrow">
              <a:avLst>
                <a:gd name="adj1" fmla="val 33333"/>
                <a:gd name="adj2" fmla="val 25000"/>
              </a:avLst>
            </a:prstGeom>
            <a:gradFill rotWithShape="0">
              <a:gsLst>
                <a:gs pos="0">
                  <a:srgbClr val="FFCC00"/>
                </a:gs>
                <a:gs pos="50000">
                  <a:srgbClr val="8B6F00"/>
                </a:gs>
                <a:gs pos="100000">
                  <a:srgbClr val="FFCC00"/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314"/>
            <p:cNvSpPr>
              <a:spLocks noChangeArrowheads="1"/>
            </p:cNvSpPr>
            <p:nvPr/>
          </p:nvSpPr>
          <p:spPr bwMode="auto">
            <a:xfrm>
              <a:off x="1180" y="2267"/>
              <a:ext cx="162" cy="190"/>
            </a:xfrm>
            <a:prstGeom prst="can">
              <a:avLst>
                <a:gd name="adj" fmla="val 41625"/>
              </a:avLst>
            </a:prstGeom>
            <a:gradFill rotWithShape="0">
              <a:gsLst>
                <a:gs pos="0">
                  <a:srgbClr val="7E7E7E"/>
                </a:gs>
                <a:gs pos="50000">
                  <a:srgbClr val="C0C0C0"/>
                </a:gs>
                <a:gs pos="100000">
                  <a:srgbClr val="7E7E7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315"/>
            <p:cNvSpPr>
              <a:spLocks noChangeArrowheads="1"/>
            </p:cNvSpPr>
            <p:nvPr/>
          </p:nvSpPr>
          <p:spPr bwMode="auto">
            <a:xfrm rot="5400000">
              <a:off x="954" y="1924"/>
              <a:ext cx="154" cy="649"/>
            </a:xfrm>
            <a:prstGeom prst="can">
              <a:avLst>
                <a:gd name="adj" fmla="val 13989"/>
              </a:avLst>
            </a:prstGeom>
            <a:gradFill rotWithShape="0">
              <a:gsLst>
                <a:gs pos="0">
                  <a:srgbClr val="C0C0C0"/>
                </a:gs>
                <a:gs pos="50000">
                  <a:srgbClr val="7E7E7E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rc 316"/>
            <p:cNvSpPr>
              <a:spLocks/>
            </p:cNvSpPr>
            <p:nvPr/>
          </p:nvSpPr>
          <p:spPr bwMode="auto">
            <a:xfrm rot="5400000">
              <a:off x="1222" y="2223"/>
              <a:ext cx="76" cy="152"/>
            </a:xfrm>
            <a:custGeom>
              <a:avLst/>
              <a:gdLst>
                <a:gd name="T0" fmla="*/ 0 w 21600"/>
                <a:gd name="T1" fmla="*/ 0 h 21984"/>
                <a:gd name="T2" fmla="*/ 0 w 21600"/>
                <a:gd name="T3" fmla="*/ 0 h 21984"/>
                <a:gd name="T4" fmla="*/ 0 w 21600"/>
                <a:gd name="T5" fmla="*/ 0 h 2198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84"/>
                <a:gd name="T11" fmla="*/ 21600 w 21600"/>
                <a:gd name="T12" fmla="*/ 21984 h 219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84" fill="none" extrusionOk="0">
                  <a:moveTo>
                    <a:pt x="19133" y="-1"/>
                  </a:moveTo>
                  <a:cubicBezTo>
                    <a:pt x="20753" y="3092"/>
                    <a:pt x="21600" y="6532"/>
                    <a:pt x="21600" y="10024"/>
                  </a:cubicBezTo>
                  <a:cubicBezTo>
                    <a:pt x="21600" y="14279"/>
                    <a:pt x="20342" y="18440"/>
                    <a:pt x="17986" y="21983"/>
                  </a:cubicBezTo>
                </a:path>
                <a:path w="21600" h="21984" stroke="0" extrusionOk="0">
                  <a:moveTo>
                    <a:pt x="19133" y="-1"/>
                  </a:moveTo>
                  <a:cubicBezTo>
                    <a:pt x="20753" y="3092"/>
                    <a:pt x="21600" y="6532"/>
                    <a:pt x="21600" y="10024"/>
                  </a:cubicBezTo>
                  <a:cubicBezTo>
                    <a:pt x="21600" y="14279"/>
                    <a:pt x="20342" y="18440"/>
                    <a:pt x="17986" y="21983"/>
                  </a:cubicBezTo>
                  <a:lnTo>
                    <a:pt x="0" y="10024"/>
                  </a:lnTo>
                  <a:close/>
                </a:path>
              </a:pathLst>
            </a:custGeom>
            <a:gradFill rotWithShape="0">
              <a:gsLst>
                <a:gs pos="0">
                  <a:srgbClr val="838383"/>
                </a:gs>
                <a:gs pos="50000">
                  <a:srgbClr val="C0C0C0"/>
                </a:gs>
                <a:gs pos="100000">
                  <a:srgbClr val="838383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317"/>
            <p:cNvSpPr>
              <a:spLocks noChangeShapeType="1"/>
            </p:cNvSpPr>
            <p:nvPr/>
          </p:nvSpPr>
          <p:spPr bwMode="auto">
            <a:xfrm>
              <a:off x="743" y="2322"/>
              <a:ext cx="324" cy="0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318"/>
            <p:cNvSpPr>
              <a:spLocks/>
            </p:cNvSpPr>
            <p:nvPr/>
          </p:nvSpPr>
          <p:spPr bwMode="auto">
            <a:xfrm>
              <a:off x="738" y="2178"/>
              <a:ext cx="50" cy="148"/>
            </a:xfrm>
            <a:custGeom>
              <a:avLst/>
              <a:gdLst>
                <a:gd name="T0" fmla="*/ 0 w 111"/>
                <a:gd name="T1" fmla="*/ 0 h 348"/>
                <a:gd name="T2" fmla="*/ 0 w 111"/>
                <a:gd name="T3" fmla="*/ 0 h 348"/>
                <a:gd name="T4" fmla="*/ 0 w 111"/>
                <a:gd name="T5" fmla="*/ 0 h 348"/>
                <a:gd name="T6" fmla="*/ 0 w 111"/>
                <a:gd name="T7" fmla="*/ 0 h 348"/>
                <a:gd name="T8" fmla="*/ 0 w 111"/>
                <a:gd name="T9" fmla="*/ 0 h 348"/>
                <a:gd name="T10" fmla="*/ 0 w 111"/>
                <a:gd name="T11" fmla="*/ 0 h 348"/>
                <a:gd name="T12" fmla="*/ 0 w 111"/>
                <a:gd name="T13" fmla="*/ 0 h 348"/>
                <a:gd name="T14" fmla="*/ 0 w 111"/>
                <a:gd name="T15" fmla="*/ 0 h 348"/>
                <a:gd name="T16" fmla="*/ 0 w 111"/>
                <a:gd name="T17" fmla="*/ 0 h 348"/>
                <a:gd name="T18" fmla="*/ 0 w 111"/>
                <a:gd name="T19" fmla="*/ 0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1"/>
                <a:gd name="T31" fmla="*/ 0 h 348"/>
                <a:gd name="T32" fmla="*/ 111 w 111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1" h="348">
                  <a:moveTo>
                    <a:pt x="111" y="0"/>
                  </a:moveTo>
                  <a:cubicBezTo>
                    <a:pt x="93" y="27"/>
                    <a:pt x="95" y="61"/>
                    <a:pt x="75" y="87"/>
                  </a:cubicBezTo>
                  <a:cubicBezTo>
                    <a:pt x="72" y="116"/>
                    <a:pt x="67" y="143"/>
                    <a:pt x="60" y="171"/>
                  </a:cubicBezTo>
                  <a:lnTo>
                    <a:pt x="48" y="201"/>
                  </a:lnTo>
                  <a:cubicBezTo>
                    <a:pt x="48" y="201"/>
                    <a:pt x="48" y="201"/>
                    <a:pt x="48" y="201"/>
                  </a:cubicBezTo>
                  <a:cubicBezTo>
                    <a:pt x="45" y="215"/>
                    <a:pt x="41" y="232"/>
                    <a:pt x="27" y="237"/>
                  </a:cubicBezTo>
                  <a:cubicBezTo>
                    <a:pt x="15" y="249"/>
                    <a:pt x="14" y="264"/>
                    <a:pt x="6" y="279"/>
                  </a:cubicBezTo>
                  <a:cubicBezTo>
                    <a:pt x="0" y="311"/>
                    <a:pt x="3" y="289"/>
                    <a:pt x="6" y="345"/>
                  </a:cubicBezTo>
                  <a:cubicBezTo>
                    <a:pt x="6" y="348"/>
                    <a:pt x="9" y="333"/>
                    <a:pt x="9" y="336"/>
                  </a:cubicBezTo>
                  <a:cubicBezTo>
                    <a:pt x="9" y="337"/>
                    <a:pt x="9" y="338"/>
                    <a:pt x="9" y="339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319"/>
            <p:cNvSpPr>
              <a:spLocks/>
            </p:cNvSpPr>
            <p:nvPr/>
          </p:nvSpPr>
          <p:spPr bwMode="auto">
            <a:xfrm>
              <a:off x="749" y="2176"/>
              <a:ext cx="43" cy="150"/>
            </a:xfrm>
            <a:custGeom>
              <a:avLst/>
              <a:gdLst>
                <a:gd name="T0" fmla="*/ 0 w 96"/>
                <a:gd name="T1" fmla="*/ 0 h 354"/>
                <a:gd name="T2" fmla="*/ 0 w 96"/>
                <a:gd name="T3" fmla="*/ 0 h 354"/>
                <a:gd name="T4" fmla="*/ 0 w 96"/>
                <a:gd name="T5" fmla="*/ 0 h 354"/>
                <a:gd name="T6" fmla="*/ 0 w 96"/>
                <a:gd name="T7" fmla="*/ 0 h 354"/>
                <a:gd name="T8" fmla="*/ 0 w 96"/>
                <a:gd name="T9" fmla="*/ 0 h 354"/>
                <a:gd name="T10" fmla="*/ 0 w 96"/>
                <a:gd name="T11" fmla="*/ 0 h 354"/>
                <a:gd name="T12" fmla="*/ 0 w 96"/>
                <a:gd name="T13" fmla="*/ 0 h 354"/>
                <a:gd name="T14" fmla="*/ 0 w 96"/>
                <a:gd name="T15" fmla="*/ 0 h 354"/>
                <a:gd name="T16" fmla="*/ 0 w 96"/>
                <a:gd name="T17" fmla="*/ 0 h 3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6"/>
                <a:gd name="T28" fmla="*/ 0 h 354"/>
                <a:gd name="T29" fmla="*/ 96 w 96"/>
                <a:gd name="T30" fmla="*/ 354 h 3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6" h="354">
                  <a:moveTo>
                    <a:pt x="96" y="0"/>
                  </a:moveTo>
                  <a:cubicBezTo>
                    <a:pt x="90" y="18"/>
                    <a:pt x="82" y="32"/>
                    <a:pt x="72" y="48"/>
                  </a:cubicBezTo>
                  <a:cubicBezTo>
                    <a:pt x="71" y="66"/>
                    <a:pt x="73" y="84"/>
                    <a:pt x="69" y="102"/>
                  </a:cubicBezTo>
                  <a:cubicBezTo>
                    <a:pt x="68" y="106"/>
                    <a:pt x="62" y="105"/>
                    <a:pt x="60" y="108"/>
                  </a:cubicBezTo>
                  <a:cubicBezTo>
                    <a:pt x="55" y="113"/>
                    <a:pt x="52" y="120"/>
                    <a:pt x="48" y="126"/>
                  </a:cubicBezTo>
                  <a:cubicBezTo>
                    <a:pt x="44" y="132"/>
                    <a:pt x="36" y="144"/>
                    <a:pt x="36" y="144"/>
                  </a:cubicBezTo>
                  <a:cubicBezTo>
                    <a:pt x="31" y="170"/>
                    <a:pt x="32" y="198"/>
                    <a:pt x="24" y="222"/>
                  </a:cubicBezTo>
                  <a:cubicBezTo>
                    <a:pt x="23" y="243"/>
                    <a:pt x="23" y="271"/>
                    <a:pt x="18" y="294"/>
                  </a:cubicBezTo>
                  <a:cubicBezTo>
                    <a:pt x="14" y="315"/>
                    <a:pt x="0" y="331"/>
                    <a:pt x="0" y="354"/>
                  </a:cubicBezTo>
                </a:path>
              </a:pathLst>
            </a:custGeom>
            <a:noFill/>
            <a:ln w="15875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20" descr="大理石 (茶)"/>
            <p:cNvSpPr>
              <a:spLocks/>
            </p:cNvSpPr>
            <p:nvPr/>
          </p:nvSpPr>
          <p:spPr bwMode="auto">
            <a:xfrm>
              <a:off x="777" y="2172"/>
              <a:ext cx="304" cy="152"/>
            </a:xfrm>
            <a:custGeom>
              <a:avLst/>
              <a:gdLst>
                <a:gd name="T0" fmla="*/ 0 w 675"/>
                <a:gd name="T1" fmla="*/ 0 h 356"/>
                <a:gd name="T2" fmla="*/ 0 w 675"/>
                <a:gd name="T3" fmla="*/ 0 h 356"/>
                <a:gd name="T4" fmla="*/ 0 w 675"/>
                <a:gd name="T5" fmla="*/ 0 h 356"/>
                <a:gd name="T6" fmla="*/ 0 w 675"/>
                <a:gd name="T7" fmla="*/ 0 h 356"/>
                <a:gd name="T8" fmla="*/ 0 w 675"/>
                <a:gd name="T9" fmla="*/ 0 h 356"/>
                <a:gd name="T10" fmla="*/ 0 w 675"/>
                <a:gd name="T11" fmla="*/ 0 h 356"/>
                <a:gd name="T12" fmla="*/ 0 w 675"/>
                <a:gd name="T13" fmla="*/ 0 h 356"/>
                <a:gd name="T14" fmla="*/ 0 w 675"/>
                <a:gd name="T15" fmla="*/ 0 h 356"/>
                <a:gd name="T16" fmla="*/ 0 w 675"/>
                <a:gd name="T17" fmla="*/ 0 h 356"/>
                <a:gd name="T18" fmla="*/ 0 w 675"/>
                <a:gd name="T19" fmla="*/ 0 h 356"/>
                <a:gd name="T20" fmla="*/ 0 w 675"/>
                <a:gd name="T21" fmla="*/ 0 h 356"/>
                <a:gd name="T22" fmla="*/ 0 w 675"/>
                <a:gd name="T23" fmla="*/ 0 h 356"/>
                <a:gd name="T24" fmla="*/ 0 w 675"/>
                <a:gd name="T25" fmla="*/ 0 h 356"/>
                <a:gd name="T26" fmla="*/ 0 w 675"/>
                <a:gd name="T27" fmla="*/ 0 h 356"/>
                <a:gd name="T28" fmla="*/ 0 w 675"/>
                <a:gd name="T29" fmla="*/ 0 h 356"/>
                <a:gd name="T30" fmla="*/ 0 w 675"/>
                <a:gd name="T31" fmla="*/ 0 h 356"/>
                <a:gd name="T32" fmla="*/ 0 w 675"/>
                <a:gd name="T33" fmla="*/ 0 h 356"/>
                <a:gd name="T34" fmla="*/ 0 w 675"/>
                <a:gd name="T35" fmla="*/ 0 h 356"/>
                <a:gd name="T36" fmla="*/ 0 w 675"/>
                <a:gd name="T37" fmla="*/ 0 h 3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5"/>
                <a:gd name="T58" fmla="*/ 0 h 356"/>
                <a:gd name="T59" fmla="*/ 675 w 675"/>
                <a:gd name="T60" fmla="*/ 356 h 3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5" h="356">
                  <a:moveTo>
                    <a:pt x="0" y="356"/>
                  </a:moveTo>
                  <a:cubicBezTo>
                    <a:pt x="3" y="330"/>
                    <a:pt x="2" y="327"/>
                    <a:pt x="18" y="311"/>
                  </a:cubicBezTo>
                  <a:cubicBezTo>
                    <a:pt x="25" y="291"/>
                    <a:pt x="32" y="271"/>
                    <a:pt x="39" y="251"/>
                  </a:cubicBezTo>
                  <a:cubicBezTo>
                    <a:pt x="41" y="244"/>
                    <a:pt x="39" y="234"/>
                    <a:pt x="45" y="230"/>
                  </a:cubicBezTo>
                  <a:cubicBezTo>
                    <a:pt x="50" y="227"/>
                    <a:pt x="57" y="228"/>
                    <a:pt x="63" y="227"/>
                  </a:cubicBezTo>
                  <a:cubicBezTo>
                    <a:pt x="75" y="209"/>
                    <a:pt x="67" y="183"/>
                    <a:pt x="78" y="167"/>
                  </a:cubicBezTo>
                  <a:cubicBezTo>
                    <a:pt x="82" y="161"/>
                    <a:pt x="102" y="152"/>
                    <a:pt x="108" y="146"/>
                  </a:cubicBezTo>
                  <a:cubicBezTo>
                    <a:pt x="124" y="91"/>
                    <a:pt x="144" y="97"/>
                    <a:pt x="183" y="65"/>
                  </a:cubicBezTo>
                  <a:cubicBezTo>
                    <a:pt x="190" y="59"/>
                    <a:pt x="201" y="45"/>
                    <a:pt x="210" y="41"/>
                  </a:cubicBezTo>
                  <a:cubicBezTo>
                    <a:pt x="223" y="35"/>
                    <a:pt x="243" y="33"/>
                    <a:pt x="258" y="29"/>
                  </a:cubicBezTo>
                  <a:cubicBezTo>
                    <a:pt x="270" y="26"/>
                    <a:pt x="294" y="23"/>
                    <a:pt x="294" y="23"/>
                  </a:cubicBezTo>
                  <a:cubicBezTo>
                    <a:pt x="328" y="29"/>
                    <a:pt x="346" y="31"/>
                    <a:pt x="384" y="29"/>
                  </a:cubicBezTo>
                  <a:cubicBezTo>
                    <a:pt x="472" y="0"/>
                    <a:pt x="484" y="64"/>
                    <a:pt x="549" y="80"/>
                  </a:cubicBezTo>
                  <a:cubicBezTo>
                    <a:pt x="567" y="78"/>
                    <a:pt x="601" y="73"/>
                    <a:pt x="618" y="80"/>
                  </a:cubicBezTo>
                  <a:cubicBezTo>
                    <a:pt x="625" y="83"/>
                    <a:pt x="622" y="94"/>
                    <a:pt x="624" y="101"/>
                  </a:cubicBezTo>
                  <a:cubicBezTo>
                    <a:pt x="630" y="126"/>
                    <a:pt x="637" y="147"/>
                    <a:pt x="648" y="170"/>
                  </a:cubicBezTo>
                  <a:cubicBezTo>
                    <a:pt x="651" y="212"/>
                    <a:pt x="650" y="238"/>
                    <a:pt x="672" y="272"/>
                  </a:cubicBezTo>
                  <a:cubicBezTo>
                    <a:pt x="675" y="293"/>
                    <a:pt x="671" y="318"/>
                    <a:pt x="648" y="326"/>
                  </a:cubicBezTo>
                  <a:cubicBezTo>
                    <a:pt x="639" y="335"/>
                    <a:pt x="645" y="339"/>
                    <a:pt x="645" y="353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Line 321"/>
            <p:cNvSpPr>
              <a:spLocks noChangeShapeType="1"/>
            </p:cNvSpPr>
            <p:nvPr/>
          </p:nvSpPr>
          <p:spPr bwMode="auto">
            <a:xfrm>
              <a:off x="787" y="2179"/>
              <a:ext cx="323" cy="0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322"/>
            <p:cNvSpPr>
              <a:spLocks/>
            </p:cNvSpPr>
            <p:nvPr/>
          </p:nvSpPr>
          <p:spPr bwMode="auto">
            <a:xfrm>
              <a:off x="1059" y="2177"/>
              <a:ext cx="54" cy="148"/>
            </a:xfrm>
            <a:custGeom>
              <a:avLst/>
              <a:gdLst>
                <a:gd name="T0" fmla="*/ 0 w 121"/>
                <a:gd name="T1" fmla="*/ 0 h 348"/>
                <a:gd name="T2" fmla="*/ 0 w 121"/>
                <a:gd name="T3" fmla="*/ 0 h 348"/>
                <a:gd name="T4" fmla="*/ 0 w 121"/>
                <a:gd name="T5" fmla="*/ 0 h 348"/>
                <a:gd name="T6" fmla="*/ 0 w 121"/>
                <a:gd name="T7" fmla="*/ 0 h 348"/>
                <a:gd name="T8" fmla="*/ 0 w 121"/>
                <a:gd name="T9" fmla="*/ 0 h 348"/>
                <a:gd name="T10" fmla="*/ 0 w 121"/>
                <a:gd name="T11" fmla="*/ 0 h 348"/>
                <a:gd name="T12" fmla="*/ 0 w 121"/>
                <a:gd name="T13" fmla="*/ 0 h 348"/>
                <a:gd name="T14" fmla="*/ 0 w 121"/>
                <a:gd name="T15" fmla="*/ 0 h 348"/>
                <a:gd name="T16" fmla="*/ 0 w 121"/>
                <a:gd name="T17" fmla="*/ 0 h 3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1"/>
                <a:gd name="T28" fmla="*/ 0 h 348"/>
                <a:gd name="T29" fmla="*/ 121 w 121"/>
                <a:gd name="T30" fmla="*/ 348 h 3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1" h="348">
                  <a:moveTo>
                    <a:pt x="99" y="0"/>
                  </a:moveTo>
                  <a:cubicBezTo>
                    <a:pt x="101" y="22"/>
                    <a:pt x="102" y="35"/>
                    <a:pt x="108" y="54"/>
                  </a:cubicBezTo>
                  <a:cubicBezTo>
                    <a:pt x="110" y="60"/>
                    <a:pt x="114" y="72"/>
                    <a:pt x="114" y="72"/>
                  </a:cubicBezTo>
                  <a:cubicBezTo>
                    <a:pt x="112" y="110"/>
                    <a:pt x="121" y="136"/>
                    <a:pt x="90" y="156"/>
                  </a:cubicBezTo>
                  <a:cubicBezTo>
                    <a:pt x="82" y="180"/>
                    <a:pt x="94" y="152"/>
                    <a:pt x="78" y="168"/>
                  </a:cubicBezTo>
                  <a:cubicBezTo>
                    <a:pt x="70" y="176"/>
                    <a:pt x="87" y="217"/>
                    <a:pt x="84" y="228"/>
                  </a:cubicBezTo>
                  <a:cubicBezTo>
                    <a:pt x="81" y="259"/>
                    <a:pt x="96" y="278"/>
                    <a:pt x="72" y="294"/>
                  </a:cubicBezTo>
                  <a:cubicBezTo>
                    <a:pt x="56" y="318"/>
                    <a:pt x="98" y="289"/>
                    <a:pt x="78" y="309"/>
                  </a:cubicBezTo>
                  <a:cubicBezTo>
                    <a:pt x="59" y="328"/>
                    <a:pt x="0" y="324"/>
                    <a:pt x="0" y="348"/>
                  </a:cubicBezTo>
                </a:path>
              </a:pathLst>
            </a:custGeom>
            <a:noFill/>
            <a:ln w="15875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Line 323"/>
            <p:cNvSpPr>
              <a:spLocks noChangeShapeType="1"/>
            </p:cNvSpPr>
            <p:nvPr/>
          </p:nvSpPr>
          <p:spPr bwMode="auto">
            <a:xfrm>
              <a:off x="764" y="2257"/>
              <a:ext cx="323" cy="0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Line 324"/>
            <p:cNvSpPr>
              <a:spLocks noChangeShapeType="1"/>
            </p:cNvSpPr>
            <p:nvPr/>
          </p:nvSpPr>
          <p:spPr bwMode="auto">
            <a:xfrm>
              <a:off x="769" y="2245"/>
              <a:ext cx="324" cy="0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Arc 325"/>
            <p:cNvSpPr>
              <a:spLocks/>
            </p:cNvSpPr>
            <p:nvPr/>
          </p:nvSpPr>
          <p:spPr bwMode="auto">
            <a:xfrm rot="-1130306" flipH="1" flipV="1">
              <a:off x="791" y="2172"/>
              <a:ext cx="86" cy="154"/>
            </a:xfrm>
            <a:custGeom>
              <a:avLst/>
              <a:gdLst>
                <a:gd name="T0" fmla="*/ 0 w 42836"/>
                <a:gd name="T1" fmla="*/ 0 h 43200"/>
                <a:gd name="T2" fmla="*/ 0 w 42836"/>
                <a:gd name="T3" fmla="*/ 0 h 43200"/>
                <a:gd name="T4" fmla="*/ 0 w 42836"/>
                <a:gd name="T5" fmla="*/ 0 h 43200"/>
                <a:gd name="T6" fmla="*/ 0 60000 65536"/>
                <a:gd name="T7" fmla="*/ 0 60000 65536"/>
                <a:gd name="T8" fmla="*/ 0 60000 65536"/>
                <a:gd name="T9" fmla="*/ 0 w 42836"/>
                <a:gd name="T10" fmla="*/ 0 h 43200"/>
                <a:gd name="T11" fmla="*/ 42836 w 4283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836" h="43200" fill="none" extrusionOk="0">
                  <a:moveTo>
                    <a:pt x="4319" y="8169"/>
                  </a:moveTo>
                  <a:cubicBezTo>
                    <a:pt x="8416" y="3008"/>
                    <a:pt x="14646" y="-1"/>
                    <a:pt x="21236" y="0"/>
                  </a:cubicBezTo>
                  <a:cubicBezTo>
                    <a:pt x="33165" y="0"/>
                    <a:pt x="42836" y="9670"/>
                    <a:pt x="42836" y="21600"/>
                  </a:cubicBezTo>
                  <a:cubicBezTo>
                    <a:pt x="42836" y="33529"/>
                    <a:pt x="33165" y="43200"/>
                    <a:pt x="21236" y="43200"/>
                  </a:cubicBezTo>
                  <a:cubicBezTo>
                    <a:pt x="10829" y="43200"/>
                    <a:pt x="1902" y="35779"/>
                    <a:pt x="-1" y="25548"/>
                  </a:cubicBezTo>
                </a:path>
                <a:path w="42836" h="43200" stroke="0" extrusionOk="0">
                  <a:moveTo>
                    <a:pt x="4319" y="8169"/>
                  </a:moveTo>
                  <a:cubicBezTo>
                    <a:pt x="8416" y="3008"/>
                    <a:pt x="14646" y="-1"/>
                    <a:pt x="21236" y="0"/>
                  </a:cubicBezTo>
                  <a:cubicBezTo>
                    <a:pt x="33165" y="0"/>
                    <a:pt x="42836" y="9670"/>
                    <a:pt x="42836" y="21600"/>
                  </a:cubicBezTo>
                  <a:cubicBezTo>
                    <a:pt x="42836" y="33529"/>
                    <a:pt x="33165" y="43200"/>
                    <a:pt x="21236" y="43200"/>
                  </a:cubicBezTo>
                  <a:cubicBezTo>
                    <a:pt x="10829" y="43200"/>
                    <a:pt x="1902" y="35779"/>
                    <a:pt x="-1" y="25548"/>
                  </a:cubicBezTo>
                  <a:lnTo>
                    <a:pt x="21236" y="21600"/>
                  </a:lnTo>
                  <a:close/>
                </a:path>
              </a:pathLst>
            </a:custGeom>
            <a:gradFill rotWithShape="0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Arc 326"/>
            <p:cNvSpPr>
              <a:spLocks/>
            </p:cNvSpPr>
            <p:nvPr/>
          </p:nvSpPr>
          <p:spPr bwMode="auto">
            <a:xfrm rot="-1130306" flipH="1" flipV="1">
              <a:off x="858" y="2172"/>
              <a:ext cx="86" cy="154"/>
            </a:xfrm>
            <a:custGeom>
              <a:avLst/>
              <a:gdLst>
                <a:gd name="T0" fmla="*/ 0 w 43170"/>
                <a:gd name="T1" fmla="*/ 0 h 43200"/>
                <a:gd name="T2" fmla="*/ 0 w 43170"/>
                <a:gd name="T3" fmla="*/ 0 h 43200"/>
                <a:gd name="T4" fmla="*/ 0 w 4317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170"/>
                <a:gd name="T10" fmla="*/ 0 h 43200"/>
                <a:gd name="T11" fmla="*/ 43170 w 4317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70" h="43200" fill="none" extrusionOk="0">
                  <a:moveTo>
                    <a:pt x="2985" y="10591"/>
                  </a:moveTo>
                  <a:cubicBezTo>
                    <a:pt x="6874" y="4026"/>
                    <a:pt x="13939" y="-1"/>
                    <a:pt x="21570" y="0"/>
                  </a:cubicBezTo>
                  <a:cubicBezTo>
                    <a:pt x="33499" y="0"/>
                    <a:pt x="43170" y="9670"/>
                    <a:pt x="43170" y="21600"/>
                  </a:cubicBezTo>
                  <a:cubicBezTo>
                    <a:pt x="43170" y="33529"/>
                    <a:pt x="33499" y="43200"/>
                    <a:pt x="21570" y="43200"/>
                  </a:cubicBezTo>
                  <a:cubicBezTo>
                    <a:pt x="10084" y="43200"/>
                    <a:pt x="608" y="34212"/>
                    <a:pt x="0" y="22742"/>
                  </a:cubicBezTo>
                </a:path>
                <a:path w="43170" h="43200" stroke="0" extrusionOk="0">
                  <a:moveTo>
                    <a:pt x="2985" y="10591"/>
                  </a:moveTo>
                  <a:cubicBezTo>
                    <a:pt x="6874" y="4026"/>
                    <a:pt x="13939" y="-1"/>
                    <a:pt x="21570" y="0"/>
                  </a:cubicBezTo>
                  <a:cubicBezTo>
                    <a:pt x="33499" y="0"/>
                    <a:pt x="43170" y="9670"/>
                    <a:pt x="43170" y="21600"/>
                  </a:cubicBezTo>
                  <a:cubicBezTo>
                    <a:pt x="43170" y="33529"/>
                    <a:pt x="33499" y="43200"/>
                    <a:pt x="21570" y="43200"/>
                  </a:cubicBezTo>
                  <a:cubicBezTo>
                    <a:pt x="10084" y="43200"/>
                    <a:pt x="608" y="34212"/>
                    <a:pt x="0" y="22742"/>
                  </a:cubicBezTo>
                  <a:lnTo>
                    <a:pt x="21570" y="21600"/>
                  </a:lnTo>
                  <a:close/>
                </a:path>
              </a:pathLst>
            </a:custGeom>
            <a:gradFill rotWithShape="0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Arc 327"/>
            <p:cNvSpPr>
              <a:spLocks/>
            </p:cNvSpPr>
            <p:nvPr/>
          </p:nvSpPr>
          <p:spPr bwMode="auto">
            <a:xfrm rot="-1130306" flipH="1" flipV="1">
              <a:off x="928" y="2172"/>
              <a:ext cx="87" cy="154"/>
            </a:xfrm>
            <a:custGeom>
              <a:avLst/>
              <a:gdLst>
                <a:gd name="T0" fmla="*/ 0 w 43170"/>
                <a:gd name="T1" fmla="*/ 0 h 43200"/>
                <a:gd name="T2" fmla="*/ 0 w 43170"/>
                <a:gd name="T3" fmla="*/ 0 h 43200"/>
                <a:gd name="T4" fmla="*/ 0 w 4317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170"/>
                <a:gd name="T10" fmla="*/ 0 h 43200"/>
                <a:gd name="T11" fmla="*/ 43170 w 4317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70" h="43200" fill="none" extrusionOk="0">
                  <a:moveTo>
                    <a:pt x="2586" y="11295"/>
                  </a:moveTo>
                  <a:cubicBezTo>
                    <a:pt x="6364" y="4334"/>
                    <a:pt x="13649" y="-1"/>
                    <a:pt x="21570" y="0"/>
                  </a:cubicBezTo>
                  <a:cubicBezTo>
                    <a:pt x="33499" y="0"/>
                    <a:pt x="43170" y="9670"/>
                    <a:pt x="43170" y="21600"/>
                  </a:cubicBezTo>
                  <a:cubicBezTo>
                    <a:pt x="43170" y="33529"/>
                    <a:pt x="33499" y="43200"/>
                    <a:pt x="21570" y="43200"/>
                  </a:cubicBezTo>
                  <a:cubicBezTo>
                    <a:pt x="10084" y="43200"/>
                    <a:pt x="608" y="34212"/>
                    <a:pt x="0" y="22742"/>
                  </a:cubicBezTo>
                </a:path>
                <a:path w="43170" h="43200" stroke="0" extrusionOk="0">
                  <a:moveTo>
                    <a:pt x="2586" y="11295"/>
                  </a:moveTo>
                  <a:cubicBezTo>
                    <a:pt x="6364" y="4334"/>
                    <a:pt x="13649" y="-1"/>
                    <a:pt x="21570" y="0"/>
                  </a:cubicBezTo>
                  <a:cubicBezTo>
                    <a:pt x="33499" y="0"/>
                    <a:pt x="43170" y="9670"/>
                    <a:pt x="43170" y="21600"/>
                  </a:cubicBezTo>
                  <a:cubicBezTo>
                    <a:pt x="43170" y="33529"/>
                    <a:pt x="33499" y="43200"/>
                    <a:pt x="21570" y="43200"/>
                  </a:cubicBezTo>
                  <a:cubicBezTo>
                    <a:pt x="10084" y="43200"/>
                    <a:pt x="608" y="34212"/>
                    <a:pt x="0" y="22742"/>
                  </a:cubicBezTo>
                  <a:lnTo>
                    <a:pt x="21570" y="21600"/>
                  </a:lnTo>
                  <a:close/>
                </a:path>
              </a:pathLst>
            </a:custGeom>
            <a:gradFill rotWithShape="0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Arc 328"/>
            <p:cNvSpPr>
              <a:spLocks/>
            </p:cNvSpPr>
            <p:nvPr/>
          </p:nvSpPr>
          <p:spPr bwMode="auto">
            <a:xfrm rot="-1130306" flipH="1" flipV="1">
              <a:off x="1003" y="2172"/>
              <a:ext cx="86" cy="154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1994" y="12535"/>
                  </a:moveTo>
                  <a:cubicBezTo>
                    <a:pt x="5527" y="4892"/>
                    <a:pt x="13180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21038"/>
                    <a:pt x="21" y="20476"/>
                    <a:pt x="65" y="19916"/>
                  </a:cubicBezTo>
                </a:path>
                <a:path w="43200" h="43200" stroke="0" extrusionOk="0">
                  <a:moveTo>
                    <a:pt x="1994" y="12535"/>
                  </a:moveTo>
                  <a:cubicBezTo>
                    <a:pt x="5527" y="4892"/>
                    <a:pt x="13180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21038"/>
                    <a:pt x="21" y="20476"/>
                    <a:pt x="65" y="19916"/>
                  </a:cubicBezTo>
                  <a:lnTo>
                    <a:pt x="21600" y="21600"/>
                  </a:lnTo>
                  <a:close/>
                </a:path>
              </a:pathLst>
            </a:custGeom>
            <a:gradFill rotWithShape="0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329"/>
            <p:cNvSpPr>
              <a:spLocks/>
            </p:cNvSpPr>
            <p:nvPr/>
          </p:nvSpPr>
          <p:spPr bwMode="auto">
            <a:xfrm>
              <a:off x="764" y="2268"/>
              <a:ext cx="40" cy="47"/>
            </a:xfrm>
            <a:custGeom>
              <a:avLst/>
              <a:gdLst>
                <a:gd name="T0" fmla="*/ 0 w 90"/>
                <a:gd name="T1" fmla="*/ 0 h 110"/>
                <a:gd name="T2" fmla="*/ 0 w 90"/>
                <a:gd name="T3" fmla="*/ 0 h 110"/>
                <a:gd name="T4" fmla="*/ 0 w 90"/>
                <a:gd name="T5" fmla="*/ 0 h 110"/>
                <a:gd name="T6" fmla="*/ 0 w 90"/>
                <a:gd name="T7" fmla="*/ 0 h 110"/>
                <a:gd name="T8" fmla="*/ 0 w 90"/>
                <a:gd name="T9" fmla="*/ 0 h 110"/>
                <a:gd name="T10" fmla="*/ 0 w 90"/>
                <a:gd name="T11" fmla="*/ 0 h 110"/>
                <a:gd name="T12" fmla="*/ 0 w 90"/>
                <a:gd name="T13" fmla="*/ 0 h 110"/>
                <a:gd name="T14" fmla="*/ 0 w 90"/>
                <a:gd name="T15" fmla="*/ 0 h 110"/>
                <a:gd name="T16" fmla="*/ 0 w 90"/>
                <a:gd name="T17" fmla="*/ 0 h 110"/>
                <a:gd name="T18" fmla="*/ 0 w 90"/>
                <a:gd name="T19" fmla="*/ 0 h 1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0"/>
                <a:gd name="T31" fmla="*/ 0 h 110"/>
                <a:gd name="T32" fmla="*/ 90 w 90"/>
                <a:gd name="T33" fmla="*/ 110 h 1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0" h="110">
                  <a:moveTo>
                    <a:pt x="18" y="0"/>
                  </a:moveTo>
                  <a:cubicBezTo>
                    <a:pt x="14" y="11"/>
                    <a:pt x="8" y="20"/>
                    <a:pt x="3" y="30"/>
                  </a:cubicBezTo>
                  <a:cubicBezTo>
                    <a:pt x="5" y="46"/>
                    <a:pt x="1" y="66"/>
                    <a:pt x="18" y="72"/>
                  </a:cubicBezTo>
                  <a:cubicBezTo>
                    <a:pt x="21" y="96"/>
                    <a:pt x="29" y="104"/>
                    <a:pt x="54" y="108"/>
                  </a:cubicBezTo>
                  <a:cubicBezTo>
                    <a:pt x="62" y="107"/>
                    <a:pt x="71" y="110"/>
                    <a:pt x="78" y="105"/>
                  </a:cubicBezTo>
                  <a:cubicBezTo>
                    <a:pt x="78" y="105"/>
                    <a:pt x="85" y="82"/>
                    <a:pt x="87" y="78"/>
                  </a:cubicBezTo>
                  <a:cubicBezTo>
                    <a:pt x="88" y="75"/>
                    <a:pt x="90" y="69"/>
                    <a:pt x="90" y="69"/>
                  </a:cubicBezTo>
                  <a:cubicBezTo>
                    <a:pt x="86" y="48"/>
                    <a:pt x="85" y="41"/>
                    <a:pt x="63" y="36"/>
                  </a:cubicBezTo>
                  <a:cubicBezTo>
                    <a:pt x="56" y="15"/>
                    <a:pt x="63" y="14"/>
                    <a:pt x="39" y="6"/>
                  </a:cubicBezTo>
                  <a:cubicBezTo>
                    <a:pt x="27" y="2"/>
                    <a:pt x="0" y="3"/>
                    <a:pt x="0" y="3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330" descr="くるみ"/>
            <p:cNvSpPr>
              <a:spLocks/>
            </p:cNvSpPr>
            <p:nvPr/>
          </p:nvSpPr>
          <p:spPr bwMode="auto">
            <a:xfrm>
              <a:off x="766" y="2264"/>
              <a:ext cx="31" cy="55"/>
            </a:xfrm>
            <a:custGeom>
              <a:avLst/>
              <a:gdLst>
                <a:gd name="T0" fmla="*/ 0 w 71"/>
                <a:gd name="T1" fmla="*/ 0 h 129"/>
                <a:gd name="T2" fmla="*/ 0 w 71"/>
                <a:gd name="T3" fmla="*/ 0 h 129"/>
                <a:gd name="T4" fmla="*/ 0 w 71"/>
                <a:gd name="T5" fmla="*/ 0 h 129"/>
                <a:gd name="T6" fmla="*/ 0 w 71"/>
                <a:gd name="T7" fmla="*/ 0 h 129"/>
                <a:gd name="T8" fmla="*/ 0 w 71"/>
                <a:gd name="T9" fmla="*/ 0 h 129"/>
                <a:gd name="T10" fmla="*/ 0 w 71"/>
                <a:gd name="T11" fmla="*/ 0 h 129"/>
                <a:gd name="T12" fmla="*/ 0 w 71"/>
                <a:gd name="T13" fmla="*/ 0 h 1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129"/>
                <a:gd name="T23" fmla="*/ 71 w 71"/>
                <a:gd name="T24" fmla="*/ 129 h 1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129">
                  <a:moveTo>
                    <a:pt x="31" y="20"/>
                  </a:moveTo>
                  <a:cubicBezTo>
                    <a:pt x="29" y="13"/>
                    <a:pt x="27" y="0"/>
                    <a:pt x="13" y="14"/>
                  </a:cubicBezTo>
                  <a:cubicBezTo>
                    <a:pt x="9" y="18"/>
                    <a:pt x="7" y="32"/>
                    <a:pt x="7" y="32"/>
                  </a:cubicBezTo>
                  <a:cubicBezTo>
                    <a:pt x="8" y="49"/>
                    <a:pt x="0" y="104"/>
                    <a:pt x="28" y="113"/>
                  </a:cubicBezTo>
                  <a:cubicBezTo>
                    <a:pt x="33" y="129"/>
                    <a:pt x="45" y="120"/>
                    <a:pt x="58" y="116"/>
                  </a:cubicBezTo>
                  <a:cubicBezTo>
                    <a:pt x="71" y="97"/>
                    <a:pt x="70" y="34"/>
                    <a:pt x="46" y="26"/>
                  </a:cubicBezTo>
                  <a:cubicBezTo>
                    <a:pt x="42" y="13"/>
                    <a:pt x="46" y="16"/>
                    <a:pt x="31" y="20"/>
                  </a:cubicBezTo>
                  <a:close/>
                </a:path>
              </a:pathLst>
            </a:custGeom>
            <a:blipFill dpi="0" rotWithShape="0">
              <a:blip r:embed="rId7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331" descr="くるみ"/>
            <p:cNvSpPr>
              <a:spLocks/>
            </p:cNvSpPr>
            <p:nvPr/>
          </p:nvSpPr>
          <p:spPr bwMode="auto">
            <a:xfrm>
              <a:off x="821" y="2197"/>
              <a:ext cx="32" cy="56"/>
            </a:xfrm>
            <a:custGeom>
              <a:avLst/>
              <a:gdLst>
                <a:gd name="T0" fmla="*/ 0 w 71"/>
                <a:gd name="T1" fmla="*/ 0 h 129"/>
                <a:gd name="T2" fmla="*/ 0 w 71"/>
                <a:gd name="T3" fmla="*/ 0 h 129"/>
                <a:gd name="T4" fmla="*/ 0 w 71"/>
                <a:gd name="T5" fmla="*/ 0 h 129"/>
                <a:gd name="T6" fmla="*/ 0 w 71"/>
                <a:gd name="T7" fmla="*/ 0 h 129"/>
                <a:gd name="T8" fmla="*/ 0 w 71"/>
                <a:gd name="T9" fmla="*/ 0 h 129"/>
                <a:gd name="T10" fmla="*/ 0 w 71"/>
                <a:gd name="T11" fmla="*/ 0 h 129"/>
                <a:gd name="T12" fmla="*/ 0 w 71"/>
                <a:gd name="T13" fmla="*/ 0 h 1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129"/>
                <a:gd name="T23" fmla="*/ 71 w 71"/>
                <a:gd name="T24" fmla="*/ 129 h 1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129">
                  <a:moveTo>
                    <a:pt x="31" y="20"/>
                  </a:moveTo>
                  <a:cubicBezTo>
                    <a:pt x="29" y="13"/>
                    <a:pt x="27" y="0"/>
                    <a:pt x="13" y="14"/>
                  </a:cubicBezTo>
                  <a:cubicBezTo>
                    <a:pt x="9" y="18"/>
                    <a:pt x="7" y="32"/>
                    <a:pt x="7" y="32"/>
                  </a:cubicBezTo>
                  <a:cubicBezTo>
                    <a:pt x="8" y="49"/>
                    <a:pt x="0" y="104"/>
                    <a:pt x="28" y="113"/>
                  </a:cubicBezTo>
                  <a:cubicBezTo>
                    <a:pt x="33" y="129"/>
                    <a:pt x="45" y="120"/>
                    <a:pt x="58" y="116"/>
                  </a:cubicBezTo>
                  <a:cubicBezTo>
                    <a:pt x="71" y="97"/>
                    <a:pt x="70" y="34"/>
                    <a:pt x="46" y="26"/>
                  </a:cubicBezTo>
                  <a:cubicBezTo>
                    <a:pt x="42" y="13"/>
                    <a:pt x="46" y="16"/>
                    <a:pt x="31" y="20"/>
                  </a:cubicBezTo>
                  <a:close/>
                </a:path>
              </a:pathLst>
            </a:custGeom>
            <a:blipFill dpi="0" rotWithShape="0">
              <a:blip r:embed="rId7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332" descr="くるみ"/>
            <p:cNvSpPr>
              <a:spLocks/>
            </p:cNvSpPr>
            <p:nvPr/>
          </p:nvSpPr>
          <p:spPr bwMode="auto">
            <a:xfrm>
              <a:off x="838" y="2261"/>
              <a:ext cx="32" cy="55"/>
            </a:xfrm>
            <a:custGeom>
              <a:avLst/>
              <a:gdLst>
                <a:gd name="T0" fmla="*/ 0 w 71"/>
                <a:gd name="T1" fmla="*/ 0 h 129"/>
                <a:gd name="T2" fmla="*/ 0 w 71"/>
                <a:gd name="T3" fmla="*/ 0 h 129"/>
                <a:gd name="T4" fmla="*/ 0 w 71"/>
                <a:gd name="T5" fmla="*/ 0 h 129"/>
                <a:gd name="T6" fmla="*/ 0 w 71"/>
                <a:gd name="T7" fmla="*/ 0 h 129"/>
                <a:gd name="T8" fmla="*/ 0 w 71"/>
                <a:gd name="T9" fmla="*/ 0 h 129"/>
                <a:gd name="T10" fmla="*/ 0 w 71"/>
                <a:gd name="T11" fmla="*/ 0 h 129"/>
                <a:gd name="T12" fmla="*/ 0 w 71"/>
                <a:gd name="T13" fmla="*/ 0 h 1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129"/>
                <a:gd name="T23" fmla="*/ 71 w 71"/>
                <a:gd name="T24" fmla="*/ 129 h 1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129">
                  <a:moveTo>
                    <a:pt x="31" y="20"/>
                  </a:moveTo>
                  <a:cubicBezTo>
                    <a:pt x="29" y="13"/>
                    <a:pt x="27" y="0"/>
                    <a:pt x="13" y="14"/>
                  </a:cubicBezTo>
                  <a:cubicBezTo>
                    <a:pt x="9" y="18"/>
                    <a:pt x="7" y="32"/>
                    <a:pt x="7" y="32"/>
                  </a:cubicBezTo>
                  <a:cubicBezTo>
                    <a:pt x="8" y="49"/>
                    <a:pt x="0" y="104"/>
                    <a:pt x="28" y="113"/>
                  </a:cubicBezTo>
                  <a:cubicBezTo>
                    <a:pt x="33" y="129"/>
                    <a:pt x="45" y="120"/>
                    <a:pt x="58" y="116"/>
                  </a:cubicBezTo>
                  <a:cubicBezTo>
                    <a:pt x="71" y="97"/>
                    <a:pt x="70" y="34"/>
                    <a:pt x="46" y="26"/>
                  </a:cubicBezTo>
                  <a:cubicBezTo>
                    <a:pt x="42" y="13"/>
                    <a:pt x="46" y="16"/>
                    <a:pt x="31" y="20"/>
                  </a:cubicBezTo>
                  <a:close/>
                </a:path>
              </a:pathLst>
            </a:custGeom>
            <a:blipFill dpi="0" rotWithShape="0">
              <a:blip r:embed="rId7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333" descr="くるみ"/>
            <p:cNvSpPr>
              <a:spLocks/>
            </p:cNvSpPr>
            <p:nvPr/>
          </p:nvSpPr>
          <p:spPr bwMode="auto">
            <a:xfrm>
              <a:off x="885" y="2209"/>
              <a:ext cx="32" cy="55"/>
            </a:xfrm>
            <a:custGeom>
              <a:avLst/>
              <a:gdLst>
                <a:gd name="T0" fmla="*/ 0 w 71"/>
                <a:gd name="T1" fmla="*/ 0 h 129"/>
                <a:gd name="T2" fmla="*/ 0 w 71"/>
                <a:gd name="T3" fmla="*/ 0 h 129"/>
                <a:gd name="T4" fmla="*/ 0 w 71"/>
                <a:gd name="T5" fmla="*/ 0 h 129"/>
                <a:gd name="T6" fmla="*/ 0 w 71"/>
                <a:gd name="T7" fmla="*/ 0 h 129"/>
                <a:gd name="T8" fmla="*/ 0 w 71"/>
                <a:gd name="T9" fmla="*/ 0 h 129"/>
                <a:gd name="T10" fmla="*/ 0 w 71"/>
                <a:gd name="T11" fmla="*/ 0 h 129"/>
                <a:gd name="T12" fmla="*/ 0 w 71"/>
                <a:gd name="T13" fmla="*/ 0 h 1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129"/>
                <a:gd name="T23" fmla="*/ 71 w 71"/>
                <a:gd name="T24" fmla="*/ 129 h 1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129">
                  <a:moveTo>
                    <a:pt x="31" y="20"/>
                  </a:moveTo>
                  <a:cubicBezTo>
                    <a:pt x="29" y="13"/>
                    <a:pt x="27" y="0"/>
                    <a:pt x="13" y="14"/>
                  </a:cubicBezTo>
                  <a:cubicBezTo>
                    <a:pt x="9" y="18"/>
                    <a:pt x="7" y="32"/>
                    <a:pt x="7" y="32"/>
                  </a:cubicBezTo>
                  <a:cubicBezTo>
                    <a:pt x="8" y="49"/>
                    <a:pt x="0" y="104"/>
                    <a:pt x="28" y="113"/>
                  </a:cubicBezTo>
                  <a:cubicBezTo>
                    <a:pt x="33" y="129"/>
                    <a:pt x="45" y="120"/>
                    <a:pt x="58" y="116"/>
                  </a:cubicBezTo>
                  <a:cubicBezTo>
                    <a:pt x="71" y="97"/>
                    <a:pt x="70" y="34"/>
                    <a:pt x="46" y="26"/>
                  </a:cubicBezTo>
                  <a:cubicBezTo>
                    <a:pt x="42" y="13"/>
                    <a:pt x="46" y="16"/>
                    <a:pt x="31" y="20"/>
                  </a:cubicBezTo>
                  <a:close/>
                </a:path>
              </a:pathLst>
            </a:custGeom>
            <a:blipFill dpi="0" rotWithShape="0">
              <a:blip r:embed="rId7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34" descr="くるみ"/>
            <p:cNvSpPr>
              <a:spLocks/>
            </p:cNvSpPr>
            <p:nvPr/>
          </p:nvSpPr>
          <p:spPr bwMode="auto">
            <a:xfrm>
              <a:off x="1015" y="2197"/>
              <a:ext cx="32" cy="56"/>
            </a:xfrm>
            <a:custGeom>
              <a:avLst/>
              <a:gdLst>
                <a:gd name="T0" fmla="*/ 0 w 71"/>
                <a:gd name="T1" fmla="*/ 0 h 129"/>
                <a:gd name="T2" fmla="*/ 0 w 71"/>
                <a:gd name="T3" fmla="*/ 0 h 129"/>
                <a:gd name="T4" fmla="*/ 0 w 71"/>
                <a:gd name="T5" fmla="*/ 0 h 129"/>
                <a:gd name="T6" fmla="*/ 0 w 71"/>
                <a:gd name="T7" fmla="*/ 0 h 129"/>
                <a:gd name="T8" fmla="*/ 0 w 71"/>
                <a:gd name="T9" fmla="*/ 0 h 129"/>
                <a:gd name="T10" fmla="*/ 0 w 71"/>
                <a:gd name="T11" fmla="*/ 0 h 129"/>
                <a:gd name="T12" fmla="*/ 0 w 71"/>
                <a:gd name="T13" fmla="*/ 0 h 1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129"/>
                <a:gd name="T23" fmla="*/ 71 w 71"/>
                <a:gd name="T24" fmla="*/ 129 h 1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129">
                  <a:moveTo>
                    <a:pt x="31" y="20"/>
                  </a:moveTo>
                  <a:cubicBezTo>
                    <a:pt x="29" y="13"/>
                    <a:pt x="27" y="0"/>
                    <a:pt x="13" y="14"/>
                  </a:cubicBezTo>
                  <a:cubicBezTo>
                    <a:pt x="9" y="18"/>
                    <a:pt x="7" y="32"/>
                    <a:pt x="7" y="32"/>
                  </a:cubicBezTo>
                  <a:cubicBezTo>
                    <a:pt x="8" y="49"/>
                    <a:pt x="0" y="104"/>
                    <a:pt x="28" y="113"/>
                  </a:cubicBezTo>
                  <a:cubicBezTo>
                    <a:pt x="33" y="129"/>
                    <a:pt x="45" y="120"/>
                    <a:pt x="58" y="116"/>
                  </a:cubicBezTo>
                  <a:cubicBezTo>
                    <a:pt x="71" y="97"/>
                    <a:pt x="70" y="34"/>
                    <a:pt x="46" y="26"/>
                  </a:cubicBezTo>
                  <a:cubicBezTo>
                    <a:pt x="42" y="13"/>
                    <a:pt x="46" y="16"/>
                    <a:pt x="31" y="20"/>
                  </a:cubicBezTo>
                  <a:close/>
                </a:path>
              </a:pathLst>
            </a:custGeom>
            <a:blipFill dpi="0" rotWithShape="0">
              <a:blip r:embed="rId7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35" descr="大理石 (茶)"/>
            <p:cNvSpPr>
              <a:spLocks/>
            </p:cNvSpPr>
            <p:nvPr/>
          </p:nvSpPr>
          <p:spPr bwMode="auto">
            <a:xfrm>
              <a:off x="1051" y="2234"/>
              <a:ext cx="28" cy="39"/>
            </a:xfrm>
            <a:custGeom>
              <a:avLst/>
              <a:gdLst>
                <a:gd name="T0" fmla="*/ 0 w 64"/>
                <a:gd name="T1" fmla="*/ 0 h 91"/>
                <a:gd name="T2" fmla="*/ 0 w 64"/>
                <a:gd name="T3" fmla="*/ 0 h 91"/>
                <a:gd name="T4" fmla="*/ 0 w 64"/>
                <a:gd name="T5" fmla="*/ 0 h 91"/>
                <a:gd name="T6" fmla="*/ 0 w 64"/>
                <a:gd name="T7" fmla="*/ 0 h 91"/>
                <a:gd name="T8" fmla="*/ 0 w 64"/>
                <a:gd name="T9" fmla="*/ 0 h 91"/>
                <a:gd name="T10" fmla="*/ 0 w 64"/>
                <a:gd name="T11" fmla="*/ 0 h 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"/>
                <a:gd name="T19" fmla="*/ 0 h 91"/>
                <a:gd name="T20" fmla="*/ 64 w 64"/>
                <a:gd name="T21" fmla="*/ 91 h 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" h="91">
                  <a:moveTo>
                    <a:pt x="30" y="1"/>
                  </a:moveTo>
                  <a:cubicBezTo>
                    <a:pt x="7" y="7"/>
                    <a:pt x="5" y="7"/>
                    <a:pt x="0" y="28"/>
                  </a:cubicBezTo>
                  <a:cubicBezTo>
                    <a:pt x="4" y="52"/>
                    <a:pt x="3" y="84"/>
                    <a:pt x="30" y="91"/>
                  </a:cubicBezTo>
                  <a:cubicBezTo>
                    <a:pt x="45" y="84"/>
                    <a:pt x="47" y="79"/>
                    <a:pt x="54" y="64"/>
                  </a:cubicBezTo>
                  <a:cubicBezTo>
                    <a:pt x="58" y="43"/>
                    <a:pt x="64" y="16"/>
                    <a:pt x="39" y="10"/>
                  </a:cubicBezTo>
                  <a:cubicBezTo>
                    <a:pt x="32" y="0"/>
                    <a:pt x="37" y="1"/>
                    <a:pt x="30" y="1"/>
                  </a:cubicBezTo>
                  <a:close/>
                </a:path>
              </a:pathLst>
            </a:custGeom>
            <a:blipFill dpi="0" rotWithShape="0">
              <a:blip r:embed="rId6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336" descr="くるみ"/>
            <p:cNvSpPr>
              <a:spLocks/>
            </p:cNvSpPr>
            <p:nvPr/>
          </p:nvSpPr>
          <p:spPr bwMode="auto">
            <a:xfrm>
              <a:off x="1055" y="2188"/>
              <a:ext cx="34" cy="49"/>
            </a:xfrm>
            <a:custGeom>
              <a:avLst/>
              <a:gdLst>
                <a:gd name="T0" fmla="*/ 0 w 75"/>
                <a:gd name="T1" fmla="*/ 0 h 115"/>
                <a:gd name="T2" fmla="*/ 0 w 75"/>
                <a:gd name="T3" fmla="*/ 0 h 115"/>
                <a:gd name="T4" fmla="*/ 0 w 75"/>
                <a:gd name="T5" fmla="*/ 0 h 115"/>
                <a:gd name="T6" fmla="*/ 0 w 75"/>
                <a:gd name="T7" fmla="*/ 0 h 115"/>
                <a:gd name="T8" fmla="*/ 0 w 75"/>
                <a:gd name="T9" fmla="*/ 0 h 115"/>
                <a:gd name="T10" fmla="*/ 0 w 75"/>
                <a:gd name="T11" fmla="*/ 0 h 115"/>
                <a:gd name="T12" fmla="*/ 0 w 75"/>
                <a:gd name="T13" fmla="*/ 0 h 115"/>
                <a:gd name="T14" fmla="*/ 0 w 75"/>
                <a:gd name="T15" fmla="*/ 0 h 1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5"/>
                <a:gd name="T25" fmla="*/ 0 h 115"/>
                <a:gd name="T26" fmla="*/ 75 w 75"/>
                <a:gd name="T27" fmla="*/ 115 h 1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5" h="115">
                  <a:moveTo>
                    <a:pt x="60" y="27"/>
                  </a:moveTo>
                  <a:cubicBezTo>
                    <a:pt x="48" y="9"/>
                    <a:pt x="46" y="0"/>
                    <a:pt x="6" y="21"/>
                  </a:cubicBezTo>
                  <a:cubicBezTo>
                    <a:pt x="0" y="24"/>
                    <a:pt x="8" y="35"/>
                    <a:pt x="9" y="42"/>
                  </a:cubicBezTo>
                  <a:cubicBezTo>
                    <a:pt x="11" y="53"/>
                    <a:pt x="12" y="51"/>
                    <a:pt x="21" y="57"/>
                  </a:cubicBezTo>
                  <a:cubicBezTo>
                    <a:pt x="26" y="71"/>
                    <a:pt x="31" y="74"/>
                    <a:pt x="45" y="78"/>
                  </a:cubicBezTo>
                  <a:cubicBezTo>
                    <a:pt x="52" y="115"/>
                    <a:pt x="64" y="91"/>
                    <a:pt x="75" y="75"/>
                  </a:cubicBezTo>
                  <a:cubicBezTo>
                    <a:pt x="74" y="63"/>
                    <a:pt x="75" y="51"/>
                    <a:pt x="72" y="39"/>
                  </a:cubicBezTo>
                  <a:cubicBezTo>
                    <a:pt x="69" y="30"/>
                    <a:pt x="45" y="35"/>
                    <a:pt x="60" y="27"/>
                  </a:cubicBezTo>
                  <a:close/>
                </a:path>
              </a:pathLst>
            </a:custGeom>
            <a:blipFill dpi="0" rotWithShape="0">
              <a:blip r:embed="rId7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337" descr="くるみ"/>
            <p:cNvSpPr>
              <a:spLocks/>
            </p:cNvSpPr>
            <p:nvPr/>
          </p:nvSpPr>
          <p:spPr bwMode="auto">
            <a:xfrm>
              <a:off x="950" y="2228"/>
              <a:ext cx="43" cy="39"/>
            </a:xfrm>
            <a:custGeom>
              <a:avLst/>
              <a:gdLst>
                <a:gd name="T0" fmla="*/ 0 w 96"/>
                <a:gd name="T1" fmla="*/ 0 h 90"/>
                <a:gd name="T2" fmla="*/ 0 w 96"/>
                <a:gd name="T3" fmla="*/ 0 h 90"/>
                <a:gd name="T4" fmla="*/ 0 w 96"/>
                <a:gd name="T5" fmla="*/ 0 h 90"/>
                <a:gd name="T6" fmla="*/ 0 w 96"/>
                <a:gd name="T7" fmla="*/ 0 h 90"/>
                <a:gd name="T8" fmla="*/ 0 w 96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0"/>
                <a:gd name="T17" fmla="*/ 96 w 9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0">
                  <a:moveTo>
                    <a:pt x="60" y="0"/>
                  </a:moveTo>
                  <a:cubicBezTo>
                    <a:pt x="16" y="9"/>
                    <a:pt x="0" y="74"/>
                    <a:pt x="48" y="90"/>
                  </a:cubicBezTo>
                  <a:cubicBezTo>
                    <a:pt x="69" y="86"/>
                    <a:pt x="65" y="79"/>
                    <a:pt x="78" y="60"/>
                  </a:cubicBezTo>
                  <a:cubicBezTo>
                    <a:pt x="81" y="55"/>
                    <a:pt x="90" y="58"/>
                    <a:pt x="96" y="57"/>
                  </a:cubicBezTo>
                  <a:cubicBezTo>
                    <a:pt x="86" y="38"/>
                    <a:pt x="79" y="10"/>
                    <a:pt x="60" y="0"/>
                  </a:cubicBezTo>
                  <a:close/>
                </a:path>
              </a:pathLst>
            </a:custGeom>
            <a:blipFill dpi="0" rotWithShape="0">
              <a:blip r:embed="rId7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338"/>
            <p:cNvSpPr>
              <a:spLocks/>
            </p:cNvSpPr>
            <p:nvPr/>
          </p:nvSpPr>
          <p:spPr bwMode="auto">
            <a:xfrm>
              <a:off x="959" y="2195"/>
              <a:ext cx="32" cy="32"/>
            </a:xfrm>
            <a:custGeom>
              <a:avLst/>
              <a:gdLst>
                <a:gd name="T0" fmla="*/ 0 w 68"/>
                <a:gd name="T1" fmla="*/ 0 h 76"/>
                <a:gd name="T2" fmla="*/ 0 w 68"/>
                <a:gd name="T3" fmla="*/ 0 h 76"/>
                <a:gd name="T4" fmla="*/ 0 w 68"/>
                <a:gd name="T5" fmla="*/ 0 h 76"/>
                <a:gd name="T6" fmla="*/ 0 w 68"/>
                <a:gd name="T7" fmla="*/ 0 h 76"/>
                <a:gd name="T8" fmla="*/ 0 w 68"/>
                <a:gd name="T9" fmla="*/ 0 h 76"/>
                <a:gd name="T10" fmla="*/ 0 w 68"/>
                <a:gd name="T11" fmla="*/ 0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76"/>
                <a:gd name="T20" fmla="*/ 68 w 68"/>
                <a:gd name="T21" fmla="*/ 76 h 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76">
                  <a:moveTo>
                    <a:pt x="53" y="18"/>
                  </a:moveTo>
                  <a:cubicBezTo>
                    <a:pt x="11" y="22"/>
                    <a:pt x="0" y="27"/>
                    <a:pt x="32" y="75"/>
                  </a:cubicBezTo>
                  <a:cubicBezTo>
                    <a:pt x="46" y="73"/>
                    <a:pt x="55" y="76"/>
                    <a:pt x="62" y="63"/>
                  </a:cubicBezTo>
                  <a:cubicBezTo>
                    <a:pt x="65" y="57"/>
                    <a:pt x="68" y="45"/>
                    <a:pt x="68" y="45"/>
                  </a:cubicBezTo>
                  <a:cubicBezTo>
                    <a:pt x="65" y="19"/>
                    <a:pt x="62" y="14"/>
                    <a:pt x="41" y="0"/>
                  </a:cubicBezTo>
                  <a:cubicBezTo>
                    <a:pt x="23" y="6"/>
                    <a:pt x="30" y="31"/>
                    <a:pt x="23" y="24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339" descr="くるみ"/>
            <p:cNvSpPr>
              <a:spLocks/>
            </p:cNvSpPr>
            <p:nvPr/>
          </p:nvSpPr>
          <p:spPr bwMode="auto">
            <a:xfrm>
              <a:off x="938" y="2192"/>
              <a:ext cx="49" cy="31"/>
            </a:xfrm>
            <a:custGeom>
              <a:avLst/>
              <a:gdLst>
                <a:gd name="T0" fmla="*/ 0 w 108"/>
                <a:gd name="T1" fmla="*/ 0 h 73"/>
                <a:gd name="T2" fmla="*/ 0 w 108"/>
                <a:gd name="T3" fmla="*/ 0 h 73"/>
                <a:gd name="T4" fmla="*/ 0 w 108"/>
                <a:gd name="T5" fmla="*/ 0 h 73"/>
                <a:gd name="T6" fmla="*/ 0 w 108"/>
                <a:gd name="T7" fmla="*/ 0 h 73"/>
                <a:gd name="T8" fmla="*/ 0 w 108"/>
                <a:gd name="T9" fmla="*/ 0 h 73"/>
                <a:gd name="T10" fmla="*/ 0 w 108"/>
                <a:gd name="T11" fmla="*/ 0 h 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8"/>
                <a:gd name="T19" fmla="*/ 0 h 73"/>
                <a:gd name="T20" fmla="*/ 108 w 108"/>
                <a:gd name="T21" fmla="*/ 73 h 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8" h="73">
                  <a:moveTo>
                    <a:pt x="64" y="0"/>
                  </a:moveTo>
                  <a:cubicBezTo>
                    <a:pt x="26" y="3"/>
                    <a:pt x="0" y="7"/>
                    <a:pt x="28" y="66"/>
                  </a:cubicBezTo>
                  <a:cubicBezTo>
                    <a:pt x="31" y="73"/>
                    <a:pt x="44" y="68"/>
                    <a:pt x="52" y="69"/>
                  </a:cubicBezTo>
                  <a:cubicBezTo>
                    <a:pt x="65" y="70"/>
                    <a:pt x="78" y="71"/>
                    <a:pt x="91" y="72"/>
                  </a:cubicBezTo>
                  <a:cubicBezTo>
                    <a:pt x="100" y="54"/>
                    <a:pt x="108" y="26"/>
                    <a:pt x="85" y="18"/>
                  </a:cubicBezTo>
                  <a:cubicBezTo>
                    <a:pt x="81" y="6"/>
                    <a:pt x="77" y="0"/>
                    <a:pt x="64" y="0"/>
                  </a:cubicBezTo>
                  <a:close/>
                </a:path>
              </a:pathLst>
            </a:custGeom>
            <a:blipFill dpi="0" rotWithShape="0">
              <a:blip r:embed="rId7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340"/>
            <p:cNvSpPr>
              <a:spLocks/>
            </p:cNvSpPr>
            <p:nvPr/>
          </p:nvSpPr>
          <p:spPr bwMode="auto">
            <a:xfrm>
              <a:off x="1582" y="2760"/>
              <a:ext cx="217" cy="9"/>
            </a:xfrm>
            <a:custGeom>
              <a:avLst/>
              <a:gdLst>
                <a:gd name="T0" fmla="*/ 0 w 483"/>
                <a:gd name="T1" fmla="*/ 0 h 21"/>
                <a:gd name="T2" fmla="*/ 0 w 483"/>
                <a:gd name="T3" fmla="*/ 0 h 21"/>
                <a:gd name="T4" fmla="*/ 0 w 483"/>
                <a:gd name="T5" fmla="*/ 0 h 21"/>
                <a:gd name="T6" fmla="*/ 0 60000 65536"/>
                <a:gd name="T7" fmla="*/ 0 60000 65536"/>
                <a:gd name="T8" fmla="*/ 0 60000 65536"/>
                <a:gd name="T9" fmla="*/ 0 w 483"/>
                <a:gd name="T10" fmla="*/ 0 h 21"/>
                <a:gd name="T11" fmla="*/ 483 w 483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3" h="21">
                  <a:moveTo>
                    <a:pt x="0" y="3"/>
                  </a:moveTo>
                  <a:cubicBezTo>
                    <a:pt x="124" y="5"/>
                    <a:pt x="257" y="0"/>
                    <a:pt x="381" y="21"/>
                  </a:cubicBezTo>
                  <a:cubicBezTo>
                    <a:pt x="415" y="20"/>
                    <a:pt x="483" y="18"/>
                    <a:pt x="483" y="18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AutoShape 341"/>
            <p:cNvSpPr>
              <a:spLocks noChangeArrowheads="1"/>
            </p:cNvSpPr>
            <p:nvPr/>
          </p:nvSpPr>
          <p:spPr bwMode="auto">
            <a:xfrm>
              <a:off x="1214" y="3457"/>
              <a:ext cx="80" cy="506"/>
            </a:xfrm>
            <a:prstGeom prst="can">
              <a:avLst>
                <a:gd name="adj" fmla="val 49897"/>
              </a:avLst>
            </a:prstGeom>
            <a:gradFill rotWithShape="0">
              <a:gsLst>
                <a:gs pos="0">
                  <a:srgbClr val="800080"/>
                </a:gs>
                <a:gs pos="100000">
                  <a:srgbClr val="BA75B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Arc 342"/>
            <p:cNvSpPr>
              <a:spLocks/>
            </p:cNvSpPr>
            <p:nvPr/>
          </p:nvSpPr>
          <p:spPr bwMode="auto">
            <a:xfrm rot="5400000">
              <a:off x="1228" y="3182"/>
              <a:ext cx="77" cy="566"/>
            </a:xfrm>
            <a:custGeom>
              <a:avLst/>
              <a:gdLst>
                <a:gd name="T0" fmla="*/ 0 w 21600"/>
                <a:gd name="T1" fmla="*/ 0 h 41075"/>
                <a:gd name="T2" fmla="*/ 0 w 21600"/>
                <a:gd name="T3" fmla="*/ 0 h 41075"/>
                <a:gd name="T4" fmla="*/ 0 w 21600"/>
                <a:gd name="T5" fmla="*/ 0 h 41075"/>
                <a:gd name="T6" fmla="*/ 0 60000 65536"/>
                <a:gd name="T7" fmla="*/ 0 60000 65536"/>
                <a:gd name="T8" fmla="*/ 0 60000 65536"/>
                <a:gd name="T9" fmla="*/ 0 w 21600"/>
                <a:gd name="T10" fmla="*/ 0 h 41075"/>
                <a:gd name="T11" fmla="*/ 21600 w 21600"/>
                <a:gd name="T12" fmla="*/ 41075 h 410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1075" fill="none" extrusionOk="0">
                  <a:moveTo>
                    <a:pt x="6187" y="0"/>
                  </a:moveTo>
                  <a:cubicBezTo>
                    <a:pt x="15333" y="2735"/>
                    <a:pt x="21600" y="11148"/>
                    <a:pt x="21600" y="20695"/>
                  </a:cubicBezTo>
                  <a:cubicBezTo>
                    <a:pt x="21600" y="29865"/>
                    <a:pt x="15809" y="38036"/>
                    <a:pt x="7156" y="41074"/>
                  </a:cubicBezTo>
                </a:path>
                <a:path w="21600" h="41075" stroke="0" extrusionOk="0">
                  <a:moveTo>
                    <a:pt x="6187" y="0"/>
                  </a:moveTo>
                  <a:cubicBezTo>
                    <a:pt x="15333" y="2735"/>
                    <a:pt x="21600" y="11148"/>
                    <a:pt x="21600" y="20695"/>
                  </a:cubicBezTo>
                  <a:cubicBezTo>
                    <a:pt x="21600" y="29865"/>
                    <a:pt x="15809" y="38036"/>
                    <a:pt x="7156" y="41074"/>
                  </a:cubicBezTo>
                  <a:lnTo>
                    <a:pt x="0" y="20695"/>
                  </a:lnTo>
                  <a:close/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765E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AutoShape 343"/>
            <p:cNvSpPr>
              <a:spLocks noChangeArrowheads="1"/>
            </p:cNvSpPr>
            <p:nvPr/>
          </p:nvSpPr>
          <p:spPr bwMode="auto">
            <a:xfrm>
              <a:off x="1175" y="3580"/>
              <a:ext cx="162" cy="322"/>
            </a:xfrm>
            <a:prstGeom prst="can">
              <a:avLst>
                <a:gd name="adj" fmla="val 0"/>
              </a:avLst>
            </a:prstGeom>
            <a:gradFill rotWithShape="0">
              <a:gsLst>
                <a:gs pos="0">
                  <a:srgbClr val="595959"/>
                </a:gs>
                <a:gs pos="50000">
                  <a:srgbClr val="C0C0C0"/>
                </a:gs>
                <a:gs pos="100000">
                  <a:srgbClr val="595959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Arc 344"/>
            <p:cNvSpPr>
              <a:spLocks/>
            </p:cNvSpPr>
            <p:nvPr/>
          </p:nvSpPr>
          <p:spPr bwMode="auto">
            <a:xfrm rot="5400000">
              <a:off x="1218" y="3218"/>
              <a:ext cx="77" cy="646"/>
            </a:xfrm>
            <a:custGeom>
              <a:avLst/>
              <a:gdLst>
                <a:gd name="T0" fmla="*/ 0 w 21600"/>
                <a:gd name="T1" fmla="*/ 0 h 43198"/>
                <a:gd name="T2" fmla="*/ 0 w 21600"/>
                <a:gd name="T3" fmla="*/ 0 h 43198"/>
                <a:gd name="T4" fmla="*/ 0 w 21600"/>
                <a:gd name="T5" fmla="*/ 0 h 431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98"/>
                <a:gd name="T11" fmla="*/ 21600 w 21600"/>
                <a:gd name="T12" fmla="*/ 43198 h 431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9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14"/>
                    <a:pt x="12108" y="43036"/>
                    <a:pt x="294" y="43197"/>
                  </a:cubicBezTo>
                </a:path>
                <a:path w="21600" h="4319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14"/>
                    <a:pt x="12108" y="43036"/>
                    <a:pt x="294" y="4319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AutoShape 345"/>
            <p:cNvSpPr>
              <a:spLocks noChangeArrowheads="1"/>
            </p:cNvSpPr>
            <p:nvPr/>
          </p:nvSpPr>
          <p:spPr bwMode="auto">
            <a:xfrm rot="5400000">
              <a:off x="751" y="3506"/>
              <a:ext cx="154" cy="633"/>
            </a:xfrm>
            <a:prstGeom prst="can">
              <a:avLst>
                <a:gd name="adj" fmla="val 19543"/>
              </a:avLst>
            </a:prstGeom>
            <a:gradFill rotWithShape="0">
              <a:gsLst>
                <a:gs pos="0">
                  <a:srgbClr val="C0C0C0"/>
                </a:gs>
                <a:gs pos="5000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Line 346"/>
            <p:cNvSpPr>
              <a:spLocks noChangeShapeType="1"/>
            </p:cNvSpPr>
            <p:nvPr/>
          </p:nvSpPr>
          <p:spPr bwMode="auto">
            <a:xfrm flipH="1">
              <a:off x="737" y="3895"/>
              <a:ext cx="324" cy="0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347"/>
            <p:cNvSpPr>
              <a:spLocks/>
            </p:cNvSpPr>
            <p:nvPr/>
          </p:nvSpPr>
          <p:spPr bwMode="auto">
            <a:xfrm flipH="1">
              <a:off x="1017" y="3751"/>
              <a:ext cx="49" cy="148"/>
            </a:xfrm>
            <a:custGeom>
              <a:avLst/>
              <a:gdLst>
                <a:gd name="T0" fmla="*/ 0 w 111"/>
                <a:gd name="T1" fmla="*/ 0 h 348"/>
                <a:gd name="T2" fmla="*/ 0 w 111"/>
                <a:gd name="T3" fmla="*/ 0 h 348"/>
                <a:gd name="T4" fmla="*/ 0 w 111"/>
                <a:gd name="T5" fmla="*/ 0 h 348"/>
                <a:gd name="T6" fmla="*/ 0 w 111"/>
                <a:gd name="T7" fmla="*/ 0 h 348"/>
                <a:gd name="T8" fmla="*/ 0 w 111"/>
                <a:gd name="T9" fmla="*/ 0 h 348"/>
                <a:gd name="T10" fmla="*/ 0 w 111"/>
                <a:gd name="T11" fmla="*/ 0 h 348"/>
                <a:gd name="T12" fmla="*/ 0 w 111"/>
                <a:gd name="T13" fmla="*/ 0 h 348"/>
                <a:gd name="T14" fmla="*/ 0 w 111"/>
                <a:gd name="T15" fmla="*/ 0 h 348"/>
                <a:gd name="T16" fmla="*/ 0 w 111"/>
                <a:gd name="T17" fmla="*/ 0 h 348"/>
                <a:gd name="T18" fmla="*/ 0 w 111"/>
                <a:gd name="T19" fmla="*/ 0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1"/>
                <a:gd name="T31" fmla="*/ 0 h 348"/>
                <a:gd name="T32" fmla="*/ 111 w 111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1" h="348">
                  <a:moveTo>
                    <a:pt x="111" y="0"/>
                  </a:moveTo>
                  <a:cubicBezTo>
                    <a:pt x="93" y="27"/>
                    <a:pt x="95" y="61"/>
                    <a:pt x="75" y="87"/>
                  </a:cubicBezTo>
                  <a:cubicBezTo>
                    <a:pt x="72" y="116"/>
                    <a:pt x="67" y="143"/>
                    <a:pt x="60" y="171"/>
                  </a:cubicBezTo>
                  <a:lnTo>
                    <a:pt x="48" y="201"/>
                  </a:lnTo>
                  <a:cubicBezTo>
                    <a:pt x="48" y="201"/>
                    <a:pt x="48" y="201"/>
                    <a:pt x="48" y="201"/>
                  </a:cubicBezTo>
                  <a:cubicBezTo>
                    <a:pt x="45" y="215"/>
                    <a:pt x="41" y="232"/>
                    <a:pt x="27" y="237"/>
                  </a:cubicBezTo>
                  <a:cubicBezTo>
                    <a:pt x="15" y="249"/>
                    <a:pt x="14" y="264"/>
                    <a:pt x="6" y="279"/>
                  </a:cubicBezTo>
                  <a:cubicBezTo>
                    <a:pt x="0" y="311"/>
                    <a:pt x="3" y="289"/>
                    <a:pt x="6" y="345"/>
                  </a:cubicBezTo>
                  <a:cubicBezTo>
                    <a:pt x="6" y="348"/>
                    <a:pt x="9" y="333"/>
                    <a:pt x="9" y="336"/>
                  </a:cubicBezTo>
                  <a:cubicBezTo>
                    <a:pt x="9" y="337"/>
                    <a:pt x="9" y="338"/>
                    <a:pt x="9" y="339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348"/>
            <p:cNvSpPr>
              <a:spLocks/>
            </p:cNvSpPr>
            <p:nvPr/>
          </p:nvSpPr>
          <p:spPr bwMode="auto">
            <a:xfrm flipH="1">
              <a:off x="1013" y="3748"/>
              <a:ext cx="42" cy="151"/>
            </a:xfrm>
            <a:custGeom>
              <a:avLst/>
              <a:gdLst>
                <a:gd name="T0" fmla="*/ 0 w 96"/>
                <a:gd name="T1" fmla="*/ 0 h 354"/>
                <a:gd name="T2" fmla="*/ 0 w 96"/>
                <a:gd name="T3" fmla="*/ 0 h 354"/>
                <a:gd name="T4" fmla="*/ 0 w 96"/>
                <a:gd name="T5" fmla="*/ 0 h 354"/>
                <a:gd name="T6" fmla="*/ 0 w 96"/>
                <a:gd name="T7" fmla="*/ 0 h 354"/>
                <a:gd name="T8" fmla="*/ 0 w 96"/>
                <a:gd name="T9" fmla="*/ 0 h 354"/>
                <a:gd name="T10" fmla="*/ 0 w 96"/>
                <a:gd name="T11" fmla="*/ 0 h 354"/>
                <a:gd name="T12" fmla="*/ 0 w 96"/>
                <a:gd name="T13" fmla="*/ 0 h 354"/>
                <a:gd name="T14" fmla="*/ 0 w 96"/>
                <a:gd name="T15" fmla="*/ 0 h 354"/>
                <a:gd name="T16" fmla="*/ 0 w 96"/>
                <a:gd name="T17" fmla="*/ 0 h 3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6"/>
                <a:gd name="T28" fmla="*/ 0 h 354"/>
                <a:gd name="T29" fmla="*/ 96 w 96"/>
                <a:gd name="T30" fmla="*/ 354 h 3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6" h="354">
                  <a:moveTo>
                    <a:pt x="96" y="0"/>
                  </a:moveTo>
                  <a:cubicBezTo>
                    <a:pt x="90" y="18"/>
                    <a:pt x="82" y="32"/>
                    <a:pt x="72" y="48"/>
                  </a:cubicBezTo>
                  <a:cubicBezTo>
                    <a:pt x="71" y="66"/>
                    <a:pt x="73" y="84"/>
                    <a:pt x="69" y="102"/>
                  </a:cubicBezTo>
                  <a:cubicBezTo>
                    <a:pt x="68" y="106"/>
                    <a:pt x="62" y="105"/>
                    <a:pt x="60" y="108"/>
                  </a:cubicBezTo>
                  <a:cubicBezTo>
                    <a:pt x="55" y="113"/>
                    <a:pt x="52" y="120"/>
                    <a:pt x="48" y="126"/>
                  </a:cubicBezTo>
                  <a:cubicBezTo>
                    <a:pt x="44" y="132"/>
                    <a:pt x="36" y="144"/>
                    <a:pt x="36" y="144"/>
                  </a:cubicBezTo>
                  <a:cubicBezTo>
                    <a:pt x="31" y="170"/>
                    <a:pt x="32" y="198"/>
                    <a:pt x="24" y="222"/>
                  </a:cubicBezTo>
                  <a:cubicBezTo>
                    <a:pt x="23" y="243"/>
                    <a:pt x="23" y="271"/>
                    <a:pt x="18" y="294"/>
                  </a:cubicBezTo>
                  <a:cubicBezTo>
                    <a:pt x="14" y="315"/>
                    <a:pt x="0" y="331"/>
                    <a:pt x="0" y="354"/>
                  </a:cubicBezTo>
                </a:path>
              </a:pathLst>
            </a:custGeom>
            <a:noFill/>
            <a:ln w="15875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349" descr="大理石 (茶)"/>
            <p:cNvSpPr>
              <a:spLocks/>
            </p:cNvSpPr>
            <p:nvPr/>
          </p:nvSpPr>
          <p:spPr bwMode="auto">
            <a:xfrm flipH="1">
              <a:off x="724" y="3745"/>
              <a:ext cx="303" cy="151"/>
            </a:xfrm>
            <a:custGeom>
              <a:avLst/>
              <a:gdLst>
                <a:gd name="T0" fmla="*/ 0 w 675"/>
                <a:gd name="T1" fmla="*/ 0 h 356"/>
                <a:gd name="T2" fmla="*/ 0 w 675"/>
                <a:gd name="T3" fmla="*/ 0 h 356"/>
                <a:gd name="T4" fmla="*/ 0 w 675"/>
                <a:gd name="T5" fmla="*/ 0 h 356"/>
                <a:gd name="T6" fmla="*/ 0 w 675"/>
                <a:gd name="T7" fmla="*/ 0 h 356"/>
                <a:gd name="T8" fmla="*/ 0 w 675"/>
                <a:gd name="T9" fmla="*/ 0 h 356"/>
                <a:gd name="T10" fmla="*/ 0 w 675"/>
                <a:gd name="T11" fmla="*/ 0 h 356"/>
                <a:gd name="T12" fmla="*/ 0 w 675"/>
                <a:gd name="T13" fmla="*/ 0 h 356"/>
                <a:gd name="T14" fmla="*/ 0 w 675"/>
                <a:gd name="T15" fmla="*/ 0 h 356"/>
                <a:gd name="T16" fmla="*/ 0 w 675"/>
                <a:gd name="T17" fmla="*/ 0 h 356"/>
                <a:gd name="T18" fmla="*/ 0 w 675"/>
                <a:gd name="T19" fmla="*/ 0 h 356"/>
                <a:gd name="T20" fmla="*/ 0 w 675"/>
                <a:gd name="T21" fmla="*/ 0 h 356"/>
                <a:gd name="T22" fmla="*/ 0 w 675"/>
                <a:gd name="T23" fmla="*/ 0 h 356"/>
                <a:gd name="T24" fmla="*/ 0 w 675"/>
                <a:gd name="T25" fmla="*/ 0 h 356"/>
                <a:gd name="T26" fmla="*/ 0 w 675"/>
                <a:gd name="T27" fmla="*/ 0 h 356"/>
                <a:gd name="T28" fmla="*/ 0 w 675"/>
                <a:gd name="T29" fmla="*/ 0 h 356"/>
                <a:gd name="T30" fmla="*/ 0 w 675"/>
                <a:gd name="T31" fmla="*/ 0 h 356"/>
                <a:gd name="T32" fmla="*/ 0 w 675"/>
                <a:gd name="T33" fmla="*/ 0 h 356"/>
                <a:gd name="T34" fmla="*/ 0 w 675"/>
                <a:gd name="T35" fmla="*/ 0 h 356"/>
                <a:gd name="T36" fmla="*/ 0 w 675"/>
                <a:gd name="T37" fmla="*/ 0 h 3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5"/>
                <a:gd name="T58" fmla="*/ 0 h 356"/>
                <a:gd name="T59" fmla="*/ 675 w 675"/>
                <a:gd name="T60" fmla="*/ 356 h 3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5" h="356">
                  <a:moveTo>
                    <a:pt x="0" y="356"/>
                  </a:moveTo>
                  <a:cubicBezTo>
                    <a:pt x="3" y="330"/>
                    <a:pt x="2" y="327"/>
                    <a:pt x="18" y="311"/>
                  </a:cubicBezTo>
                  <a:cubicBezTo>
                    <a:pt x="25" y="291"/>
                    <a:pt x="32" y="271"/>
                    <a:pt x="39" y="251"/>
                  </a:cubicBezTo>
                  <a:cubicBezTo>
                    <a:pt x="41" y="244"/>
                    <a:pt x="39" y="234"/>
                    <a:pt x="45" y="230"/>
                  </a:cubicBezTo>
                  <a:cubicBezTo>
                    <a:pt x="50" y="227"/>
                    <a:pt x="57" y="228"/>
                    <a:pt x="63" y="227"/>
                  </a:cubicBezTo>
                  <a:cubicBezTo>
                    <a:pt x="75" y="209"/>
                    <a:pt x="67" y="183"/>
                    <a:pt x="78" y="167"/>
                  </a:cubicBezTo>
                  <a:cubicBezTo>
                    <a:pt x="82" y="161"/>
                    <a:pt x="102" y="152"/>
                    <a:pt x="108" y="146"/>
                  </a:cubicBezTo>
                  <a:cubicBezTo>
                    <a:pt x="124" y="91"/>
                    <a:pt x="144" y="97"/>
                    <a:pt x="183" y="65"/>
                  </a:cubicBezTo>
                  <a:cubicBezTo>
                    <a:pt x="190" y="59"/>
                    <a:pt x="201" y="45"/>
                    <a:pt x="210" y="41"/>
                  </a:cubicBezTo>
                  <a:cubicBezTo>
                    <a:pt x="223" y="35"/>
                    <a:pt x="243" y="33"/>
                    <a:pt x="258" y="29"/>
                  </a:cubicBezTo>
                  <a:cubicBezTo>
                    <a:pt x="270" y="26"/>
                    <a:pt x="294" y="23"/>
                    <a:pt x="294" y="23"/>
                  </a:cubicBezTo>
                  <a:cubicBezTo>
                    <a:pt x="328" y="29"/>
                    <a:pt x="346" y="31"/>
                    <a:pt x="384" y="29"/>
                  </a:cubicBezTo>
                  <a:cubicBezTo>
                    <a:pt x="472" y="0"/>
                    <a:pt x="484" y="64"/>
                    <a:pt x="549" y="80"/>
                  </a:cubicBezTo>
                  <a:cubicBezTo>
                    <a:pt x="567" y="78"/>
                    <a:pt x="601" y="73"/>
                    <a:pt x="618" y="80"/>
                  </a:cubicBezTo>
                  <a:cubicBezTo>
                    <a:pt x="625" y="83"/>
                    <a:pt x="622" y="94"/>
                    <a:pt x="624" y="101"/>
                  </a:cubicBezTo>
                  <a:cubicBezTo>
                    <a:pt x="630" y="126"/>
                    <a:pt x="637" y="147"/>
                    <a:pt x="648" y="170"/>
                  </a:cubicBezTo>
                  <a:cubicBezTo>
                    <a:pt x="651" y="212"/>
                    <a:pt x="650" y="238"/>
                    <a:pt x="672" y="272"/>
                  </a:cubicBezTo>
                  <a:cubicBezTo>
                    <a:pt x="675" y="293"/>
                    <a:pt x="671" y="318"/>
                    <a:pt x="648" y="326"/>
                  </a:cubicBezTo>
                  <a:cubicBezTo>
                    <a:pt x="639" y="335"/>
                    <a:pt x="645" y="339"/>
                    <a:pt x="645" y="353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Line 350"/>
            <p:cNvSpPr>
              <a:spLocks noChangeShapeType="1"/>
            </p:cNvSpPr>
            <p:nvPr/>
          </p:nvSpPr>
          <p:spPr bwMode="auto">
            <a:xfrm flipH="1">
              <a:off x="695" y="3752"/>
              <a:ext cx="323" cy="0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351"/>
            <p:cNvSpPr>
              <a:spLocks/>
            </p:cNvSpPr>
            <p:nvPr/>
          </p:nvSpPr>
          <p:spPr bwMode="auto">
            <a:xfrm>
              <a:off x="684" y="3749"/>
              <a:ext cx="46" cy="151"/>
            </a:xfrm>
            <a:custGeom>
              <a:avLst/>
              <a:gdLst>
                <a:gd name="T0" fmla="*/ 0 w 103"/>
                <a:gd name="T1" fmla="*/ 0 h 354"/>
                <a:gd name="T2" fmla="*/ 0 w 103"/>
                <a:gd name="T3" fmla="*/ 0 h 354"/>
                <a:gd name="T4" fmla="*/ 0 w 103"/>
                <a:gd name="T5" fmla="*/ 0 h 354"/>
                <a:gd name="T6" fmla="*/ 0 w 103"/>
                <a:gd name="T7" fmla="*/ 0 h 354"/>
                <a:gd name="T8" fmla="*/ 0 w 103"/>
                <a:gd name="T9" fmla="*/ 0 h 354"/>
                <a:gd name="T10" fmla="*/ 0 w 103"/>
                <a:gd name="T11" fmla="*/ 0 h 354"/>
                <a:gd name="T12" fmla="*/ 0 w 103"/>
                <a:gd name="T13" fmla="*/ 0 h 354"/>
                <a:gd name="T14" fmla="*/ 0 w 103"/>
                <a:gd name="T15" fmla="*/ 0 h 354"/>
                <a:gd name="T16" fmla="*/ 0 w 103"/>
                <a:gd name="T17" fmla="*/ 0 h 3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3"/>
                <a:gd name="T28" fmla="*/ 0 h 354"/>
                <a:gd name="T29" fmla="*/ 103 w 103"/>
                <a:gd name="T30" fmla="*/ 354 h 3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3" h="354">
                  <a:moveTo>
                    <a:pt x="22" y="0"/>
                  </a:moveTo>
                  <a:cubicBezTo>
                    <a:pt x="20" y="22"/>
                    <a:pt x="36" y="37"/>
                    <a:pt x="30" y="56"/>
                  </a:cubicBezTo>
                  <a:cubicBezTo>
                    <a:pt x="28" y="62"/>
                    <a:pt x="24" y="74"/>
                    <a:pt x="24" y="74"/>
                  </a:cubicBezTo>
                  <a:cubicBezTo>
                    <a:pt x="26" y="112"/>
                    <a:pt x="0" y="166"/>
                    <a:pt x="31" y="186"/>
                  </a:cubicBezTo>
                  <a:cubicBezTo>
                    <a:pt x="39" y="210"/>
                    <a:pt x="21" y="209"/>
                    <a:pt x="37" y="225"/>
                  </a:cubicBezTo>
                  <a:cubicBezTo>
                    <a:pt x="22" y="252"/>
                    <a:pt x="51" y="219"/>
                    <a:pt x="54" y="230"/>
                  </a:cubicBezTo>
                  <a:cubicBezTo>
                    <a:pt x="57" y="261"/>
                    <a:pt x="42" y="280"/>
                    <a:pt x="66" y="296"/>
                  </a:cubicBezTo>
                  <a:cubicBezTo>
                    <a:pt x="82" y="320"/>
                    <a:pt x="40" y="291"/>
                    <a:pt x="60" y="311"/>
                  </a:cubicBezTo>
                  <a:cubicBezTo>
                    <a:pt x="79" y="330"/>
                    <a:pt x="103" y="330"/>
                    <a:pt x="103" y="354"/>
                  </a:cubicBezTo>
                </a:path>
              </a:pathLst>
            </a:custGeom>
            <a:noFill/>
            <a:ln w="15875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Line 352"/>
            <p:cNvSpPr>
              <a:spLocks noChangeShapeType="1"/>
            </p:cNvSpPr>
            <p:nvPr/>
          </p:nvSpPr>
          <p:spPr bwMode="auto">
            <a:xfrm flipH="1">
              <a:off x="717" y="3830"/>
              <a:ext cx="324" cy="0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Line 353"/>
            <p:cNvSpPr>
              <a:spLocks noChangeShapeType="1"/>
            </p:cNvSpPr>
            <p:nvPr/>
          </p:nvSpPr>
          <p:spPr bwMode="auto">
            <a:xfrm flipH="1">
              <a:off x="712" y="3818"/>
              <a:ext cx="323" cy="0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Arc 354"/>
            <p:cNvSpPr>
              <a:spLocks/>
            </p:cNvSpPr>
            <p:nvPr/>
          </p:nvSpPr>
          <p:spPr bwMode="auto">
            <a:xfrm rot="1130306" flipV="1">
              <a:off x="928" y="3746"/>
              <a:ext cx="85" cy="154"/>
            </a:xfrm>
            <a:custGeom>
              <a:avLst/>
              <a:gdLst>
                <a:gd name="T0" fmla="*/ 0 w 42836"/>
                <a:gd name="T1" fmla="*/ 0 h 43200"/>
                <a:gd name="T2" fmla="*/ 0 w 42836"/>
                <a:gd name="T3" fmla="*/ 0 h 43200"/>
                <a:gd name="T4" fmla="*/ 0 w 42836"/>
                <a:gd name="T5" fmla="*/ 0 h 43200"/>
                <a:gd name="T6" fmla="*/ 0 60000 65536"/>
                <a:gd name="T7" fmla="*/ 0 60000 65536"/>
                <a:gd name="T8" fmla="*/ 0 60000 65536"/>
                <a:gd name="T9" fmla="*/ 0 w 42836"/>
                <a:gd name="T10" fmla="*/ 0 h 43200"/>
                <a:gd name="T11" fmla="*/ 42836 w 4283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836" h="43200" fill="none" extrusionOk="0">
                  <a:moveTo>
                    <a:pt x="4319" y="8169"/>
                  </a:moveTo>
                  <a:cubicBezTo>
                    <a:pt x="8416" y="3008"/>
                    <a:pt x="14646" y="-1"/>
                    <a:pt x="21236" y="0"/>
                  </a:cubicBezTo>
                  <a:cubicBezTo>
                    <a:pt x="33165" y="0"/>
                    <a:pt x="42836" y="9670"/>
                    <a:pt x="42836" y="21600"/>
                  </a:cubicBezTo>
                  <a:cubicBezTo>
                    <a:pt x="42836" y="33529"/>
                    <a:pt x="33165" y="43200"/>
                    <a:pt x="21236" y="43200"/>
                  </a:cubicBezTo>
                  <a:cubicBezTo>
                    <a:pt x="10829" y="43200"/>
                    <a:pt x="1902" y="35779"/>
                    <a:pt x="-1" y="25548"/>
                  </a:cubicBezTo>
                </a:path>
                <a:path w="42836" h="43200" stroke="0" extrusionOk="0">
                  <a:moveTo>
                    <a:pt x="4319" y="8169"/>
                  </a:moveTo>
                  <a:cubicBezTo>
                    <a:pt x="8416" y="3008"/>
                    <a:pt x="14646" y="-1"/>
                    <a:pt x="21236" y="0"/>
                  </a:cubicBezTo>
                  <a:cubicBezTo>
                    <a:pt x="33165" y="0"/>
                    <a:pt x="42836" y="9670"/>
                    <a:pt x="42836" y="21600"/>
                  </a:cubicBezTo>
                  <a:cubicBezTo>
                    <a:pt x="42836" y="33529"/>
                    <a:pt x="33165" y="43200"/>
                    <a:pt x="21236" y="43200"/>
                  </a:cubicBezTo>
                  <a:cubicBezTo>
                    <a:pt x="10829" y="43200"/>
                    <a:pt x="1902" y="35779"/>
                    <a:pt x="-1" y="25548"/>
                  </a:cubicBezTo>
                  <a:lnTo>
                    <a:pt x="21236" y="21600"/>
                  </a:lnTo>
                  <a:close/>
                </a:path>
              </a:pathLst>
            </a:custGeom>
            <a:gradFill rotWithShape="0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Arc 355"/>
            <p:cNvSpPr>
              <a:spLocks/>
            </p:cNvSpPr>
            <p:nvPr/>
          </p:nvSpPr>
          <p:spPr bwMode="auto">
            <a:xfrm rot="1130306" flipV="1">
              <a:off x="860" y="3746"/>
              <a:ext cx="86" cy="154"/>
            </a:xfrm>
            <a:custGeom>
              <a:avLst/>
              <a:gdLst>
                <a:gd name="T0" fmla="*/ 0 w 43170"/>
                <a:gd name="T1" fmla="*/ 0 h 43200"/>
                <a:gd name="T2" fmla="*/ 0 w 43170"/>
                <a:gd name="T3" fmla="*/ 0 h 43200"/>
                <a:gd name="T4" fmla="*/ 0 w 4317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170"/>
                <a:gd name="T10" fmla="*/ 0 h 43200"/>
                <a:gd name="T11" fmla="*/ 43170 w 4317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70" h="43200" fill="none" extrusionOk="0">
                  <a:moveTo>
                    <a:pt x="2985" y="10591"/>
                  </a:moveTo>
                  <a:cubicBezTo>
                    <a:pt x="6874" y="4026"/>
                    <a:pt x="13939" y="-1"/>
                    <a:pt x="21570" y="0"/>
                  </a:cubicBezTo>
                  <a:cubicBezTo>
                    <a:pt x="33499" y="0"/>
                    <a:pt x="43170" y="9670"/>
                    <a:pt x="43170" y="21600"/>
                  </a:cubicBezTo>
                  <a:cubicBezTo>
                    <a:pt x="43170" y="33529"/>
                    <a:pt x="33499" y="43200"/>
                    <a:pt x="21570" y="43200"/>
                  </a:cubicBezTo>
                  <a:cubicBezTo>
                    <a:pt x="10084" y="43200"/>
                    <a:pt x="608" y="34212"/>
                    <a:pt x="0" y="22742"/>
                  </a:cubicBezTo>
                </a:path>
                <a:path w="43170" h="43200" stroke="0" extrusionOk="0">
                  <a:moveTo>
                    <a:pt x="2985" y="10591"/>
                  </a:moveTo>
                  <a:cubicBezTo>
                    <a:pt x="6874" y="4026"/>
                    <a:pt x="13939" y="-1"/>
                    <a:pt x="21570" y="0"/>
                  </a:cubicBezTo>
                  <a:cubicBezTo>
                    <a:pt x="33499" y="0"/>
                    <a:pt x="43170" y="9670"/>
                    <a:pt x="43170" y="21600"/>
                  </a:cubicBezTo>
                  <a:cubicBezTo>
                    <a:pt x="43170" y="33529"/>
                    <a:pt x="33499" y="43200"/>
                    <a:pt x="21570" y="43200"/>
                  </a:cubicBezTo>
                  <a:cubicBezTo>
                    <a:pt x="10084" y="43200"/>
                    <a:pt x="608" y="34212"/>
                    <a:pt x="0" y="22742"/>
                  </a:cubicBezTo>
                  <a:lnTo>
                    <a:pt x="21570" y="21600"/>
                  </a:lnTo>
                  <a:close/>
                </a:path>
              </a:pathLst>
            </a:custGeom>
            <a:gradFill rotWithShape="0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Arc 356"/>
            <p:cNvSpPr>
              <a:spLocks/>
            </p:cNvSpPr>
            <p:nvPr/>
          </p:nvSpPr>
          <p:spPr bwMode="auto">
            <a:xfrm rot="1130306" flipV="1">
              <a:off x="789" y="3747"/>
              <a:ext cx="87" cy="154"/>
            </a:xfrm>
            <a:custGeom>
              <a:avLst/>
              <a:gdLst>
                <a:gd name="T0" fmla="*/ 0 w 43170"/>
                <a:gd name="T1" fmla="*/ 0 h 43200"/>
                <a:gd name="T2" fmla="*/ 0 w 43170"/>
                <a:gd name="T3" fmla="*/ 0 h 43200"/>
                <a:gd name="T4" fmla="*/ 0 w 4317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170"/>
                <a:gd name="T10" fmla="*/ 0 h 43200"/>
                <a:gd name="T11" fmla="*/ 43170 w 4317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70" h="43200" fill="none" extrusionOk="0">
                  <a:moveTo>
                    <a:pt x="2586" y="11295"/>
                  </a:moveTo>
                  <a:cubicBezTo>
                    <a:pt x="6364" y="4334"/>
                    <a:pt x="13649" y="-1"/>
                    <a:pt x="21570" y="0"/>
                  </a:cubicBezTo>
                  <a:cubicBezTo>
                    <a:pt x="33499" y="0"/>
                    <a:pt x="43170" y="9670"/>
                    <a:pt x="43170" y="21600"/>
                  </a:cubicBezTo>
                  <a:cubicBezTo>
                    <a:pt x="43170" y="33529"/>
                    <a:pt x="33499" y="43200"/>
                    <a:pt x="21570" y="43200"/>
                  </a:cubicBezTo>
                  <a:cubicBezTo>
                    <a:pt x="10084" y="43200"/>
                    <a:pt x="608" y="34212"/>
                    <a:pt x="0" y="22742"/>
                  </a:cubicBezTo>
                </a:path>
                <a:path w="43170" h="43200" stroke="0" extrusionOk="0">
                  <a:moveTo>
                    <a:pt x="2586" y="11295"/>
                  </a:moveTo>
                  <a:cubicBezTo>
                    <a:pt x="6364" y="4334"/>
                    <a:pt x="13649" y="-1"/>
                    <a:pt x="21570" y="0"/>
                  </a:cubicBezTo>
                  <a:cubicBezTo>
                    <a:pt x="33499" y="0"/>
                    <a:pt x="43170" y="9670"/>
                    <a:pt x="43170" y="21600"/>
                  </a:cubicBezTo>
                  <a:cubicBezTo>
                    <a:pt x="43170" y="33529"/>
                    <a:pt x="33499" y="43200"/>
                    <a:pt x="21570" y="43200"/>
                  </a:cubicBezTo>
                  <a:cubicBezTo>
                    <a:pt x="10084" y="43200"/>
                    <a:pt x="608" y="34212"/>
                    <a:pt x="0" y="22742"/>
                  </a:cubicBezTo>
                  <a:lnTo>
                    <a:pt x="21570" y="21600"/>
                  </a:lnTo>
                  <a:close/>
                </a:path>
              </a:pathLst>
            </a:custGeom>
            <a:gradFill rotWithShape="0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Arc 357"/>
            <p:cNvSpPr>
              <a:spLocks/>
            </p:cNvSpPr>
            <p:nvPr/>
          </p:nvSpPr>
          <p:spPr bwMode="auto">
            <a:xfrm rot="1130306" flipV="1">
              <a:off x="716" y="3745"/>
              <a:ext cx="85" cy="154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1994" y="12535"/>
                  </a:moveTo>
                  <a:cubicBezTo>
                    <a:pt x="5527" y="4892"/>
                    <a:pt x="13180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21038"/>
                    <a:pt x="21" y="20476"/>
                    <a:pt x="65" y="19916"/>
                  </a:cubicBezTo>
                </a:path>
                <a:path w="43200" h="43200" stroke="0" extrusionOk="0">
                  <a:moveTo>
                    <a:pt x="1994" y="12535"/>
                  </a:moveTo>
                  <a:cubicBezTo>
                    <a:pt x="5527" y="4892"/>
                    <a:pt x="13180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21038"/>
                    <a:pt x="21" y="20476"/>
                    <a:pt x="65" y="19916"/>
                  </a:cubicBezTo>
                  <a:lnTo>
                    <a:pt x="21600" y="21600"/>
                  </a:lnTo>
                  <a:close/>
                </a:path>
              </a:pathLst>
            </a:custGeom>
            <a:gradFill rotWithShape="0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358"/>
            <p:cNvSpPr>
              <a:spLocks/>
            </p:cNvSpPr>
            <p:nvPr/>
          </p:nvSpPr>
          <p:spPr bwMode="auto">
            <a:xfrm flipH="1">
              <a:off x="1001" y="3841"/>
              <a:ext cx="40" cy="47"/>
            </a:xfrm>
            <a:custGeom>
              <a:avLst/>
              <a:gdLst>
                <a:gd name="T0" fmla="*/ 0 w 90"/>
                <a:gd name="T1" fmla="*/ 0 h 110"/>
                <a:gd name="T2" fmla="*/ 0 w 90"/>
                <a:gd name="T3" fmla="*/ 0 h 110"/>
                <a:gd name="T4" fmla="*/ 0 w 90"/>
                <a:gd name="T5" fmla="*/ 0 h 110"/>
                <a:gd name="T6" fmla="*/ 0 w 90"/>
                <a:gd name="T7" fmla="*/ 0 h 110"/>
                <a:gd name="T8" fmla="*/ 0 w 90"/>
                <a:gd name="T9" fmla="*/ 0 h 110"/>
                <a:gd name="T10" fmla="*/ 0 w 90"/>
                <a:gd name="T11" fmla="*/ 0 h 110"/>
                <a:gd name="T12" fmla="*/ 0 w 90"/>
                <a:gd name="T13" fmla="*/ 0 h 110"/>
                <a:gd name="T14" fmla="*/ 0 w 90"/>
                <a:gd name="T15" fmla="*/ 0 h 110"/>
                <a:gd name="T16" fmla="*/ 0 w 90"/>
                <a:gd name="T17" fmla="*/ 0 h 110"/>
                <a:gd name="T18" fmla="*/ 0 w 90"/>
                <a:gd name="T19" fmla="*/ 0 h 1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0"/>
                <a:gd name="T31" fmla="*/ 0 h 110"/>
                <a:gd name="T32" fmla="*/ 90 w 90"/>
                <a:gd name="T33" fmla="*/ 110 h 1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0" h="110">
                  <a:moveTo>
                    <a:pt x="18" y="0"/>
                  </a:moveTo>
                  <a:cubicBezTo>
                    <a:pt x="14" y="11"/>
                    <a:pt x="8" y="20"/>
                    <a:pt x="3" y="30"/>
                  </a:cubicBezTo>
                  <a:cubicBezTo>
                    <a:pt x="5" y="46"/>
                    <a:pt x="1" y="66"/>
                    <a:pt x="18" y="72"/>
                  </a:cubicBezTo>
                  <a:cubicBezTo>
                    <a:pt x="21" y="96"/>
                    <a:pt x="29" y="104"/>
                    <a:pt x="54" y="108"/>
                  </a:cubicBezTo>
                  <a:cubicBezTo>
                    <a:pt x="62" y="107"/>
                    <a:pt x="71" y="110"/>
                    <a:pt x="78" y="105"/>
                  </a:cubicBezTo>
                  <a:cubicBezTo>
                    <a:pt x="78" y="105"/>
                    <a:pt x="85" y="82"/>
                    <a:pt x="87" y="78"/>
                  </a:cubicBezTo>
                  <a:cubicBezTo>
                    <a:pt x="88" y="75"/>
                    <a:pt x="90" y="69"/>
                    <a:pt x="90" y="69"/>
                  </a:cubicBezTo>
                  <a:cubicBezTo>
                    <a:pt x="86" y="48"/>
                    <a:pt x="85" y="41"/>
                    <a:pt x="63" y="36"/>
                  </a:cubicBezTo>
                  <a:cubicBezTo>
                    <a:pt x="56" y="15"/>
                    <a:pt x="63" y="14"/>
                    <a:pt x="39" y="6"/>
                  </a:cubicBezTo>
                  <a:cubicBezTo>
                    <a:pt x="27" y="2"/>
                    <a:pt x="0" y="3"/>
                    <a:pt x="0" y="3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359" descr="みかげ石"/>
            <p:cNvSpPr>
              <a:spLocks/>
            </p:cNvSpPr>
            <p:nvPr/>
          </p:nvSpPr>
          <p:spPr bwMode="auto">
            <a:xfrm flipH="1">
              <a:off x="1007" y="3834"/>
              <a:ext cx="32" cy="55"/>
            </a:xfrm>
            <a:custGeom>
              <a:avLst/>
              <a:gdLst>
                <a:gd name="T0" fmla="*/ 0 w 71"/>
                <a:gd name="T1" fmla="*/ 0 h 129"/>
                <a:gd name="T2" fmla="*/ 0 w 71"/>
                <a:gd name="T3" fmla="*/ 0 h 129"/>
                <a:gd name="T4" fmla="*/ 0 w 71"/>
                <a:gd name="T5" fmla="*/ 0 h 129"/>
                <a:gd name="T6" fmla="*/ 0 w 71"/>
                <a:gd name="T7" fmla="*/ 0 h 129"/>
                <a:gd name="T8" fmla="*/ 0 w 71"/>
                <a:gd name="T9" fmla="*/ 0 h 129"/>
                <a:gd name="T10" fmla="*/ 0 w 71"/>
                <a:gd name="T11" fmla="*/ 0 h 129"/>
                <a:gd name="T12" fmla="*/ 0 w 71"/>
                <a:gd name="T13" fmla="*/ 0 h 1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129"/>
                <a:gd name="T23" fmla="*/ 71 w 71"/>
                <a:gd name="T24" fmla="*/ 129 h 1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129">
                  <a:moveTo>
                    <a:pt x="31" y="20"/>
                  </a:moveTo>
                  <a:cubicBezTo>
                    <a:pt x="29" y="13"/>
                    <a:pt x="27" y="0"/>
                    <a:pt x="13" y="14"/>
                  </a:cubicBezTo>
                  <a:cubicBezTo>
                    <a:pt x="9" y="18"/>
                    <a:pt x="7" y="32"/>
                    <a:pt x="7" y="32"/>
                  </a:cubicBezTo>
                  <a:cubicBezTo>
                    <a:pt x="8" y="49"/>
                    <a:pt x="0" y="104"/>
                    <a:pt x="28" y="113"/>
                  </a:cubicBezTo>
                  <a:cubicBezTo>
                    <a:pt x="33" y="129"/>
                    <a:pt x="45" y="120"/>
                    <a:pt x="58" y="116"/>
                  </a:cubicBezTo>
                  <a:cubicBezTo>
                    <a:pt x="71" y="97"/>
                    <a:pt x="70" y="34"/>
                    <a:pt x="46" y="26"/>
                  </a:cubicBezTo>
                  <a:cubicBezTo>
                    <a:pt x="42" y="13"/>
                    <a:pt x="46" y="16"/>
                    <a:pt x="31" y="20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360" descr="みかげ石"/>
            <p:cNvSpPr>
              <a:spLocks/>
            </p:cNvSpPr>
            <p:nvPr/>
          </p:nvSpPr>
          <p:spPr bwMode="auto">
            <a:xfrm flipH="1">
              <a:off x="951" y="3772"/>
              <a:ext cx="33" cy="55"/>
            </a:xfrm>
            <a:custGeom>
              <a:avLst/>
              <a:gdLst>
                <a:gd name="T0" fmla="*/ 0 w 71"/>
                <a:gd name="T1" fmla="*/ 0 h 129"/>
                <a:gd name="T2" fmla="*/ 0 w 71"/>
                <a:gd name="T3" fmla="*/ 0 h 129"/>
                <a:gd name="T4" fmla="*/ 0 w 71"/>
                <a:gd name="T5" fmla="*/ 0 h 129"/>
                <a:gd name="T6" fmla="*/ 0 w 71"/>
                <a:gd name="T7" fmla="*/ 0 h 129"/>
                <a:gd name="T8" fmla="*/ 0 w 71"/>
                <a:gd name="T9" fmla="*/ 0 h 129"/>
                <a:gd name="T10" fmla="*/ 0 w 71"/>
                <a:gd name="T11" fmla="*/ 0 h 129"/>
                <a:gd name="T12" fmla="*/ 0 w 71"/>
                <a:gd name="T13" fmla="*/ 0 h 1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129"/>
                <a:gd name="T23" fmla="*/ 71 w 71"/>
                <a:gd name="T24" fmla="*/ 129 h 1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129">
                  <a:moveTo>
                    <a:pt x="31" y="20"/>
                  </a:moveTo>
                  <a:cubicBezTo>
                    <a:pt x="29" y="13"/>
                    <a:pt x="27" y="0"/>
                    <a:pt x="13" y="14"/>
                  </a:cubicBezTo>
                  <a:cubicBezTo>
                    <a:pt x="9" y="18"/>
                    <a:pt x="7" y="32"/>
                    <a:pt x="7" y="32"/>
                  </a:cubicBezTo>
                  <a:cubicBezTo>
                    <a:pt x="8" y="49"/>
                    <a:pt x="0" y="104"/>
                    <a:pt x="28" y="113"/>
                  </a:cubicBezTo>
                  <a:cubicBezTo>
                    <a:pt x="33" y="129"/>
                    <a:pt x="45" y="120"/>
                    <a:pt x="58" y="116"/>
                  </a:cubicBezTo>
                  <a:cubicBezTo>
                    <a:pt x="71" y="97"/>
                    <a:pt x="70" y="34"/>
                    <a:pt x="46" y="26"/>
                  </a:cubicBezTo>
                  <a:cubicBezTo>
                    <a:pt x="42" y="13"/>
                    <a:pt x="46" y="16"/>
                    <a:pt x="31" y="20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361" descr="みかげ石"/>
            <p:cNvSpPr>
              <a:spLocks/>
            </p:cNvSpPr>
            <p:nvPr/>
          </p:nvSpPr>
          <p:spPr bwMode="auto">
            <a:xfrm flipH="1">
              <a:off x="934" y="3834"/>
              <a:ext cx="32" cy="55"/>
            </a:xfrm>
            <a:custGeom>
              <a:avLst/>
              <a:gdLst>
                <a:gd name="T0" fmla="*/ 0 w 71"/>
                <a:gd name="T1" fmla="*/ 0 h 129"/>
                <a:gd name="T2" fmla="*/ 0 w 71"/>
                <a:gd name="T3" fmla="*/ 0 h 129"/>
                <a:gd name="T4" fmla="*/ 0 w 71"/>
                <a:gd name="T5" fmla="*/ 0 h 129"/>
                <a:gd name="T6" fmla="*/ 0 w 71"/>
                <a:gd name="T7" fmla="*/ 0 h 129"/>
                <a:gd name="T8" fmla="*/ 0 w 71"/>
                <a:gd name="T9" fmla="*/ 0 h 129"/>
                <a:gd name="T10" fmla="*/ 0 w 71"/>
                <a:gd name="T11" fmla="*/ 0 h 129"/>
                <a:gd name="T12" fmla="*/ 0 w 71"/>
                <a:gd name="T13" fmla="*/ 0 h 1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129"/>
                <a:gd name="T23" fmla="*/ 71 w 71"/>
                <a:gd name="T24" fmla="*/ 129 h 1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129">
                  <a:moveTo>
                    <a:pt x="31" y="20"/>
                  </a:moveTo>
                  <a:cubicBezTo>
                    <a:pt x="29" y="13"/>
                    <a:pt x="27" y="0"/>
                    <a:pt x="13" y="14"/>
                  </a:cubicBezTo>
                  <a:cubicBezTo>
                    <a:pt x="9" y="18"/>
                    <a:pt x="7" y="32"/>
                    <a:pt x="7" y="32"/>
                  </a:cubicBezTo>
                  <a:cubicBezTo>
                    <a:pt x="8" y="49"/>
                    <a:pt x="0" y="104"/>
                    <a:pt x="28" y="113"/>
                  </a:cubicBezTo>
                  <a:cubicBezTo>
                    <a:pt x="33" y="129"/>
                    <a:pt x="45" y="120"/>
                    <a:pt x="58" y="116"/>
                  </a:cubicBezTo>
                  <a:cubicBezTo>
                    <a:pt x="71" y="97"/>
                    <a:pt x="70" y="34"/>
                    <a:pt x="46" y="26"/>
                  </a:cubicBezTo>
                  <a:cubicBezTo>
                    <a:pt x="42" y="13"/>
                    <a:pt x="46" y="16"/>
                    <a:pt x="31" y="20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362" descr="みかげ石"/>
            <p:cNvSpPr>
              <a:spLocks/>
            </p:cNvSpPr>
            <p:nvPr/>
          </p:nvSpPr>
          <p:spPr bwMode="auto">
            <a:xfrm flipH="1">
              <a:off x="888" y="3781"/>
              <a:ext cx="31" cy="56"/>
            </a:xfrm>
            <a:custGeom>
              <a:avLst/>
              <a:gdLst>
                <a:gd name="T0" fmla="*/ 0 w 71"/>
                <a:gd name="T1" fmla="*/ 0 h 129"/>
                <a:gd name="T2" fmla="*/ 0 w 71"/>
                <a:gd name="T3" fmla="*/ 0 h 129"/>
                <a:gd name="T4" fmla="*/ 0 w 71"/>
                <a:gd name="T5" fmla="*/ 0 h 129"/>
                <a:gd name="T6" fmla="*/ 0 w 71"/>
                <a:gd name="T7" fmla="*/ 0 h 129"/>
                <a:gd name="T8" fmla="*/ 0 w 71"/>
                <a:gd name="T9" fmla="*/ 0 h 129"/>
                <a:gd name="T10" fmla="*/ 0 w 71"/>
                <a:gd name="T11" fmla="*/ 0 h 129"/>
                <a:gd name="T12" fmla="*/ 0 w 71"/>
                <a:gd name="T13" fmla="*/ 0 h 1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129"/>
                <a:gd name="T23" fmla="*/ 71 w 71"/>
                <a:gd name="T24" fmla="*/ 129 h 1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129">
                  <a:moveTo>
                    <a:pt x="31" y="20"/>
                  </a:moveTo>
                  <a:cubicBezTo>
                    <a:pt x="29" y="13"/>
                    <a:pt x="27" y="0"/>
                    <a:pt x="13" y="14"/>
                  </a:cubicBezTo>
                  <a:cubicBezTo>
                    <a:pt x="9" y="18"/>
                    <a:pt x="7" y="32"/>
                    <a:pt x="7" y="32"/>
                  </a:cubicBezTo>
                  <a:cubicBezTo>
                    <a:pt x="8" y="49"/>
                    <a:pt x="0" y="104"/>
                    <a:pt x="28" y="113"/>
                  </a:cubicBezTo>
                  <a:cubicBezTo>
                    <a:pt x="33" y="129"/>
                    <a:pt x="45" y="120"/>
                    <a:pt x="58" y="116"/>
                  </a:cubicBezTo>
                  <a:cubicBezTo>
                    <a:pt x="71" y="97"/>
                    <a:pt x="70" y="34"/>
                    <a:pt x="46" y="26"/>
                  </a:cubicBezTo>
                  <a:cubicBezTo>
                    <a:pt x="42" y="13"/>
                    <a:pt x="46" y="16"/>
                    <a:pt x="31" y="20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363" descr="みかげ石"/>
            <p:cNvSpPr>
              <a:spLocks/>
            </p:cNvSpPr>
            <p:nvPr/>
          </p:nvSpPr>
          <p:spPr bwMode="auto">
            <a:xfrm flipH="1">
              <a:off x="718" y="3835"/>
              <a:ext cx="31" cy="56"/>
            </a:xfrm>
            <a:custGeom>
              <a:avLst/>
              <a:gdLst>
                <a:gd name="T0" fmla="*/ 0 w 71"/>
                <a:gd name="T1" fmla="*/ 0 h 129"/>
                <a:gd name="T2" fmla="*/ 0 w 71"/>
                <a:gd name="T3" fmla="*/ 0 h 129"/>
                <a:gd name="T4" fmla="*/ 0 w 71"/>
                <a:gd name="T5" fmla="*/ 0 h 129"/>
                <a:gd name="T6" fmla="*/ 0 w 71"/>
                <a:gd name="T7" fmla="*/ 0 h 129"/>
                <a:gd name="T8" fmla="*/ 0 w 71"/>
                <a:gd name="T9" fmla="*/ 0 h 129"/>
                <a:gd name="T10" fmla="*/ 0 w 71"/>
                <a:gd name="T11" fmla="*/ 0 h 129"/>
                <a:gd name="T12" fmla="*/ 0 w 71"/>
                <a:gd name="T13" fmla="*/ 0 h 1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129"/>
                <a:gd name="T23" fmla="*/ 71 w 71"/>
                <a:gd name="T24" fmla="*/ 129 h 1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129">
                  <a:moveTo>
                    <a:pt x="31" y="20"/>
                  </a:moveTo>
                  <a:cubicBezTo>
                    <a:pt x="29" y="13"/>
                    <a:pt x="27" y="0"/>
                    <a:pt x="13" y="14"/>
                  </a:cubicBezTo>
                  <a:cubicBezTo>
                    <a:pt x="9" y="18"/>
                    <a:pt x="7" y="32"/>
                    <a:pt x="7" y="32"/>
                  </a:cubicBezTo>
                  <a:cubicBezTo>
                    <a:pt x="8" y="49"/>
                    <a:pt x="0" y="104"/>
                    <a:pt x="28" y="113"/>
                  </a:cubicBezTo>
                  <a:cubicBezTo>
                    <a:pt x="33" y="129"/>
                    <a:pt x="45" y="120"/>
                    <a:pt x="58" y="116"/>
                  </a:cubicBezTo>
                  <a:cubicBezTo>
                    <a:pt x="71" y="97"/>
                    <a:pt x="70" y="34"/>
                    <a:pt x="46" y="26"/>
                  </a:cubicBezTo>
                  <a:cubicBezTo>
                    <a:pt x="42" y="13"/>
                    <a:pt x="46" y="16"/>
                    <a:pt x="31" y="20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364" descr="みかげ石"/>
            <p:cNvSpPr>
              <a:spLocks/>
            </p:cNvSpPr>
            <p:nvPr/>
          </p:nvSpPr>
          <p:spPr bwMode="auto">
            <a:xfrm flipH="1">
              <a:off x="725" y="3807"/>
              <a:ext cx="28" cy="39"/>
            </a:xfrm>
            <a:custGeom>
              <a:avLst/>
              <a:gdLst>
                <a:gd name="T0" fmla="*/ 0 w 64"/>
                <a:gd name="T1" fmla="*/ 0 h 91"/>
                <a:gd name="T2" fmla="*/ 0 w 64"/>
                <a:gd name="T3" fmla="*/ 0 h 91"/>
                <a:gd name="T4" fmla="*/ 0 w 64"/>
                <a:gd name="T5" fmla="*/ 0 h 91"/>
                <a:gd name="T6" fmla="*/ 0 w 64"/>
                <a:gd name="T7" fmla="*/ 0 h 91"/>
                <a:gd name="T8" fmla="*/ 0 w 64"/>
                <a:gd name="T9" fmla="*/ 0 h 91"/>
                <a:gd name="T10" fmla="*/ 0 w 64"/>
                <a:gd name="T11" fmla="*/ 0 h 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"/>
                <a:gd name="T19" fmla="*/ 0 h 91"/>
                <a:gd name="T20" fmla="*/ 64 w 64"/>
                <a:gd name="T21" fmla="*/ 91 h 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" h="91">
                  <a:moveTo>
                    <a:pt x="30" y="1"/>
                  </a:moveTo>
                  <a:cubicBezTo>
                    <a:pt x="7" y="7"/>
                    <a:pt x="5" y="7"/>
                    <a:pt x="0" y="28"/>
                  </a:cubicBezTo>
                  <a:cubicBezTo>
                    <a:pt x="4" y="52"/>
                    <a:pt x="3" y="84"/>
                    <a:pt x="30" y="91"/>
                  </a:cubicBezTo>
                  <a:cubicBezTo>
                    <a:pt x="45" y="84"/>
                    <a:pt x="47" y="79"/>
                    <a:pt x="54" y="64"/>
                  </a:cubicBezTo>
                  <a:cubicBezTo>
                    <a:pt x="58" y="43"/>
                    <a:pt x="64" y="16"/>
                    <a:pt x="39" y="10"/>
                  </a:cubicBezTo>
                  <a:cubicBezTo>
                    <a:pt x="32" y="0"/>
                    <a:pt x="37" y="1"/>
                    <a:pt x="30" y="1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365" descr="みかげ石"/>
            <p:cNvSpPr>
              <a:spLocks/>
            </p:cNvSpPr>
            <p:nvPr/>
          </p:nvSpPr>
          <p:spPr bwMode="auto">
            <a:xfrm flipH="1">
              <a:off x="716" y="3761"/>
              <a:ext cx="33" cy="49"/>
            </a:xfrm>
            <a:custGeom>
              <a:avLst/>
              <a:gdLst>
                <a:gd name="T0" fmla="*/ 0 w 75"/>
                <a:gd name="T1" fmla="*/ 0 h 115"/>
                <a:gd name="T2" fmla="*/ 0 w 75"/>
                <a:gd name="T3" fmla="*/ 0 h 115"/>
                <a:gd name="T4" fmla="*/ 0 w 75"/>
                <a:gd name="T5" fmla="*/ 0 h 115"/>
                <a:gd name="T6" fmla="*/ 0 w 75"/>
                <a:gd name="T7" fmla="*/ 0 h 115"/>
                <a:gd name="T8" fmla="*/ 0 w 75"/>
                <a:gd name="T9" fmla="*/ 0 h 115"/>
                <a:gd name="T10" fmla="*/ 0 w 75"/>
                <a:gd name="T11" fmla="*/ 0 h 115"/>
                <a:gd name="T12" fmla="*/ 0 w 75"/>
                <a:gd name="T13" fmla="*/ 0 h 115"/>
                <a:gd name="T14" fmla="*/ 0 w 75"/>
                <a:gd name="T15" fmla="*/ 0 h 1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5"/>
                <a:gd name="T25" fmla="*/ 0 h 115"/>
                <a:gd name="T26" fmla="*/ 75 w 75"/>
                <a:gd name="T27" fmla="*/ 115 h 1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5" h="115">
                  <a:moveTo>
                    <a:pt x="60" y="27"/>
                  </a:moveTo>
                  <a:cubicBezTo>
                    <a:pt x="48" y="9"/>
                    <a:pt x="46" y="0"/>
                    <a:pt x="6" y="21"/>
                  </a:cubicBezTo>
                  <a:cubicBezTo>
                    <a:pt x="0" y="24"/>
                    <a:pt x="8" y="35"/>
                    <a:pt x="9" y="42"/>
                  </a:cubicBezTo>
                  <a:cubicBezTo>
                    <a:pt x="11" y="53"/>
                    <a:pt x="12" y="51"/>
                    <a:pt x="21" y="57"/>
                  </a:cubicBezTo>
                  <a:cubicBezTo>
                    <a:pt x="26" y="71"/>
                    <a:pt x="31" y="74"/>
                    <a:pt x="45" y="78"/>
                  </a:cubicBezTo>
                  <a:cubicBezTo>
                    <a:pt x="52" y="115"/>
                    <a:pt x="64" y="91"/>
                    <a:pt x="75" y="75"/>
                  </a:cubicBezTo>
                  <a:cubicBezTo>
                    <a:pt x="74" y="63"/>
                    <a:pt x="75" y="51"/>
                    <a:pt x="72" y="39"/>
                  </a:cubicBezTo>
                  <a:cubicBezTo>
                    <a:pt x="69" y="30"/>
                    <a:pt x="45" y="35"/>
                    <a:pt x="60" y="27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366" descr="みかげ石"/>
            <p:cNvSpPr>
              <a:spLocks/>
            </p:cNvSpPr>
            <p:nvPr/>
          </p:nvSpPr>
          <p:spPr bwMode="auto">
            <a:xfrm flipH="1">
              <a:off x="809" y="3809"/>
              <a:ext cx="44" cy="39"/>
            </a:xfrm>
            <a:custGeom>
              <a:avLst/>
              <a:gdLst>
                <a:gd name="T0" fmla="*/ 0 w 96"/>
                <a:gd name="T1" fmla="*/ 0 h 90"/>
                <a:gd name="T2" fmla="*/ 0 w 96"/>
                <a:gd name="T3" fmla="*/ 0 h 90"/>
                <a:gd name="T4" fmla="*/ 0 w 96"/>
                <a:gd name="T5" fmla="*/ 0 h 90"/>
                <a:gd name="T6" fmla="*/ 0 w 96"/>
                <a:gd name="T7" fmla="*/ 0 h 90"/>
                <a:gd name="T8" fmla="*/ 0 w 96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0"/>
                <a:gd name="T17" fmla="*/ 96 w 9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0">
                  <a:moveTo>
                    <a:pt x="60" y="0"/>
                  </a:moveTo>
                  <a:cubicBezTo>
                    <a:pt x="16" y="9"/>
                    <a:pt x="0" y="74"/>
                    <a:pt x="48" y="90"/>
                  </a:cubicBezTo>
                  <a:cubicBezTo>
                    <a:pt x="69" y="86"/>
                    <a:pt x="65" y="79"/>
                    <a:pt x="78" y="60"/>
                  </a:cubicBezTo>
                  <a:cubicBezTo>
                    <a:pt x="81" y="55"/>
                    <a:pt x="90" y="58"/>
                    <a:pt x="96" y="57"/>
                  </a:cubicBezTo>
                  <a:cubicBezTo>
                    <a:pt x="86" y="38"/>
                    <a:pt x="79" y="10"/>
                    <a:pt x="60" y="0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367"/>
            <p:cNvSpPr>
              <a:spLocks/>
            </p:cNvSpPr>
            <p:nvPr/>
          </p:nvSpPr>
          <p:spPr bwMode="auto">
            <a:xfrm flipH="1">
              <a:off x="815" y="3767"/>
              <a:ext cx="30" cy="33"/>
            </a:xfrm>
            <a:custGeom>
              <a:avLst/>
              <a:gdLst>
                <a:gd name="T0" fmla="*/ 0 w 68"/>
                <a:gd name="T1" fmla="*/ 0 h 76"/>
                <a:gd name="T2" fmla="*/ 0 w 68"/>
                <a:gd name="T3" fmla="*/ 0 h 76"/>
                <a:gd name="T4" fmla="*/ 0 w 68"/>
                <a:gd name="T5" fmla="*/ 0 h 76"/>
                <a:gd name="T6" fmla="*/ 0 w 68"/>
                <a:gd name="T7" fmla="*/ 0 h 76"/>
                <a:gd name="T8" fmla="*/ 0 w 68"/>
                <a:gd name="T9" fmla="*/ 0 h 76"/>
                <a:gd name="T10" fmla="*/ 0 w 68"/>
                <a:gd name="T11" fmla="*/ 0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76"/>
                <a:gd name="T20" fmla="*/ 68 w 68"/>
                <a:gd name="T21" fmla="*/ 76 h 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76">
                  <a:moveTo>
                    <a:pt x="53" y="18"/>
                  </a:moveTo>
                  <a:cubicBezTo>
                    <a:pt x="11" y="22"/>
                    <a:pt x="0" y="27"/>
                    <a:pt x="32" y="75"/>
                  </a:cubicBezTo>
                  <a:cubicBezTo>
                    <a:pt x="46" y="73"/>
                    <a:pt x="55" y="76"/>
                    <a:pt x="62" y="63"/>
                  </a:cubicBezTo>
                  <a:cubicBezTo>
                    <a:pt x="65" y="57"/>
                    <a:pt x="68" y="45"/>
                    <a:pt x="68" y="45"/>
                  </a:cubicBezTo>
                  <a:cubicBezTo>
                    <a:pt x="65" y="19"/>
                    <a:pt x="62" y="14"/>
                    <a:pt x="41" y="0"/>
                  </a:cubicBezTo>
                  <a:cubicBezTo>
                    <a:pt x="23" y="6"/>
                    <a:pt x="30" y="31"/>
                    <a:pt x="23" y="24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368" descr="みかげ石"/>
            <p:cNvSpPr>
              <a:spLocks/>
            </p:cNvSpPr>
            <p:nvPr/>
          </p:nvSpPr>
          <p:spPr bwMode="auto">
            <a:xfrm flipH="1">
              <a:off x="792" y="3848"/>
              <a:ext cx="49" cy="31"/>
            </a:xfrm>
            <a:custGeom>
              <a:avLst/>
              <a:gdLst>
                <a:gd name="T0" fmla="*/ 0 w 108"/>
                <a:gd name="T1" fmla="*/ 0 h 73"/>
                <a:gd name="T2" fmla="*/ 0 w 108"/>
                <a:gd name="T3" fmla="*/ 0 h 73"/>
                <a:gd name="T4" fmla="*/ 0 w 108"/>
                <a:gd name="T5" fmla="*/ 0 h 73"/>
                <a:gd name="T6" fmla="*/ 0 w 108"/>
                <a:gd name="T7" fmla="*/ 0 h 73"/>
                <a:gd name="T8" fmla="*/ 0 w 108"/>
                <a:gd name="T9" fmla="*/ 0 h 73"/>
                <a:gd name="T10" fmla="*/ 0 w 108"/>
                <a:gd name="T11" fmla="*/ 0 h 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8"/>
                <a:gd name="T19" fmla="*/ 0 h 73"/>
                <a:gd name="T20" fmla="*/ 108 w 108"/>
                <a:gd name="T21" fmla="*/ 73 h 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8" h="73">
                  <a:moveTo>
                    <a:pt x="64" y="0"/>
                  </a:moveTo>
                  <a:cubicBezTo>
                    <a:pt x="26" y="3"/>
                    <a:pt x="0" y="7"/>
                    <a:pt x="28" y="66"/>
                  </a:cubicBezTo>
                  <a:cubicBezTo>
                    <a:pt x="31" y="73"/>
                    <a:pt x="44" y="68"/>
                    <a:pt x="52" y="69"/>
                  </a:cubicBezTo>
                  <a:cubicBezTo>
                    <a:pt x="65" y="70"/>
                    <a:pt x="78" y="71"/>
                    <a:pt x="91" y="72"/>
                  </a:cubicBezTo>
                  <a:cubicBezTo>
                    <a:pt x="100" y="54"/>
                    <a:pt x="108" y="26"/>
                    <a:pt x="85" y="18"/>
                  </a:cubicBezTo>
                  <a:cubicBezTo>
                    <a:pt x="81" y="6"/>
                    <a:pt x="77" y="0"/>
                    <a:pt x="64" y="0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369" descr="みかげ石"/>
            <p:cNvSpPr>
              <a:spLocks/>
            </p:cNvSpPr>
            <p:nvPr/>
          </p:nvSpPr>
          <p:spPr bwMode="auto">
            <a:xfrm flipH="1">
              <a:off x="701" y="3807"/>
              <a:ext cx="28" cy="40"/>
            </a:xfrm>
            <a:custGeom>
              <a:avLst/>
              <a:gdLst>
                <a:gd name="T0" fmla="*/ 0 w 64"/>
                <a:gd name="T1" fmla="*/ 0 h 91"/>
                <a:gd name="T2" fmla="*/ 0 w 64"/>
                <a:gd name="T3" fmla="*/ 0 h 91"/>
                <a:gd name="T4" fmla="*/ 0 w 64"/>
                <a:gd name="T5" fmla="*/ 0 h 91"/>
                <a:gd name="T6" fmla="*/ 0 w 64"/>
                <a:gd name="T7" fmla="*/ 0 h 91"/>
                <a:gd name="T8" fmla="*/ 0 w 64"/>
                <a:gd name="T9" fmla="*/ 0 h 91"/>
                <a:gd name="T10" fmla="*/ 0 w 64"/>
                <a:gd name="T11" fmla="*/ 0 h 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"/>
                <a:gd name="T19" fmla="*/ 0 h 91"/>
                <a:gd name="T20" fmla="*/ 64 w 64"/>
                <a:gd name="T21" fmla="*/ 91 h 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" h="91">
                  <a:moveTo>
                    <a:pt x="30" y="1"/>
                  </a:moveTo>
                  <a:cubicBezTo>
                    <a:pt x="7" y="7"/>
                    <a:pt x="5" y="7"/>
                    <a:pt x="0" y="28"/>
                  </a:cubicBezTo>
                  <a:cubicBezTo>
                    <a:pt x="4" y="52"/>
                    <a:pt x="3" y="84"/>
                    <a:pt x="30" y="91"/>
                  </a:cubicBezTo>
                  <a:cubicBezTo>
                    <a:pt x="45" y="84"/>
                    <a:pt x="47" y="79"/>
                    <a:pt x="54" y="64"/>
                  </a:cubicBezTo>
                  <a:cubicBezTo>
                    <a:pt x="58" y="43"/>
                    <a:pt x="64" y="16"/>
                    <a:pt x="39" y="10"/>
                  </a:cubicBezTo>
                  <a:cubicBezTo>
                    <a:pt x="32" y="0"/>
                    <a:pt x="37" y="1"/>
                    <a:pt x="30" y="1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370" descr="みかげ石"/>
            <p:cNvSpPr>
              <a:spLocks/>
            </p:cNvSpPr>
            <p:nvPr/>
          </p:nvSpPr>
          <p:spPr bwMode="auto">
            <a:xfrm flipH="1">
              <a:off x="907" y="3809"/>
              <a:ext cx="31" cy="55"/>
            </a:xfrm>
            <a:custGeom>
              <a:avLst/>
              <a:gdLst>
                <a:gd name="T0" fmla="*/ 0 w 71"/>
                <a:gd name="T1" fmla="*/ 0 h 129"/>
                <a:gd name="T2" fmla="*/ 0 w 71"/>
                <a:gd name="T3" fmla="*/ 0 h 129"/>
                <a:gd name="T4" fmla="*/ 0 w 71"/>
                <a:gd name="T5" fmla="*/ 0 h 129"/>
                <a:gd name="T6" fmla="*/ 0 w 71"/>
                <a:gd name="T7" fmla="*/ 0 h 129"/>
                <a:gd name="T8" fmla="*/ 0 w 71"/>
                <a:gd name="T9" fmla="*/ 0 h 129"/>
                <a:gd name="T10" fmla="*/ 0 w 71"/>
                <a:gd name="T11" fmla="*/ 0 h 129"/>
                <a:gd name="T12" fmla="*/ 0 w 71"/>
                <a:gd name="T13" fmla="*/ 0 h 1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129"/>
                <a:gd name="T23" fmla="*/ 71 w 71"/>
                <a:gd name="T24" fmla="*/ 129 h 1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129">
                  <a:moveTo>
                    <a:pt x="31" y="20"/>
                  </a:moveTo>
                  <a:cubicBezTo>
                    <a:pt x="29" y="13"/>
                    <a:pt x="27" y="0"/>
                    <a:pt x="13" y="14"/>
                  </a:cubicBezTo>
                  <a:cubicBezTo>
                    <a:pt x="9" y="18"/>
                    <a:pt x="7" y="32"/>
                    <a:pt x="7" y="32"/>
                  </a:cubicBezTo>
                  <a:cubicBezTo>
                    <a:pt x="8" y="49"/>
                    <a:pt x="0" y="104"/>
                    <a:pt x="28" y="113"/>
                  </a:cubicBezTo>
                  <a:cubicBezTo>
                    <a:pt x="33" y="129"/>
                    <a:pt x="45" y="120"/>
                    <a:pt x="58" y="116"/>
                  </a:cubicBezTo>
                  <a:cubicBezTo>
                    <a:pt x="71" y="97"/>
                    <a:pt x="70" y="34"/>
                    <a:pt x="46" y="26"/>
                  </a:cubicBezTo>
                  <a:cubicBezTo>
                    <a:pt x="42" y="13"/>
                    <a:pt x="46" y="16"/>
                    <a:pt x="31" y="20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371" descr="みかげ石"/>
            <p:cNvSpPr>
              <a:spLocks/>
            </p:cNvSpPr>
            <p:nvPr/>
          </p:nvSpPr>
          <p:spPr bwMode="auto">
            <a:xfrm flipH="1">
              <a:off x="877" y="3837"/>
              <a:ext cx="34" cy="49"/>
            </a:xfrm>
            <a:custGeom>
              <a:avLst/>
              <a:gdLst>
                <a:gd name="T0" fmla="*/ 0 w 75"/>
                <a:gd name="T1" fmla="*/ 0 h 115"/>
                <a:gd name="T2" fmla="*/ 0 w 75"/>
                <a:gd name="T3" fmla="*/ 0 h 115"/>
                <a:gd name="T4" fmla="*/ 0 w 75"/>
                <a:gd name="T5" fmla="*/ 0 h 115"/>
                <a:gd name="T6" fmla="*/ 0 w 75"/>
                <a:gd name="T7" fmla="*/ 0 h 115"/>
                <a:gd name="T8" fmla="*/ 0 w 75"/>
                <a:gd name="T9" fmla="*/ 0 h 115"/>
                <a:gd name="T10" fmla="*/ 0 w 75"/>
                <a:gd name="T11" fmla="*/ 0 h 115"/>
                <a:gd name="T12" fmla="*/ 0 w 75"/>
                <a:gd name="T13" fmla="*/ 0 h 115"/>
                <a:gd name="T14" fmla="*/ 0 w 75"/>
                <a:gd name="T15" fmla="*/ 0 h 1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5"/>
                <a:gd name="T25" fmla="*/ 0 h 115"/>
                <a:gd name="T26" fmla="*/ 75 w 75"/>
                <a:gd name="T27" fmla="*/ 115 h 1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5" h="115">
                  <a:moveTo>
                    <a:pt x="60" y="27"/>
                  </a:moveTo>
                  <a:cubicBezTo>
                    <a:pt x="48" y="9"/>
                    <a:pt x="46" y="0"/>
                    <a:pt x="6" y="21"/>
                  </a:cubicBezTo>
                  <a:cubicBezTo>
                    <a:pt x="0" y="24"/>
                    <a:pt x="8" y="35"/>
                    <a:pt x="9" y="42"/>
                  </a:cubicBezTo>
                  <a:cubicBezTo>
                    <a:pt x="11" y="53"/>
                    <a:pt x="12" y="51"/>
                    <a:pt x="21" y="57"/>
                  </a:cubicBezTo>
                  <a:cubicBezTo>
                    <a:pt x="26" y="71"/>
                    <a:pt x="31" y="74"/>
                    <a:pt x="45" y="78"/>
                  </a:cubicBezTo>
                  <a:cubicBezTo>
                    <a:pt x="52" y="115"/>
                    <a:pt x="64" y="91"/>
                    <a:pt x="75" y="75"/>
                  </a:cubicBezTo>
                  <a:cubicBezTo>
                    <a:pt x="74" y="63"/>
                    <a:pt x="75" y="51"/>
                    <a:pt x="72" y="39"/>
                  </a:cubicBezTo>
                  <a:cubicBezTo>
                    <a:pt x="69" y="30"/>
                    <a:pt x="45" y="35"/>
                    <a:pt x="60" y="27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372" descr="みかげ石"/>
            <p:cNvSpPr>
              <a:spLocks/>
            </p:cNvSpPr>
            <p:nvPr/>
          </p:nvSpPr>
          <p:spPr bwMode="auto">
            <a:xfrm flipH="1">
              <a:off x="952" y="3809"/>
              <a:ext cx="35" cy="49"/>
            </a:xfrm>
            <a:custGeom>
              <a:avLst/>
              <a:gdLst>
                <a:gd name="T0" fmla="*/ 0 w 75"/>
                <a:gd name="T1" fmla="*/ 0 h 115"/>
                <a:gd name="T2" fmla="*/ 0 w 75"/>
                <a:gd name="T3" fmla="*/ 0 h 115"/>
                <a:gd name="T4" fmla="*/ 0 w 75"/>
                <a:gd name="T5" fmla="*/ 0 h 115"/>
                <a:gd name="T6" fmla="*/ 0 w 75"/>
                <a:gd name="T7" fmla="*/ 0 h 115"/>
                <a:gd name="T8" fmla="*/ 0 w 75"/>
                <a:gd name="T9" fmla="*/ 0 h 115"/>
                <a:gd name="T10" fmla="*/ 0 w 75"/>
                <a:gd name="T11" fmla="*/ 0 h 115"/>
                <a:gd name="T12" fmla="*/ 0 w 75"/>
                <a:gd name="T13" fmla="*/ 0 h 115"/>
                <a:gd name="T14" fmla="*/ 0 w 75"/>
                <a:gd name="T15" fmla="*/ 0 h 1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5"/>
                <a:gd name="T25" fmla="*/ 0 h 115"/>
                <a:gd name="T26" fmla="*/ 75 w 75"/>
                <a:gd name="T27" fmla="*/ 115 h 1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5" h="115">
                  <a:moveTo>
                    <a:pt x="60" y="27"/>
                  </a:moveTo>
                  <a:cubicBezTo>
                    <a:pt x="48" y="9"/>
                    <a:pt x="46" y="0"/>
                    <a:pt x="6" y="21"/>
                  </a:cubicBezTo>
                  <a:cubicBezTo>
                    <a:pt x="0" y="24"/>
                    <a:pt x="8" y="35"/>
                    <a:pt x="9" y="42"/>
                  </a:cubicBezTo>
                  <a:cubicBezTo>
                    <a:pt x="11" y="53"/>
                    <a:pt x="12" y="51"/>
                    <a:pt x="21" y="57"/>
                  </a:cubicBezTo>
                  <a:cubicBezTo>
                    <a:pt x="26" y="71"/>
                    <a:pt x="31" y="74"/>
                    <a:pt x="45" y="78"/>
                  </a:cubicBezTo>
                  <a:cubicBezTo>
                    <a:pt x="52" y="115"/>
                    <a:pt x="64" y="91"/>
                    <a:pt x="75" y="75"/>
                  </a:cubicBezTo>
                  <a:cubicBezTo>
                    <a:pt x="74" y="63"/>
                    <a:pt x="75" y="51"/>
                    <a:pt x="72" y="39"/>
                  </a:cubicBezTo>
                  <a:cubicBezTo>
                    <a:pt x="69" y="30"/>
                    <a:pt x="45" y="35"/>
                    <a:pt x="60" y="27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373" descr="みかげ石"/>
            <p:cNvSpPr>
              <a:spLocks/>
            </p:cNvSpPr>
            <p:nvPr/>
          </p:nvSpPr>
          <p:spPr bwMode="auto">
            <a:xfrm>
              <a:off x="962" y="3466"/>
              <a:ext cx="22" cy="36"/>
            </a:xfrm>
            <a:custGeom>
              <a:avLst/>
              <a:gdLst>
                <a:gd name="T0" fmla="*/ 0 w 48"/>
                <a:gd name="T1" fmla="*/ 0 h 84"/>
                <a:gd name="T2" fmla="*/ 0 w 48"/>
                <a:gd name="T3" fmla="*/ 0 h 84"/>
                <a:gd name="T4" fmla="*/ 0 w 48"/>
                <a:gd name="T5" fmla="*/ 0 h 84"/>
                <a:gd name="T6" fmla="*/ 0 w 48"/>
                <a:gd name="T7" fmla="*/ 0 h 84"/>
                <a:gd name="T8" fmla="*/ 0 w 48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84"/>
                <a:gd name="T17" fmla="*/ 48 w 48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84">
                  <a:moveTo>
                    <a:pt x="36" y="0"/>
                  </a:moveTo>
                  <a:cubicBezTo>
                    <a:pt x="14" y="3"/>
                    <a:pt x="11" y="4"/>
                    <a:pt x="0" y="21"/>
                  </a:cubicBezTo>
                  <a:cubicBezTo>
                    <a:pt x="3" y="67"/>
                    <a:pt x="0" y="67"/>
                    <a:pt x="33" y="84"/>
                  </a:cubicBezTo>
                  <a:cubicBezTo>
                    <a:pt x="43" y="69"/>
                    <a:pt x="43" y="51"/>
                    <a:pt x="45" y="33"/>
                  </a:cubicBezTo>
                  <a:cubicBezTo>
                    <a:pt x="42" y="3"/>
                    <a:pt x="48" y="12"/>
                    <a:pt x="36" y="0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374" descr="みかげ石"/>
            <p:cNvSpPr>
              <a:spLocks/>
            </p:cNvSpPr>
            <p:nvPr/>
          </p:nvSpPr>
          <p:spPr bwMode="auto">
            <a:xfrm>
              <a:off x="934" y="3465"/>
              <a:ext cx="28" cy="48"/>
            </a:xfrm>
            <a:custGeom>
              <a:avLst/>
              <a:gdLst>
                <a:gd name="T0" fmla="*/ 0 w 61"/>
                <a:gd name="T1" fmla="*/ 0 h 111"/>
                <a:gd name="T2" fmla="*/ 0 w 61"/>
                <a:gd name="T3" fmla="*/ 0 h 111"/>
                <a:gd name="T4" fmla="*/ 0 w 61"/>
                <a:gd name="T5" fmla="*/ 0 h 111"/>
                <a:gd name="T6" fmla="*/ 0 w 61"/>
                <a:gd name="T7" fmla="*/ 0 h 111"/>
                <a:gd name="T8" fmla="*/ 0 w 61"/>
                <a:gd name="T9" fmla="*/ 0 h 111"/>
                <a:gd name="T10" fmla="*/ 0 w 61"/>
                <a:gd name="T11" fmla="*/ 0 h 111"/>
                <a:gd name="T12" fmla="*/ 0 w 61"/>
                <a:gd name="T13" fmla="*/ 0 h 111"/>
                <a:gd name="T14" fmla="*/ 0 w 61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111"/>
                <a:gd name="T26" fmla="*/ 61 w 61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111">
                  <a:moveTo>
                    <a:pt x="31" y="15"/>
                  </a:moveTo>
                  <a:cubicBezTo>
                    <a:pt x="30" y="11"/>
                    <a:pt x="32" y="1"/>
                    <a:pt x="28" y="3"/>
                  </a:cubicBezTo>
                  <a:cubicBezTo>
                    <a:pt x="21" y="6"/>
                    <a:pt x="16" y="21"/>
                    <a:pt x="16" y="21"/>
                  </a:cubicBezTo>
                  <a:cubicBezTo>
                    <a:pt x="17" y="47"/>
                    <a:pt x="0" y="100"/>
                    <a:pt x="34" y="111"/>
                  </a:cubicBezTo>
                  <a:cubicBezTo>
                    <a:pt x="41" y="89"/>
                    <a:pt x="48" y="62"/>
                    <a:pt x="61" y="42"/>
                  </a:cubicBezTo>
                  <a:cubicBezTo>
                    <a:pt x="60" y="33"/>
                    <a:pt x="61" y="24"/>
                    <a:pt x="58" y="15"/>
                  </a:cubicBezTo>
                  <a:cubicBezTo>
                    <a:pt x="57" y="12"/>
                    <a:pt x="28" y="0"/>
                    <a:pt x="28" y="0"/>
                  </a:cubicBezTo>
                  <a:cubicBezTo>
                    <a:pt x="24" y="4"/>
                    <a:pt x="30" y="10"/>
                    <a:pt x="31" y="15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375" descr="みかげ石"/>
            <p:cNvSpPr>
              <a:spLocks/>
            </p:cNvSpPr>
            <p:nvPr/>
          </p:nvSpPr>
          <p:spPr bwMode="auto">
            <a:xfrm>
              <a:off x="1539" y="3458"/>
              <a:ext cx="27" cy="39"/>
            </a:xfrm>
            <a:custGeom>
              <a:avLst/>
              <a:gdLst>
                <a:gd name="T0" fmla="*/ 0 w 59"/>
                <a:gd name="T1" fmla="*/ 0 h 91"/>
                <a:gd name="T2" fmla="*/ 0 w 59"/>
                <a:gd name="T3" fmla="*/ 0 h 91"/>
                <a:gd name="T4" fmla="*/ 0 w 59"/>
                <a:gd name="T5" fmla="*/ 0 h 91"/>
                <a:gd name="T6" fmla="*/ 0 w 59"/>
                <a:gd name="T7" fmla="*/ 0 h 91"/>
                <a:gd name="T8" fmla="*/ 0 w 5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91"/>
                <a:gd name="T17" fmla="*/ 59 w 5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91">
                  <a:moveTo>
                    <a:pt x="59" y="20"/>
                  </a:moveTo>
                  <a:cubicBezTo>
                    <a:pt x="42" y="14"/>
                    <a:pt x="30" y="25"/>
                    <a:pt x="14" y="29"/>
                  </a:cubicBezTo>
                  <a:cubicBezTo>
                    <a:pt x="7" y="50"/>
                    <a:pt x="0" y="63"/>
                    <a:pt x="35" y="86"/>
                  </a:cubicBezTo>
                  <a:cubicBezTo>
                    <a:pt x="43" y="91"/>
                    <a:pt x="49" y="74"/>
                    <a:pt x="56" y="68"/>
                  </a:cubicBezTo>
                  <a:cubicBezTo>
                    <a:pt x="59" y="16"/>
                    <a:pt x="59" y="0"/>
                    <a:pt x="59" y="20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376"/>
            <p:cNvSpPr>
              <a:spLocks/>
            </p:cNvSpPr>
            <p:nvPr/>
          </p:nvSpPr>
          <p:spPr bwMode="auto">
            <a:xfrm>
              <a:off x="1510" y="3465"/>
              <a:ext cx="36" cy="41"/>
            </a:xfrm>
            <a:custGeom>
              <a:avLst/>
              <a:gdLst>
                <a:gd name="T0" fmla="*/ 0 w 81"/>
                <a:gd name="T1" fmla="*/ 0 h 97"/>
                <a:gd name="T2" fmla="*/ 0 w 81"/>
                <a:gd name="T3" fmla="*/ 0 h 97"/>
                <a:gd name="T4" fmla="*/ 0 w 81"/>
                <a:gd name="T5" fmla="*/ 0 h 97"/>
                <a:gd name="T6" fmla="*/ 0 w 81"/>
                <a:gd name="T7" fmla="*/ 0 h 97"/>
                <a:gd name="T8" fmla="*/ 0 w 81"/>
                <a:gd name="T9" fmla="*/ 0 h 97"/>
                <a:gd name="T10" fmla="*/ 0 w 81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97"/>
                <a:gd name="T20" fmla="*/ 81 w 81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97">
                  <a:moveTo>
                    <a:pt x="37" y="23"/>
                  </a:moveTo>
                  <a:cubicBezTo>
                    <a:pt x="3" y="32"/>
                    <a:pt x="22" y="30"/>
                    <a:pt x="1" y="44"/>
                  </a:cubicBezTo>
                  <a:cubicBezTo>
                    <a:pt x="5" y="90"/>
                    <a:pt x="0" y="87"/>
                    <a:pt x="40" y="92"/>
                  </a:cubicBezTo>
                  <a:cubicBezTo>
                    <a:pt x="53" y="96"/>
                    <a:pt x="62" y="97"/>
                    <a:pt x="67" y="83"/>
                  </a:cubicBezTo>
                  <a:cubicBezTo>
                    <a:pt x="63" y="0"/>
                    <a:pt x="81" y="12"/>
                    <a:pt x="16" y="17"/>
                  </a:cubicBezTo>
                  <a:cubicBezTo>
                    <a:pt x="7" y="30"/>
                    <a:pt x="10" y="22"/>
                    <a:pt x="10" y="41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377" descr="みかげ石"/>
            <p:cNvSpPr>
              <a:spLocks/>
            </p:cNvSpPr>
            <p:nvPr/>
          </p:nvSpPr>
          <p:spPr bwMode="auto">
            <a:xfrm>
              <a:off x="1522" y="3474"/>
              <a:ext cx="32" cy="33"/>
            </a:xfrm>
            <a:custGeom>
              <a:avLst/>
              <a:gdLst>
                <a:gd name="T0" fmla="*/ 0 w 71"/>
                <a:gd name="T1" fmla="*/ 0 h 78"/>
                <a:gd name="T2" fmla="*/ 0 w 71"/>
                <a:gd name="T3" fmla="*/ 0 h 78"/>
                <a:gd name="T4" fmla="*/ 0 w 71"/>
                <a:gd name="T5" fmla="*/ 0 h 78"/>
                <a:gd name="T6" fmla="*/ 0 w 71"/>
                <a:gd name="T7" fmla="*/ 0 h 78"/>
                <a:gd name="T8" fmla="*/ 0 w 71"/>
                <a:gd name="T9" fmla="*/ 0 h 78"/>
                <a:gd name="T10" fmla="*/ 0 w 71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78"/>
                <a:gd name="T20" fmla="*/ 71 w 71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78">
                  <a:moveTo>
                    <a:pt x="44" y="0"/>
                  </a:moveTo>
                  <a:cubicBezTo>
                    <a:pt x="35" y="13"/>
                    <a:pt x="34" y="24"/>
                    <a:pt x="20" y="33"/>
                  </a:cubicBezTo>
                  <a:cubicBezTo>
                    <a:pt x="18" y="36"/>
                    <a:pt x="17" y="40"/>
                    <a:pt x="14" y="42"/>
                  </a:cubicBezTo>
                  <a:cubicBezTo>
                    <a:pt x="12" y="44"/>
                    <a:pt x="6" y="42"/>
                    <a:pt x="5" y="45"/>
                  </a:cubicBezTo>
                  <a:cubicBezTo>
                    <a:pt x="0" y="67"/>
                    <a:pt x="7" y="68"/>
                    <a:pt x="20" y="78"/>
                  </a:cubicBezTo>
                  <a:cubicBezTo>
                    <a:pt x="71" y="72"/>
                    <a:pt x="50" y="39"/>
                    <a:pt x="44" y="0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378" descr="みかげ石"/>
            <p:cNvSpPr>
              <a:spLocks/>
            </p:cNvSpPr>
            <p:nvPr/>
          </p:nvSpPr>
          <p:spPr bwMode="auto">
            <a:xfrm>
              <a:off x="948" y="3511"/>
              <a:ext cx="257" cy="67"/>
            </a:xfrm>
            <a:custGeom>
              <a:avLst/>
              <a:gdLst>
                <a:gd name="T0" fmla="*/ 0 w 569"/>
                <a:gd name="T1" fmla="*/ 0 h 158"/>
                <a:gd name="T2" fmla="*/ 0 w 569"/>
                <a:gd name="T3" fmla="*/ 0 h 158"/>
                <a:gd name="T4" fmla="*/ 0 w 569"/>
                <a:gd name="T5" fmla="*/ 0 h 158"/>
                <a:gd name="T6" fmla="*/ 0 w 569"/>
                <a:gd name="T7" fmla="*/ 0 h 158"/>
                <a:gd name="T8" fmla="*/ 0 w 569"/>
                <a:gd name="T9" fmla="*/ 0 h 158"/>
                <a:gd name="T10" fmla="*/ 0 w 569"/>
                <a:gd name="T11" fmla="*/ 0 h 158"/>
                <a:gd name="T12" fmla="*/ 0 w 569"/>
                <a:gd name="T13" fmla="*/ 0 h 158"/>
                <a:gd name="T14" fmla="*/ 0 w 569"/>
                <a:gd name="T15" fmla="*/ 0 h 158"/>
                <a:gd name="T16" fmla="*/ 0 w 569"/>
                <a:gd name="T17" fmla="*/ 0 h 158"/>
                <a:gd name="T18" fmla="*/ 0 w 569"/>
                <a:gd name="T19" fmla="*/ 0 h 158"/>
                <a:gd name="T20" fmla="*/ 0 w 569"/>
                <a:gd name="T21" fmla="*/ 0 h 158"/>
                <a:gd name="T22" fmla="*/ 0 w 569"/>
                <a:gd name="T23" fmla="*/ 0 h 158"/>
                <a:gd name="T24" fmla="*/ 0 w 569"/>
                <a:gd name="T25" fmla="*/ 0 h 158"/>
                <a:gd name="T26" fmla="*/ 0 w 569"/>
                <a:gd name="T27" fmla="*/ 0 h 158"/>
                <a:gd name="T28" fmla="*/ 0 w 569"/>
                <a:gd name="T29" fmla="*/ 0 h 158"/>
                <a:gd name="T30" fmla="*/ 0 w 569"/>
                <a:gd name="T31" fmla="*/ 0 h 158"/>
                <a:gd name="T32" fmla="*/ 0 w 569"/>
                <a:gd name="T33" fmla="*/ 0 h 158"/>
                <a:gd name="T34" fmla="*/ 0 w 569"/>
                <a:gd name="T35" fmla="*/ 0 h 158"/>
                <a:gd name="T36" fmla="*/ 0 w 569"/>
                <a:gd name="T37" fmla="*/ 0 h 1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9"/>
                <a:gd name="T58" fmla="*/ 0 h 158"/>
                <a:gd name="T59" fmla="*/ 569 w 569"/>
                <a:gd name="T60" fmla="*/ 158 h 1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9" h="158">
                  <a:moveTo>
                    <a:pt x="11" y="22"/>
                  </a:moveTo>
                  <a:cubicBezTo>
                    <a:pt x="20" y="36"/>
                    <a:pt x="21" y="43"/>
                    <a:pt x="38" y="49"/>
                  </a:cubicBezTo>
                  <a:cubicBezTo>
                    <a:pt x="48" y="64"/>
                    <a:pt x="69" y="60"/>
                    <a:pt x="86" y="64"/>
                  </a:cubicBezTo>
                  <a:cubicBezTo>
                    <a:pt x="101" y="74"/>
                    <a:pt x="106" y="83"/>
                    <a:pt x="125" y="85"/>
                  </a:cubicBezTo>
                  <a:cubicBezTo>
                    <a:pt x="141" y="93"/>
                    <a:pt x="152" y="94"/>
                    <a:pt x="170" y="97"/>
                  </a:cubicBezTo>
                  <a:cubicBezTo>
                    <a:pt x="194" y="121"/>
                    <a:pt x="169" y="100"/>
                    <a:pt x="239" y="109"/>
                  </a:cubicBezTo>
                  <a:cubicBezTo>
                    <a:pt x="256" y="111"/>
                    <a:pt x="274" y="113"/>
                    <a:pt x="293" y="115"/>
                  </a:cubicBezTo>
                  <a:cubicBezTo>
                    <a:pt x="304" y="116"/>
                    <a:pt x="369" y="135"/>
                    <a:pt x="377" y="136"/>
                  </a:cubicBezTo>
                  <a:cubicBezTo>
                    <a:pt x="429" y="145"/>
                    <a:pt x="480" y="154"/>
                    <a:pt x="533" y="157"/>
                  </a:cubicBezTo>
                  <a:cubicBezTo>
                    <a:pt x="539" y="156"/>
                    <a:pt x="546" y="158"/>
                    <a:pt x="551" y="154"/>
                  </a:cubicBezTo>
                  <a:cubicBezTo>
                    <a:pt x="552" y="153"/>
                    <a:pt x="565" y="122"/>
                    <a:pt x="566" y="118"/>
                  </a:cubicBezTo>
                  <a:cubicBezTo>
                    <a:pt x="567" y="111"/>
                    <a:pt x="569" y="104"/>
                    <a:pt x="569" y="97"/>
                  </a:cubicBezTo>
                  <a:cubicBezTo>
                    <a:pt x="569" y="24"/>
                    <a:pt x="515" y="42"/>
                    <a:pt x="458" y="34"/>
                  </a:cubicBezTo>
                  <a:cubicBezTo>
                    <a:pt x="441" y="21"/>
                    <a:pt x="451" y="27"/>
                    <a:pt x="428" y="19"/>
                  </a:cubicBezTo>
                  <a:cubicBezTo>
                    <a:pt x="425" y="18"/>
                    <a:pt x="419" y="16"/>
                    <a:pt x="419" y="16"/>
                  </a:cubicBezTo>
                  <a:cubicBezTo>
                    <a:pt x="357" y="24"/>
                    <a:pt x="302" y="20"/>
                    <a:pt x="239" y="16"/>
                  </a:cubicBezTo>
                  <a:cubicBezTo>
                    <a:pt x="191" y="0"/>
                    <a:pt x="114" y="10"/>
                    <a:pt x="59" y="7"/>
                  </a:cubicBezTo>
                  <a:cubicBezTo>
                    <a:pt x="44" y="8"/>
                    <a:pt x="29" y="7"/>
                    <a:pt x="14" y="10"/>
                  </a:cubicBezTo>
                  <a:cubicBezTo>
                    <a:pt x="0" y="13"/>
                    <a:pt x="8" y="19"/>
                    <a:pt x="11" y="22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379" descr="みかげ石"/>
            <p:cNvSpPr>
              <a:spLocks/>
            </p:cNvSpPr>
            <p:nvPr/>
          </p:nvSpPr>
          <p:spPr bwMode="auto">
            <a:xfrm flipH="1">
              <a:off x="1306" y="3510"/>
              <a:ext cx="255" cy="67"/>
            </a:xfrm>
            <a:custGeom>
              <a:avLst/>
              <a:gdLst>
                <a:gd name="T0" fmla="*/ 0 w 569"/>
                <a:gd name="T1" fmla="*/ 0 h 158"/>
                <a:gd name="T2" fmla="*/ 0 w 569"/>
                <a:gd name="T3" fmla="*/ 0 h 158"/>
                <a:gd name="T4" fmla="*/ 0 w 569"/>
                <a:gd name="T5" fmla="*/ 0 h 158"/>
                <a:gd name="T6" fmla="*/ 0 w 569"/>
                <a:gd name="T7" fmla="*/ 0 h 158"/>
                <a:gd name="T8" fmla="*/ 0 w 569"/>
                <a:gd name="T9" fmla="*/ 0 h 158"/>
                <a:gd name="T10" fmla="*/ 0 w 569"/>
                <a:gd name="T11" fmla="*/ 0 h 158"/>
                <a:gd name="T12" fmla="*/ 0 w 569"/>
                <a:gd name="T13" fmla="*/ 0 h 158"/>
                <a:gd name="T14" fmla="*/ 0 w 569"/>
                <a:gd name="T15" fmla="*/ 0 h 158"/>
                <a:gd name="T16" fmla="*/ 0 w 569"/>
                <a:gd name="T17" fmla="*/ 0 h 158"/>
                <a:gd name="T18" fmla="*/ 0 w 569"/>
                <a:gd name="T19" fmla="*/ 0 h 158"/>
                <a:gd name="T20" fmla="*/ 0 w 569"/>
                <a:gd name="T21" fmla="*/ 0 h 158"/>
                <a:gd name="T22" fmla="*/ 0 w 569"/>
                <a:gd name="T23" fmla="*/ 0 h 158"/>
                <a:gd name="T24" fmla="*/ 0 w 569"/>
                <a:gd name="T25" fmla="*/ 0 h 158"/>
                <a:gd name="T26" fmla="*/ 0 w 569"/>
                <a:gd name="T27" fmla="*/ 0 h 158"/>
                <a:gd name="T28" fmla="*/ 0 w 569"/>
                <a:gd name="T29" fmla="*/ 0 h 158"/>
                <a:gd name="T30" fmla="*/ 0 w 569"/>
                <a:gd name="T31" fmla="*/ 0 h 158"/>
                <a:gd name="T32" fmla="*/ 0 w 569"/>
                <a:gd name="T33" fmla="*/ 0 h 158"/>
                <a:gd name="T34" fmla="*/ 0 w 569"/>
                <a:gd name="T35" fmla="*/ 0 h 158"/>
                <a:gd name="T36" fmla="*/ 0 w 569"/>
                <a:gd name="T37" fmla="*/ 0 h 1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9"/>
                <a:gd name="T58" fmla="*/ 0 h 158"/>
                <a:gd name="T59" fmla="*/ 569 w 569"/>
                <a:gd name="T60" fmla="*/ 158 h 1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9" h="158">
                  <a:moveTo>
                    <a:pt x="11" y="22"/>
                  </a:moveTo>
                  <a:cubicBezTo>
                    <a:pt x="20" y="36"/>
                    <a:pt x="21" y="43"/>
                    <a:pt x="38" y="49"/>
                  </a:cubicBezTo>
                  <a:cubicBezTo>
                    <a:pt x="48" y="64"/>
                    <a:pt x="66" y="69"/>
                    <a:pt x="83" y="73"/>
                  </a:cubicBezTo>
                  <a:cubicBezTo>
                    <a:pt x="98" y="83"/>
                    <a:pt x="106" y="83"/>
                    <a:pt x="125" y="85"/>
                  </a:cubicBezTo>
                  <a:cubicBezTo>
                    <a:pt x="141" y="93"/>
                    <a:pt x="152" y="94"/>
                    <a:pt x="170" y="97"/>
                  </a:cubicBezTo>
                  <a:cubicBezTo>
                    <a:pt x="194" y="121"/>
                    <a:pt x="169" y="100"/>
                    <a:pt x="239" y="109"/>
                  </a:cubicBezTo>
                  <a:cubicBezTo>
                    <a:pt x="256" y="111"/>
                    <a:pt x="274" y="128"/>
                    <a:pt x="293" y="130"/>
                  </a:cubicBezTo>
                  <a:cubicBezTo>
                    <a:pt x="304" y="131"/>
                    <a:pt x="369" y="135"/>
                    <a:pt x="377" y="136"/>
                  </a:cubicBezTo>
                  <a:cubicBezTo>
                    <a:pt x="429" y="145"/>
                    <a:pt x="480" y="154"/>
                    <a:pt x="533" y="157"/>
                  </a:cubicBezTo>
                  <a:cubicBezTo>
                    <a:pt x="539" y="156"/>
                    <a:pt x="546" y="158"/>
                    <a:pt x="551" y="154"/>
                  </a:cubicBezTo>
                  <a:cubicBezTo>
                    <a:pt x="552" y="153"/>
                    <a:pt x="565" y="122"/>
                    <a:pt x="566" y="118"/>
                  </a:cubicBezTo>
                  <a:cubicBezTo>
                    <a:pt x="567" y="111"/>
                    <a:pt x="569" y="104"/>
                    <a:pt x="569" y="97"/>
                  </a:cubicBezTo>
                  <a:cubicBezTo>
                    <a:pt x="569" y="24"/>
                    <a:pt x="515" y="42"/>
                    <a:pt x="458" y="34"/>
                  </a:cubicBezTo>
                  <a:cubicBezTo>
                    <a:pt x="441" y="21"/>
                    <a:pt x="451" y="27"/>
                    <a:pt x="428" y="19"/>
                  </a:cubicBezTo>
                  <a:cubicBezTo>
                    <a:pt x="425" y="18"/>
                    <a:pt x="419" y="16"/>
                    <a:pt x="419" y="16"/>
                  </a:cubicBezTo>
                  <a:cubicBezTo>
                    <a:pt x="357" y="24"/>
                    <a:pt x="302" y="20"/>
                    <a:pt x="239" y="16"/>
                  </a:cubicBezTo>
                  <a:cubicBezTo>
                    <a:pt x="191" y="0"/>
                    <a:pt x="114" y="10"/>
                    <a:pt x="59" y="7"/>
                  </a:cubicBezTo>
                  <a:cubicBezTo>
                    <a:pt x="44" y="8"/>
                    <a:pt x="29" y="7"/>
                    <a:pt x="14" y="10"/>
                  </a:cubicBezTo>
                  <a:cubicBezTo>
                    <a:pt x="0" y="13"/>
                    <a:pt x="8" y="19"/>
                    <a:pt x="11" y="22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380"/>
            <p:cNvSpPr>
              <a:spLocks/>
            </p:cNvSpPr>
            <p:nvPr/>
          </p:nvSpPr>
          <p:spPr bwMode="auto">
            <a:xfrm>
              <a:off x="1192" y="3552"/>
              <a:ext cx="19" cy="34"/>
            </a:xfrm>
            <a:custGeom>
              <a:avLst/>
              <a:gdLst>
                <a:gd name="T0" fmla="*/ 0 w 42"/>
                <a:gd name="T1" fmla="*/ 0 h 80"/>
                <a:gd name="T2" fmla="*/ 0 w 42"/>
                <a:gd name="T3" fmla="*/ 0 h 80"/>
                <a:gd name="T4" fmla="*/ 0 w 42"/>
                <a:gd name="T5" fmla="*/ 0 h 80"/>
                <a:gd name="T6" fmla="*/ 0 60000 65536"/>
                <a:gd name="T7" fmla="*/ 0 60000 65536"/>
                <a:gd name="T8" fmla="*/ 0 60000 65536"/>
                <a:gd name="T9" fmla="*/ 0 w 42"/>
                <a:gd name="T10" fmla="*/ 0 h 80"/>
                <a:gd name="T11" fmla="*/ 42 w 42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80">
                  <a:moveTo>
                    <a:pt x="18" y="0"/>
                  </a:moveTo>
                  <a:cubicBezTo>
                    <a:pt x="35" y="6"/>
                    <a:pt x="37" y="35"/>
                    <a:pt x="42" y="51"/>
                  </a:cubicBezTo>
                  <a:cubicBezTo>
                    <a:pt x="36" y="80"/>
                    <a:pt x="23" y="60"/>
                    <a:pt x="0" y="60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381" descr="みかげ石"/>
            <p:cNvSpPr>
              <a:spLocks/>
            </p:cNvSpPr>
            <p:nvPr/>
          </p:nvSpPr>
          <p:spPr bwMode="auto">
            <a:xfrm>
              <a:off x="1201" y="3546"/>
              <a:ext cx="9" cy="32"/>
            </a:xfrm>
            <a:custGeom>
              <a:avLst/>
              <a:gdLst>
                <a:gd name="T0" fmla="*/ 0 w 20"/>
                <a:gd name="T1" fmla="*/ 0 h 76"/>
                <a:gd name="T2" fmla="*/ 0 w 20"/>
                <a:gd name="T3" fmla="*/ 0 h 76"/>
                <a:gd name="T4" fmla="*/ 0 w 20"/>
                <a:gd name="T5" fmla="*/ 0 h 76"/>
                <a:gd name="T6" fmla="*/ 0 w 20"/>
                <a:gd name="T7" fmla="*/ 0 h 76"/>
                <a:gd name="T8" fmla="*/ 0 w 20"/>
                <a:gd name="T9" fmla="*/ 0 h 76"/>
                <a:gd name="T10" fmla="*/ 0 w 20"/>
                <a:gd name="T11" fmla="*/ 0 h 76"/>
                <a:gd name="T12" fmla="*/ 0 w 20"/>
                <a:gd name="T13" fmla="*/ 0 h 76"/>
                <a:gd name="T14" fmla="*/ 0 w 20"/>
                <a:gd name="T15" fmla="*/ 0 h 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76"/>
                <a:gd name="T26" fmla="*/ 20 w 20"/>
                <a:gd name="T27" fmla="*/ 76 h 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76">
                  <a:moveTo>
                    <a:pt x="8" y="0"/>
                  </a:moveTo>
                  <a:cubicBezTo>
                    <a:pt x="9" y="3"/>
                    <a:pt x="10" y="6"/>
                    <a:pt x="11" y="9"/>
                  </a:cubicBezTo>
                  <a:cubicBezTo>
                    <a:pt x="12" y="13"/>
                    <a:pt x="13" y="17"/>
                    <a:pt x="14" y="21"/>
                  </a:cubicBezTo>
                  <a:cubicBezTo>
                    <a:pt x="16" y="27"/>
                    <a:pt x="20" y="39"/>
                    <a:pt x="20" y="39"/>
                  </a:cubicBezTo>
                  <a:cubicBezTo>
                    <a:pt x="18" y="50"/>
                    <a:pt x="20" y="63"/>
                    <a:pt x="14" y="72"/>
                  </a:cubicBezTo>
                  <a:cubicBezTo>
                    <a:pt x="12" y="76"/>
                    <a:pt x="3" y="70"/>
                    <a:pt x="2" y="66"/>
                  </a:cubicBezTo>
                  <a:cubicBezTo>
                    <a:pt x="0" y="57"/>
                    <a:pt x="4" y="48"/>
                    <a:pt x="5" y="39"/>
                  </a:cubicBezTo>
                  <a:cubicBezTo>
                    <a:pt x="6" y="26"/>
                    <a:pt x="7" y="13"/>
                    <a:pt x="8" y="0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382" descr="みかげ石"/>
            <p:cNvSpPr>
              <a:spLocks/>
            </p:cNvSpPr>
            <p:nvPr/>
          </p:nvSpPr>
          <p:spPr bwMode="auto">
            <a:xfrm>
              <a:off x="1293" y="3540"/>
              <a:ext cx="36" cy="47"/>
            </a:xfrm>
            <a:custGeom>
              <a:avLst/>
              <a:gdLst>
                <a:gd name="T0" fmla="*/ 0 w 79"/>
                <a:gd name="T1" fmla="*/ 0 h 109"/>
                <a:gd name="T2" fmla="*/ 0 w 79"/>
                <a:gd name="T3" fmla="*/ 0 h 109"/>
                <a:gd name="T4" fmla="*/ 0 w 79"/>
                <a:gd name="T5" fmla="*/ 0 h 109"/>
                <a:gd name="T6" fmla="*/ 0 w 79"/>
                <a:gd name="T7" fmla="*/ 0 h 109"/>
                <a:gd name="T8" fmla="*/ 0 w 7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09"/>
                <a:gd name="T17" fmla="*/ 79 w 7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09">
                  <a:moveTo>
                    <a:pt x="27" y="0"/>
                  </a:moveTo>
                  <a:cubicBezTo>
                    <a:pt x="17" y="7"/>
                    <a:pt x="13" y="12"/>
                    <a:pt x="9" y="24"/>
                  </a:cubicBezTo>
                  <a:cubicBezTo>
                    <a:pt x="7" y="44"/>
                    <a:pt x="6" y="65"/>
                    <a:pt x="0" y="84"/>
                  </a:cubicBezTo>
                  <a:cubicBezTo>
                    <a:pt x="37" y="109"/>
                    <a:pt x="79" y="80"/>
                    <a:pt x="36" y="66"/>
                  </a:cubicBezTo>
                  <a:cubicBezTo>
                    <a:pt x="28" y="54"/>
                    <a:pt x="27" y="17"/>
                    <a:pt x="27" y="0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383"/>
            <p:cNvSpPr>
              <a:spLocks/>
            </p:cNvSpPr>
            <p:nvPr/>
          </p:nvSpPr>
          <p:spPr bwMode="auto">
            <a:xfrm>
              <a:off x="847" y="3497"/>
              <a:ext cx="9" cy="40"/>
            </a:xfrm>
            <a:custGeom>
              <a:avLst/>
              <a:gdLst>
                <a:gd name="T0" fmla="*/ 0 w 20"/>
                <a:gd name="T1" fmla="*/ 0 h 93"/>
                <a:gd name="T2" fmla="*/ 0 w 20"/>
                <a:gd name="T3" fmla="*/ 0 h 93"/>
                <a:gd name="T4" fmla="*/ 0 w 20"/>
                <a:gd name="T5" fmla="*/ 0 h 93"/>
                <a:gd name="T6" fmla="*/ 0 60000 65536"/>
                <a:gd name="T7" fmla="*/ 0 60000 65536"/>
                <a:gd name="T8" fmla="*/ 0 60000 65536"/>
                <a:gd name="T9" fmla="*/ 0 w 20"/>
                <a:gd name="T10" fmla="*/ 0 h 93"/>
                <a:gd name="T11" fmla="*/ 20 w 20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93">
                  <a:moveTo>
                    <a:pt x="17" y="0"/>
                  </a:moveTo>
                  <a:cubicBezTo>
                    <a:pt x="17" y="6"/>
                    <a:pt x="0" y="79"/>
                    <a:pt x="20" y="93"/>
                  </a:cubicBezTo>
                  <a:cubicBezTo>
                    <a:pt x="17" y="38"/>
                    <a:pt x="17" y="59"/>
                    <a:pt x="17" y="30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384" descr="砂"/>
            <p:cNvSpPr>
              <a:spLocks/>
            </p:cNvSpPr>
            <p:nvPr/>
          </p:nvSpPr>
          <p:spPr bwMode="auto">
            <a:xfrm>
              <a:off x="852" y="3502"/>
              <a:ext cx="118" cy="104"/>
            </a:xfrm>
            <a:custGeom>
              <a:avLst/>
              <a:gdLst>
                <a:gd name="T0" fmla="*/ 0 w 264"/>
                <a:gd name="T1" fmla="*/ 0 h 243"/>
                <a:gd name="T2" fmla="*/ 0 w 264"/>
                <a:gd name="T3" fmla="*/ 0 h 243"/>
                <a:gd name="T4" fmla="*/ 0 w 264"/>
                <a:gd name="T5" fmla="*/ 0 h 243"/>
                <a:gd name="T6" fmla="*/ 0 w 264"/>
                <a:gd name="T7" fmla="*/ 0 h 243"/>
                <a:gd name="T8" fmla="*/ 0 w 264"/>
                <a:gd name="T9" fmla="*/ 0 h 243"/>
                <a:gd name="T10" fmla="*/ 0 w 264"/>
                <a:gd name="T11" fmla="*/ 0 h 243"/>
                <a:gd name="T12" fmla="*/ 0 w 264"/>
                <a:gd name="T13" fmla="*/ 0 h 243"/>
                <a:gd name="T14" fmla="*/ 0 w 264"/>
                <a:gd name="T15" fmla="*/ 0 h 243"/>
                <a:gd name="T16" fmla="*/ 0 w 264"/>
                <a:gd name="T17" fmla="*/ 0 h 243"/>
                <a:gd name="T18" fmla="*/ 0 w 264"/>
                <a:gd name="T19" fmla="*/ 0 h 243"/>
                <a:gd name="T20" fmla="*/ 0 w 264"/>
                <a:gd name="T21" fmla="*/ 0 h 243"/>
                <a:gd name="T22" fmla="*/ 0 w 264"/>
                <a:gd name="T23" fmla="*/ 0 h 243"/>
                <a:gd name="T24" fmla="*/ 0 w 264"/>
                <a:gd name="T25" fmla="*/ 0 h 243"/>
                <a:gd name="T26" fmla="*/ 0 w 264"/>
                <a:gd name="T27" fmla="*/ 0 h 243"/>
                <a:gd name="T28" fmla="*/ 0 w 264"/>
                <a:gd name="T29" fmla="*/ 0 h 243"/>
                <a:gd name="T30" fmla="*/ 0 w 264"/>
                <a:gd name="T31" fmla="*/ 0 h 243"/>
                <a:gd name="T32" fmla="*/ 0 w 264"/>
                <a:gd name="T33" fmla="*/ 0 h 243"/>
                <a:gd name="T34" fmla="*/ 0 w 264"/>
                <a:gd name="T35" fmla="*/ 0 h 243"/>
                <a:gd name="T36" fmla="*/ 0 w 264"/>
                <a:gd name="T37" fmla="*/ 0 h 243"/>
                <a:gd name="T38" fmla="*/ 0 w 264"/>
                <a:gd name="T39" fmla="*/ 0 h 2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64"/>
                <a:gd name="T61" fmla="*/ 0 h 243"/>
                <a:gd name="T62" fmla="*/ 264 w 264"/>
                <a:gd name="T63" fmla="*/ 243 h 2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64" h="243">
                  <a:moveTo>
                    <a:pt x="0" y="0"/>
                  </a:moveTo>
                  <a:lnTo>
                    <a:pt x="180" y="0"/>
                  </a:lnTo>
                  <a:cubicBezTo>
                    <a:pt x="183" y="21"/>
                    <a:pt x="187" y="33"/>
                    <a:pt x="204" y="45"/>
                  </a:cubicBezTo>
                  <a:cubicBezTo>
                    <a:pt x="209" y="59"/>
                    <a:pt x="212" y="62"/>
                    <a:pt x="225" y="69"/>
                  </a:cubicBezTo>
                  <a:cubicBezTo>
                    <a:pt x="227" y="72"/>
                    <a:pt x="228" y="76"/>
                    <a:pt x="231" y="78"/>
                  </a:cubicBezTo>
                  <a:cubicBezTo>
                    <a:pt x="233" y="80"/>
                    <a:pt x="238" y="79"/>
                    <a:pt x="240" y="81"/>
                  </a:cubicBezTo>
                  <a:cubicBezTo>
                    <a:pt x="242" y="83"/>
                    <a:pt x="241" y="88"/>
                    <a:pt x="243" y="90"/>
                  </a:cubicBezTo>
                  <a:cubicBezTo>
                    <a:pt x="245" y="93"/>
                    <a:pt x="249" y="94"/>
                    <a:pt x="252" y="96"/>
                  </a:cubicBezTo>
                  <a:cubicBezTo>
                    <a:pt x="264" y="114"/>
                    <a:pt x="264" y="98"/>
                    <a:pt x="252" y="90"/>
                  </a:cubicBezTo>
                  <a:cubicBezTo>
                    <a:pt x="247" y="82"/>
                    <a:pt x="244" y="76"/>
                    <a:pt x="234" y="72"/>
                  </a:cubicBezTo>
                  <a:cubicBezTo>
                    <a:pt x="226" y="69"/>
                    <a:pt x="210" y="66"/>
                    <a:pt x="210" y="66"/>
                  </a:cubicBezTo>
                  <a:cubicBezTo>
                    <a:pt x="203" y="46"/>
                    <a:pt x="228" y="68"/>
                    <a:pt x="237" y="72"/>
                  </a:cubicBezTo>
                  <a:cubicBezTo>
                    <a:pt x="251" y="93"/>
                    <a:pt x="243" y="86"/>
                    <a:pt x="258" y="96"/>
                  </a:cubicBezTo>
                  <a:cubicBezTo>
                    <a:pt x="242" y="144"/>
                    <a:pt x="247" y="206"/>
                    <a:pt x="210" y="243"/>
                  </a:cubicBezTo>
                  <a:cubicBezTo>
                    <a:pt x="193" y="239"/>
                    <a:pt x="177" y="235"/>
                    <a:pt x="162" y="225"/>
                  </a:cubicBezTo>
                  <a:cubicBezTo>
                    <a:pt x="152" y="210"/>
                    <a:pt x="134" y="211"/>
                    <a:pt x="120" y="201"/>
                  </a:cubicBezTo>
                  <a:cubicBezTo>
                    <a:pt x="114" y="184"/>
                    <a:pt x="85" y="182"/>
                    <a:pt x="69" y="177"/>
                  </a:cubicBezTo>
                  <a:cubicBezTo>
                    <a:pt x="54" y="154"/>
                    <a:pt x="40" y="131"/>
                    <a:pt x="24" y="108"/>
                  </a:cubicBezTo>
                  <a:cubicBezTo>
                    <a:pt x="14" y="94"/>
                    <a:pt x="13" y="75"/>
                    <a:pt x="3" y="60"/>
                  </a:cubicBezTo>
                  <a:cubicBezTo>
                    <a:pt x="7" y="22"/>
                    <a:pt x="8" y="42"/>
                    <a:pt x="0" y="0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385" descr="砂"/>
            <p:cNvSpPr>
              <a:spLocks/>
            </p:cNvSpPr>
            <p:nvPr/>
          </p:nvSpPr>
          <p:spPr bwMode="auto">
            <a:xfrm>
              <a:off x="946" y="3533"/>
              <a:ext cx="226" cy="115"/>
            </a:xfrm>
            <a:custGeom>
              <a:avLst/>
              <a:gdLst>
                <a:gd name="T0" fmla="*/ 0 w 503"/>
                <a:gd name="T1" fmla="*/ 0 h 267"/>
                <a:gd name="T2" fmla="*/ 0 w 503"/>
                <a:gd name="T3" fmla="*/ 0 h 267"/>
                <a:gd name="T4" fmla="*/ 0 w 503"/>
                <a:gd name="T5" fmla="*/ 0 h 267"/>
                <a:gd name="T6" fmla="*/ 0 w 503"/>
                <a:gd name="T7" fmla="*/ 0 h 267"/>
                <a:gd name="T8" fmla="*/ 0 w 503"/>
                <a:gd name="T9" fmla="*/ 0 h 267"/>
                <a:gd name="T10" fmla="*/ 0 w 503"/>
                <a:gd name="T11" fmla="*/ 0 h 267"/>
                <a:gd name="T12" fmla="*/ 0 w 503"/>
                <a:gd name="T13" fmla="*/ 0 h 267"/>
                <a:gd name="T14" fmla="*/ 0 w 503"/>
                <a:gd name="T15" fmla="*/ 0 h 267"/>
                <a:gd name="T16" fmla="*/ 0 w 503"/>
                <a:gd name="T17" fmla="*/ 0 h 267"/>
                <a:gd name="T18" fmla="*/ 0 w 503"/>
                <a:gd name="T19" fmla="*/ 0 h 267"/>
                <a:gd name="T20" fmla="*/ 0 w 503"/>
                <a:gd name="T21" fmla="*/ 0 h 267"/>
                <a:gd name="T22" fmla="*/ 0 w 503"/>
                <a:gd name="T23" fmla="*/ 0 h 267"/>
                <a:gd name="T24" fmla="*/ 0 w 503"/>
                <a:gd name="T25" fmla="*/ 0 h 267"/>
                <a:gd name="T26" fmla="*/ 0 w 503"/>
                <a:gd name="T27" fmla="*/ 0 h 267"/>
                <a:gd name="T28" fmla="*/ 0 w 503"/>
                <a:gd name="T29" fmla="*/ 0 h 267"/>
                <a:gd name="T30" fmla="*/ 0 w 503"/>
                <a:gd name="T31" fmla="*/ 0 h 267"/>
                <a:gd name="T32" fmla="*/ 0 w 503"/>
                <a:gd name="T33" fmla="*/ 0 h 267"/>
                <a:gd name="T34" fmla="*/ 0 w 503"/>
                <a:gd name="T35" fmla="*/ 0 h 2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03"/>
                <a:gd name="T55" fmla="*/ 0 h 267"/>
                <a:gd name="T56" fmla="*/ 503 w 503"/>
                <a:gd name="T57" fmla="*/ 267 h 26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03" h="267">
                  <a:moveTo>
                    <a:pt x="21" y="0"/>
                  </a:moveTo>
                  <a:cubicBezTo>
                    <a:pt x="37" y="25"/>
                    <a:pt x="63" y="15"/>
                    <a:pt x="96" y="36"/>
                  </a:cubicBezTo>
                  <a:cubicBezTo>
                    <a:pt x="107" y="40"/>
                    <a:pt x="117" y="45"/>
                    <a:pt x="129" y="48"/>
                  </a:cubicBezTo>
                  <a:cubicBezTo>
                    <a:pt x="140" y="65"/>
                    <a:pt x="156" y="54"/>
                    <a:pt x="195" y="66"/>
                  </a:cubicBezTo>
                  <a:cubicBezTo>
                    <a:pt x="250" y="75"/>
                    <a:pt x="298" y="92"/>
                    <a:pt x="354" y="96"/>
                  </a:cubicBezTo>
                  <a:cubicBezTo>
                    <a:pt x="395" y="102"/>
                    <a:pt x="435" y="107"/>
                    <a:pt x="477" y="111"/>
                  </a:cubicBezTo>
                  <a:cubicBezTo>
                    <a:pt x="498" y="123"/>
                    <a:pt x="503" y="76"/>
                    <a:pt x="495" y="267"/>
                  </a:cubicBezTo>
                  <a:cubicBezTo>
                    <a:pt x="435" y="265"/>
                    <a:pt x="398" y="265"/>
                    <a:pt x="345" y="258"/>
                  </a:cubicBezTo>
                  <a:cubicBezTo>
                    <a:pt x="321" y="250"/>
                    <a:pt x="295" y="254"/>
                    <a:pt x="270" y="249"/>
                  </a:cubicBezTo>
                  <a:cubicBezTo>
                    <a:pt x="226" y="241"/>
                    <a:pt x="212" y="228"/>
                    <a:pt x="162" y="225"/>
                  </a:cubicBezTo>
                  <a:cubicBezTo>
                    <a:pt x="133" y="210"/>
                    <a:pt x="173" y="229"/>
                    <a:pt x="126" y="216"/>
                  </a:cubicBezTo>
                  <a:cubicBezTo>
                    <a:pt x="112" y="212"/>
                    <a:pt x="95" y="197"/>
                    <a:pt x="81" y="195"/>
                  </a:cubicBezTo>
                  <a:cubicBezTo>
                    <a:pt x="50" y="191"/>
                    <a:pt x="65" y="193"/>
                    <a:pt x="36" y="189"/>
                  </a:cubicBezTo>
                  <a:cubicBezTo>
                    <a:pt x="22" y="175"/>
                    <a:pt x="31" y="182"/>
                    <a:pt x="9" y="168"/>
                  </a:cubicBezTo>
                  <a:cubicBezTo>
                    <a:pt x="6" y="166"/>
                    <a:pt x="0" y="162"/>
                    <a:pt x="0" y="162"/>
                  </a:cubicBezTo>
                  <a:cubicBezTo>
                    <a:pt x="3" y="144"/>
                    <a:pt x="0" y="136"/>
                    <a:pt x="15" y="126"/>
                  </a:cubicBezTo>
                  <a:cubicBezTo>
                    <a:pt x="33" y="99"/>
                    <a:pt x="25" y="82"/>
                    <a:pt x="27" y="42"/>
                  </a:cubicBezTo>
                  <a:cubicBezTo>
                    <a:pt x="23" y="10"/>
                    <a:pt x="26" y="24"/>
                    <a:pt x="21" y="0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Freeform 386" descr="砂"/>
            <p:cNvSpPr>
              <a:spLocks/>
            </p:cNvSpPr>
            <p:nvPr/>
          </p:nvSpPr>
          <p:spPr bwMode="auto">
            <a:xfrm>
              <a:off x="1575" y="3496"/>
              <a:ext cx="84" cy="44"/>
            </a:xfrm>
            <a:custGeom>
              <a:avLst/>
              <a:gdLst>
                <a:gd name="T0" fmla="*/ 0 w 187"/>
                <a:gd name="T1" fmla="*/ 0 h 105"/>
                <a:gd name="T2" fmla="*/ 0 w 187"/>
                <a:gd name="T3" fmla="*/ 0 h 105"/>
                <a:gd name="T4" fmla="*/ 0 w 187"/>
                <a:gd name="T5" fmla="*/ 0 h 105"/>
                <a:gd name="T6" fmla="*/ 0 w 187"/>
                <a:gd name="T7" fmla="*/ 0 h 105"/>
                <a:gd name="T8" fmla="*/ 0 w 187"/>
                <a:gd name="T9" fmla="*/ 0 h 105"/>
                <a:gd name="T10" fmla="*/ 0 w 187"/>
                <a:gd name="T11" fmla="*/ 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7"/>
                <a:gd name="T19" fmla="*/ 0 h 105"/>
                <a:gd name="T20" fmla="*/ 187 w 187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7" h="105">
                  <a:moveTo>
                    <a:pt x="15" y="14"/>
                  </a:moveTo>
                  <a:cubicBezTo>
                    <a:pt x="70" y="0"/>
                    <a:pt x="130" y="12"/>
                    <a:pt x="186" y="17"/>
                  </a:cubicBezTo>
                  <a:cubicBezTo>
                    <a:pt x="185" y="44"/>
                    <a:pt x="187" y="71"/>
                    <a:pt x="183" y="98"/>
                  </a:cubicBezTo>
                  <a:cubicBezTo>
                    <a:pt x="182" y="105"/>
                    <a:pt x="139" y="95"/>
                    <a:pt x="138" y="95"/>
                  </a:cubicBezTo>
                  <a:cubicBezTo>
                    <a:pt x="90" y="86"/>
                    <a:pt x="49" y="56"/>
                    <a:pt x="0" y="50"/>
                  </a:cubicBezTo>
                  <a:cubicBezTo>
                    <a:pt x="12" y="42"/>
                    <a:pt x="23" y="30"/>
                    <a:pt x="15" y="14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387" descr="砂"/>
            <p:cNvSpPr>
              <a:spLocks/>
            </p:cNvSpPr>
            <p:nvPr/>
          </p:nvSpPr>
          <p:spPr bwMode="auto">
            <a:xfrm flipH="1">
              <a:off x="1337" y="3533"/>
              <a:ext cx="225" cy="115"/>
            </a:xfrm>
            <a:custGeom>
              <a:avLst/>
              <a:gdLst>
                <a:gd name="T0" fmla="*/ 0 w 503"/>
                <a:gd name="T1" fmla="*/ 0 h 267"/>
                <a:gd name="T2" fmla="*/ 0 w 503"/>
                <a:gd name="T3" fmla="*/ 0 h 267"/>
                <a:gd name="T4" fmla="*/ 0 w 503"/>
                <a:gd name="T5" fmla="*/ 0 h 267"/>
                <a:gd name="T6" fmla="*/ 0 w 503"/>
                <a:gd name="T7" fmla="*/ 0 h 267"/>
                <a:gd name="T8" fmla="*/ 0 w 503"/>
                <a:gd name="T9" fmla="*/ 0 h 267"/>
                <a:gd name="T10" fmla="*/ 0 w 503"/>
                <a:gd name="T11" fmla="*/ 0 h 267"/>
                <a:gd name="T12" fmla="*/ 0 w 503"/>
                <a:gd name="T13" fmla="*/ 0 h 267"/>
                <a:gd name="T14" fmla="*/ 0 w 503"/>
                <a:gd name="T15" fmla="*/ 0 h 267"/>
                <a:gd name="T16" fmla="*/ 0 w 503"/>
                <a:gd name="T17" fmla="*/ 0 h 267"/>
                <a:gd name="T18" fmla="*/ 0 w 503"/>
                <a:gd name="T19" fmla="*/ 0 h 267"/>
                <a:gd name="T20" fmla="*/ 0 w 503"/>
                <a:gd name="T21" fmla="*/ 0 h 267"/>
                <a:gd name="T22" fmla="*/ 0 w 503"/>
                <a:gd name="T23" fmla="*/ 0 h 267"/>
                <a:gd name="T24" fmla="*/ 0 w 503"/>
                <a:gd name="T25" fmla="*/ 0 h 267"/>
                <a:gd name="T26" fmla="*/ 0 w 503"/>
                <a:gd name="T27" fmla="*/ 0 h 267"/>
                <a:gd name="T28" fmla="*/ 0 w 503"/>
                <a:gd name="T29" fmla="*/ 0 h 267"/>
                <a:gd name="T30" fmla="*/ 0 w 503"/>
                <a:gd name="T31" fmla="*/ 0 h 267"/>
                <a:gd name="T32" fmla="*/ 0 w 503"/>
                <a:gd name="T33" fmla="*/ 0 h 267"/>
                <a:gd name="T34" fmla="*/ 0 w 503"/>
                <a:gd name="T35" fmla="*/ 0 h 2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03"/>
                <a:gd name="T55" fmla="*/ 0 h 267"/>
                <a:gd name="T56" fmla="*/ 503 w 503"/>
                <a:gd name="T57" fmla="*/ 267 h 26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03" h="267">
                  <a:moveTo>
                    <a:pt x="21" y="0"/>
                  </a:moveTo>
                  <a:cubicBezTo>
                    <a:pt x="37" y="25"/>
                    <a:pt x="63" y="15"/>
                    <a:pt x="96" y="36"/>
                  </a:cubicBezTo>
                  <a:cubicBezTo>
                    <a:pt x="107" y="40"/>
                    <a:pt x="117" y="45"/>
                    <a:pt x="129" y="48"/>
                  </a:cubicBezTo>
                  <a:cubicBezTo>
                    <a:pt x="140" y="65"/>
                    <a:pt x="156" y="54"/>
                    <a:pt x="195" y="66"/>
                  </a:cubicBezTo>
                  <a:cubicBezTo>
                    <a:pt x="250" y="75"/>
                    <a:pt x="298" y="92"/>
                    <a:pt x="354" y="96"/>
                  </a:cubicBezTo>
                  <a:cubicBezTo>
                    <a:pt x="395" y="102"/>
                    <a:pt x="435" y="107"/>
                    <a:pt x="477" y="111"/>
                  </a:cubicBezTo>
                  <a:cubicBezTo>
                    <a:pt x="498" y="123"/>
                    <a:pt x="503" y="76"/>
                    <a:pt x="495" y="267"/>
                  </a:cubicBezTo>
                  <a:cubicBezTo>
                    <a:pt x="435" y="265"/>
                    <a:pt x="398" y="265"/>
                    <a:pt x="345" y="258"/>
                  </a:cubicBezTo>
                  <a:cubicBezTo>
                    <a:pt x="321" y="250"/>
                    <a:pt x="295" y="254"/>
                    <a:pt x="270" y="249"/>
                  </a:cubicBezTo>
                  <a:cubicBezTo>
                    <a:pt x="226" y="241"/>
                    <a:pt x="212" y="228"/>
                    <a:pt x="162" y="225"/>
                  </a:cubicBezTo>
                  <a:cubicBezTo>
                    <a:pt x="133" y="210"/>
                    <a:pt x="173" y="229"/>
                    <a:pt x="126" y="216"/>
                  </a:cubicBezTo>
                  <a:cubicBezTo>
                    <a:pt x="112" y="212"/>
                    <a:pt x="95" y="197"/>
                    <a:pt x="81" y="195"/>
                  </a:cubicBezTo>
                  <a:cubicBezTo>
                    <a:pt x="50" y="191"/>
                    <a:pt x="65" y="193"/>
                    <a:pt x="36" y="189"/>
                  </a:cubicBezTo>
                  <a:cubicBezTo>
                    <a:pt x="22" y="175"/>
                    <a:pt x="31" y="182"/>
                    <a:pt x="9" y="168"/>
                  </a:cubicBezTo>
                  <a:cubicBezTo>
                    <a:pt x="6" y="166"/>
                    <a:pt x="0" y="162"/>
                    <a:pt x="0" y="162"/>
                  </a:cubicBezTo>
                  <a:cubicBezTo>
                    <a:pt x="3" y="144"/>
                    <a:pt x="0" y="136"/>
                    <a:pt x="15" y="126"/>
                  </a:cubicBezTo>
                  <a:cubicBezTo>
                    <a:pt x="33" y="99"/>
                    <a:pt x="25" y="82"/>
                    <a:pt x="27" y="42"/>
                  </a:cubicBezTo>
                  <a:cubicBezTo>
                    <a:pt x="23" y="10"/>
                    <a:pt x="26" y="24"/>
                    <a:pt x="21" y="0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388" descr="砂"/>
            <p:cNvSpPr>
              <a:spLocks/>
            </p:cNvSpPr>
            <p:nvPr/>
          </p:nvSpPr>
          <p:spPr bwMode="auto">
            <a:xfrm>
              <a:off x="1539" y="3516"/>
              <a:ext cx="117" cy="93"/>
            </a:xfrm>
            <a:custGeom>
              <a:avLst/>
              <a:gdLst>
                <a:gd name="T0" fmla="*/ 0 w 261"/>
                <a:gd name="T1" fmla="*/ 0 h 219"/>
                <a:gd name="T2" fmla="*/ 0 w 261"/>
                <a:gd name="T3" fmla="*/ 0 h 219"/>
                <a:gd name="T4" fmla="*/ 0 w 261"/>
                <a:gd name="T5" fmla="*/ 0 h 219"/>
                <a:gd name="T6" fmla="*/ 0 w 261"/>
                <a:gd name="T7" fmla="*/ 0 h 219"/>
                <a:gd name="T8" fmla="*/ 0 w 261"/>
                <a:gd name="T9" fmla="*/ 0 h 219"/>
                <a:gd name="T10" fmla="*/ 0 w 261"/>
                <a:gd name="T11" fmla="*/ 0 h 219"/>
                <a:gd name="T12" fmla="*/ 0 w 261"/>
                <a:gd name="T13" fmla="*/ 0 h 219"/>
                <a:gd name="T14" fmla="*/ 0 w 261"/>
                <a:gd name="T15" fmla="*/ 0 h 219"/>
                <a:gd name="T16" fmla="*/ 0 w 261"/>
                <a:gd name="T17" fmla="*/ 0 h 219"/>
                <a:gd name="T18" fmla="*/ 0 w 261"/>
                <a:gd name="T19" fmla="*/ 0 h 219"/>
                <a:gd name="T20" fmla="*/ 0 w 261"/>
                <a:gd name="T21" fmla="*/ 0 h 219"/>
                <a:gd name="T22" fmla="*/ 0 w 261"/>
                <a:gd name="T23" fmla="*/ 0 h 219"/>
                <a:gd name="T24" fmla="*/ 0 w 261"/>
                <a:gd name="T25" fmla="*/ 0 h 219"/>
                <a:gd name="T26" fmla="*/ 0 w 261"/>
                <a:gd name="T27" fmla="*/ 0 h 219"/>
                <a:gd name="T28" fmla="*/ 0 w 261"/>
                <a:gd name="T29" fmla="*/ 0 h 219"/>
                <a:gd name="T30" fmla="*/ 0 w 261"/>
                <a:gd name="T31" fmla="*/ 0 h 2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1"/>
                <a:gd name="T49" fmla="*/ 0 h 219"/>
                <a:gd name="T50" fmla="*/ 261 w 261"/>
                <a:gd name="T51" fmla="*/ 219 h 2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1" h="219">
                  <a:moveTo>
                    <a:pt x="90" y="0"/>
                  </a:moveTo>
                  <a:cubicBezTo>
                    <a:pt x="76" y="21"/>
                    <a:pt x="85" y="16"/>
                    <a:pt x="69" y="21"/>
                  </a:cubicBezTo>
                  <a:cubicBezTo>
                    <a:pt x="58" y="38"/>
                    <a:pt x="42" y="42"/>
                    <a:pt x="24" y="51"/>
                  </a:cubicBezTo>
                  <a:cubicBezTo>
                    <a:pt x="12" y="88"/>
                    <a:pt x="0" y="141"/>
                    <a:pt x="30" y="171"/>
                  </a:cubicBezTo>
                  <a:cubicBezTo>
                    <a:pt x="35" y="187"/>
                    <a:pt x="38" y="203"/>
                    <a:pt x="42" y="219"/>
                  </a:cubicBezTo>
                  <a:cubicBezTo>
                    <a:pt x="66" y="211"/>
                    <a:pt x="87" y="198"/>
                    <a:pt x="111" y="192"/>
                  </a:cubicBezTo>
                  <a:cubicBezTo>
                    <a:pt x="129" y="180"/>
                    <a:pt x="140" y="166"/>
                    <a:pt x="162" y="162"/>
                  </a:cubicBezTo>
                  <a:cubicBezTo>
                    <a:pt x="184" y="148"/>
                    <a:pt x="186" y="136"/>
                    <a:pt x="213" y="129"/>
                  </a:cubicBezTo>
                  <a:cubicBezTo>
                    <a:pt x="227" y="108"/>
                    <a:pt x="219" y="115"/>
                    <a:pt x="234" y="105"/>
                  </a:cubicBezTo>
                  <a:cubicBezTo>
                    <a:pt x="237" y="91"/>
                    <a:pt x="238" y="86"/>
                    <a:pt x="252" y="81"/>
                  </a:cubicBezTo>
                  <a:cubicBezTo>
                    <a:pt x="254" y="75"/>
                    <a:pt x="256" y="69"/>
                    <a:pt x="258" y="63"/>
                  </a:cubicBezTo>
                  <a:cubicBezTo>
                    <a:pt x="259" y="60"/>
                    <a:pt x="261" y="54"/>
                    <a:pt x="261" y="54"/>
                  </a:cubicBezTo>
                  <a:cubicBezTo>
                    <a:pt x="244" y="43"/>
                    <a:pt x="231" y="44"/>
                    <a:pt x="210" y="42"/>
                  </a:cubicBezTo>
                  <a:cubicBezTo>
                    <a:pt x="192" y="30"/>
                    <a:pt x="168" y="31"/>
                    <a:pt x="147" y="24"/>
                  </a:cubicBezTo>
                  <a:cubicBezTo>
                    <a:pt x="143" y="8"/>
                    <a:pt x="138" y="7"/>
                    <a:pt x="123" y="12"/>
                  </a:cubicBezTo>
                  <a:cubicBezTo>
                    <a:pt x="107" y="7"/>
                    <a:pt x="57" y="16"/>
                    <a:pt x="90" y="0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AutoShape 389"/>
            <p:cNvSpPr>
              <a:spLocks noChangeArrowheads="1"/>
            </p:cNvSpPr>
            <p:nvPr/>
          </p:nvSpPr>
          <p:spPr bwMode="auto">
            <a:xfrm flipH="1">
              <a:off x="1070" y="3746"/>
              <a:ext cx="128" cy="154"/>
            </a:xfrm>
            <a:prstGeom prst="flowChartDisplay">
              <a:avLst/>
            </a:prstGeom>
            <a:gradFill rotWithShape="0">
              <a:gsLst>
                <a:gs pos="0">
                  <a:srgbClr val="C0C0C0"/>
                </a:gs>
                <a:gs pos="50000">
                  <a:srgbClr val="585858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390" descr="くるみ"/>
            <p:cNvSpPr>
              <a:spLocks/>
            </p:cNvSpPr>
            <p:nvPr/>
          </p:nvSpPr>
          <p:spPr bwMode="auto">
            <a:xfrm>
              <a:off x="1277" y="2837"/>
              <a:ext cx="30" cy="35"/>
            </a:xfrm>
            <a:custGeom>
              <a:avLst/>
              <a:gdLst>
                <a:gd name="T0" fmla="*/ 0 w 66"/>
                <a:gd name="T1" fmla="*/ 0 h 84"/>
                <a:gd name="T2" fmla="*/ 0 w 66"/>
                <a:gd name="T3" fmla="*/ 0 h 84"/>
                <a:gd name="T4" fmla="*/ 0 w 66"/>
                <a:gd name="T5" fmla="*/ 0 h 84"/>
                <a:gd name="T6" fmla="*/ 0 w 66"/>
                <a:gd name="T7" fmla="*/ 0 h 84"/>
                <a:gd name="T8" fmla="*/ 0 w 66"/>
                <a:gd name="T9" fmla="*/ 0 h 84"/>
                <a:gd name="T10" fmla="*/ 0 w 66"/>
                <a:gd name="T11" fmla="*/ 0 h 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84"/>
                <a:gd name="T20" fmla="*/ 66 w 66"/>
                <a:gd name="T21" fmla="*/ 84 h 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84">
                  <a:moveTo>
                    <a:pt x="12" y="21"/>
                  </a:moveTo>
                  <a:cubicBezTo>
                    <a:pt x="14" y="38"/>
                    <a:pt x="11" y="57"/>
                    <a:pt x="18" y="72"/>
                  </a:cubicBezTo>
                  <a:cubicBezTo>
                    <a:pt x="22" y="80"/>
                    <a:pt x="42" y="84"/>
                    <a:pt x="42" y="84"/>
                  </a:cubicBezTo>
                  <a:cubicBezTo>
                    <a:pt x="63" y="69"/>
                    <a:pt x="66" y="37"/>
                    <a:pt x="39" y="24"/>
                  </a:cubicBezTo>
                  <a:cubicBezTo>
                    <a:pt x="32" y="2"/>
                    <a:pt x="51" y="9"/>
                    <a:pt x="18" y="0"/>
                  </a:cubicBezTo>
                  <a:cubicBezTo>
                    <a:pt x="0" y="4"/>
                    <a:pt x="7" y="7"/>
                    <a:pt x="12" y="21"/>
                  </a:cubicBezTo>
                  <a:close/>
                </a:path>
              </a:pathLst>
            </a:custGeom>
            <a:blipFill dpi="0" rotWithShape="0">
              <a:blip r:embed="rId7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391" descr="くるみ"/>
            <p:cNvSpPr>
              <a:spLocks/>
            </p:cNvSpPr>
            <p:nvPr/>
          </p:nvSpPr>
          <p:spPr bwMode="auto">
            <a:xfrm>
              <a:off x="1313" y="2930"/>
              <a:ext cx="32" cy="38"/>
            </a:xfrm>
            <a:custGeom>
              <a:avLst/>
              <a:gdLst>
                <a:gd name="T0" fmla="*/ 0 w 70"/>
                <a:gd name="T1" fmla="*/ 0 h 88"/>
                <a:gd name="T2" fmla="*/ 0 w 70"/>
                <a:gd name="T3" fmla="*/ 0 h 88"/>
                <a:gd name="T4" fmla="*/ 0 w 70"/>
                <a:gd name="T5" fmla="*/ 0 h 88"/>
                <a:gd name="T6" fmla="*/ 0 w 70"/>
                <a:gd name="T7" fmla="*/ 0 h 88"/>
                <a:gd name="T8" fmla="*/ 0 w 70"/>
                <a:gd name="T9" fmla="*/ 0 h 88"/>
                <a:gd name="T10" fmla="*/ 0 w 70"/>
                <a:gd name="T11" fmla="*/ 0 h 88"/>
                <a:gd name="T12" fmla="*/ 0 w 70"/>
                <a:gd name="T13" fmla="*/ 0 h 88"/>
                <a:gd name="T14" fmla="*/ 0 w 70"/>
                <a:gd name="T15" fmla="*/ 0 h 88"/>
                <a:gd name="T16" fmla="*/ 0 w 70"/>
                <a:gd name="T17" fmla="*/ 0 h 88"/>
                <a:gd name="T18" fmla="*/ 0 w 70"/>
                <a:gd name="T19" fmla="*/ 0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0"/>
                <a:gd name="T31" fmla="*/ 0 h 88"/>
                <a:gd name="T32" fmla="*/ 70 w 70"/>
                <a:gd name="T33" fmla="*/ 88 h 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0" h="88">
                  <a:moveTo>
                    <a:pt x="17" y="0"/>
                  </a:moveTo>
                  <a:cubicBezTo>
                    <a:pt x="7" y="10"/>
                    <a:pt x="6" y="16"/>
                    <a:pt x="2" y="30"/>
                  </a:cubicBezTo>
                  <a:cubicBezTo>
                    <a:pt x="3" y="44"/>
                    <a:pt x="0" y="59"/>
                    <a:pt x="5" y="72"/>
                  </a:cubicBezTo>
                  <a:cubicBezTo>
                    <a:pt x="8" y="78"/>
                    <a:pt x="17" y="83"/>
                    <a:pt x="23" y="81"/>
                  </a:cubicBezTo>
                  <a:cubicBezTo>
                    <a:pt x="29" y="79"/>
                    <a:pt x="29" y="63"/>
                    <a:pt x="29" y="63"/>
                  </a:cubicBezTo>
                  <a:cubicBezTo>
                    <a:pt x="39" y="88"/>
                    <a:pt x="42" y="79"/>
                    <a:pt x="47" y="60"/>
                  </a:cubicBezTo>
                  <a:cubicBezTo>
                    <a:pt x="51" y="62"/>
                    <a:pt x="55" y="67"/>
                    <a:pt x="59" y="66"/>
                  </a:cubicBezTo>
                  <a:cubicBezTo>
                    <a:pt x="70" y="64"/>
                    <a:pt x="60" y="31"/>
                    <a:pt x="56" y="27"/>
                  </a:cubicBezTo>
                  <a:cubicBezTo>
                    <a:pt x="53" y="24"/>
                    <a:pt x="48" y="25"/>
                    <a:pt x="44" y="24"/>
                  </a:cubicBezTo>
                  <a:cubicBezTo>
                    <a:pt x="37" y="2"/>
                    <a:pt x="39" y="5"/>
                    <a:pt x="17" y="0"/>
                  </a:cubicBezTo>
                  <a:close/>
                </a:path>
              </a:pathLst>
            </a:custGeom>
            <a:blipFill dpi="0" rotWithShape="0">
              <a:blip r:embed="rId7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AutoShape 392"/>
            <p:cNvSpPr>
              <a:spLocks noChangeArrowheads="1"/>
            </p:cNvSpPr>
            <p:nvPr/>
          </p:nvSpPr>
          <p:spPr bwMode="auto">
            <a:xfrm>
              <a:off x="1738" y="2734"/>
              <a:ext cx="142" cy="1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94 w 21600"/>
                <a:gd name="T25" fmla="*/ 3226 h 21600"/>
                <a:gd name="T26" fmla="*/ 18406 w 21600"/>
                <a:gd name="T27" fmla="*/ 1837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54" y="10800"/>
                  </a:moveTo>
                  <a:cubicBezTo>
                    <a:pt x="3154" y="15023"/>
                    <a:pt x="6577" y="18446"/>
                    <a:pt x="10800" y="18446"/>
                  </a:cubicBezTo>
                  <a:cubicBezTo>
                    <a:pt x="15023" y="18446"/>
                    <a:pt x="18446" y="15023"/>
                    <a:pt x="18446" y="10800"/>
                  </a:cubicBezTo>
                  <a:cubicBezTo>
                    <a:pt x="18446" y="6577"/>
                    <a:pt x="15023" y="3154"/>
                    <a:pt x="10800" y="3154"/>
                  </a:cubicBezTo>
                  <a:cubicBezTo>
                    <a:pt x="6577" y="3154"/>
                    <a:pt x="3154" y="6577"/>
                    <a:pt x="3154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9900"/>
                </a:gs>
                <a:gs pos="50000">
                  <a:srgbClr val="8F5600"/>
                </a:gs>
                <a:gs pos="100000">
                  <a:srgbClr val="FF9900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ObliqueTopRight">
                <a:rot lat="3599996" lon="16199980" rev="0"/>
              </a:camera>
              <a:lightRig rig="legacyFlat3" dir="b"/>
            </a:scene3d>
            <a:sp3d extrusionH="2905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119" name="Group 4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800243"/>
              </p:ext>
            </p:extLst>
          </p:nvPr>
        </p:nvGraphicFramePr>
        <p:xfrm>
          <a:off x="560512" y="4626829"/>
          <a:ext cx="8604956" cy="1312990"/>
        </p:xfrm>
        <a:graphic>
          <a:graphicData uri="http://schemas.openxmlformats.org/drawingml/2006/table">
            <a:tbl>
              <a:tblPr/>
              <a:tblGrid>
                <a:gridCol w="1332148"/>
                <a:gridCol w="2088232"/>
                <a:gridCol w="2520323"/>
                <a:gridCol w="2664253"/>
              </a:tblGrid>
              <a:tr h="32543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type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Fixed bed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Fluid bed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Rotary kiln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</a:tr>
              <a:tr h="26828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Advantage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Simple of </a:t>
                      </a:r>
                      <a:r>
                        <a:rPr kumimoji="1" lang="en-US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gasifier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High heat transfer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Large scale upgrading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High syngas quality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(indirect heating)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2385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Disadvantage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Limited capacity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Low syngas quality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(high air injection)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Low heat transfer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123" name="AutoShape 108"/>
          <p:cNvSpPr>
            <a:spLocks noChangeArrowheads="1"/>
          </p:cNvSpPr>
          <p:nvPr/>
        </p:nvSpPr>
        <p:spPr bwMode="auto">
          <a:xfrm>
            <a:off x="467544" y="800708"/>
            <a:ext cx="8877944" cy="4318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688" rIns="0" bIns="45688"/>
          <a:lstStyle>
            <a:lvl1pPr marL="182563" indent="-182563"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Blip>
                <a:blip r:embed="rId8"/>
              </a:buBlip>
            </a:pPr>
            <a:r>
              <a:rPr lang="ko-KR" altLang="en-US" sz="1800" dirty="0" smtClean="0">
                <a:solidFill>
                  <a:schemeClr val="accent6"/>
                </a:solidFill>
                <a:latin typeface="+mn-ea"/>
                <a:ea typeface="+mn-ea"/>
              </a:rPr>
              <a:t> </a:t>
            </a:r>
            <a:r>
              <a:rPr lang="en-US" altLang="ko-KR" sz="1800" dirty="0" smtClean="0">
                <a:solidFill>
                  <a:schemeClr val="accent6"/>
                </a:solidFill>
                <a:latin typeface="+mn-ea"/>
                <a:ea typeface="+mn-ea"/>
              </a:rPr>
              <a:t>Development of </a:t>
            </a:r>
            <a:r>
              <a:rPr lang="en-US" altLang="ko-KR" sz="1800" dirty="0" err="1" smtClean="0">
                <a:solidFill>
                  <a:schemeClr val="accent6"/>
                </a:solidFill>
                <a:latin typeface="+mn-ea"/>
                <a:ea typeface="+mn-ea"/>
              </a:rPr>
              <a:t>gasifier</a:t>
            </a:r>
            <a:endParaRPr lang="en-US" altLang="ko-KR" sz="1800" dirty="0" smtClean="0">
              <a:solidFill>
                <a:schemeClr val="accent6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558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What do you develop? 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4" name="Group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440713"/>
              </p:ext>
            </p:extLst>
          </p:nvPr>
        </p:nvGraphicFramePr>
        <p:xfrm>
          <a:off x="596912" y="1713868"/>
          <a:ext cx="8064500" cy="4321494"/>
        </p:xfrm>
        <a:graphic>
          <a:graphicData uri="http://schemas.openxmlformats.org/drawingml/2006/table">
            <a:tbl>
              <a:tblPr/>
              <a:tblGrid>
                <a:gridCol w="1698625"/>
                <a:gridCol w="2155825"/>
                <a:gridCol w="2259013"/>
                <a:gridCol w="1951037"/>
              </a:tblGrid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Contaminant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Examples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Problems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Cleanup method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>
                        <a:alpha val="50000"/>
                      </a:srgbClr>
                    </a:solidFill>
                  </a:tcPr>
                </a:tc>
              </a:tr>
              <a:tr h="706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Particles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Ash, char, fluid bed material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Erosion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Filtration, scrubbing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  <a:tr h="1001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Alkali Metals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Sodium and potassium compounds</a:t>
                      </a:r>
                      <a:endParaRPr kumimoji="1" lang="en-US" altLang="ko-K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Hot corrosion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Cooling, condensation, filtration, adsorption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Fuel nitrogen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Mainly NH</a:t>
                      </a:r>
                      <a:r>
                        <a:rPr kumimoji="1" lang="en-US" altLang="ko-KR" sz="15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3</a:t>
                      </a: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 and HCN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NOx formation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Scrubbing, SCR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  <a:tr h="708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Tars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Refractory aromatics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Clog filters, difficult to burn, deposit internally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Tar cracking,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Tar removal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  <a:tr h="1000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Sulfur, Chlorine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H</a:t>
                      </a:r>
                      <a:r>
                        <a:rPr kumimoji="1" lang="en-US" altLang="ko-KR" sz="15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2</a:t>
                      </a: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S, HCl</a:t>
                      </a:r>
                      <a:endParaRPr kumimoji="1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Corrosion, emissions</a:t>
                      </a:r>
                      <a:endParaRPr kumimoji="1" lang="en-US" altLang="ko-K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Lime or dolomite scrubbing or absorption</a:t>
                      </a:r>
                      <a:endParaRPr kumimoji="1" lang="en-US" altLang="ko-K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</a:tbl>
          </a:graphicData>
        </a:graphic>
      </p:graphicFrame>
      <p:sp>
        <p:nvSpPr>
          <p:cNvPr id="12" name="AutoShape 108"/>
          <p:cNvSpPr>
            <a:spLocks noChangeArrowheads="1"/>
          </p:cNvSpPr>
          <p:nvPr/>
        </p:nvSpPr>
        <p:spPr bwMode="auto">
          <a:xfrm>
            <a:off x="467544" y="872964"/>
            <a:ext cx="8877944" cy="4318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688" rIns="0" bIns="45688"/>
          <a:lstStyle>
            <a:lvl1pPr marL="182563" indent="-182563"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Blip>
                <a:blip r:embed="rId2"/>
              </a:buBlip>
            </a:pPr>
            <a:r>
              <a:rPr lang="ko-KR" altLang="en-US" sz="1800" dirty="0" smtClean="0">
                <a:solidFill>
                  <a:schemeClr val="accent6"/>
                </a:solidFill>
                <a:latin typeface="+mn-ea"/>
                <a:ea typeface="+mn-ea"/>
              </a:rPr>
              <a:t> </a:t>
            </a:r>
            <a:r>
              <a:rPr lang="en-US" altLang="ko-KR" sz="1800" dirty="0" smtClean="0">
                <a:solidFill>
                  <a:schemeClr val="accent6"/>
                </a:solidFill>
                <a:latin typeface="+mn-ea"/>
                <a:ea typeface="+mn-ea"/>
              </a:rPr>
              <a:t>Development of gas cleanup system</a:t>
            </a:r>
          </a:p>
        </p:txBody>
      </p:sp>
    </p:spTree>
    <p:extLst>
      <p:ext uri="{BB962C8B-B14F-4D97-AF65-F5344CB8AC3E}">
        <p14:creationId xmlns:p14="http://schemas.microsoft.com/office/powerpoint/2010/main" val="148068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What do you develop? 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55" name="Picture 4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000" y="2038265"/>
            <a:ext cx="2852134" cy="2146819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grpSp>
        <p:nvGrpSpPr>
          <p:cNvPr id="856" name="그룹 430"/>
          <p:cNvGrpSpPr>
            <a:grpSpLocks/>
          </p:cNvGrpSpPr>
          <p:nvPr/>
        </p:nvGrpSpPr>
        <p:grpSpPr bwMode="auto">
          <a:xfrm>
            <a:off x="873014" y="1592473"/>
            <a:ext cx="2963862" cy="360363"/>
            <a:chOff x="179388" y="1373167"/>
            <a:chExt cx="4749802" cy="360218"/>
          </a:xfrm>
        </p:grpSpPr>
        <p:sp>
          <p:nvSpPr>
            <p:cNvPr id="857" name="Rectangle 6"/>
            <p:cNvSpPr>
              <a:spLocks noChangeArrowheads="1"/>
            </p:cNvSpPr>
            <p:nvPr/>
          </p:nvSpPr>
          <p:spPr bwMode="auto">
            <a:xfrm>
              <a:off x="179388" y="1384141"/>
              <a:ext cx="1841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0" kern="0" smtClean="0">
                <a:solidFill>
                  <a:sysClr val="windowText" lastClr="000000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858" name="한쪽 모서리는 잘리고 다른 쪽 모서리는 둥근 사각형 13"/>
            <p:cNvSpPr>
              <a:spLocks noChangeArrowheads="1"/>
            </p:cNvSpPr>
            <p:nvPr/>
          </p:nvSpPr>
          <p:spPr bwMode="auto">
            <a:xfrm flipV="1">
              <a:off x="955332" y="1373167"/>
              <a:ext cx="3973858" cy="360218"/>
            </a:xfrm>
            <a:custGeom>
              <a:avLst/>
              <a:gdLst>
                <a:gd name="T0" fmla="*/ 5654675 w 5654675"/>
                <a:gd name="T1" fmla="*/ 189707 h 379413"/>
                <a:gd name="T2" fmla="*/ 2827338 w 5654675"/>
                <a:gd name="T3" fmla="*/ 379413 h 379413"/>
                <a:gd name="T4" fmla="*/ 0 w 5654675"/>
                <a:gd name="T5" fmla="*/ 189707 h 379413"/>
                <a:gd name="T6" fmla="*/ 2827338 w 5654675"/>
                <a:gd name="T7" fmla="*/ 0 h 37941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5654675"/>
                <a:gd name="T13" fmla="*/ 0 h 379413"/>
                <a:gd name="T14" fmla="*/ 5567866 w 5654675"/>
                <a:gd name="T15" fmla="*/ 379413 h 3794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54675" h="379413">
                  <a:moveTo>
                    <a:pt x="0" y="0"/>
                  </a:moveTo>
                  <a:lnTo>
                    <a:pt x="5481063" y="0"/>
                  </a:lnTo>
                  <a:lnTo>
                    <a:pt x="5654675" y="173612"/>
                  </a:lnTo>
                  <a:lnTo>
                    <a:pt x="5654675" y="379413"/>
                  </a:lnTo>
                  <a:lnTo>
                    <a:pt x="0" y="3794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b="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Structure of tar</a:t>
              </a:r>
              <a:endParaRPr kumimoji="0" lang="ko-KR" altLang="en-US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05" y="2038265"/>
            <a:ext cx="3690677" cy="224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3" name="AutoShape 108"/>
          <p:cNvSpPr>
            <a:spLocks noChangeArrowheads="1"/>
          </p:cNvSpPr>
          <p:nvPr/>
        </p:nvSpPr>
        <p:spPr bwMode="auto">
          <a:xfrm>
            <a:off x="467544" y="872716"/>
            <a:ext cx="8877944" cy="4318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688" rIns="0" bIns="45688"/>
          <a:lstStyle>
            <a:lvl1pPr marL="182563" indent="-182563"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ko-KR" altLang="en-US" sz="1800" dirty="0" smtClean="0">
                <a:solidFill>
                  <a:schemeClr val="accent6"/>
                </a:solidFill>
                <a:latin typeface="+mn-ea"/>
                <a:ea typeface="+mn-ea"/>
              </a:rPr>
              <a:t> </a:t>
            </a:r>
            <a:r>
              <a:rPr lang="en-US" altLang="ko-KR" sz="1800" dirty="0" smtClean="0">
                <a:solidFill>
                  <a:schemeClr val="accent6"/>
                </a:solidFill>
                <a:latin typeface="+mn-ea"/>
                <a:ea typeface="+mn-ea"/>
              </a:rPr>
              <a:t>Development of gas cleanup system</a:t>
            </a:r>
          </a:p>
        </p:txBody>
      </p:sp>
      <p:sp>
        <p:nvSpPr>
          <p:cNvPr id="1284" name="직사각형 1283"/>
          <p:cNvSpPr/>
          <p:nvPr/>
        </p:nvSpPr>
        <p:spPr>
          <a:xfrm>
            <a:off x="611187" y="4473116"/>
            <a:ext cx="8374261" cy="1836204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SzTx/>
              <a:buFontTx/>
              <a:buChar char="•"/>
              <a:tabLst/>
              <a:defRPr/>
            </a:pPr>
            <a:r>
              <a:rPr kumimoji="0" lang="ko-KR" altLang="en-US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4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As complex aromatic compounds are connected with many</a:t>
            </a:r>
            <a:r>
              <a:rPr kumimoji="0" lang="en-US" altLang="ko-KR" sz="140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 benzene rings, tar is very difficult </a:t>
            </a:r>
          </a:p>
          <a:p>
            <a:pPr marL="0" marR="0" lvl="0" indent="0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tabLst/>
              <a:defRPr/>
            </a:pPr>
            <a:r>
              <a:rPr kumimoji="0" lang="en-US" altLang="ko-KR" sz="1400" kern="0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400" kern="0" dirty="0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kumimoji="0" lang="en-US" altLang="ko-KR" sz="140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to remove completely.</a:t>
            </a:r>
          </a:p>
          <a:p>
            <a:pPr marL="0" marR="0" lvl="0" indent="0" defTabSz="91440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SzTx/>
              <a:buFontTx/>
              <a:buChar char="•"/>
              <a:tabLst/>
              <a:defRPr/>
            </a:pPr>
            <a:r>
              <a:rPr kumimoji="0" lang="en-US" altLang="ko-KR" sz="1400" kern="0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400" kern="0" dirty="0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The tar is present in the gaseous state at a high temperature.</a:t>
            </a:r>
            <a:r>
              <a:rPr kumimoji="0" lang="en-US" altLang="ko-KR" sz="14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en-US" altLang="ko-KR" sz="1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  <a:p>
            <a:pPr marL="0" marR="0" lvl="0" indent="0" defTabSz="91440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SzTx/>
              <a:buFontTx/>
              <a:buChar char="•"/>
              <a:tabLst/>
              <a:defRPr/>
            </a:pPr>
            <a:r>
              <a:rPr kumimoji="0" lang="en-US" altLang="ko-KR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4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However,</a:t>
            </a:r>
            <a:r>
              <a:rPr kumimoji="0" lang="en-US" altLang="ko-KR" sz="140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 tar is changed in a limy liquid when cooled.</a:t>
            </a:r>
          </a:p>
          <a:p>
            <a:pPr marL="0" marR="0" lvl="0" indent="0" defTabSz="91440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SzTx/>
              <a:buFontTx/>
              <a:buChar char="•"/>
              <a:tabLst/>
              <a:defRPr/>
            </a:pPr>
            <a:r>
              <a:rPr kumimoji="0" lang="en-US" altLang="ko-KR" sz="1400" kern="0" baseline="0" dirty="0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This</a:t>
            </a:r>
            <a:r>
              <a:rPr kumimoji="0" lang="en-US" altLang="ko-KR" sz="1400" kern="0" dirty="0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can cause the damage to the engine or turbine equipment</a:t>
            </a:r>
            <a:endParaRPr kumimoji="0" lang="en-US" altLang="ko-KR" sz="1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60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What do you develop? 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8" name="직사각형 427"/>
          <p:cNvSpPr/>
          <p:nvPr/>
        </p:nvSpPr>
        <p:spPr>
          <a:xfrm>
            <a:off x="845319" y="2276177"/>
            <a:ext cx="3819525" cy="540755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EA9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  </a:t>
            </a:r>
            <a:r>
              <a:rPr kumimoji="0" lang="en-US" altLang="ko-KR" b="0" i="0" u="none" strike="noStrike" kern="0" cap="none" spc="0" normalizeH="0" baseline="0" noProof="0" dirty="0" smtClean="0">
                <a:ln>
                  <a:noFill/>
                </a:ln>
                <a:solidFill>
                  <a:srgbClr val="DEA9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Physical removal</a:t>
            </a:r>
            <a:r>
              <a:rPr kumimoji="0" lang="en-US" altLang="ko-KR" b="0" i="0" u="none" strike="noStrike" kern="0" cap="none" spc="0" normalizeH="0" noProof="0" dirty="0" smtClean="0">
                <a:ln>
                  <a:noFill/>
                </a:ln>
                <a:solidFill>
                  <a:srgbClr val="DEA9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 </a:t>
            </a:r>
            <a:r>
              <a:rPr kumimoji="0" lang="en-US" altLang="ko-KR" b="0" i="0" u="none" strike="noStrike" kern="0" cap="none" spc="0" normalizeH="0" baseline="0" noProof="0" dirty="0" smtClean="0">
                <a:ln>
                  <a:noFill/>
                </a:ln>
                <a:solidFill>
                  <a:srgbClr val="DEA9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method</a:t>
            </a:r>
            <a:endParaRPr kumimoji="0" lang="ko-KR" altLang="en-US" b="0" i="0" u="none" strike="noStrike" kern="0" cap="none" spc="0" normalizeH="0" baseline="0" noProof="0" dirty="0">
              <a:ln>
                <a:noFill/>
              </a:ln>
              <a:solidFill>
                <a:srgbClr val="DEA9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  <a:cs typeface="+mn-cs"/>
            </a:endParaRPr>
          </a:p>
        </p:txBody>
      </p:sp>
      <p:sp>
        <p:nvSpPr>
          <p:cNvPr id="429" name="한쪽 모서리는 잘리고 다른 쪽 모서리는 둥근 사각형 12"/>
          <p:cNvSpPr>
            <a:spLocks noChangeArrowheads="1"/>
          </p:cNvSpPr>
          <p:nvPr/>
        </p:nvSpPr>
        <p:spPr bwMode="auto">
          <a:xfrm flipV="1">
            <a:off x="845319" y="2862942"/>
            <a:ext cx="3819525" cy="3338365"/>
          </a:xfrm>
          <a:custGeom>
            <a:avLst/>
            <a:gdLst>
              <a:gd name="T0" fmla="*/ 5044359 w 3714750"/>
              <a:gd name="T1" fmla="*/ 2147483647 h 1550987"/>
              <a:gd name="T2" fmla="*/ 2522185 w 3714750"/>
              <a:gd name="T3" fmla="*/ 2147483647 h 1550987"/>
              <a:gd name="T4" fmla="*/ 0 w 3714750"/>
              <a:gd name="T5" fmla="*/ 2147483647 h 1550987"/>
              <a:gd name="T6" fmla="*/ 2522185 w 3714750"/>
              <a:gd name="T7" fmla="*/ 0 h 155098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714750"/>
              <a:gd name="T13" fmla="*/ 0 h 1550987"/>
              <a:gd name="T14" fmla="*/ 3512050 w 3714750"/>
              <a:gd name="T15" fmla="*/ 1550987 h 15509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14750" h="1550987">
                <a:moveTo>
                  <a:pt x="0" y="0"/>
                </a:moveTo>
                <a:lnTo>
                  <a:pt x="3309353" y="0"/>
                </a:lnTo>
                <a:lnTo>
                  <a:pt x="3714750" y="405397"/>
                </a:lnTo>
                <a:lnTo>
                  <a:pt x="3714750" y="1550987"/>
                </a:lnTo>
                <a:lnTo>
                  <a:pt x="0" y="1550987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0" name="TextBox 13"/>
          <p:cNvSpPr txBox="1">
            <a:spLocks noChangeArrowheads="1"/>
          </p:cNvSpPr>
          <p:nvPr/>
        </p:nvSpPr>
        <p:spPr bwMode="auto">
          <a:xfrm>
            <a:off x="845319" y="3005078"/>
            <a:ext cx="3819526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To </a:t>
            </a:r>
            <a:r>
              <a:rPr kumimoji="0" lang="en-US" altLang="ko-KR" b="0" kern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directly remove the tar</a:t>
            </a:r>
            <a:endParaRPr kumimoji="0" lang="ko-KR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Filter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Scrubber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Adsorption</a:t>
            </a:r>
            <a:endParaRPr kumimoji="0" lang="en-US" altLang="ko-KR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Low cost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Low removal efficiency</a:t>
            </a:r>
            <a:endParaRPr kumimoji="0" lang="ko-KR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Reduction of syngas heating value</a:t>
            </a:r>
            <a:endParaRPr kumimoji="0" lang="ko-KR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31" name="직사각형 11"/>
          <p:cNvSpPr/>
          <p:nvPr/>
        </p:nvSpPr>
        <p:spPr>
          <a:xfrm>
            <a:off x="5133021" y="2276177"/>
            <a:ext cx="3924436" cy="540755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EA9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 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DEA9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Steam reforming method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rgbClr val="DEA9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  <a:cs typeface="+mn-cs"/>
            </a:endParaRPr>
          </a:p>
        </p:txBody>
      </p:sp>
      <p:sp>
        <p:nvSpPr>
          <p:cNvPr id="432" name="한쪽 모서리는 잘리고 다른 쪽 모서리는 둥근 사각형 12"/>
          <p:cNvSpPr>
            <a:spLocks noChangeArrowheads="1"/>
          </p:cNvSpPr>
          <p:nvPr/>
        </p:nvSpPr>
        <p:spPr bwMode="auto">
          <a:xfrm flipV="1">
            <a:off x="5133021" y="2873829"/>
            <a:ext cx="3924435" cy="3327477"/>
          </a:xfrm>
          <a:custGeom>
            <a:avLst/>
            <a:gdLst>
              <a:gd name="T0" fmla="*/ 3285123 w 3714750"/>
              <a:gd name="T1" fmla="*/ 2147483647 h 1550987"/>
              <a:gd name="T2" fmla="*/ 1642565 w 3714750"/>
              <a:gd name="T3" fmla="*/ 2147483647 h 1550987"/>
              <a:gd name="T4" fmla="*/ 0 w 3714750"/>
              <a:gd name="T5" fmla="*/ 2147483647 h 1550987"/>
              <a:gd name="T6" fmla="*/ 1642565 w 3714750"/>
              <a:gd name="T7" fmla="*/ 0 h 155098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714750"/>
              <a:gd name="T13" fmla="*/ 0 h 1550987"/>
              <a:gd name="T14" fmla="*/ 3512050 w 3714750"/>
              <a:gd name="T15" fmla="*/ 1550987 h 15509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14750" h="1550987">
                <a:moveTo>
                  <a:pt x="0" y="0"/>
                </a:moveTo>
                <a:lnTo>
                  <a:pt x="3309353" y="0"/>
                </a:lnTo>
                <a:lnTo>
                  <a:pt x="3714750" y="405397"/>
                </a:lnTo>
                <a:lnTo>
                  <a:pt x="3714750" y="1550987"/>
                </a:lnTo>
                <a:lnTo>
                  <a:pt x="0" y="1550987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3" name="TextBox 13"/>
          <p:cNvSpPr txBox="1">
            <a:spLocks noChangeArrowheads="1"/>
          </p:cNvSpPr>
          <p:nvPr/>
        </p:nvSpPr>
        <p:spPr bwMode="auto">
          <a:xfrm>
            <a:off x="5277036" y="2999851"/>
            <a:ext cx="3780419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kern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Tar was converted into syngas by a thermochemical conversion</a:t>
            </a:r>
            <a:endParaRPr kumimoji="0" lang="ko-KR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kern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Steam of a high temperature</a:t>
            </a:r>
            <a:endParaRPr kumimoji="0" lang="ko-KR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High value</a:t>
            </a:r>
            <a:r>
              <a:rPr kumimoji="0" lang="en-US" altLang="ko-KR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syngas</a:t>
            </a:r>
            <a:endParaRPr kumimoji="0" lang="ko-KR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High removal efficiency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kern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High cost</a:t>
            </a:r>
            <a:endParaRPr kumimoji="0" lang="ko-KR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61" name="한쪽 모서리는 잘리고 다른 쪽 모서리는 둥근 사각형 13"/>
          <p:cNvSpPr>
            <a:spLocks noChangeArrowheads="1"/>
          </p:cNvSpPr>
          <p:nvPr/>
        </p:nvSpPr>
        <p:spPr bwMode="auto">
          <a:xfrm flipV="1">
            <a:off x="848544" y="1628478"/>
            <a:ext cx="3043614" cy="360362"/>
          </a:xfrm>
          <a:custGeom>
            <a:avLst/>
            <a:gdLst>
              <a:gd name="T0" fmla="*/ 5654675 w 5654675"/>
              <a:gd name="T1" fmla="*/ 189707 h 379413"/>
              <a:gd name="T2" fmla="*/ 2827338 w 5654675"/>
              <a:gd name="T3" fmla="*/ 379413 h 379413"/>
              <a:gd name="T4" fmla="*/ 0 w 5654675"/>
              <a:gd name="T5" fmla="*/ 189707 h 379413"/>
              <a:gd name="T6" fmla="*/ 2827338 w 5654675"/>
              <a:gd name="T7" fmla="*/ 0 h 37941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654675"/>
              <a:gd name="T13" fmla="*/ 0 h 379413"/>
              <a:gd name="T14" fmla="*/ 5567866 w 5654675"/>
              <a:gd name="T15" fmla="*/ 379413 h 3794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54675" h="379413">
                <a:moveTo>
                  <a:pt x="0" y="0"/>
                </a:moveTo>
                <a:lnTo>
                  <a:pt x="5481063" y="0"/>
                </a:lnTo>
                <a:lnTo>
                  <a:pt x="5654675" y="173612"/>
                </a:lnTo>
                <a:lnTo>
                  <a:pt x="5654675" y="379413"/>
                </a:lnTo>
                <a:lnTo>
                  <a:pt x="0" y="379413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</a:rPr>
              <a:t>Tar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</a:rPr>
              <a:t>removal method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65" name="AutoShape 108"/>
          <p:cNvSpPr>
            <a:spLocks noChangeArrowheads="1"/>
          </p:cNvSpPr>
          <p:nvPr/>
        </p:nvSpPr>
        <p:spPr bwMode="auto">
          <a:xfrm>
            <a:off x="467544" y="872964"/>
            <a:ext cx="8877944" cy="4318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688" rIns="0" bIns="45688"/>
          <a:lstStyle>
            <a:lvl1pPr marL="182563" indent="-182563"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Blip>
                <a:blip r:embed="rId2"/>
              </a:buBlip>
            </a:pPr>
            <a:r>
              <a:rPr lang="ko-KR" altLang="en-US" sz="1800" dirty="0" smtClean="0">
                <a:solidFill>
                  <a:schemeClr val="accent6"/>
                </a:solidFill>
                <a:latin typeface="+mn-ea"/>
                <a:ea typeface="+mn-ea"/>
              </a:rPr>
              <a:t> </a:t>
            </a:r>
            <a:r>
              <a:rPr lang="en-US" altLang="ko-KR" sz="1800" dirty="0" smtClean="0">
                <a:solidFill>
                  <a:schemeClr val="accent6"/>
                </a:solidFill>
                <a:latin typeface="+mn-ea"/>
                <a:ea typeface="+mn-ea"/>
              </a:rPr>
              <a:t>Development of gas cleanup system</a:t>
            </a:r>
          </a:p>
        </p:txBody>
      </p:sp>
    </p:spTree>
    <p:extLst>
      <p:ext uri="{BB962C8B-B14F-4D97-AF65-F5344CB8AC3E}">
        <p14:creationId xmlns:p14="http://schemas.microsoft.com/office/powerpoint/2010/main" val="160155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What do you develop? 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" name="Group 135"/>
          <p:cNvGrpSpPr>
            <a:grpSpLocks/>
          </p:cNvGrpSpPr>
          <p:nvPr/>
        </p:nvGrpSpPr>
        <p:grpSpPr bwMode="auto">
          <a:xfrm>
            <a:off x="898537" y="1640109"/>
            <a:ext cx="4392613" cy="2832100"/>
            <a:chOff x="294" y="1117"/>
            <a:chExt cx="2904" cy="1931"/>
          </a:xfrm>
        </p:grpSpPr>
        <p:pic>
          <p:nvPicPr>
            <p:cNvPr id="4" name="Picture 2" descr="C:\Documents and Settings\내연기관\My Documents\My Pictures\실험장비사진\DSCN728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79" y="2308"/>
              <a:ext cx="628" cy="22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5" name="Freeform 18"/>
            <p:cNvSpPr>
              <a:spLocks/>
            </p:cNvSpPr>
            <p:nvPr/>
          </p:nvSpPr>
          <p:spPr bwMode="auto">
            <a:xfrm>
              <a:off x="1311" y="2567"/>
              <a:ext cx="167" cy="288"/>
            </a:xfrm>
            <a:custGeom>
              <a:avLst/>
              <a:gdLst>
                <a:gd name="T0" fmla="*/ 0 w 3025"/>
                <a:gd name="T1" fmla="*/ 0 h 7558"/>
                <a:gd name="T2" fmla="*/ 0 w 3025"/>
                <a:gd name="T3" fmla="*/ 0 h 7558"/>
                <a:gd name="T4" fmla="*/ 0 w 3025"/>
                <a:gd name="T5" fmla="*/ 0 h 7558"/>
                <a:gd name="T6" fmla="*/ 0 w 3025"/>
                <a:gd name="T7" fmla="*/ 0 h 7558"/>
                <a:gd name="T8" fmla="*/ 0 w 3025"/>
                <a:gd name="T9" fmla="*/ 0 h 7558"/>
                <a:gd name="T10" fmla="*/ 0 w 3025"/>
                <a:gd name="T11" fmla="*/ 0 h 7558"/>
                <a:gd name="T12" fmla="*/ 0 w 3025"/>
                <a:gd name="T13" fmla="*/ 0 h 7558"/>
                <a:gd name="T14" fmla="*/ 0 w 3025"/>
                <a:gd name="T15" fmla="*/ 0 h 7558"/>
                <a:gd name="T16" fmla="*/ 0 w 302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25"/>
                <a:gd name="T28" fmla="*/ 0 h 7558"/>
                <a:gd name="T29" fmla="*/ 3025 w 3025"/>
                <a:gd name="T30" fmla="*/ 7558 h 75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25" h="7558">
                  <a:moveTo>
                    <a:pt x="3025" y="504"/>
                  </a:moveTo>
                  <a:cubicBezTo>
                    <a:pt x="3025" y="226"/>
                    <a:pt x="2799" y="0"/>
                    <a:pt x="2521" y="0"/>
                  </a:cubicBezTo>
                  <a:lnTo>
                    <a:pt x="504" y="0"/>
                  </a:lnTo>
                  <a:cubicBezTo>
                    <a:pt x="226" y="0"/>
                    <a:pt x="0" y="226"/>
                    <a:pt x="0" y="504"/>
                  </a:cubicBezTo>
                  <a:lnTo>
                    <a:pt x="0" y="7054"/>
                  </a:lnTo>
                  <a:cubicBezTo>
                    <a:pt x="0" y="7332"/>
                    <a:pt x="226" y="7558"/>
                    <a:pt x="504" y="7558"/>
                  </a:cubicBezTo>
                  <a:lnTo>
                    <a:pt x="2521" y="7558"/>
                  </a:lnTo>
                  <a:cubicBezTo>
                    <a:pt x="2799" y="7558"/>
                    <a:pt x="3025" y="7332"/>
                    <a:pt x="3025" y="7054"/>
                  </a:cubicBezTo>
                  <a:lnTo>
                    <a:pt x="3025" y="504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Rectangle 19"/>
            <p:cNvSpPr>
              <a:spLocks noChangeArrowheads="1"/>
            </p:cNvSpPr>
            <p:nvPr/>
          </p:nvSpPr>
          <p:spPr bwMode="auto">
            <a:xfrm>
              <a:off x="1309" y="2653"/>
              <a:ext cx="172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LPG</a:t>
              </a:r>
              <a:endParaRPr kumimoji="0" lang="en-US" altLang="ko-KR" sz="1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8" name="그룹 414"/>
            <p:cNvGrpSpPr>
              <a:grpSpLocks/>
            </p:cNvGrpSpPr>
            <p:nvPr/>
          </p:nvGrpSpPr>
          <p:grpSpPr bwMode="auto">
            <a:xfrm>
              <a:off x="722" y="1947"/>
              <a:ext cx="500" cy="145"/>
              <a:chOff x="4691060" y="3543298"/>
              <a:chExt cx="868359" cy="360362"/>
            </a:xfrm>
          </p:grpSpPr>
          <p:sp>
            <p:nvSpPr>
              <p:cNvPr id="72" name="Rectangle 42"/>
              <p:cNvSpPr>
                <a:spLocks noChangeArrowheads="1"/>
              </p:cNvSpPr>
              <p:nvPr/>
            </p:nvSpPr>
            <p:spPr bwMode="auto">
              <a:xfrm>
                <a:off x="4691060" y="3543298"/>
                <a:ext cx="868359" cy="360362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Rectangle 43"/>
              <p:cNvSpPr>
                <a:spLocks noChangeArrowheads="1"/>
              </p:cNvSpPr>
              <p:nvPr/>
            </p:nvSpPr>
            <p:spPr bwMode="auto">
              <a:xfrm>
                <a:off x="4902677" y="3642801"/>
                <a:ext cx="339317" cy="258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Tank</a:t>
                </a:r>
                <a:endParaRPr kumimoji="0" lang="en-US" altLang="ko-KR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" name="Rectangle 49"/>
            <p:cNvSpPr>
              <a:spLocks noChangeArrowheads="1"/>
            </p:cNvSpPr>
            <p:nvPr/>
          </p:nvSpPr>
          <p:spPr bwMode="auto">
            <a:xfrm>
              <a:off x="2627" y="1189"/>
              <a:ext cx="525" cy="155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Generator</a:t>
              </a:r>
            </a:p>
          </p:txBody>
        </p:sp>
        <p:sp>
          <p:nvSpPr>
            <p:cNvPr id="10" name="직사각형 75"/>
            <p:cNvSpPr>
              <a:spLocks noChangeArrowheads="1"/>
            </p:cNvSpPr>
            <p:nvPr/>
          </p:nvSpPr>
          <p:spPr bwMode="auto">
            <a:xfrm>
              <a:off x="2499" y="2419"/>
              <a:ext cx="653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Power Meter</a:t>
              </a: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auto">
            <a:xfrm>
              <a:off x="2092" y="1326"/>
              <a:ext cx="247" cy="259"/>
            </a:xfrm>
            <a:custGeom>
              <a:avLst/>
              <a:gdLst>
                <a:gd name="T0" fmla="*/ 0 w 3025"/>
                <a:gd name="T1" fmla="*/ 0 h 7558"/>
                <a:gd name="T2" fmla="*/ 0 w 3025"/>
                <a:gd name="T3" fmla="*/ 0 h 7558"/>
                <a:gd name="T4" fmla="*/ 0 w 3025"/>
                <a:gd name="T5" fmla="*/ 0 h 7558"/>
                <a:gd name="T6" fmla="*/ 0 w 3025"/>
                <a:gd name="T7" fmla="*/ 0 h 7558"/>
                <a:gd name="T8" fmla="*/ 0 w 3025"/>
                <a:gd name="T9" fmla="*/ 0 h 7558"/>
                <a:gd name="T10" fmla="*/ 0 w 3025"/>
                <a:gd name="T11" fmla="*/ 0 h 7558"/>
                <a:gd name="T12" fmla="*/ 0 w 3025"/>
                <a:gd name="T13" fmla="*/ 0 h 7558"/>
                <a:gd name="T14" fmla="*/ 0 w 3025"/>
                <a:gd name="T15" fmla="*/ 0 h 7558"/>
                <a:gd name="T16" fmla="*/ 0 w 302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25"/>
                <a:gd name="T28" fmla="*/ 0 h 7558"/>
                <a:gd name="T29" fmla="*/ 3025 w 3025"/>
                <a:gd name="T30" fmla="*/ 7558 h 75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25" h="7558">
                  <a:moveTo>
                    <a:pt x="3025" y="504"/>
                  </a:moveTo>
                  <a:cubicBezTo>
                    <a:pt x="3025" y="226"/>
                    <a:pt x="2799" y="0"/>
                    <a:pt x="2521" y="0"/>
                  </a:cubicBezTo>
                  <a:lnTo>
                    <a:pt x="504" y="0"/>
                  </a:lnTo>
                  <a:cubicBezTo>
                    <a:pt x="226" y="0"/>
                    <a:pt x="0" y="226"/>
                    <a:pt x="0" y="504"/>
                  </a:cubicBezTo>
                  <a:lnTo>
                    <a:pt x="0" y="7054"/>
                  </a:lnTo>
                  <a:cubicBezTo>
                    <a:pt x="0" y="7332"/>
                    <a:pt x="226" y="7558"/>
                    <a:pt x="504" y="7558"/>
                  </a:cubicBezTo>
                  <a:lnTo>
                    <a:pt x="2521" y="7558"/>
                  </a:lnTo>
                  <a:cubicBezTo>
                    <a:pt x="2799" y="7558"/>
                    <a:pt x="3025" y="7332"/>
                    <a:pt x="3025" y="7054"/>
                  </a:cubicBezTo>
                  <a:lnTo>
                    <a:pt x="3025" y="504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>
              <a:off x="2138" y="1412"/>
              <a:ext cx="116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Air</a:t>
              </a:r>
            </a:p>
          </p:txBody>
        </p:sp>
        <p:cxnSp>
          <p:nvCxnSpPr>
            <p:cNvPr id="13" name="직선 화살표 연결선 12"/>
            <p:cNvCxnSpPr/>
            <p:nvPr/>
          </p:nvCxnSpPr>
          <p:spPr>
            <a:xfrm rot="16200000" flipH="1">
              <a:off x="2461" y="1851"/>
              <a:ext cx="82" cy="4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pic>
          <p:nvPicPr>
            <p:cNvPr id="14" name="Picture 87" descr="DSCN694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17" y="1730"/>
              <a:ext cx="565" cy="28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15" name="Picture 3" descr="DSCN692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5" y="1953"/>
              <a:ext cx="310" cy="21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16" name="Picture 3" descr="C:\Documents and Settings\내연기관\My Documents\My Pictures\실험장비사진\DSCN729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20" y="1894"/>
              <a:ext cx="424" cy="22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17" name="Picture 15" descr="DSCN692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69" y="2161"/>
              <a:ext cx="411" cy="22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18" name="Picture 2" descr="C:\Documents and Settings\내연기관\My Documents\My Pictures\실험장비사진\DSCN7282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31" y="1611"/>
              <a:ext cx="390" cy="20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cxnSp>
          <p:nvCxnSpPr>
            <p:cNvPr id="19" name="직선 화살표 연결선 18"/>
            <p:cNvCxnSpPr>
              <a:stCxn id="9" idx="2"/>
            </p:cNvCxnSpPr>
            <p:nvPr/>
          </p:nvCxnSpPr>
          <p:spPr>
            <a:xfrm rot="16200000" flipH="1">
              <a:off x="2404" y="1832"/>
              <a:ext cx="973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106" y="2567"/>
              <a:ext cx="167" cy="288"/>
            </a:xfrm>
            <a:custGeom>
              <a:avLst/>
              <a:gdLst>
                <a:gd name="T0" fmla="*/ 0 w 3025"/>
                <a:gd name="T1" fmla="*/ 0 h 7558"/>
                <a:gd name="T2" fmla="*/ 0 w 3025"/>
                <a:gd name="T3" fmla="*/ 0 h 7558"/>
                <a:gd name="T4" fmla="*/ 0 w 3025"/>
                <a:gd name="T5" fmla="*/ 0 h 7558"/>
                <a:gd name="T6" fmla="*/ 0 w 3025"/>
                <a:gd name="T7" fmla="*/ 0 h 7558"/>
                <a:gd name="T8" fmla="*/ 0 w 3025"/>
                <a:gd name="T9" fmla="*/ 0 h 7558"/>
                <a:gd name="T10" fmla="*/ 0 w 3025"/>
                <a:gd name="T11" fmla="*/ 0 h 7558"/>
                <a:gd name="T12" fmla="*/ 0 w 3025"/>
                <a:gd name="T13" fmla="*/ 0 h 7558"/>
                <a:gd name="T14" fmla="*/ 0 w 3025"/>
                <a:gd name="T15" fmla="*/ 0 h 7558"/>
                <a:gd name="T16" fmla="*/ 0 w 302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25"/>
                <a:gd name="T28" fmla="*/ 0 h 7558"/>
                <a:gd name="T29" fmla="*/ 3025 w 3025"/>
                <a:gd name="T30" fmla="*/ 7558 h 75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25" h="7558">
                  <a:moveTo>
                    <a:pt x="3025" y="504"/>
                  </a:moveTo>
                  <a:cubicBezTo>
                    <a:pt x="3025" y="226"/>
                    <a:pt x="2799" y="0"/>
                    <a:pt x="2521" y="0"/>
                  </a:cubicBezTo>
                  <a:lnTo>
                    <a:pt x="504" y="0"/>
                  </a:lnTo>
                  <a:cubicBezTo>
                    <a:pt x="226" y="0"/>
                    <a:pt x="0" y="226"/>
                    <a:pt x="0" y="504"/>
                  </a:cubicBezTo>
                  <a:lnTo>
                    <a:pt x="0" y="7054"/>
                  </a:lnTo>
                  <a:cubicBezTo>
                    <a:pt x="0" y="7332"/>
                    <a:pt x="226" y="7558"/>
                    <a:pt x="504" y="7558"/>
                  </a:cubicBezTo>
                  <a:lnTo>
                    <a:pt x="2521" y="7558"/>
                  </a:lnTo>
                  <a:cubicBezTo>
                    <a:pt x="2799" y="7558"/>
                    <a:pt x="3025" y="7332"/>
                    <a:pt x="3025" y="7054"/>
                  </a:cubicBezTo>
                  <a:lnTo>
                    <a:pt x="3025" y="504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900" y="2567"/>
              <a:ext cx="167" cy="288"/>
            </a:xfrm>
            <a:custGeom>
              <a:avLst/>
              <a:gdLst>
                <a:gd name="T0" fmla="*/ 0 w 3025"/>
                <a:gd name="T1" fmla="*/ 0 h 7558"/>
                <a:gd name="T2" fmla="*/ 0 w 3025"/>
                <a:gd name="T3" fmla="*/ 0 h 7558"/>
                <a:gd name="T4" fmla="*/ 0 w 3025"/>
                <a:gd name="T5" fmla="*/ 0 h 7558"/>
                <a:gd name="T6" fmla="*/ 0 w 3025"/>
                <a:gd name="T7" fmla="*/ 0 h 7558"/>
                <a:gd name="T8" fmla="*/ 0 w 3025"/>
                <a:gd name="T9" fmla="*/ 0 h 7558"/>
                <a:gd name="T10" fmla="*/ 0 w 3025"/>
                <a:gd name="T11" fmla="*/ 0 h 7558"/>
                <a:gd name="T12" fmla="*/ 0 w 3025"/>
                <a:gd name="T13" fmla="*/ 0 h 7558"/>
                <a:gd name="T14" fmla="*/ 0 w 3025"/>
                <a:gd name="T15" fmla="*/ 0 h 7558"/>
                <a:gd name="T16" fmla="*/ 0 w 302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25"/>
                <a:gd name="T28" fmla="*/ 0 h 7558"/>
                <a:gd name="T29" fmla="*/ 3025 w 3025"/>
                <a:gd name="T30" fmla="*/ 7558 h 75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25" h="7558">
                  <a:moveTo>
                    <a:pt x="3025" y="504"/>
                  </a:moveTo>
                  <a:cubicBezTo>
                    <a:pt x="3025" y="226"/>
                    <a:pt x="2799" y="0"/>
                    <a:pt x="2521" y="0"/>
                  </a:cubicBezTo>
                  <a:lnTo>
                    <a:pt x="504" y="0"/>
                  </a:lnTo>
                  <a:cubicBezTo>
                    <a:pt x="226" y="0"/>
                    <a:pt x="0" y="226"/>
                    <a:pt x="0" y="504"/>
                  </a:cubicBezTo>
                  <a:lnTo>
                    <a:pt x="0" y="7054"/>
                  </a:lnTo>
                  <a:cubicBezTo>
                    <a:pt x="0" y="7332"/>
                    <a:pt x="226" y="7558"/>
                    <a:pt x="504" y="7558"/>
                  </a:cubicBezTo>
                  <a:lnTo>
                    <a:pt x="2521" y="7558"/>
                  </a:lnTo>
                  <a:cubicBezTo>
                    <a:pt x="2799" y="7558"/>
                    <a:pt x="3025" y="7332"/>
                    <a:pt x="3025" y="7054"/>
                  </a:cubicBezTo>
                  <a:lnTo>
                    <a:pt x="3025" y="504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95" y="2567"/>
              <a:ext cx="167" cy="288"/>
            </a:xfrm>
            <a:custGeom>
              <a:avLst/>
              <a:gdLst>
                <a:gd name="T0" fmla="*/ 0 w 3025"/>
                <a:gd name="T1" fmla="*/ 0 h 7558"/>
                <a:gd name="T2" fmla="*/ 0 w 3025"/>
                <a:gd name="T3" fmla="*/ 0 h 7558"/>
                <a:gd name="T4" fmla="*/ 0 w 3025"/>
                <a:gd name="T5" fmla="*/ 0 h 7558"/>
                <a:gd name="T6" fmla="*/ 0 w 3025"/>
                <a:gd name="T7" fmla="*/ 0 h 7558"/>
                <a:gd name="T8" fmla="*/ 0 w 3025"/>
                <a:gd name="T9" fmla="*/ 0 h 7558"/>
                <a:gd name="T10" fmla="*/ 0 w 3025"/>
                <a:gd name="T11" fmla="*/ 0 h 7558"/>
                <a:gd name="T12" fmla="*/ 0 w 3025"/>
                <a:gd name="T13" fmla="*/ 0 h 7558"/>
                <a:gd name="T14" fmla="*/ 0 w 3025"/>
                <a:gd name="T15" fmla="*/ 0 h 7558"/>
                <a:gd name="T16" fmla="*/ 0 w 302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25"/>
                <a:gd name="T28" fmla="*/ 0 h 7558"/>
                <a:gd name="T29" fmla="*/ 3025 w 3025"/>
                <a:gd name="T30" fmla="*/ 7558 h 75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25" h="7558">
                  <a:moveTo>
                    <a:pt x="3025" y="504"/>
                  </a:moveTo>
                  <a:cubicBezTo>
                    <a:pt x="3025" y="226"/>
                    <a:pt x="2799" y="0"/>
                    <a:pt x="2521" y="0"/>
                  </a:cubicBezTo>
                  <a:lnTo>
                    <a:pt x="504" y="0"/>
                  </a:lnTo>
                  <a:cubicBezTo>
                    <a:pt x="226" y="0"/>
                    <a:pt x="0" y="226"/>
                    <a:pt x="0" y="504"/>
                  </a:cubicBezTo>
                  <a:lnTo>
                    <a:pt x="0" y="7054"/>
                  </a:lnTo>
                  <a:cubicBezTo>
                    <a:pt x="0" y="7332"/>
                    <a:pt x="226" y="7558"/>
                    <a:pt x="504" y="7558"/>
                  </a:cubicBezTo>
                  <a:lnTo>
                    <a:pt x="2521" y="7558"/>
                  </a:lnTo>
                  <a:cubicBezTo>
                    <a:pt x="2799" y="7558"/>
                    <a:pt x="3025" y="7332"/>
                    <a:pt x="3025" y="7054"/>
                  </a:cubicBezTo>
                  <a:lnTo>
                    <a:pt x="3025" y="504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489" y="2567"/>
              <a:ext cx="167" cy="288"/>
            </a:xfrm>
            <a:custGeom>
              <a:avLst/>
              <a:gdLst>
                <a:gd name="T0" fmla="*/ 0 w 3025"/>
                <a:gd name="T1" fmla="*/ 0 h 7558"/>
                <a:gd name="T2" fmla="*/ 0 w 3025"/>
                <a:gd name="T3" fmla="*/ 0 h 7558"/>
                <a:gd name="T4" fmla="*/ 0 w 3025"/>
                <a:gd name="T5" fmla="*/ 0 h 7558"/>
                <a:gd name="T6" fmla="*/ 0 w 3025"/>
                <a:gd name="T7" fmla="*/ 0 h 7558"/>
                <a:gd name="T8" fmla="*/ 0 w 3025"/>
                <a:gd name="T9" fmla="*/ 0 h 7558"/>
                <a:gd name="T10" fmla="*/ 0 w 3025"/>
                <a:gd name="T11" fmla="*/ 0 h 7558"/>
                <a:gd name="T12" fmla="*/ 0 w 3025"/>
                <a:gd name="T13" fmla="*/ 0 h 7558"/>
                <a:gd name="T14" fmla="*/ 0 w 3025"/>
                <a:gd name="T15" fmla="*/ 0 h 7558"/>
                <a:gd name="T16" fmla="*/ 0 w 302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25"/>
                <a:gd name="T28" fmla="*/ 0 h 7558"/>
                <a:gd name="T29" fmla="*/ 3025 w 3025"/>
                <a:gd name="T30" fmla="*/ 7558 h 75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25" h="7558">
                  <a:moveTo>
                    <a:pt x="3025" y="504"/>
                  </a:moveTo>
                  <a:cubicBezTo>
                    <a:pt x="3025" y="226"/>
                    <a:pt x="2799" y="0"/>
                    <a:pt x="2521" y="0"/>
                  </a:cubicBezTo>
                  <a:lnTo>
                    <a:pt x="504" y="0"/>
                  </a:lnTo>
                  <a:cubicBezTo>
                    <a:pt x="226" y="0"/>
                    <a:pt x="0" y="226"/>
                    <a:pt x="0" y="504"/>
                  </a:cubicBezTo>
                  <a:lnTo>
                    <a:pt x="0" y="7054"/>
                  </a:lnTo>
                  <a:cubicBezTo>
                    <a:pt x="0" y="7332"/>
                    <a:pt x="226" y="7558"/>
                    <a:pt x="504" y="7558"/>
                  </a:cubicBezTo>
                  <a:lnTo>
                    <a:pt x="2521" y="7558"/>
                  </a:lnTo>
                  <a:cubicBezTo>
                    <a:pt x="2799" y="7558"/>
                    <a:pt x="3025" y="7332"/>
                    <a:pt x="3025" y="7054"/>
                  </a:cubicBezTo>
                  <a:lnTo>
                    <a:pt x="3025" y="504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1137" y="2653"/>
              <a:ext cx="93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N</a:t>
              </a:r>
              <a:r>
                <a:rPr kumimoji="0" lang="en-US" altLang="ko-KR" sz="1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899" y="2653"/>
              <a:ext cx="177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CO</a:t>
              </a:r>
              <a:r>
                <a:rPr kumimoji="0" lang="en-US" altLang="ko-KR" sz="1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</a:p>
          </p:txBody>
        </p:sp>
        <p:sp>
          <p:nvSpPr>
            <p:cNvPr id="26" name="Rectangle 19"/>
            <p:cNvSpPr>
              <a:spLocks noChangeArrowheads="1"/>
            </p:cNvSpPr>
            <p:nvPr/>
          </p:nvSpPr>
          <p:spPr bwMode="auto">
            <a:xfrm>
              <a:off x="706" y="2653"/>
              <a:ext cx="126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CO</a:t>
              </a:r>
              <a:endParaRPr kumimoji="0" lang="en-US" altLang="ko-KR" sz="1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Rectangle 19"/>
            <p:cNvSpPr>
              <a:spLocks noChangeArrowheads="1"/>
            </p:cNvSpPr>
            <p:nvPr/>
          </p:nvSpPr>
          <p:spPr bwMode="auto">
            <a:xfrm>
              <a:off x="523" y="2649"/>
              <a:ext cx="93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</a:t>
              </a:r>
              <a:r>
                <a:rPr kumimoji="0" lang="en-US" altLang="ko-KR" sz="1000" b="0" i="0" u="none" strike="noStrike" kern="0" cap="none" spc="0" normalizeH="0" baseline="-2500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</a:p>
          </p:txBody>
        </p:sp>
        <p:grpSp>
          <p:nvGrpSpPr>
            <p:cNvPr id="28" name="그룹 382"/>
            <p:cNvGrpSpPr>
              <a:grpSpLocks/>
            </p:cNvGrpSpPr>
            <p:nvPr/>
          </p:nvGrpSpPr>
          <p:grpSpPr bwMode="auto">
            <a:xfrm>
              <a:off x="475" y="2302"/>
              <a:ext cx="186" cy="136"/>
              <a:chOff x="4286247" y="4398264"/>
              <a:chExt cx="322329" cy="184855"/>
            </a:xfrm>
          </p:grpSpPr>
          <p:sp>
            <p:nvSpPr>
              <p:cNvPr id="70" name="Rectangle 25"/>
              <p:cNvSpPr>
                <a:spLocks noChangeArrowheads="1"/>
              </p:cNvSpPr>
              <p:nvPr/>
            </p:nvSpPr>
            <p:spPr bwMode="auto">
              <a:xfrm>
                <a:off x="4286247" y="4398264"/>
                <a:ext cx="322329" cy="184855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Rectangle 19"/>
              <p:cNvSpPr>
                <a:spLocks noChangeArrowheads="1"/>
              </p:cNvSpPr>
              <p:nvPr/>
            </p:nvSpPr>
            <p:spPr bwMode="auto">
              <a:xfrm>
                <a:off x="4291680" y="4433756"/>
                <a:ext cx="271625" cy="127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MFC</a:t>
                </a:r>
              </a:p>
            </p:txBody>
          </p:sp>
        </p:grpSp>
        <p:grpSp>
          <p:nvGrpSpPr>
            <p:cNvPr id="29" name="그룹 383"/>
            <p:cNvGrpSpPr>
              <a:grpSpLocks/>
            </p:cNvGrpSpPr>
            <p:nvPr/>
          </p:nvGrpSpPr>
          <p:grpSpPr bwMode="auto">
            <a:xfrm>
              <a:off x="675" y="2304"/>
              <a:ext cx="186" cy="136"/>
              <a:chOff x="4286247" y="4398264"/>
              <a:chExt cx="322329" cy="184855"/>
            </a:xfrm>
          </p:grpSpPr>
          <p:sp>
            <p:nvSpPr>
              <p:cNvPr id="68" name="Rectangle 25"/>
              <p:cNvSpPr>
                <a:spLocks noChangeArrowheads="1"/>
              </p:cNvSpPr>
              <p:nvPr/>
            </p:nvSpPr>
            <p:spPr bwMode="auto">
              <a:xfrm>
                <a:off x="4286247" y="4398264"/>
                <a:ext cx="322329" cy="184855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Rectangle 19"/>
              <p:cNvSpPr>
                <a:spLocks noChangeArrowheads="1"/>
              </p:cNvSpPr>
              <p:nvPr/>
            </p:nvSpPr>
            <p:spPr bwMode="auto">
              <a:xfrm>
                <a:off x="4289889" y="4433756"/>
                <a:ext cx="273160" cy="127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MFC</a:t>
                </a:r>
              </a:p>
            </p:txBody>
          </p:sp>
        </p:grpSp>
        <p:grpSp>
          <p:nvGrpSpPr>
            <p:cNvPr id="30" name="그룹 386"/>
            <p:cNvGrpSpPr>
              <a:grpSpLocks/>
            </p:cNvGrpSpPr>
            <p:nvPr/>
          </p:nvGrpSpPr>
          <p:grpSpPr bwMode="auto">
            <a:xfrm>
              <a:off x="875" y="2300"/>
              <a:ext cx="185" cy="136"/>
              <a:chOff x="4286247" y="4398264"/>
              <a:chExt cx="322329" cy="184855"/>
            </a:xfrm>
          </p:grpSpPr>
          <p:sp>
            <p:nvSpPr>
              <p:cNvPr id="66" name="Rectangle 25"/>
              <p:cNvSpPr>
                <a:spLocks noChangeArrowheads="1"/>
              </p:cNvSpPr>
              <p:nvPr/>
            </p:nvSpPr>
            <p:spPr bwMode="auto">
              <a:xfrm>
                <a:off x="4286247" y="4398264"/>
                <a:ext cx="322329" cy="184855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Rectangle 19"/>
              <p:cNvSpPr>
                <a:spLocks noChangeArrowheads="1"/>
              </p:cNvSpPr>
              <p:nvPr/>
            </p:nvSpPr>
            <p:spPr bwMode="auto">
              <a:xfrm>
                <a:off x="4289910" y="4432007"/>
                <a:ext cx="274712" cy="126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MFC</a:t>
                </a:r>
              </a:p>
            </p:txBody>
          </p:sp>
        </p:grpSp>
        <p:grpSp>
          <p:nvGrpSpPr>
            <p:cNvPr id="31" name="그룹 389"/>
            <p:cNvGrpSpPr>
              <a:grpSpLocks/>
            </p:cNvGrpSpPr>
            <p:nvPr/>
          </p:nvGrpSpPr>
          <p:grpSpPr bwMode="auto">
            <a:xfrm>
              <a:off x="1090" y="2301"/>
              <a:ext cx="186" cy="136"/>
              <a:chOff x="4286247" y="4398264"/>
              <a:chExt cx="322329" cy="184855"/>
            </a:xfrm>
          </p:grpSpPr>
          <p:sp>
            <p:nvSpPr>
              <p:cNvPr id="64" name="Rectangle 25"/>
              <p:cNvSpPr>
                <a:spLocks noChangeArrowheads="1"/>
              </p:cNvSpPr>
              <p:nvPr/>
            </p:nvSpPr>
            <p:spPr bwMode="auto">
              <a:xfrm>
                <a:off x="4286247" y="4398264"/>
                <a:ext cx="322329" cy="184855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Rectangle 19"/>
              <p:cNvSpPr>
                <a:spLocks noChangeArrowheads="1"/>
              </p:cNvSpPr>
              <p:nvPr/>
            </p:nvSpPr>
            <p:spPr bwMode="auto">
              <a:xfrm>
                <a:off x="4293490" y="4433474"/>
                <a:ext cx="271626" cy="126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MFC</a:t>
                </a:r>
              </a:p>
            </p:txBody>
          </p:sp>
        </p:grpSp>
        <p:grpSp>
          <p:nvGrpSpPr>
            <p:cNvPr id="32" name="그룹 392"/>
            <p:cNvGrpSpPr>
              <a:grpSpLocks/>
            </p:cNvGrpSpPr>
            <p:nvPr/>
          </p:nvGrpSpPr>
          <p:grpSpPr bwMode="auto">
            <a:xfrm>
              <a:off x="1294" y="2298"/>
              <a:ext cx="185" cy="136"/>
              <a:chOff x="4286247" y="4398264"/>
              <a:chExt cx="322329" cy="184855"/>
            </a:xfrm>
          </p:grpSpPr>
          <p:sp>
            <p:nvSpPr>
              <p:cNvPr id="62" name="Rectangle 25"/>
              <p:cNvSpPr>
                <a:spLocks noChangeArrowheads="1"/>
              </p:cNvSpPr>
              <p:nvPr/>
            </p:nvSpPr>
            <p:spPr bwMode="auto">
              <a:xfrm>
                <a:off x="4286247" y="4398264"/>
                <a:ext cx="322329" cy="184855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Rectangle 19"/>
              <p:cNvSpPr>
                <a:spLocks noChangeArrowheads="1"/>
              </p:cNvSpPr>
              <p:nvPr/>
            </p:nvSpPr>
            <p:spPr bwMode="auto">
              <a:xfrm>
                <a:off x="4288078" y="4433474"/>
                <a:ext cx="274713" cy="126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MFC</a:t>
                </a:r>
              </a:p>
            </p:txBody>
          </p:sp>
        </p:grpSp>
        <p:cxnSp>
          <p:nvCxnSpPr>
            <p:cNvPr id="33" name="직선 화살표 연결선 396"/>
            <p:cNvCxnSpPr>
              <a:cxnSpLocks noChangeShapeType="1"/>
            </p:cNvCxnSpPr>
            <p:nvPr/>
          </p:nvCxnSpPr>
          <p:spPr bwMode="auto">
            <a:xfrm flipH="1" flipV="1">
              <a:off x="569" y="2438"/>
              <a:ext cx="2" cy="128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4" name="직선 화살표 연결선 397"/>
            <p:cNvCxnSpPr>
              <a:cxnSpLocks noChangeShapeType="1"/>
            </p:cNvCxnSpPr>
            <p:nvPr/>
          </p:nvCxnSpPr>
          <p:spPr bwMode="auto">
            <a:xfrm flipH="1" flipV="1">
              <a:off x="774" y="2440"/>
              <a:ext cx="3" cy="128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5" name="직선 화살표 연결선 398"/>
            <p:cNvCxnSpPr>
              <a:cxnSpLocks noChangeShapeType="1"/>
            </p:cNvCxnSpPr>
            <p:nvPr/>
          </p:nvCxnSpPr>
          <p:spPr bwMode="auto">
            <a:xfrm flipH="1" flipV="1">
              <a:off x="974" y="2436"/>
              <a:ext cx="3" cy="128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6" name="직선 화살표 연결선 399"/>
            <p:cNvCxnSpPr>
              <a:cxnSpLocks noChangeShapeType="1"/>
            </p:cNvCxnSpPr>
            <p:nvPr/>
          </p:nvCxnSpPr>
          <p:spPr bwMode="auto">
            <a:xfrm flipH="1" flipV="1">
              <a:off x="1185" y="2436"/>
              <a:ext cx="3" cy="128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7" name="직선 화살표 연결선 400"/>
            <p:cNvCxnSpPr>
              <a:cxnSpLocks noChangeShapeType="1"/>
            </p:cNvCxnSpPr>
            <p:nvPr/>
          </p:nvCxnSpPr>
          <p:spPr bwMode="auto">
            <a:xfrm flipH="1" flipV="1">
              <a:off x="1388" y="2436"/>
              <a:ext cx="3" cy="128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8" name="직선 화살표 연결선 37"/>
            <p:cNvCxnSpPr/>
            <p:nvPr/>
          </p:nvCxnSpPr>
          <p:spPr>
            <a:xfrm rot="16200000" flipV="1">
              <a:off x="495" y="2238"/>
              <a:ext cx="128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9" name="직선 화살표 연결선 38"/>
            <p:cNvCxnSpPr/>
            <p:nvPr/>
          </p:nvCxnSpPr>
          <p:spPr>
            <a:xfrm rot="16200000" flipV="1">
              <a:off x="700" y="2237"/>
              <a:ext cx="129" cy="3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0" name="직선 화살표 연결선 39"/>
            <p:cNvCxnSpPr/>
            <p:nvPr/>
          </p:nvCxnSpPr>
          <p:spPr>
            <a:xfrm rot="16200000" flipV="1">
              <a:off x="859" y="2185"/>
              <a:ext cx="210" cy="4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1" name="직선 화살표 연결선 40"/>
            <p:cNvCxnSpPr/>
            <p:nvPr/>
          </p:nvCxnSpPr>
          <p:spPr>
            <a:xfrm rot="16200000" flipV="1">
              <a:off x="1111" y="2235"/>
              <a:ext cx="128" cy="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2" name="직선 화살표 연결선 41"/>
            <p:cNvCxnSpPr/>
            <p:nvPr/>
          </p:nvCxnSpPr>
          <p:spPr>
            <a:xfrm rot="16200000" flipV="1">
              <a:off x="1314" y="2237"/>
              <a:ext cx="129" cy="3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3" name="직선 연결선 42"/>
            <p:cNvCxnSpPr/>
            <p:nvPr/>
          </p:nvCxnSpPr>
          <p:spPr>
            <a:xfrm>
              <a:off x="552" y="2176"/>
              <a:ext cx="825" cy="2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1638" y="1931"/>
              <a:ext cx="280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Engine</a:t>
              </a:r>
            </a:p>
          </p:txBody>
        </p:sp>
        <p:cxnSp>
          <p:nvCxnSpPr>
            <p:cNvPr id="45" name="꺾인 연결선 44"/>
            <p:cNvCxnSpPr/>
            <p:nvPr/>
          </p:nvCxnSpPr>
          <p:spPr>
            <a:xfrm rot="5400000" flipH="1" flipV="1">
              <a:off x="1278" y="1419"/>
              <a:ext cx="223" cy="840"/>
            </a:xfrm>
            <a:prstGeom prst="bentConnector3">
              <a:avLst>
                <a:gd name="adj1" fmla="val 142105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46" name="Rectangle 42"/>
            <p:cNvSpPr>
              <a:spLocks noChangeArrowheads="1"/>
            </p:cNvSpPr>
            <p:nvPr/>
          </p:nvSpPr>
          <p:spPr bwMode="auto">
            <a:xfrm>
              <a:off x="1599" y="2448"/>
              <a:ext cx="616" cy="115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le 43"/>
            <p:cNvSpPr>
              <a:spLocks noChangeArrowheads="1"/>
            </p:cNvSpPr>
            <p:nvPr/>
          </p:nvSpPr>
          <p:spPr bwMode="auto">
            <a:xfrm>
              <a:off x="1612" y="2448"/>
              <a:ext cx="540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MFC manager</a:t>
              </a:r>
            </a:p>
          </p:txBody>
        </p:sp>
        <p:cxnSp>
          <p:nvCxnSpPr>
            <p:cNvPr id="48" name="직선 화살표 연결선 47"/>
            <p:cNvCxnSpPr/>
            <p:nvPr/>
          </p:nvCxnSpPr>
          <p:spPr>
            <a:xfrm rot="5400000">
              <a:off x="2055" y="2592"/>
              <a:ext cx="399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49" name="Rectangle 42"/>
            <p:cNvSpPr>
              <a:spLocks noChangeArrowheads="1"/>
            </p:cNvSpPr>
            <p:nvPr/>
          </p:nvSpPr>
          <p:spPr bwMode="auto">
            <a:xfrm flipV="1">
              <a:off x="2000" y="2795"/>
              <a:ext cx="500" cy="127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Rectangle 43"/>
            <p:cNvSpPr>
              <a:spLocks noChangeArrowheads="1"/>
            </p:cNvSpPr>
            <p:nvPr/>
          </p:nvSpPr>
          <p:spPr bwMode="auto">
            <a:xfrm>
              <a:off x="2007" y="2795"/>
              <a:ext cx="476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DAQ system</a:t>
              </a:r>
            </a:p>
          </p:txBody>
        </p:sp>
        <p:cxnSp>
          <p:nvCxnSpPr>
            <p:cNvPr id="51" name="꺾인 연결선 50"/>
            <p:cNvCxnSpPr/>
            <p:nvPr/>
          </p:nvCxnSpPr>
          <p:spPr>
            <a:xfrm flipV="1">
              <a:off x="2082" y="1711"/>
              <a:ext cx="249" cy="161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52" name="꺾인 연결선 51"/>
            <p:cNvCxnSpPr/>
            <p:nvPr/>
          </p:nvCxnSpPr>
          <p:spPr>
            <a:xfrm rot="5400000">
              <a:off x="1902" y="1537"/>
              <a:ext cx="258" cy="123"/>
            </a:xfrm>
            <a:prstGeom prst="bentConnector3">
              <a:avLst>
                <a:gd name="adj1" fmla="val -370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53" name="Rectangle 43"/>
            <p:cNvSpPr>
              <a:spLocks noChangeArrowheads="1"/>
            </p:cNvSpPr>
            <p:nvPr/>
          </p:nvSpPr>
          <p:spPr bwMode="auto">
            <a:xfrm>
              <a:off x="444" y="2073"/>
              <a:ext cx="183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MFC</a:t>
              </a:r>
            </a:p>
          </p:txBody>
        </p:sp>
        <p:sp>
          <p:nvSpPr>
            <p:cNvPr id="54" name="Rectangle 43"/>
            <p:cNvSpPr>
              <a:spLocks noChangeArrowheads="1"/>
            </p:cNvSpPr>
            <p:nvPr/>
          </p:nvSpPr>
          <p:spPr bwMode="auto">
            <a:xfrm>
              <a:off x="2357" y="1701"/>
              <a:ext cx="358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Emcoder</a:t>
              </a:r>
            </a:p>
          </p:txBody>
        </p:sp>
        <p:sp>
          <p:nvSpPr>
            <p:cNvPr id="55" name="Rectangle 43"/>
            <p:cNvSpPr>
              <a:spLocks noChangeArrowheads="1"/>
            </p:cNvSpPr>
            <p:nvPr/>
          </p:nvSpPr>
          <p:spPr bwMode="auto">
            <a:xfrm>
              <a:off x="2308" y="2019"/>
              <a:ext cx="446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Taco meter</a:t>
              </a:r>
            </a:p>
          </p:txBody>
        </p:sp>
        <p:cxnSp>
          <p:nvCxnSpPr>
            <p:cNvPr id="56" name="Shape 461"/>
            <p:cNvCxnSpPr>
              <a:endCxn id="46" idx="1"/>
            </p:cNvCxnSpPr>
            <p:nvPr/>
          </p:nvCxnSpPr>
          <p:spPr>
            <a:xfrm>
              <a:off x="1479" y="2336"/>
              <a:ext cx="120" cy="170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57" name="Rectangle 43"/>
            <p:cNvSpPr>
              <a:spLocks noChangeArrowheads="1"/>
            </p:cNvSpPr>
            <p:nvPr/>
          </p:nvSpPr>
          <p:spPr bwMode="auto">
            <a:xfrm>
              <a:off x="2020" y="2305"/>
              <a:ext cx="284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Sensor</a:t>
              </a:r>
            </a:p>
          </p:txBody>
        </p:sp>
        <p:cxnSp>
          <p:nvCxnSpPr>
            <p:cNvPr id="58" name="Shape 158"/>
            <p:cNvCxnSpPr/>
            <p:nvPr/>
          </p:nvCxnSpPr>
          <p:spPr>
            <a:xfrm rot="16200000" flipH="1">
              <a:off x="1747" y="2059"/>
              <a:ext cx="254" cy="169"/>
            </a:xfrm>
            <a:prstGeom prst="bentConnector2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59" name="Shape 468"/>
            <p:cNvCxnSpPr>
              <a:endCxn id="9" idx="1"/>
            </p:cNvCxnSpPr>
            <p:nvPr/>
          </p:nvCxnSpPr>
          <p:spPr>
            <a:xfrm flipV="1">
              <a:off x="1887" y="1267"/>
              <a:ext cx="740" cy="442"/>
            </a:xfrm>
            <a:prstGeom prst="bentConnector3">
              <a:avLst>
                <a:gd name="adj1" fmla="val 259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60" name="Rectangle 125"/>
            <p:cNvSpPr>
              <a:spLocks noChangeArrowheads="1"/>
            </p:cNvSpPr>
            <p:nvPr/>
          </p:nvSpPr>
          <p:spPr bwMode="auto">
            <a:xfrm>
              <a:off x="294" y="1117"/>
              <a:ext cx="2904" cy="1905"/>
            </a:xfrm>
            <a:prstGeom prst="rect">
              <a:avLst/>
            </a:prstGeom>
            <a:noFill/>
            <a:ln w="25400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TextBox 12"/>
            <p:cNvSpPr txBox="1">
              <a:spLocks noChangeArrowheads="1"/>
            </p:cNvSpPr>
            <p:nvPr/>
          </p:nvSpPr>
          <p:spPr bwMode="auto">
            <a:xfrm>
              <a:off x="516" y="2840"/>
              <a:ext cx="1080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699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ko-KR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itchFamily="50" charset="-127"/>
                  <a:ea typeface="맑은 고딕" pitchFamily="50" charset="-127"/>
                </a:rPr>
                <a:t>LPG (5.4LPM)</a:t>
              </a:r>
              <a:endParaRPr kumimoji="0" lang="ko-KR" altLang="en-US" sz="1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74" name="Picture 15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1687" y="1460721"/>
            <a:ext cx="28797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6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81687" y="3045046"/>
            <a:ext cx="28797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Rectangle 139"/>
          <p:cNvSpPr>
            <a:spLocks noChangeArrowheads="1"/>
          </p:cNvSpPr>
          <p:nvPr/>
        </p:nvSpPr>
        <p:spPr bwMode="auto">
          <a:xfrm>
            <a:off x="1050443" y="1741342"/>
            <a:ext cx="21042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Test of gas engine</a:t>
            </a:r>
          </a:p>
        </p:txBody>
      </p:sp>
      <p:sp>
        <p:nvSpPr>
          <p:cNvPr id="78" name="TextBox 6"/>
          <p:cNvSpPr txBox="1">
            <a:spLocks noChangeArrowheads="1"/>
          </p:cNvSpPr>
          <p:nvPr/>
        </p:nvSpPr>
        <p:spPr bwMode="auto">
          <a:xfrm>
            <a:off x="6716725" y="1880828"/>
            <a:ext cx="185737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6699"/>
              </a:buClr>
              <a:buFont typeface="Wingdings" pitchFamily="2" charset="2"/>
              <a:buNone/>
            </a:pPr>
            <a:r>
              <a:rPr lang="en-US" altLang="ko-KR" sz="90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</a:rPr>
              <a:t>RPM : 3200 rev/min</a:t>
            </a:r>
            <a:endParaRPr lang="ko-KR" altLang="en-US" sz="900">
              <a:solidFill>
                <a:srgbClr val="000066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9" name="TextBox 12"/>
          <p:cNvSpPr txBox="1">
            <a:spLocks noChangeArrowheads="1"/>
          </p:cNvSpPr>
          <p:nvPr/>
        </p:nvSpPr>
        <p:spPr bwMode="auto">
          <a:xfrm>
            <a:off x="6780225" y="1676621"/>
            <a:ext cx="17145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6699"/>
              </a:buClr>
              <a:buFont typeface="Wingdings" pitchFamily="2" charset="2"/>
              <a:buNone/>
            </a:pPr>
            <a:r>
              <a:rPr lang="en-US" altLang="ko-KR" sz="900">
                <a:latin typeface="맑은 고딕" pitchFamily="50" charset="-127"/>
                <a:ea typeface="맑은 고딕" pitchFamily="50" charset="-127"/>
              </a:rPr>
              <a:t>LPG (5.4LPM)</a:t>
            </a:r>
            <a:endParaRPr lang="ko-KR" altLang="en-US" sz="9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0" name="TextBox 7"/>
          <p:cNvSpPr txBox="1">
            <a:spLocks noChangeArrowheads="1"/>
          </p:cNvSpPr>
          <p:nvPr/>
        </p:nvSpPr>
        <p:spPr bwMode="auto">
          <a:xfrm>
            <a:off x="6660021" y="3465004"/>
            <a:ext cx="185737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6699"/>
              </a:buClr>
              <a:buFont typeface="Wingdings" pitchFamily="2" charset="2"/>
              <a:buNone/>
            </a:pPr>
            <a:r>
              <a:rPr lang="en-US" altLang="ko-KR" sz="900" dirty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</a:rPr>
              <a:t>RPM : 1800 rev/min</a:t>
            </a:r>
            <a:endParaRPr lang="ko-KR" altLang="en-US" sz="900" dirty="0">
              <a:solidFill>
                <a:srgbClr val="000066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" name="TextBox 13"/>
          <p:cNvSpPr txBox="1">
            <a:spLocks noChangeArrowheads="1"/>
          </p:cNvSpPr>
          <p:nvPr/>
        </p:nvSpPr>
        <p:spPr bwMode="auto">
          <a:xfrm>
            <a:off x="6491361" y="3284984"/>
            <a:ext cx="227806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6699"/>
              </a:buClr>
              <a:buFont typeface="Wingdings" pitchFamily="2" charset="2"/>
              <a:buNone/>
            </a:pP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LPG (3.3LPM)+CO</a:t>
            </a:r>
            <a:r>
              <a:rPr lang="en-US" altLang="ko-KR" sz="900" baseline="-25000" dirty="0"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en-US" altLang="ko-KR" sz="900" dirty="0">
                <a:latin typeface="맑은 고딕" pitchFamily="50" charset="-127"/>
                <a:ea typeface="맑은 고딕" pitchFamily="50" charset="-127"/>
              </a:rPr>
              <a:t>(2.1LPM)</a:t>
            </a:r>
            <a:endParaRPr lang="ko-KR" altLang="en-US" sz="9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611187" y="4905164"/>
            <a:ext cx="8626289" cy="1223962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SzTx/>
              <a:buFontTx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the gas engine for LNG was</a:t>
            </a:r>
            <a:r>
              <a:rPr kumimoji="0" lang="en-US" altLang="ko-KR" sz="12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generally developed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SzTx/>
              <a:buFontTx/>
              <a:buChar char="•"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Heating value of syngas is very lower</a:t>
            </a:r>
            <a:r>
              <a:rPr kumimoji="0" lang="en-US" altLang="ko-KR" sz="12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than its of LNG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(1,500</a:t>
            </a:r>
            <a:r>
              <a:rPr kumimoji="0" lang="en-US" altLang="ko-KR" sz="1200" b="0" kern="0" noProof="0" dirty="0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kcal/Nm3)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SzTx/>
              <a:buFontTx/>
              <a:buChar char="•"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When heating </a:t>
            </a:r>
            <a:r>
              <a:rPr kumimoji="0" lang="en-US" altLang="ko-KR" sz="1200" b="0" kern="0" dirty="0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value of 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syngas is low, techniques</a:t>
            </a:r>
            <a:r>
              <a:rPr kumimoji="0" lang="en-US" altLang="ko-KR" sz="12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for controlling the mechanical characteristics of engine is needed.</a:t>
            </a: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88" name="AutoShape 108"/>
          <p:cNvSpPr>
            <a:spLocks noChangeArrowheads="1"/>
          </p:cNvSpPr>
          <p:nvPr/>
        </p:nvSpPr>
        <p:spPr bwMode="auto">
          <a:xfrm>
            <a:off x="467544" y="872964"/>
            <a:ext cx="8877944" cy="4318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688" rIns="0" bIns="45688"/>
          <a:lstStyle>
            <a:lvl1pPr marL="182563" indent="-182563"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Blip>
                <a:blip r:embed="rId10"/>
              </a:buBlip>
            </a:pPr>
            <a:r>
              <a:rPr lang="ko-KR" altLang="en-US" sz="1800" dirty="0" smtClean="0">
                <a:solidFill>
                  <a:schemeClr val="accent6"/>
                </a:solidFill>
                <a:latin typeface="+mn-ea"/>
                <a:ea typeface="+mn-ea"/>
              </a:rPr>
              <a:t> </a:t>
            </a:r>
            <a:r>
              <a:rPr lang="en-US" altLang="ko-KR" sz="1800" dirty="0" smtClean="0">
                <a:solidFill>
                  <a:schemeClr val="accent6"/>
                </a:solidFill>
                <a:latin typeface="+mn-ea"/>
                <a:ea typeface="+mn-ea"/>
              </a:rPr>
              <a:t>Development of gas engine</a:t>
            </a:r>
          </a:p>
        </p:txBody>
      </p:sp>
    </p:spTree>
    <p:extLst>
      <p:ext uri="{BB962C8B-B14F-4D97-AF65-F5344CB8AC3E}">
        <p14:creationId xmlns:p14="http://schemas.microsoft.com/office/powerpoint/2010/main" val="336675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Our research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4" name="Group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436111"/>
              </p:ext>
            </p:extLst>
          </p:nvPr>
        </p:nvGraphicFramePr>
        <p:xfrm>
          <a:off x="395288" y="1609725"/>
          <a:ext cx="8353425" cy="4483103"/>
        </p:xfrm>
        <a:graphic>
          <a:graphicData uri="http://schemas.openxmlformats.org/drawingml/2006/table">
            <a:tbl>
              <a:tblPr/>
              <a:tblGrid>
                <a:gridCol w="1871662"/>
                <a:gridCol w="6481763"/>
              </a:tblGrid>
              <a:tr h="639763"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Project Title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07437">
                        <a:alpha val="7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Eco-STAR Project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 Center for Waste Eco-Energy and non-CO</a:t>
                      </a:r>
                      <a:r>
                        <a:rPr kumimoji="1" lang="en-US" altLang="ko-KR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Green House Grasses</a:t>
                      </a:r>
                      <a:endParaRPr kumimoji="1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>
                        <a:alpha val="50000"/>
                      </a:srgbClr>
                    </a:solidFill>
                  </a:tcPr>
                </a:tc>
              </a:tr>
              <a:tr h="641350"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Research Title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07437">
                        <a:alpha val="7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Development of energy conversion technology from waste through application of pre-treatment &amp; gasification</a:t>
                      </a:r>
                      <a:endParaRPr kumimoji="1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>
                        <a:alpha val="50000"/>
                      </a:srgbClr>
                    </a:solidFill>
                  </a:tcPr>
                </a:tc>
              </a:tr>
              <a:tr h="639763"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Total Research Period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07437">
                        <a:alpha val="7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2008. 2.1~2012. 12.31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(4 year</a:t>
                      </a:r>
                      <a:r>
                        <a:rPr kumimoji="1" lang="ko-KR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 month)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>
                        <a:alpha val="50000"/>
                      </a:srgbClr>
                    </a:solidFill>
                  </a:tcPr>
                </a:tc>
              </a:tr>
              <a:tr h="366713"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Total Research fund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07437">
                        <a:alpha val="7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8.2 billion won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>
                        <a:alpha val="50000"/>
                      </a:srgbClr>
                    </a:solidFill>
                  </a:tcPr>
                </a:tc>
              </a:tr>
              <a:tr h="639763"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Major Research Institute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07437">
                        <a:alpha val="7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KOLON E&amp;C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>
                        <a:alpha val="50000"/>
                      </a:srgbClr>
                    </a:solidFill>
                  </a:tcPr>
                </a:tc>
              </a:tr>
              <a:tr h="915988"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Participating firm </a:t>
                      </a:r>
                      <a:endParaRPr kumimoji="1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07437">
                        <a:alpha val="7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KOLON E&amp;C, EFMC, KOREA DISTRICT HEATING CORP,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SUDOKWON Landfill Site Management Corp.,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SEOHUNG EN-TECH LTD., U SENTECH </a:t>
                      </a:r>
                      <a:endParaRPr kumimoji="1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>
                        <a:alpha val="50000"/>
                      </a:srgbClr>
                    </a:solidFill>
                  </a:tcPr>
                </a:tc>
              </a:tr>
              <a:tr h="639763"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Consignment research institution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07437">
                        <a:alpha val="7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Korea Testing Laboratory, THE UNIVERSITY OF SEOUL </a:t>
                      </a:r>
                      <a:endParaRPr kumimoji="1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7188" y="955576"/>
            <a:ext cx="26205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400" dirty="0">
                <a:latin typeface="+mn-ea"/>
                <a:ea typeface="+mn-ea"/>
              </a:rPr>
              <a:t>Research Project</a:t>
            </a:r>
          </a:p>
        </p:txBody>
      </p:sp>
    </p:spTree>
    <p:extLst>
      <p:ext uri="{BB962C8B-B14F-4D97-AF65-F5344CB8AC3E}">
        <p14:creationId xmlns:p14="http://schemas.microsoft.com/office/powerpoint/2010/main" val="360448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Our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research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88" y="951111"/>
            <a:ext cx="17009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400" dirty="0">
                <a:latin typeface="+mn-ea"/>
                <a:ea typeface="+mn-ea"/>
              </a:rPr>
              <a:t>Objectives</a:t>
            </a:r>
          </a:p>
        </p:txBody>
      </p:sp>
      <p:sp>
        <p:nvSpPr>
          <p:cNvPr id="13" name="한쪽 모서리는 잘리고 다른 쪽 모서리는 둥근 사각형 13"/>
          <p:cNvSpPr>
            <a:spLocks noChangeArrowheads="1"/>
          </p:cNvSpPr>
          <p:nvPr/>
        </p:nvSpPr>
        <p:spPr bwMode="auto">
          <a:xfrm flipV="1">
            <a:off x="755650" y="1600199"/>
            <a:ext cx="7416800" cy="435429"/>
          </a:xfrm>
          <a:custGeom>
            <a:avLst/>
            <a:gdLst>
              <a:gd name="T0" fmla="*/ 5654675 w 5654675"/>
              <a:gd name="T1" fmla="*/ 189707 h 379413"/>
              <a:gd name="T2" fmla="*/ 2827338 w 5654675"/>
              <a:gd name="T3" fmla="*/ 379413 h 379413"/>
              <a:gd name="T4" fmla="*/ 0 w 5654675"/>
              <a:gd name="T5" fmla="*/ 189707 h 379413"/>
              <a:gd name="T6" fmla="*/ 2827338 w 5654675"/>
              <a:gd name="T7" fmla="*/ 0 h 37941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654675"/>
              <a:gd name="T13" fmla="*/ 0 h 379413"/>
              <a:gd name="T14" fmla="*/ 5567866 w 5654675"/>
              <a:gd name="T15" fmla="*/ 379413 h 3794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54675" h="379413">
                <a:moveTo>
                  <a:pt x="0" y="0"/>
                </a:moveTo>
                <a:lnTo>
                  <a:pt x="5481063" y="0"/>
                </a:lnTo>
                <a:lnTo>
                  <a:pt x="5654675" y="173612"/>
                </a:lnTo>
                <a:lnTo>
                  <a:pt x="5654675" y="379413"/>
                </a:lnTo>
                <a:lnTo>
                  <a:pt x="0" y="379413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1" hangingPunct="1"/>
            <a:endParaRPr lang="ko-KR" altLang="en-US" sz="1400" b="0" smtClean="0">
              <a:solidFill>
                <a:srgbClr val="FFFFFF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650" y="1645059"/>
            <a:ext cx="249459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1" hangingPunct="1"/>
            <a:r>
              <a:rPr lang="en-US" altLang="ko-KR" sz="1400" dirty="0" smtClean="0">
                <a:solidFill>
                  <a:srgbClr val="FFFF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Concept : E</a:t>
            </a:r>
            <a:r>
              <a:rPr lang="en-US" altLang="ko-KR" sz="1400" baseline="30000" dirty="0" smtClean="0">
                <a:solidFill>
                  <a:srgbClr val="FFFF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3</a:t>
            </a:r>
            <a:r>
              <a:rPr lang="en-US" altLang="ko-KR" sz="1400" dirty="0" smtClean="0">
                <a:solidFill>
                  <a:srgbClr val="FFFF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TECHNOLOGY</a:t>
            </a:r>
            <a:endParaRPr lang="ko-KR" altLang="en-US" sz="1400" dirty="0" smtClean="0">
              <a:solidFill>
                <a:srgbClr val="FFFFFF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755650" y="2068575"/>
            <a:ext cx="7416800" cy="1612453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>
            <a:lvl1pPr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smtClean="0">
                <a:ln>
                  <a:noFill/>
                </a:ln>
                <a:solidFill>
                  <a:srgbClr val="37BF3D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</a:t>
            </a:r>
            <a:r>
              <a:rPr kumimoji="1" lang="en-US" altLang="ko-KR" sz="14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 – friendly</a:t>
            </a:r>
            <a:r>
              <a:rPr kumimoji="1" lang="en-US" altLang="ko-KR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: Developing technologies to minimize contaminants  </a:t>
            </a:r>
          </a:p>
          <a:p>
            <a:pPr marL="0" marR="0" lvl="0" indent="0" algn="l" defTabSz="91440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smtClean="0">
                <a:ln>
                  <a:noFill/>
                </a:ln>
                <a:solidFill>
                  <a:srgbClr val="DEA900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</a:t>
            </a:r>
            <a:r>
              <a:rPr kumimoji="1" lang="en-US" altLang="ko-KR" sz="14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nergy efficient</a:t>
            </a:r>
            <a:r>
              <a:rPr kumimoji="1" lang="en-US" altLang="ko-KR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: Maximizing  recovery of energy by increasing gasification conversion rate</a:t>
            </a:r>
          </a:p>
          <a:p>
            <a:pPr marL="0" marR="0" lvl="0" indent="0" algn="l" defTabSz="91440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smtClean="0">
                <a:ln>
                  <a:noFill/>
                </a:ln>
                <a:solidFill>
                  <a:srgbClr val="7575D1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</a:t>
            </a:r>
            <a:r>
              <a:rPr kumimoji="1" lang="en-US" altLang="ko-KR" sz="14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conomic</a:t>
            </a:r>
            <a:r>
              <a:rPr kumimoji="1" lang="en-US" altLang="ko-KR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: Saving cost of facilities and operation by integration and localization</a:t>
            </a:r>
            <a:endParaRPr kumimoji="1" lang="ko-KR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843213" y="3976861"/>
            <a:ext cx="5470525" cy="609398"/>
          </a:xfrm>
          <a:prstGeom prst="rect">
            <a:avLst/>
          </a:prstGeom>
        </p:spPr>
        <p:txBody>
          <a:bodyPr>
            <a:spAutoFit/>
          </a:bodyPr>
          <a:lstStyle>
            <a:lvl1pPr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ko-KR" sz="1400" dirty="0" smtClean="0">
                <a:solidFill>
                  <a:srgbClr val="224B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맑은 고딕" pitchFamily="50" charset="-127"/>
              </a:rPr>
              <a:t>Developing energy conversion system from waste  by pretreatment / gasification / energy recovery technologies</a:t>
            </a:r>
          </a:p>
        </p:txBody>
      </p:sp>
      <p:sp>
        <p:nvSpPr>
          <p:cNvPr id="17" name="AutoShape 79"/>
          <p:cNvSpPr>
            <a:spLocks noChangeArrowheads="1"/>
          </p:cNvSpPr>
          <p:nvPr/>
        </p:nvSpPr>
        <p:spPr bwMode="auto">
          <a:xfrm>
            <a:off x="827088" y="3933998"/>
            <a:ext cx="1944687" cy="719138"/>
          </a:xfrm>
          <a:custGeom>
            <a:avLst/>
            <a:gdLst>
              <a:gd name="G0" fmla="+- 19987 0 0"/>
              <a:gd name="G1" fmla="+- 2576 0 0"/>
              <a:gd name="G2" fmla="+- 21600 0 2576"/>
              <a:gd name="G3" fmla="+- 10800 0 2576"/>
              <a:gd name="G4" fmla="+- 21600 0 19987"/>
              <a:gd name="G5" fmla="*/ G4 G3 10800"/>
              <a:gd name="G6" fmla="+- 21600 0 G5"/>
              <a:gd name="T0" fmla="*/ 19987 w 21600"/>
              <a:gd name="T1" fmla="*/ 0 h 21600"/>
              <a:gd name="T2" fmla="*/ 0 w 21600"/>
              <a:gd name="T3" fmla="*/ 10800 h 21600"/>
              <a:gd name="T4" fmla="*/ 19987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987" y="0"/>
                </a:moveTo>
                <a:lnTo>
                  <a:pt x="19987" y="2576"/>
                </a:lnTo>
                <a:lnTo>
                  <a:pt x="3375" y="2576"/>
                </a:lnTo>
                <a:lnTo>
                  <a:pt x="3375" y="19024"/>
                </a:lnTo>
                <a:lnTo>
                  <a:pt x="19987" y="19024"/>
                </a:lnTo>
                <a:lnTo>
                  <a:pt x="1998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2576"/>
                </a:moveTo>
                <a:lnTo>
                  <a:pt x="1350" y="19024"/>
                </a:lnTo>
                <a:lnTo>
                  <a:pt x="2700" y="19024"/>
                </a:lnTo>
                <a:lnTo>
                  <a:pt x="2700" y="2576"/>
                </a:lnTo>
                <a:close/>
              </a:path>
              <a:path w="21600" h="21600">
                <a:moveTo>
                  <a:pt x="0" y="2576"/>
                </a:moveTo>
                <a:lnTo>
                  <a:pt x="0" y="19024"/>
                </a:lnTo>
                <a:lnTo>
                  <a:pt x="675" y="19024"/>
                </a:lnTo>
                <a:lnTo>
                  <a:pt x="675" y="2576"/>
                </a:lnTo>
                <a:close/>
              </a:path>
            </a:pathLst>
          </a:custGeom>
          <a:solidFill>
            <a:srgbClr val="3366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" name="직사각형 23"/>
          <p:cNvSpPr/>
          <p:nvPr/>
        </p:nvSpPr>
        <p:spPr>
          <a:xfrm>
            <a:off x="1117600" y="3978448"/>
            <a:ext cx="1366838" cy="603250"/>
          </a:xfrm>
          <a:prstGeom prst="rect">
            <a:avLst/>
          </a:prstGeom>
        </p:spPr>
        <p:txBody>
          <a:bodyPr>
            <a:spAutoFit/>
          </a:bodyPr>
          <a:lstStyle>
            <a:lvl1pPr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ko-KR" sz="1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Application in full-scale plant</a:t>
            </a:r>
          </a:p>
        </p:txBody>
      </p:sp>
    </p:spTree>
    <p:extLst>
      <p:ext uri="{BB962C8B-B14F-4D97-AF65-F5344CB8AC3E}">
        <p14:creationId xmlns:p14="http://schemas.microsoft.com/office/powerpoint/2010/main" val="135057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1. Introduction of KOLONGLOBAL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28" y="1376772"/>
            <a:ext cx="2031176" cy="297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922543" y="4502953"/>
            <a:ext cx="1873250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[Gwacheon]</a:t>
            </a:r>
            <a:endParaRPr kumimoji="0"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5" name="Rectangle 17"/>
          <p:cNvSpPr>
            <a:spLocks/>
          </p:cNvSpPr>
          <p:nvPr/>
        </p:nvSpPr>
        <p:spPr bwMode="auto">
          <a:xfrm>
            <a:off x="5399347" y="1578483"/>
            <a:ext cx="39821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▶ </a:t>
            </a:r>
            <a:r>
              <a:rPr kumimoji="0"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KOLON </a:t>
            </a:r>
            <a:r>
              <a:rPr kumimoji="0"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GLOBAL CORPORATION</a:t>
            </a:r>
          </a:p>
        </p:txBody>
      </p:sp>
      <p:sp>
        <p:nvSpPr>
          <p:cNvPr id="7" name="Rectangle 17"/>
          <p:cNvSpPr>
            <a:spLocks/>
          </p:cNvSpPr>
          <p:nvPr/>
        </p:nvSpPr>
        <p:spPr bwMode="auto">
          <a:xfrm>
            <a:off x="5410235" y="2091960"/>
            <a:ext cx="361490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r>
              <a:rPr kumimoji="0"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▶ </a:t>
            </a:r>
            <a:r>
              <a:rPr kumimoji="0"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Address </a:t>
            </a:r>
          </a:p>
          <a:p>
            <a:r>
              <a:rPr kumimoji="0"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 </a:t>
            </a:r>
            <a:r>
              <a:rPr kumimoji="0"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    - </a:t>
            </a:r>
            <a:r>
              <a:rPr kumimoji="0"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KOLON TOWER (Main building) 11 kolon-ro</a:t>
            </a:r>
          </a:p>
          <a:p>
            <a:r>
              <a:rPr kumimoji="0"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      </a:t>
            </a:r>
            <a:r>
              <a:rPr kumimoji="0"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  Gwacheon-si</a:t>
            </a:r>
            <a:r>
              <a:rPr kumimoji="0"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, Gyeonggi-do, Korea</a:t>
            </a:r>
          </a:p>
        </p:txBody>
      </p:sp>
      <p:sp>
        <p:nvSpPr>
          <p:cNvPr id="8" name="Rectangle 17"/>
          <p:cNvSpPr>
            <a:spLocks/>
          </p:cNvSpPr>
          <p:nvPr/>
        </p:nvSpPr>
        <p:spPr bwMode="auto">
          <a:xfrm>
            <a:off x="5430297" y="3751485"/>
            <a:ext cx="384441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r>
              <a:rPr kumimoji="0"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▶ </a:t>
            </a:r>
            <a:r>
              <a:rPr kumimoji="0"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Revenue</a:t>
            </a:r>
            <a:r>
              <a:rPr kumimoji="0"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 </a:t>
            </a:r>
            <a:r>
              <a:rPr kumimoji="0"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: </a:t>
            </a:r>
            <a:r>
              <a:rPr kumimoji="0"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3 Billion Dollars (2013) </a:t>
            </a:r>
            <a:endParaRPr kumimoji="0"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조선일보명조" panose="02030304000000000000" pitchFamily="18" charset="-127"/>
              <a:cs typeface="조선일보명조" panose="02030304000000000000" pitchFamily="18" charset="-127"/>
              <a:sym typeface="Dinbol Regular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52" y="1376772"/>
            <a:ext cx="1974366" cy="297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3160885" y="4498468"/>
            <a:ext cx="1871662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[Songdo]</a:t>
            </a:r>
            <a:endParaRPr kumimoji="0"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1" name="Rectangle 17"/>
          <p:cNvSpPr>
            <a:spLocks/>
          </p:cNvSpPr>
          <p:nvPr/>
        </p:nvSpPr>
        <p:spPr bwMode="auto">
          <a:xfrm>
            <a:off x="5601808" y="2688120"/>
            <a:ext cx="3445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r>
              <a:rPr kumimoji="0"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- Song-Do Technopark IT Center 32 Song-Do science-</a:t>
            </a:r>
            <a:r>
              <a:rPr kumimoji="0"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ro</a:t>
            </a:r>
            <a:endParaRPr kumimoji="0"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조선일보명조" panose="02030304000000000000" pitchFamily="18" charset="-127"/>
              <a:cs typeface="조선일보명조" panose="02030304000000000000" pitchFamily="18" charset="-127"/>
              <a:sym typeface="Dinbol Regular"/>
            </a:endParaRPr>
          </a:p>
          <a:p>
            <a:r>
              <a:rPr kumimoji="0"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 </a:t>
            </a:r>
            <a:r>
              <a:rPr kumimoji="0"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  YeonSu-Gu, Incheon, Korea</a:t>
            </a:r>
            <a:endParaRPr kumimoji="0"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조선일보명조" panose="02030304000000000000" pitchFamily="18" charset="-127"/>
              <a:cs typeface="조선일보명조" panose="02030304000000000000" pitchFamily="18" charset="-127"/>
              <a:sym typeface="Dinbol Regular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802338" y="5021600"/>
            <a:ext cx="6038849" cy="11437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0000"/>
              <a:defRPr/>
            </a:pPr>
            <a:r>
              <a:rPr kumimoji="0" lang="en-US" altLang="ko-KR" sz="1200" b="1" dirty="0" smtClean="0">
                <a:solidFill>
                  <a:schemeClr val="tx1"/>
                </a:solidFill>
              </a:rPr>
              <a:t>KOLON GROUP</a:t>
            </a:r>
          </a:p>
          <a:p>
            <a:pPr marL="177800" indent="-177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l"/>
              <a:defRPr/>
            </a:pPr>
            <a:r>
              <a:rPr kumimoji="0" lang="en-US" altLang="ko-KR" sz="1100" b="1" dirty="0" smtClean="0">
                <a:solidFill>
                  <a:schemeClr val="tx1"/>
                </a:solidFill>
              </a:rPr>
              <a:t>Established </a:t>
            </a:r>
            <a:r>
              <a:rPr kumimoji="0" lang="en-US" altLang="ko-KR" sz="1100" b="1" dirty="0">
                <a:solidFill>
                  <a:schemeClr val="tx1"/>
                </a:solidFill>
              </a:rPr>
              <a:t>in 1954</a:t>
            </a:r>
          </a:p>
          <a:p>
            <a:pPr marL="177800" indent="-177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l"/>
              <a:defRPr/>
            </a:pPr>
            <a:r>
              <a:rPr kumimoji="0" lang="en-US" altLang="ko-KR" sz="1100" b="1" dirty="0">
                <a:solidFill>
                  <a:schemeClr val="tx1"/>
                </a:solidFill>
              </a:rPr>
              <a:t>Over 12,000 employees with </a:t>
            </a:r>
            <a:r>
              <a:rPr kumimoji="0" lang="en-US" altLang="ko-KR" sz="1100" b="1" dirty="0" smtClean="0">
                <a:solidFill>
                  <a:schemeClr val="tx1"/>
                </a:solidFill>
              </a:rPr>
              <a:t>36 </a:t>
            </a:r>
            <a:r>
              <a:rPr kumimoji="0" lang="en-US" altLang="ko-KR" sz="1100" b="1" dirty="0">
                <a:solidFill>
                  <a:schemeClr val="tx1"/>
                </a:solidFill>
              </a:rPr>
              <a:t>Subsidiaries</a:t>
            </a:r>
          </a:p>
          <a:p>
            <a:pPr marL="177800" indent="-177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l"/>
              <a:defRPr/>
            </a:pPr>
            <a:r>
              <a:rPr kumimoji="0" lang="en-US" altLang="ko-KR" sz="1100" b="1" dirty="0" smtClean="0">
                <a:solidFill>
                  <a:schemeClr val="tx1"/>
                </a:solidFill>
              </a:rPr>
              <a:t>Sales </a:t>
            </a:r>
            <a:r>
              <a:rPr kumimoji="0" lang="en-US" altLang="ko-KR" sz="1100" b="1" dirty="0">
                <a:solidFill>
                  <a:schemeClr val="tx1"/>
                </a:solidFill>
              </a:rPr>
              <a:t>Revenue US$ </a:t>
            </a:r>
            <a:r>
              <a:rPr kumimoji="0" lang="en-US" altLang="ko-KR" sz="1100" b="1" dirty="0" smtClean="0">
                <a:solidFill>
                  <a:schemeClr val="tx1"/>
                </a:solidFill>
              </a:rPr>
              <a:t>11 </a:t>
            </a:r>
            <a:r>
              <a:rPr kumimoji="0" lang="en-US" altLang="ko-KR" sz="1100" b="1" dirty="0">
                <a:solidFill>
                  <a:schemeClr val="tx1"/>
                </a:solidFill>
              </a:rPr>
              <a:t>Billion (</a:t>
            </a:r>
            <a:r>
              <a:rPr kumimoji="0" lang="en-US" altLang="ko-KR" sz="1100" b="1" dirty="0" smtClean="0">
                <a:solidFill>
                  <a:schemeClr val="tx1"/>
                </a:solidFill>
              </a:rPr>
              <a:t>2013)</a:t>
            </a:r>
            <a:endParaRPr kumimoji="0" lang="en-US" altLang="ko-KR" sz="1100" b="1" dirty="0">
              <a:solidFill>
                <a:schemeClr val="tx1"/>
              </a:solidFill>
            </a:endParaRPr>
          </a:p>
        </p:txBody>
      </p:sp>
      <p:sp>
        <p:nvSpPr>
          <p:cNvPr id="13" name="Rectangle 17"/>
          <p:cNvSpPr>
            <a:spLocks/>
          </p:cNvSpPr>
          <p:nvPr/>
        </p:nvSpPr>
        <p:spPr bwMode="auto">
          <a:xfrm>
            <a:off x="5430298" y="3305166"/>
            <a:ext cx="384441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r>
              <a:rPr kumimoji="0"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▶ </a:t>
            </a:r>
            <a:r>
              <a:rPr kumimoji="0"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/>
              </a:rPr>
              <a:t>Employee : 2,500 people </a:t>
            </a:r>
            <a:endParaRPr kumimoji="0"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조선일보명조" panose="02030304000000000000" pitchFamily="18" charset="-127"/>
              <a:cs typeface="조선일보명조" panose="02030304000000000000" pitchFamily="18" charset="-127"/>
              <a:sym typeface="Dinbol Regular"/>
            </a:endParaRPr>
          </a:p>
        </p:txBody>
      </p:sp>
      <p:sp>
        <p:nvSpPr>
          <p:cNvPr id="14" name="Rectangle 17"/>
          <p:cNvSpPr>
            <a:spLocks/>
          </p:cNvSpPr>
          <p:nvPr/>
        </p:nvSpPr>
        <p:spPr bwMode="auto">
          <a:xfrm>
            <a:off x="635139" y="812272"/>
            <a:ext cx="7899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en-US" altLang="ko-KR" dirty="0" smtClean="0">
                <a:solidFill>
                  <a:schemeClr val="accent2"/>
                </a:solidFill>
                <a:latin typeface="+mn-ea"/>
                <a:ea typeface="+mn-ea"/>
                <a:cs typeface="Courier New" panose="02070309020205020404" pitchFamily="49" charset="0"/>
                <a:sym typeface="Dinbol Regular"/>
              </a:rPr>
              <a:t>[Overview]</a:t>
            </a:r>
            <a:endParaRPr kumimoji="0" lang="en-US" altLang="ko-KR" dirty="0">
              <a:solidFill>
                <a:schemeClr val="accent2"/>
              </a:solidFill>
              <a:latin typeface="+mn-ea"/>
              <a:ea typeface="+mn-ea"/>
              <a:cs typeface="Courier New" panose="02070309020205020404" pitchFamily="49" charset="0"/>
              <a:sym typeface="Dinbo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8325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Our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research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444208" y="1772816"/>
            <a:ext cx="2376264" cy="4464496"/>
          </a:xfrm>
          <a:prstGeom prst="rect">
            <a:avLst/>
          </a:prstGeom>
          <a:solidFill>
            <a:srgbClr val="9BBB59">
              <a:lumMod val="60000"/>
              <a:lumOff val="40000"/>
              <a:alpha val="48000"/>
            </a:srgbClr>
          </a:solidFill>
          <a:ln w="349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331640" y="4077072"/>
            <a:ext cx="4896544" cy="2304256"/>
          </a:xfrm>
          <a:prstGeom prst="rect">
            <a:avLst/>
          </a:prstGeom>
          <a:solidFill>
            <a:srgbClr val="C0504D">
              <a:lumMod val="20000"/>
              <a:lumOff val="80000"/>
              <a:alpha val="42000"/>
            </a:srgbClr>
          </a:solidFill>
          <a:ln w="349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3657412" y="4149080"/>
            <a:ext cx="2520280" cy="2160240"/>
          </a:xfrm>
          <a:prstGeom prst="rect">
            <a:avLst/>
          </a:prstGeom>
          <a:solidFill>
            <a:srgbClr val="7030A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(한)신그래픽"/>
              </a:rPr>
              <a:t>        </a:t>
            </a:r>
            <a:endParaRPr kumimoji="0" lang="ko-KR" altLang="en-US" sz="3200" b="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(한)신그래픽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1403648" y="4149080"/>
            <a:ext cx="2210732" cy="2160240"/>
          </a:xfrm>
          <a:prstGeom prst="rect">
            <a:avLst/>
          </a:prstGeom>
          <a:solidFill>
            <a:srgbClr val="7030A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(한)신그래픽"/>
              </a:rPr>
              <a:t>        </a:t>
            </a:r>
            <a:endParaRPr kumimoji="0" lang="ko-KR" altLang="en-US" sz="3200" b="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(한)신그래픽"/>
            </a:endParaRP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6516216" y="1844824"/>
            <a:ext cx="2232248" cy="4320480"/>
          </a:xfrm>
          <a:prstGeom prst="rect">
            <a:avLst/>
          </a:prstGeom>
          <a:solidFill>
            <a:srgbClr val="9BBB59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(한)신그래픽"/>
              </a:rPr>
              <a:t>        </a:t>
            </a:r>
            <a:endParaRPr kumimoji="0" lang="ko-KR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(한)신그래픽"/>
            </a:endParaRPr>
          </a:p>
        </p:txBody>
      </p:sp>
      <p:sp>
        <p:nvSpPr>
          <p:cNvPr id="40" name="모서리가 둥근 직사각형 39"/>
          <p:cNvSpPr/>
          <p:nvPr/>
        </p:nvSpPr>
        <p:spPr>
          <a:xfrm>
            <a:off x="1392890" y="1491812"/>
            <a:ext cx="2660010" cy="317008"/>
          </a:xfrm>
          <a:prstGeom prst="roundRect">
            <a:avLst/>
          </a:prstGeom>
          <a:solidFill>
            <a:sysClr val="windowText" lastClr="000000"/>
          </a:solidFill>
          <a:ln w="34925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1" name="오른쪽 화살표 40"/>
          <p:cNvSpPr/>
          <p:nvPr/>
        </p:nvSpPr>
        <p:spPr>
          <a:xfrm rot="5400000">
            <a:off x="-1201447" y="3883721"/>
            <a:ext cx="4634140" cy="144000"/>
          </a:xfrm>
          <a:prstGeom prst="rightArrow">
            <a:avLst/>
          </a:prstGeom>
          <a:noFill/>
          <a:ln w="34925" cap="flat" cmpd="sng" algn="ctr">
            <a:solidFill>
              <a:srgbClr val="008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1520" y="150104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  <a:latin typeface="맑은 고딕"/>
                <a:ea typeface="맑은 고딕"/>
              </a:rPr>
              <a:t>2008</a:t>
            </a:r>
            <a:endParaRPr kumimoji="0" lang="ko-KR" altLang="en-US" sz="14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1520" y="2276872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srgbClr val="0000FF"/>
                </a:solidFill>
                <a:latin typeface="맑은 고딕"/>
                <a:ea typeface="맑은 고딕"/>
              </a:rPr>
              <a:t>2009</a:t>
            </a:r>
            <a:endParaRPr kumimoji="0" lang="ko-KR" altLang="en-US" sz="1400" dirty="0">
              <a:solidFill>
                <a:srgbClr val="0000FF"/>
              </a:solidFill>
              <a:latin typeface="맑은 고딕"/>
              <a:ea typeface="맑은 고딕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1520" y="3284984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srgbClr val="008000"/>
                </a:solidFill>
                <a:latin typeface="맑은 고딕"/>
                <a:ea typeface="맑은 고딕"/>
              </a:rPr>
              <a:t>2010</a:t>
            </a:r>
            <a:endParaRPr kumimoji="0" lang="ko-KR" altLang="en-US" sz="1400" dirty="0">
              <a:solidFill>
                <a:srgbClr val="008000"/>
              </a:solidFill>
              <a:latin typeface="맑은 고딕"/>
              <a:ea typeface="맑은 고딕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1520" y="5085184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srgbClr val="C00000"/>
                </a:solidFill>
                <a:latin typeface="맑은 고딕"/>
                <a:ea typeface="맑은 고딕"/>
              </a:rPr>
              <a:t>2012</a:t>
            </a:r>
            <a:endParaRPr kumimoji="0" lang="ko-KR" altLang="en-US" sz="1400" dirty="0">
              <a:solidFill>
                <a:srgbClr val="C00000"/>
              </a:solidFill>
              <a:latin typeface="맑은 고딕"/>
              <a:ea typeface="맑은 고딕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92458" y="1502845"/>
            <a:ext cx="2696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dirty="0" smtClean="0">
                <a:solidFill>
                  <a:prstClr val="white"/>
                </a:solidFill>
                <a:latin typeface="맑은 고딕"/>
                <a:ea typeface="맑은 고딕"/>
              </a:rPr>
              <a:t>Research project launched(2008)</a:t>
            </a:r>
            <a:endParaRPr kumimoji="0" lang="ko-KR" altLang="en-US" sz="1200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35896" y="5805264"/>
            <a:ext cx="255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100" dirty="0">
                <a:solidFill>
                  <a:prstClr val="black"/>
                </a:solidFill>
                <a:latin typeface="맑은 고딕"/>
                <a:ea typeface="맑은 고딕"/>
              </a:rPr>
              <a:t>Manufacture of </a:t>
            </a:r>
            <a:r>
              <a:rPr kumimoji="0" lang="en-US" altLang="ko-KR" sz="1100" dirty="0" smtClean="0">
                <a:solidFill>
                  <a:prstClr val="black"/>
                </a:solidFill>
                <a:latin typeface="맑은 고딕"/>
                <a:ea typeface="맑은 고딕"/>
              </a:rPr>
              <a:t>gasification</a:t>
            </a: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100" dirty="0" smtClean="0">
                <a:solidFill>
                  <a:prstClr val="black"/>
                </a:solidFill>
                <a:latin typeface="맑은 고딕"/>
                <a:ea typeface="맑은 고딕"/>
              </a:rPr>
              <a:t>facility(2011. 05)</a:t>
            </a:r>
            <a:endParaRPr kumimoji="0" lang="ko-KR" altLang="en-US" sz="11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331640" y="5927764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dirty="0" smtClean="0">
                <a:solidFill>
                  <a:prstClr val="black"/>
                </a:solidFill>
                <a:latin typeface="맑은 고딕"/>
                <a:ea typeface="맑은 고딕"/>
              </a:rPr>
              <a:t>Operating and test(~2012)</a:t>
            </a:r>
            <a:endParaRPr kumimoji="0" lang="ko-KR" altLang="en-US" sz="12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pic>
        <p:nvPicPr>
          <p:cNvPr id="49" name="Picture 4" descr="C:\Users\천경호\Desktop\환경신기술 신청관련\5. 사진 모음\전처리_사진-20110527_천대리님_요청사진\DSC05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466" y="1916108"/>
            <a:ext cx="2113200" cy="1584900"/>
          </a:xfrm>
          <a:prstGeom prst="rect">
            <a:avLst/>
          </a:prstGeom>
          <a:noFill/>
        </p:spPr>
      </p:pic>
      <p:sp>
        <p:nvSpPr>
          <p:cNvPr id="50" name="오른쪽 화살표 49"/>
          <p:cNvSpPr/>
          <p:nvPr/>
        </p:nvSpPr>
        <p:spPr>
          <a:xfrm>
            <a:off x="6228184" y="2780928"/>
            <a:ext cx="216024" cy="216024"/>
          </a:xfrm>
          <a:prstGeom prst="rightArrow">
            <a:avLst/>
          </a:prstGeom>
          <a:solidFill>
            <a:srgbClr val="0000FF"/>
          </a:solidFill>
          <a:ln w="34925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51" name="오른쪽 화살표 50"/>
          <p:cNvSpPr/>
          <p:nvPr/>
        </p:nvSpPr>
        <p:spPr>
          <a:xfrm rot="10800000">
            <a:off x="6228184" y="4941168"/>
            <a:ext cx="216024" cy="216024"/>
          </a:xfrm>
          <a:prstGeom prst="rightArrow">
            <a:avLst/>
          </a:prstGeom>
          <a:solidFill>
            <a:srgbClr val="0000FF"/>
          </a:solidFill>
          <a:ln w="34925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52" name="그룹 51"/>
          <p:cNvGrpSpPr/>
          <p:nvPr/>
        </p:nvGrpSpPr>
        <p:grpSpPr>
          <a:xfrm>
            <a:off x="1388604" y="1844824"/>
            <a:ext cx="4752528" cy="2232248"/>
            <a:chOff x="1475656" y="1844824"/>
            <a:chExt cx="4752528" cy="2232248"/>
          </a:xfrm>
        </p:grpSpPr>
        <p:sp>
          <p:nvSpPr>
            <p:cNvPr id="53" name="직사각형 52"/>
            <p:cNvSpPr/>
            <p:nvPr/>
          </p:nvSpPr>
          <p:spPr>
            <a:xfrm>
              <a:off x="1475656" y="1844824"/>
              <a:ext cx="4752528" cy="2232248"/>
            </a:xfrm>
            <a:prstGeom prst="rect">
              <a:avLst/>
            </a:prstGeom>
            <a:solidFill>
              <a:srgbClr val="4F81BD">
                <a:alpha val="41000"/>
              </a:srgbClr>
            </a:solidFill>
            <a:ln w="349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4" name="Rectangle 3"/>
            <p:cNvSpPr>
              <a:spLocks noChangeArrowheads="1"/>
            </p:cNvSpPr>
            <p:nvPr/>
          </p:nvSpPr>
          <p:spPr bwMode="auto">
            <a:xfrm>
              <a:off x="3866964" y="1988840"/>
              <a:ext cx="2271858" cy="2016224"/>
            </a:xfrm>
            <a:prstGeom prst="rect">
              <a:avLst/>
            </a:prstGeom>
            <a:solidFill>
              <a:srgbClr val="345FD8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(한)신그래픽"/>
                </a:rPr>
                <a:t>        </a:t>
              </a:r>
              <a:endParaRPr kumimoji="0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(한)신그래픽"/>
              </a:endParaRPr>
            </a:p>
          </p:txBody>
        </p:sp>
        <p:sp>
          <p:nvSpPr>
            <p:cNvPr id="55" name="Rectangle 3"/>
            <p:cNvSpPr>
              <a:spLocks noChangeArrowheads="1"/>
            </p:cNvSpPr>
            <p:nvPr/>
          </p:nvSpPr>
          <p:spPr bwMode="auto">
            <a:xfrm>
              <a:off x="1608914" y="1988840"/>
              <a:ext cx="2135550" cy="2016224"/>
            </a:xfrm>
            <a:prstGeom prst="rect">
              <a:avLst/>
            </a:prstGeom>
            <a:solidFill>
              <a:srgbClr val="345FD8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(한)신그래픽"/>
                </a:rPr>
                <a:t>        </a:t>
              </a:r>
              <a:endParaRPr kumimoji="0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(한)신그래픽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9672" y="3561394"/>
              <a:ext cx="23042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Prototype manufacture </a:t>
              </a:r>
              <a:r>
                <a:rPr kumimoji="0" lang="en-US" altLang="ko-KR" sz="12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and test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(20kg/</a:t>
              </a:r>
              <a:r>
                <a:rPr kumimoji="0" lang="en-US" altLang="ko-KR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hr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) (2009)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 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977718" y="3583133"/>
              <a:ext cx="22322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Plant design(5t/d)(2010)</a:t>
              </a:r>
              <a:endPara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</p:txBody>
        </p:sp>
      </p:grpSp>
      <p:pic>
        <p:nvPicPr>
          <p:cNvPr id="58" name="Picture 121" descr="CIMG7703"/>
          <p:cNvPicPr>
            <a:picLocks noChangeAspect="1" noChangeArrowheads="1"/>
          </p:cNvPicPr>
          <p:nvPr/>
        </p:nvPicPr>
        <p:blipFill>
          <a:blip r:embed="rId3" cstate="print"/>
          <a:srcRect l="7897"/>
          <a:stretch>
            <a:fillRect/>
          </a:stretch>
        </p:blipFill>
        <p:spPr bwMode="auto">
          <a:xfrm>
            <a:off x="1511660" y="2013655"/>
            <a:ext cx="2105823" cy="15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그림 58" descr="기계배치평면도.jpg"/>
          <p:cNvPicPr preferRelativeResize="0">
            <a:picLocks/>
          </p:cNvPicPr>
          <p:nvPr/>
        </p:nvPicPr>
        <p:blipFill>
          <a:blip r:embed="rId4" cstate="print"/>
          <a:srcRect l="14058"/>
          <a:stretch>
            <a:fillRect/>
          </a:stretch>
        </p:blipFill>
        <p:spPr>
          <a:xfrm>
            <a:off x="3815916" y="2013654"/>
            <a:ext cx="2160240" cy="1512168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6552464" y="5733256"/>
            <a:ext cx="21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dirty="0" smtClean="0">
                <a:solidFill>
                  <a:prstClr val="black"/>
                </a:solidFill>
                <a:latin typeface="맑은 고딕"/>
                <a:ea typeface="맑은 고딕"/>
              </a:rPr>
              <a:t>Manufacture of pre-treatment facility(2010)</a:t>
            </a:r>
            <a:endParaRPr kumimoji="0" lang="ko-KR" altLang="en-US" sz="12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516216" y="3501008"/>
            <a:ext cx="21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dirty="0" smtClean="0">
                <a:solidFill>
                  <a:prstClr val="black"/>
                </a:solidFill>
                <a:latin typeface="맑은 고딕"/>
                <a:ea typeface="맑은 고딕"/>
              </a:rPr>
              <a:t>Construction of building</a:t>
            </a: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dirty="0" smtClean="0">
                <a:solidFill>
                  <a:prstClr val="black"/>
                </a:solidFill>
                <a:latin typeface="맑은 고딕"/>
                <a:ea typeface="맑은 고딕"/>
              </a:rPr>
              <a:t>(2010)</a:t>
            </a:r>
            <a:endParaRPr kumimoji="0" lang="ko-KR" altLang="en-US" sz="12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pic>
        <p:nvPicPr>
          <p:cNvPr id="62" name="Picture 2" descr="D:\폐기물에너지화(에코스타)\3단계1차년도\기술설명회(2011년)\Leaflet\참고자료\가스화전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221088"/>
            <a:ext cx="2232248" cy="1584176"/>
          </a:xfrm>
          <a:prstGeom prst="rect">
            <a:avLst/>
          </a:prstGeom>
          <a:noFill/>
        </p:spPr>
      </p:pic>
      <p:pic>
        <p:nvPicPr>
          <p:cNvPr id="63" name="Picture 4" descr="D:\폐기물에너지화(에코스타)\3단계1차년도\기술설명회(2011년)\Leaflet\참고자료\전처리전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5" y="4167082"/>
            <a:ext cx="2088232" cy="1566174"/>
          </a:xfrm>
          <a:prstGeom prst="rect">
            <a:avLst/>
          </a:prstGeom>
          <a:noFill/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7" cstate="print"/>
          <a:srcRect l="62889" t="21129" r="7128" b="29688"/>
          <a:stretch>
            <a:fillRect/>
          </a:stretch>
        </p:blipFill>
        <p:spPr bwMode="auto">
          <a:xfrm>
            <a:off x="1475656" y="4261703"/>
            <a:ext cx="2021362" cy="154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251520" y="4129335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srgbClr val="C0504D"/>
                </a:solidFill>
                <a:latin typeface="맑은 고딕"/>
                <a:ea typeface="맑은 고딕"/>
              </a:rPr>
              <a:t>2011</a:t>
            </a:r>
            <a:endParaRPr kumimoji="0" lang="ko-KR" altLang="en-US" sz="1400" dirty="0">
              <a:solidFill>
                <a:srgbClr val="C0504D"/>
              </a:solidFill>
              <a:latin typeface="맑은 고딕"/>
              <a:ea typeface="맑은 고딕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57188" y="843099"/>
            <a:ext cx="261840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400" dirty="0" smtClean="0">
                <a:latin typeface="+mn-ea"/>
                <a:ea typeface="+mn-ea"/>
              </a:rPr>
              <a:t>Research history</a:t>
            </a:r>
            <a:endParaRPr lang="en-US" altLang="ko-KR" sz="2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511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Our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research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Picture 4" descr="DSC002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0" b="20470"/>
          <a:stretch>
            <a:fillRect/>
          </a:stretch>
        </p:blipFill>
        <p:spPr bwMode="auto">
          <a:xfrm>
            <a:off x="723900" y="1581150"/>
            <a:ext cx="8126413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13478" y="908720"/>
            <a:ext cx="601568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400" dirty="0" smtClean="0">
                <a:latin typeface="+mn-ea"/>
                <a:ea typeface="+mn-ea"/>
              </a:rPr>
              <a:t>Prototype rotary kiln </a:t>
            </a:r>
            <a:r>
              <a:rPr lang="en-US" altLang="ko-KR" sz="2400" dirty="0" err="1" smtClean="0">
                <a:latin typeface="+mn-ea"/>
                <a:ea typeface="+mn-ea"/>
              </a:rPr>
              <a:t>gasifier</a:t>
            </a:r>
            <a:r>
              <a:rPr lang="en-US" altLang="ko-KR" sz="2400" dirty="0" smtClean="0">
                <a:latin typeface="+mn-ea"/>
                <a:ea typeface="+mn-ea"/>
              </a:rPr>
              <a:t>(20kg/</a:t>
            </a:r>
            <a:r>
              <a:rPr lang="en-US" altLang="ko-KR" sz="2400" dirty="0" err="1" smtClean="0">
                <a:latin typeface="+mn-ea"/>
                <a:ea typeface="+mn-ea"/>
              </a:rPr>
              <a:t>hr</a:t>
            </a:r>
            <a:r>
              <a:rPr lang="en-US" altLang="ko-KR" sz="2400" dirty="0" smtClean="0">
                <a:latin typeface="+mn-ea"/>
                <a:ea typeface="+mn-ea"/>
              </a:rPr>
              <a:t>)</a:t>
            </a:r>
            <a:endParaRPr lang="en-US" altLang="ko-KR" sz="2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83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Our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research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0" name="Text Box 6"/>
          <p:cNvSpPr txBox="1">
            <a:spLocks noChangeArrowheads="1"/>
          </p:cNvSpPr>
          <p:nvPr/>
        </p:nvSpPr>
        <p:spPr bwMode="auto">
          <a:xfrm>
            <a:off x="628972" y="4857142"/>
            <a:ext cx="3338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b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b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Feeding rate</a:t>
            </a:r>
            <a:r>
              <a:rPr lang="ko-KR" altLang="en-US" b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b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: 15-17kg/hr  </a:t>
            </a:r>
          </a:p>
          <a:p>
            <a:pPr eaLnBrk="1" latin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b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TC1 temperature : </a:t>
            </a:r>
            <a:r>
              <a:rPr lang="en-US" altLang="ko-KR" b="0" smtClean="0">
                <a:solidFill>
                  <a:srgbClr val="000000"/>
                </a:solidFill>
                <a:latin typeface="Tahoma" pitchFamily="34" charset="0"/>
              </a:rPr>
              <a:t>630 – 790 C</a:t>
            </a:r>
            <a:endParaRPr lang="en-US" altLang="ko-KR" b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b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Air ratio : 0.05 – 0.15</a:t>
            </a:r>
          </a:p>
        </p:txBody>
      </p:sp>
      <p:grpSp>
        <p:nvGrpSpPr>
          <p:cNvPr id="81" name="그룹 75"/>
          <p:cNvGrpSpPr>
            <a:grpSpLocks/>
          </p:cNvGrpSpPr>
          <p:nvPr/>
        </p:nvGrpSpPr>
        <p:grpSpPr bwMode="auto">
          <a:xfrm>
            <a:off x="486097" y="1571017"/>
            <a:ext cx="8715375" cy="3929062"/>
            <a:chOff x="214313" y="1500174"/>
            <a:chExt cx="8715375" cy="3929090"/>
          </a:xfrm>
        </p:grpSpPr>
        <p:graphicFrame>
          <p:nvGraphicFramePr>
            <p:cNvPr id="82" name="Object 37"/>
            <p:cNvGraphicFramePr>
              <a:graphicFrameLocks noChangeAspect="1"/>
            </p:cNvGraphicFramePr>
            <p:nvPr/>
          </p:nvGraphicFramePr>
          <p:xfrm>
            <a:off x="5711526" y="4474147"/>
            <a:ext cx="889425" cy="67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9" name="비트맵 이미지" r:id="rId3" imgW="1123810" imgH="743054" progId="PBrush">
                    <p:embed/>
                  </p:oleObj>
                </mc:Choice>
                <mc:Fallback>
                  <p:oleObj name="비트맵 이미지" r:id="rId3" imgW="1123810" imgH="743054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468"/>
                        <a:stretch>
                          <a:fillRect/>
                        </a:stretch>
                      </p:blipFill>
                      <p:spPr bwMode="auto">
                        <a:xfrm>
                          <a:off x="5711526" y="4474147"/>
                          <a:ext cx="889425" cy="674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" name="Rectangle 39"/>
            <p:cNvSpPr>
              <a:spLocks noChangeArrowheads="1"/>
            </p:cNvSpPr>
            <p:nvPr/>
          </p:nvSpPr>
          <p:spPr bwMode="auto">
            <a:xfrm>
              <a:off x="5623742" y="5069690"/>
              <a:ext cx="1051742" cy="359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</a:rPr>
                <a:t>Cold trap</a:t>
              </a:r>
            </a:p>
          </p:txBody>
        </p:sp>
        <p:sp>
          <p:nvSpPr>
            <p:cNvPr id="84" name="Rectangle 20"/>
            <p:cNvSpPr>
              <a:spLocks noChangeArrowheads="1"/>
            </p:cNvSpPr>
            <p:nvPr/>
          </p:nvSpPr>
          <p:spPr bwMode="auto">
            <a:xfrm>
              <a:off x="4167867" y="2314832"/>
              <a:ext cx="430634" cy="410139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5" name="Rectangle 19"/>
            <p:cNvSpPr>
              <a:spLocks noChangeArrowheads="1"/>
            </p:cNvSpPr>
            <p:nvPr/>
          </p:nvSpPr>
          <p:spPr bwMode="auto">
            <a:xfrm>
              <a:off x="1902069" y="2354161"/>
              <a:ext cx="428977" cy="40826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6" name="Rectangle 6"/>
            <p:cNvSpPr>
              <a:spLocks noChangeArrowheads="1"/>
            </p:cNvSpPr>
            <p:nvPr/>
          </p:nvSpPr>
          <p:spPr bwMode="auto">
            <a:xfrm>
              <a:off x="1751346" y="2612605"/>
              <a:ext cx="3001190" cy="1295963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7" name="Rectangle 7"/>
            <p:cNvSpPr>
              <a:spLocks noChangeArrowheads="1"/>
            </p:cNvSpPr>
            <p:nvPr/>
          </p:nvSpPr>
          <p:spPr bwMode="auto">
            <a:xfrm>
              <a:off x="2576176" y="1670596"/>
              <a:ext cx="1103086" cy="614271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grpSp>
          <p:nvGrpSpPr>
            <p:cNvPr id="88" name="Group 67"/>
            <p:cNvGrpSpPr>
              <a:grpSpLocks/>
            </p:cNvGrpSpPr>
            <p:nvPr/>
          </p:nvGrpSpPr>
          <p:grpSpPr bwMode="auto">
            <a:xfrm>
              <a:off x="3679263" y="1865365"/>
              <a:ext cx="367695" cy="342719"/>
              <a:chOff x="2432" y="1947"/>
              <a:chExt cx="222" cy="183"/>
            </a:xfrm>
          </p:grpSpPr>
          <p:sp>
            <p:nvSpPr>
              <p:cNvPr id="145" name="AutoShape 9"/>
              <p:cNvSpPr>
                <a:spLocks noChangeArrowheads="1"/>
              </p:cNvSpPr>
              <p:nvPr/>
            </p:nvSpPr>
            <p:spPr bwMode="auto">
              <a:xfrm flipH="1" flipV="1">
                <a:off x="2432" y="1947"/>
                <a:ext cx="222" cy="183"/>
              </a:xfrm>
              <a:prstGeom prst="flowChartMagneticTap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46" name="Oval 10"/>
              <p:cNvSpPr>
                <a:spLocks noChangeArrowheads="1"/>
              </p:cNvSpPr>
              <p:nvPr/>
            </p:nvSpPr>
            <p:spPr bwMode="auto">
              <a:xfrm flipH="1" flipV="1">
                <a:off x="2503" y="1988"/>
                <a:ext cx="105" cy="93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sp>
          <p:nvSpPr>
            <p:cNvPr id="89" name="Rectangle 11"/>
            <p:cNvSpPr>
              <a:spLocks noChangeArrowheads="1"/>
            </p:cNvSpPr>
            <p:nvPr/>
          </p:nvSpPr>
          <p:spPr bwMode="auto">
            <a:xfrm>
              <a:off x="5025823" y="2762427"/>
              <a:ext cx="551543" cy="122667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0" name="Rectangle 5" descr="5%"/>
            <p:cNvSpPr>
              <a:spLocks noChangeArrowheads="1"/>
            </p:cNvSpPr>
            <p:nvPr/>
          </p:nvSpPr>
          <p:spPr bwMode="auto">
            <a:xfrm>
              <a:off x="1290899" y="2966559"/>
              <a:ext cx="3920429" cy="477559"/>
            </a:xfrm>
            <a:prstGeom prst="rect">
              <a:avLst/>
            </a:prstGeom>
            <a:pattFill prst="pct5">
              <a:fgClr>
                <a:srgbClr val="BBE0E3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1" name="AutoShape 12"/>
            <p:cNvSpPr>
              <a:spLocks noChangeArrowheads="1"/>
            </p:cNvSpPr>
            <p:nvPr/>
          </p:nvSpPr>
          <p:spPr bwMode="auto">
            <a:xfrm>
              <a:off x="5025823" y="3989096"/>
              <a:ext cx="546574" cy="243461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2" name="Rectangle 13"/>
            <p:cNvSpPr>
              <a:spLocks noChangeArrowheads="1"/>
            </p:cNvSpPr>
            <p:nvPr/>
          </p:nvSpPr>
          <p:spPr bwMode="auto">
            <a:xfrm>
              <a:off x="5050667" y="4238177"/>
              <a:ext cx="495230" cy="5449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3" name="Rectangle 14"/>
            <p:cNvSpPr>
              <a:spLocks noChangeArrowheads="1"/>
            </p:cNvSpPr>
            <p:nvPr/>
          </p:nvSpPr>
          <p:spPr bwMode="auto">
            <a:xfrm>
              <a:off x="616791" y="3103273"/>
              <a:ext cx="1041803" cy="20413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4" name="Rectangle 17"/>
            <p:cNvSpPr>
              <a:spLocks noChangeArrowheads="1"/>
            </p:cNvSpPr>
            <p:nvPr/>
          </p:nvSpPr>
          <p:spPr bwMode="auto">
            <a:xfrm>
              <a:off x="439568" y="2030170"/>
              <a:ext cx="533324" cy="68169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5" name="AutoShape 18"/>
            <p:cNvSpPr>
              <a:spLocks noChangeArrowheads="1"/>
            </p:cNvSpPr>
            <p:nvPr/>
          </p:nvSpPr>
          <p:spPr bwMode="auto">
            <a:xfrm>
              <a:off x="442880" y="2706244"/>
              <a:ext cx="526699" cy="39515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374 w 21600"/>
                <a:gd name="T13" fmla="*/ 5374 h 21600"/>
                <a:gd name="T14" fmla="*/ 16226 w 21600"/>
                <a:gd name="T15" fmla="*/ 1622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147" y="21600"/>
                  </a:lnTo>
                  <a:lnTo>
                    <a:pt x="1445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6" name="Line 21"/>
            <p:cNvSpPr>
              <a:spLocks noChangeShapeType="1"/>
            </p:cNvSpPr>
            <p:nvPr/>
          </p:nvSpPr>
          <p:spPr bwMode="auto">
            <a:xfrm>
              <a:off x="689667" y="3202529"/>
              <a:ext cx="91758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Line 22"/>
            <p:cNvSpPr>
              <a:spLocks noChangeShapeType="1"/>
            </p:cNvSpPr>
            <p:nvPr/>
          </p:nvSpPr>
          <p:spPr bwMode="auto">
            <a:xfrm>
              <a:off x="716168" y="3138855"/>
              <a:ext cx="72877" cy="1385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Line 23"/>
            <p:cNvSpPr>
              <a:spLocks noChangeShapeType="1"/>
            </p:cNvSpPr>
            <p:nvPr/>
          </p:nvSpPr>
          <p:spPr bwMode="auto">
            <a:xfrm>
              <a:off x="838733" y="3138855"/>
              <a:ext cx="72877" cy="1385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24"/>
            <p:cNvSpPr>
              <a:spLocks noChangeShapeType="1"/>
            </p:cNvSpPr>
            <p:nvPr/>
          </p:nvSpPr>
          <p:spPr bwMode="auto">
            <a:xfrm>
              <a:off x="949704" y="3138855"/>
              <a:ext cx="72877" cy="1385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Line 25"/>
            <p:cNvSpPr>
              <a:spLocks noChangeShapeType="1"/>
            </p:cNvSpPr>
            <p:nvPr/>
          </p:nvSpPr>
          <p:spPr bwMode="auto">
            <a:xfrm>
              <a:off x="1072269" y="3138855"/>
              <a:ext cx="72877" cy="1385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26"/>
            <p:cNvSpPr>
              <a:spLocks noChangeShapeType="1"/>
            </p:cNvSpPr>
            <p:nvPr/>
          </p:nvSpPr>
          <p:spPr bwMode="auto">
            <a:xfrm>
              <a:off x="1156740" y="3138855"/>
              <a:ext cx="72877" cy="1385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Line 27"/>
            <p:cNvSpPr>
              <a:spLocks noChangeShapeType="1"/>
            </p:cNvSpPr>
            <p:nvPr/>
          </p:nvSpPr>
          <p:spPr bwMode="auto">
            <a:xfrm>
              <a:off x="1279305" y="3138855"/>
              <a:ext cx="72877" cy="1385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Line 28"/>
            <p:cNvSpPr>
              <a:spLocks noChangeShapeType="1"/>
            </p:cNvSpPr>
            <p:nvPr/>
          </p:nvSpPr>
          <p:spPr bwMode="auto">
            <a:xfrm>
              <a:off x="1390276" y="3138855"/>
              <a:ext cx="72877" cy="1385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1511185" y="3138855"/>
              <a:ext cx="72877" cy="1385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31"/>
            <p:cNvSpPr>
              <a:spLocks noChangeArrowheads="1"/>
            </p:cNvSpPr>
            <p:nvPr/>
          </p:nvSpPr>
          <p:spPr bwMode="auto">
            <a:xfrm>
              <a:off x="5579023" y="3033979"/>
              <a:ext cx="795017" cy="34084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6" name="Rectangle 34"/>
            <p:cNvSpPr>
              <a:spLocks noChangeArrowheads="1"/>
            </p:cNvSpPr>
            <p:nvPr/>
          </p:nvSpPr>
          <p:spPr bwMode="auto">
            <a:xfrm>
              <a:off x="5053980" y="4455419"/>
              <a:ext cx="485292" cy="318372"/>
            </a:xfrm>
            <a:prstGeom prst="rect">
              <a:avLst/>
            </a:prstGeom>
            <a:pattFill prst="pct60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7" name="Rectangle 35"/>
            <p:cNvSpPr>
              <a:spLocks noChangeArrowheads="1"/>
            </p:cNvSpPr>
            <p:nvPr/>
          </p:nvSpPr>
          <p:spPr bwMode="auto">
            <a:xfrm>
              <a:off x="454475" y="2354161"/>
              <a:ext cx="490261" cy="36331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8" name="AutoShape 36"/>
            <p:cNvSpPr>
              <a:spLocks noChangeArrowheads="1"/>
            </p:cNvSpPr>
            <p:nvPr/>
          </p:nvSpPr>
          <p:spPr bwMode="auto">
            <a:xfrm>
              <a:off x="1658594" y="3103273"/>
              <a:ext cx="3857490" cy="325864"/>
            </a:xfrm>
            <a:prstGeom prst="rtTriangl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9" name="Line 41"/>
            <p:cNvSpPr>
              <a:spLocks noChangeShapeType="1"/>
            </p:cNvSpPr>
            <p:nvPr/>
          </p:nvSpPr>
          <p:spPr bwMode="auto">
            <a:xfrm>
              <a:off x="5892060" y="3374825"/>
              <a:ext cx="0" cy="11611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10" name="Picture 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77" t="50099" r="26709" b="26724"/>
            <a:stretch>
              <a:fillRect/>
            </a:stretch>
          </p:blipFill>
          <p:spPr bwMode="auto">
            <a:xfrm>
              <a:off x="7125993" y="4558421"/>
              <a:ext cx="826486" cy="48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Line 45"/>
            <p:cNvSpPr>
              <a:spLocks noChangeShapeType="1"/>
            </p:cNvSpPr>
            <p:nvPr/>
          </p:nvSpPr>
          <p:spPr bwMode="auto">
            <a:xfrm>
              <a:off x="6675484" y="4813119"/>
              <a:ext cx="37597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AutoShape 46"/>
            <p:cNvSpPr>
              <a:spLocks noChangeArrowheads="1"/>
            </p:cNvSpPr>
            <p:nvPr/>
          </p:nvSpPr>
          <p:spPr bwMode="auto">
            <a:xfrm>
              <a:off x="590290" y="1841020"/>
              <a:ext cx="225255" cy="17042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3" name="Rectangle 47"/>
            <p:cNvSpPr>
              <a:spLocks noChangeArrowheads="1"/>
            </p:cNvSpPr>
            <p:nvPr/>
          </p:nvSpPr>
          <p:spPr bwMode="auto">
            <a:xfrm>
              <a:off x="214313" y="1500174"/>
              <a:ext cx="1051742" cy="359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</a:rPr>
                <a:t>RDF</a:t>
              </a:r>
            </a:p>
          </p:txBody>
        </p:sp>
        <p:sp>
          <p:nvSpPr>
            <p:cNvPr id="114" name="Line 48"/>
            <p:cNvSpPr>
              <a:spLocks noChangeShapeType="1"/>
            </p:cNvSpPr>
            <p:nvPr/>
          </p:nvSpPr>
          <p:spPr bwMode="auto">
            <a:xfrm>
              <a:off x="2085916" y="3200657"/>
              <a:ext cx="0" cy="11030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Line 49"/>
            <p:cNvSpPr>
              <a:spLocks noChangeShapeType="1"/>
            </p:cNvSpPr>
            <p:nvPr/>
          </p:nvSpPr>
          <p:spPr bwMode="auto">
            <a:xfrm>
              <a:off x="4429560" y="3170693"/>
              <a:ext cx="0" cy="11030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Line 50"/>
            <p:cNvSpPr>
              <a:spLocks noChangeShapeType="1"/>
            </p:cNvSpPr>
            <p:nvPr/>
          </p:nvSpPr>
          <p:spPr bwMode="auto">
            <a:xfrm>
              <a:off x="3230410" y="3185675"/>
              <a:ext cx="0" cy="11030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Rectangle 51"/>
            <p:cNvSpPr>
              <a:spLocks noChangeArrowheads="1"/>
            </p:cNvSpPr>
            <p:nvPr/>
          </p:nvSpPr>
          <p:spPr bwMode="auto">
            <a:xfrm>
              <a:off x="1716565" y="4288741"/>
              <a:ext cx="751954" cy="359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</a:rPr>
                <a:t>TC1</a:t>
              </a:r>
            </a:p>
          </p:txBody>
        </p:sp>
        <p:sp>
          <p:nvSpPr>
            <p:cNvPr id="118" name="Rectangle 52"/>
            <p:cNvSpPr>
              <a:spLocks noChangeArrowheads="1"/>
            </p:cNvSpPr>
            <p:nvPr/>
          </p:nvSpPr>
          <p:spPr bwMode="auto">
            <a:xfrm>
              <a:off x="2821307" y="4320579"/>
              <a:ext cx="751954" cy="359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</a:rPr>
                <a:t>TC2</a:t>
              </a:r>
            </a:p>
          </p:txBody>
        </p:sp>
        <p:sp>
          <p:nvSpPr>
            <p:cNvPr id="119" name="Rectangle 53"/>
            <p:cNvSpPr>
              <a:spLocks noChangeArrowheads="1"/>
            </p:cNvSpPr>
            <p:nvPr/>
          </p:nvSpPr>
          <p:spPr bwMode="auto">
            <a:xfrm>
              <a:off x="4033708" y="4290614"/>
              <a:ext cx="751954" cy="359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</a:rPr>
                <a:t>TC3</a:t>
              </a:r>
            </a:p>
          </p:txBody>
        </p:sp>
        <p:sp>
          <p:nvSpPr>
            <p:cNvPr id="120" name="AutoShape 54"/>
            <p:cNvSpPr>
              <a:spLocks noChangeArrowheads="1"/>
            </p:cNvSpPr>
            <p:nvPr/>
          </p:nvSpPr>
          <p:spPr bwMode="auto">
            <a:xfrm>
              <a:off x="2543051" y="2775536"/>
              <a:ext cx="375977" cy="934517"/>
            </a:xfrm>
            <a:prstGeom prst="curvedRightArrow">
              <a:avLst>
                <a:gd name="adj1" fmla="val 33129"/>
                <a:gd name="adj2" fmla="val 77087"/>
                <a:gd name="adj3" fmla="val 40968"/>
              </a:avLst>
            </a:prstGeom>
            <a:solidFill>
              <a:srgbClr val="77777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1" name="Rectangle 55"/>
            <p:cNvSpPr>
              <a:spLocks noChangeArrowheads="1"/>
            </p:cNvSpPr>
            <p:nvPr/>
          </p:nvSpPr>
          <p:spPr bwMode="auto">
            <a:xfrm>
              <a:off x="6975271" y="4983543"/>
              <a:ext cx="1051742" cy="359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</a:rPr>
                <a:t>Micro GC</a:t>
              </a:r>
            </a:p>
          </p:txBody>
        </p:sp>
        <p:sp>
          <p:nvSpPr>
            <p:cNvPr id="122" name="Rectangle 58"/>
            <p:cNvSpPr>
              <a:spLocks noChangeArrowheads="1"/>
            </p:cNvSpPr>
            <p:nvPr/>
          </p:nvSpPr>
          <p:spPr bwMode="auto">
            <a:xfrm>
              <a:off x="2842839" y="1724907"/>
              <a:ext cx="902675" cy="53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</a:rPr>
                <a:t>LPG Burner</a:t>
              </a:r>
            </a:p>
          </p:txBody>
        </p:sp>
        <p:sp>
          <p:nvSpPr>
            <p:cNvPr id="123" name="Rectangle 59"/>
            <p:cNvSpPr>
              <a:spLocks noChangeArrowheads="1"/>
            </p:cNvSpPr>
            <p:nvPr/>
          </p:nvSpPr>
          <p:spPr bwMode="auto">
            <a:xfrm>
              <a:off x="1115332" y="2095718"/>
              <a:ext cx="1051742" cy="359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</a:rPr>
                <a:t>Inlet</a:t>
              </a:r>
            </a:p>
          </p:txBody>
        </p:sp>
        <p:sp>
          <p:nvSpPr>
            <p:cNvPr id="124" name="Rectangle 60"/>
            <p:cNvSpPr>
              <a:spLocks noChangeArrowheads="1"/>
            </p:cNvSpPr>
            <p:nvPr/>
          </p:nvSpPr>
          <p:spPr bwMode="auto">
            <a:xfrm>
              <a:off x="4421279" y="2179992"/>
              <a:ext cx="1051742" cy="359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</a:rPr>
                <a:t>Outlet</a:t>
              </a:r>
            </a:p>
          </p:txBody>
        </p:sp>
        <p:sp>
          <p:nvSpPr>
            <p:cNvPr id="125" name="Rectangle 61"/>
            <p:cNvSpPr>
              <a:spLocks noChangeArrowheads="1"/>
            </p:cNvSpPr>
            <p:nvPr/>
          </p:nvSpPr>
          <p:spPr bwMode="auto">
            <a:xfrm>
              <a:off x="4757505" y="4728845"/>
              <a:ext cx="1051741" cy="359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</a:rPr>
                <a:t>Char box</a:t>
              </a:r>
            </a:p>
          </p:txBody>
        </p:sp>
        <p:sp>
          <p:nvSpPr>
            <p:cNvPr id="126" name="Rectangle 62"/>
            <p:cNvSpPr>
              <a:spLocks noChangeArrowheads="1"/>
            </p:cNvSpPr>
            <p:nvPr/>
          </p:nvSpPr>
          <p:spPr bwMode="auto">
            <a:xfrm>
              <a:off x="5848997" y="3455355"/>
              <a:ext cx="1051742" cy="610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</a:rPr>
                <a:t>Gas sampling</a:t>
              </a:r>
            </a:p>
          </p:txBody>
        </p:sp>
        <p:sp>
          <p:nvSpPr>
            <p:cNvPr id="127" name="Line 63"/>
            <p:cNvSpPr>
              <a:spLocks noChangeShapeType="1"/>
            </p:cNvSpPr>
            <p:nvPr/>
          </p:nvSpPr>
          <p:spPr bwMode="auto">
            <a:xfrm flipV="1">
              <a:off x="5999719" y="3198784"/>
              <a:ext cx="750297" cy="187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Rectangle 64"/>
            <p:cNvSpPr>
              <a:spLocks noChangeArrowheads="1"/>
            </p:cNvSpPr>
            <p:nvPr/>
          </p:nvSpPr>
          <p:spPr bwMode="auto">
            <a:xfrm>
              <a:off x="7125993" y="2773664"/>
              <a:ext cx="1051741" cy="359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</a:rPr>
                <a:t>Syn gas</a:t>
              </a:r>
            </a:p>
          </p:txBody>
        </p:sp>
        <p:sp>
          <p:nvSpPr>
            <p:cNvPr id="129" name="Oval 65"/>
            <p:cNvSpPr>
              <a:spLocks noChangeArrowheads="1"/>
            </p:cNvSpPr>
            <p:nvPr/>
          </p:nvSpPr>
          <p:spPr bwMode="auto">
            <a:xfrm>
              <a:off x="7125993" y="4474147"/>
              <a:ext cx="150721" cy="17042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grpSp>
          <p:nvGrpSpPr>
            <p:cNvPr id="130" name="Group 68"/>
            <p:cNvGrpSpPr>
              <a:grpSpLocks/>
            </p:cNvGrpSpPr>
            <p:nvPr/>
          </p:nvGrpSpPr>
          <p:grpSpPr bwMode="auto">
            <a:xfrm flipH="1">
              <a:off x="5173232" y="1820419"/>
              <a:ext cx="367695" cy="342719"/>
              <a:chOff x="2432" y="1947"/>
              <a:chExt cx="222" cy="183"/>
            </a:xfrm>
          </p:grpSpPr>
          <p:sp>
            <p:nvSpPr>
              <p:cNvPr id="143" name="AutoShape 69"/>
              <p:cNvSpPr>
                <a:spLocks noChangeArrowheads="1"/>
              </p:cNvSpPr>
              <p:nvPr/>
            </p:nvSpPr>
            <p:spPr bwMode="auto">
              <a:xfrm flipH="1" flipV="1">
                <a:off x="2432" y="1947"/>
                <a:ext cx="222" cy="183"/>
              </a:xfrm>
              <a:prstGeom prst="flowChartMagneticTap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44" name="Oval 70"/>
              <p:cNvSpPr>
                <a:spLocks noChangeArrowheads="1"/>
              </p:cNvSpPr>
              <p:nvPr/>
            </p:nvSpPr>
            <p:spPr bwMode="auto">
              <a:xfrm flipH="1" flipV="1">
                <a:off x="2503" y="1988"/>
                <a:ext cx="105" cy="93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sp>
          <p:nvSpPr>
            <p:cNvPr id="131" name="Line 71"/>
            <p:cNvSpPr>
              <a:spLocks noChangeShapeType="1"/>
            </p:cNvSpPr>
            <p:nvPr/>
          </p:nvSpPr>
          <p:spPr bwMode="auto">
            <a:xfrm flipV="1">
              <a:off x="5618774" y="1968369"/>
              <a:ext cx="1558564" cy="374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Rectangle 72"/>
            <p:cNvSpPr>
              <a:spLocks noChangeArrowheads="1"/>
            </p:cNvSpPr>
            <p:nvPr/>
          </p:nvSpPr>
          <p:spPr bwMode="auto">
            <a:xfrm>
              <a:off x="8139640" y="2944086"/>
              <a:ext cx="790048" cy="610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</a:rPr>
                <a:t>Flare stack</a:t>
              </a:r>
            </a:p>
          </p:txBody>
        </p:sp>
        <p:sp>
          <p:nvSpPr>
            <p:cNvPr id="133" name="Rectangle 73"/>
            <p:cNvSpPr>
              <a:spLocks noChangeArrowheads="1"/>
            </p:cNvSpPr>
            <p:nvPr/>
          </p:nvSpPr>
          <p:spPr bwMode="auto">
            <a:xfrm>
              <a:off x="5547553" y="1500174"/>
              <a:ext cx="1427718" cy="359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</a:rPr>
                <a:t>Exhaust gas</a:t>
              </a:r>
            </a:p>
          </p:txBody>
        </p:sp>
        <p:sp>
          <p:nvSpPr>
            <p:cNvPr id="134" name="Line 75"/>
            <p:cNvSpPr>
              <a:spLocks noChangeShapeType="1"/>
            </p:cNvSpPr>
            <p:nvPr/>
          </p:nvSpPr>
          <p:spPr bwMode="auto">
            <a:xfrm flipH="1">
              <a:off x="2092541" y="1925294"/>
              <a:ext cx="52504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Line 76"/>
            <p:cNvSpPr>
              <a:spLocks noChangeShapeType="1"/>
            </p:cNvSpPr>
            <p:nvPr/>
          </p:nvSpPr>
          <p:spPr bwMode="auto">
            <a:xfrm>
              <a:off x="2092541" y="1925294"/>
              <a:ext cx="0" cy="4232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Line 77"/>
            <p:cNvSpPr>
              <a:spLocks noChangeShapeType="1"/>
            </p:cNvSpPr>
            <p:nvPr/>
          </p:nvSpPr>
          <p:spPr bwMode="auto">
            <a:xfrm>
              <a:off x="4421279" y="2009570"/>
              <a:ext cx="75195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Line 78"/>
            <p:cNvSpPr>
              <a:spLocks noChangeShapeType="1"/>
            </p:cNvSpPr>
            <p:nvPr/>
          </p:nvSpPr>
          <p:spPr bwMode="auto">
            <a:xfrm>
              <a:off x="4421279" y="2009570"/>
              <a:ext cx="0" cy="3389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38" name="Group 79"/>
            <p:cNvGrpSpPr>
              <a:grpSpLocks/>
            </p:cNvGrpSpPr>
            <p:nvPr/>
          </p:nvGrpSpPr>
          <p:grpSpPr bwMode="auto">
            <a:xfrm flipH="1">
              <a:off x="6750016" y="3028362"/>
              <a:ext cx="367695" cy="342718"/>
              <a:chOff x="2432" y="1947"/>
              <a:chExt cx="222" cy="183"/>
            </a:xfrm>
          </p:grpSpPr>
          <p:sp>
            <p:nvSpPr>
              <p:cNvPr id="141" name="AutoShape 80"/>
              <p:cNvSpPr>
                <a:spLocks noChangeArrowheads="1"/>
              </p:cNvSpPr>
              <p:nvPr/>
            </p:nvSpPr>
            <p:spPr bwMode="auto">
              <a:xfrm flipH="1" flipV="1">
                <a:off x="2432" y="1947"/>
                <a:ext cx="222" cy="183"/>
              </a:xfrm>
              <a:prstGeom prst="flowChartMagneticTap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42" name="Oval 81"/>
              <p:cNvSpPr>
                <a:spLocks noChangeArrowheads="1"/>
              </p:cNvSpPr>
              <p:nvPr/>
            </p:nvSpPr>
            <p:spPr bwMode="auto">
              <a:xfrm flipH="1" flipV="1">
                <a:off x="2503" y="1988"/>
                <a:ext cx="105" cy="93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sp>
          <p:nvSpPr>
            <p:cNvPr id="139" name="Line 82"/>
            <p:cNvSpPr>
              <a:spLocks noChangeShapeType="1"/>
            </p:cNvSpPr>
            <p:nvPr/>
          </p:nvSpPr>
          <p:spPr bwMode="auto">
            <a:xfrm>
              <a:off x="7159119" y="3189421"/>
              <a:ext cx="944083" cy="93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Rectangle 83"/>
            <p:cNvSpPr>
              <a:spLocks noChangeArrowheads="1"/>
            </p:cNvSpPr>
            <p:nvPr/>
          </p:nvSpPr>
          <p:spPr bwMode="auto">
            <a:xfrm>
              <a:off x="7125993" y="1754872"/>
              <a:ext cx="790048" cy="359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</a:rPr>
                <a:t>Stack</a:t>
              </a:r>
            </a:p>
          </p:txBody>
        </p:sp>
      </p:grpSp>
      <p:sp>
        <p:nvSpPr>
          <p:cNvPr id="157" name="TextBox 156"/>
          <p:cNvSpPr txBox="1"/>
          <p:nvPr/>
        </p:nvSpPr>
        <p:spPr>
          <a:xfrm>
            <a:off x="413478" y="908720"/>
            <a:ext cx="632185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400" dirty="0" smtClean="0">
                <a:latin typeface="+mn-ea"/>
                <a:ea typeface="+mn-ea"/>
              </a:rPr>
              <a:t>Testing procedure in a rotary kiln </a:t>
            </a:r>
            <a:r>
              <a:rPr lang="en-US" altLang="ko-KR" sz="2400" dirty="0" err="1" smtClean="0">
                <a:latin typeface="+mn-ea"/>
                <a:ea typeface="+mn-ea"/>
              </a:rPr>
              <a:t>gasifier</a:t>
            </a:r>
            <a:endParaRPr lang="en-US" altLang="ko-KR" sz="2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65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Our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research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10" name="Group 2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869947"/>
              </p:ext>
            </p:extLst>
          </p:nvPr>
        </p:nvGraphicFramePr>
        <p:xfrm>
          <a:off x="3908884" y="3326460"/>
          <a:ext cx="5072063" cy="2462530"/>
        </p:xfrm>
        <a:graphic>
          <a:graphicData uri="http://schemas.openxmlformats.org/drawingml/2006/table">
            <a:tbl>
              <a:tblPr/>
              <a:tblGrid>
                <a:gridCol w="1901825"/>
                <a:gridCol w="746125"/>
                <a:gridCol w="1358900"/>
                <a:gridCol w="1065213"/>
              </a:tblGrid>
              <a:tr h="293688">
                <a:tc gridSpan="2"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Proximate analysis (</a:t>
                      </a:r>
                      <a:r>
                        <a:rPr kumimoji="1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wt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Ultimate analysis (wt%)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3688"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  Moisture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9.0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40.63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  Volatile matter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53.0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H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5.74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  Fixed carbon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11.5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23.97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  Ash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25.8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1.33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High Heating value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3,850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0.01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(kcal/kg)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defTabSz="914400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defTabSz="914400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defTabSz="914400" rtl="0" eaLnBrk="0" latinLnBrk="1" hangingPunct="0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algn="l" defTabSz="914400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* Dry basis,  **Wet basis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그림 1" descr="DSC003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8" t="18359" r="21875" b="13672"/>
          <a:stretch>
            <a:fillRect/>
          </a:stretch>
        </p:blipFill>
        <p:spPr bwMode="auto">
          <a:xfrm>
            <a:off x="776536" y="1871660"/>
            <a:ext cx="2880320" cy="270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3478" y="908720"/>
            <a:ext cx="39149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400" dirty="0" smtClean="0">
                <a:latin typeface="+mn-ea"/>
                <a:ea typeface="+mn-ea"/>
              </a:rPr>
              <a:t>Sample used in this Test</a:t>
            </a:r>
            <a:endParaRPr lang="en-US" altLang="ko-KR" sz="2400" dirty="0">
              <a:latin typeface="+mn-ea"/>
              <a:ea typeface="+mn-ea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1420003" y="4689140"/>
            <a:ext cx="15792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ea typeface="+mn-ea"/>
              </a:rPr>
              <a:t>Pelletized RDF</a:t>
            </a:r>
            <a:endParaRPr kumimoji="1" lang="ko-KR" altLang="en-US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406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Our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research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45213" y="1500188"/>
            <a:ext cx="292735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defTabSz="91440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</a:rPr>
              <a:t> Feedstock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</a:rPr>
              <a:t>       : RDF(dried and crushed)</a:t>
            </a:r>
          </a:p>
          <a:p>
            <a:pPr marL="0" marR="0" lvl="0" indent="0" defTabSz="91440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</a:rPr>
              <a:t> Sample weight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</a:rPr>
              <a:t>       : 10 mg</a:t>
            </a:r>
          </a:p>
          <a:p>
            <a:pPr marL="0" marR="0" lvl="0" indent="0" defTabSz="91440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</a:rPr>
              <a:t> </a:t>
            </a:r>
            <a:r>
              <a:rPr kumimoji="1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굴림" pitchFamily="50" charset="-127"/>
              </a:rPr>
              <a:t>Setting temperature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굴림" pitchFamily="50" charset="-127"/>
              </a:rPr>
              <a:t>       : 30C/min to 900</a:t>
            </a:r>
            <a:r>
              <a:rPr kumimoji="1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rPr>
              <a:t>°</a:t>
            </a:r>
            <a:r>
              <a:rPr kumimoji="1" lang="en-US" altLang="ko-KR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굴림" pitchFamily="50" charset="-127"/>
              </a:rPr>
              <a:t>C</a:t>
            </a:r>
          </a:p>
          <a:p>
            <a:pPr marL="0" marR="0" lvl="0" indent="0" defTabSz="91440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</a:rPr>
              <a:t> Carrier gas : N2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28125" r="26758" b="6250"/>
          <a:stretch>
            <a:fillRect/>
          </a:stretch>
        </p:blipFill>
        <p:spPr bwMode="auto">
          <a:xfrm>
            <a:off x="524508" y="1496707"/>
            <a:ext cx="5547680" cy="377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59903" y="5247491"/>
            <a:ext cx="4589141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ko-KR" sz="1400" b="1" dirty="0">
                <a:latin typeface="+mn-ea"/>
                <a:ea typeface="+mn-ea"/>
              </a:rPr>
              <a:t>2</a:t>
            </a:r>
            <a:r>
              <a:rPr lang="en-US" altLang="ko-KR" sz="1400" b="1" baseline="30000" dirty="0">
                <a:latin typeface="+mn-ea"/>
                <a:ea typeface="+mn-ea"/>
              </a:rPr>
              <a:t>nd</a:t>
            </a:r>
            <a:r>
              <a:rPr lang="en-US" altLang="ko-KR" sz="1400" b="1" dirty="0">
                <a:latin typeface="+mn-ea"/>
                <a:ea typeface="+mn-ea"/>
              </a:rPr>
              <a:t> stage pyrolysis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400" b="1" dirty="0">
                <a:latin typeface="+mn-ea"/>
                <a:ea typeface="+mn-ea"/>
              </a:rPr>
              <a:t> 1st(300-410°C) : Paper, Wood, Food waste, Textile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400" b="1" dirty="0">
                <a:latin typeface="+mn-ea"/>
                <a:ea typeface="+mn-ea"/>
              </a:rPr>
              <a:t> 2nd(420-510°C) : Rubber, Plastics</a:t>
            </a:r>
            <a:endParaRPr lang="ko-KR" altLang="en-US" sz="1400" b="1" dirty="0">
              <a:latin typeface="+mn-ea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478" y="908720"/>
            <a:ext cx="459516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400" dirty="0" smtClean="0">
                <a:latin typeface="+mn-ea"/>
                <a:ea typeface="+mn-ea"/>
              </a:rPr>
              <a:t>TG and DTG curves of Sample</a:t>
            </a:r>
            <a:endParaRPr lang="en-US" altLang="ko-KR" sz="2400" dirty="0">
              <a:latin typeface="+mn-ea"/>
              <a:ea typeface="+mn-ea"/>
            </a:endParaRPr>
          </a:p>
        </p:txBody>
      </p:sp>
      <p:pic>
        <p:nvPicPr>
          <p:cNvPr id="12" name="그림 1" descr="DSC003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8" t="18359" r="21875" b="13672"/>
          <a:stretch>
            <a:fillRect/>
          </a:stretch>
        </p:blipFill>
        <p:spPr bwMode="auto">
          <a:xfrm>
            <a:off x="6753200" y="4329100"/>
            <a:ext cx="1692188" cy="159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7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Our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research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33749" r="47159" b="27812"/>
          <a:stretch>
            <a:fillRect/>
          </a:stretch>
        </p:blipFill>
        <p:spPr bwMode="auto">
          <a:xfrm>
            <a:off x="4969197" y="2096852"/>
            <a:ext cx="42322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4" t="33749" r="13867" b="27812"/>
          <a:stretch>
            <a:fillRect/>
          </a:stretch>
        </p:blipFill>
        <p:spPr bwMode="auto">
          <a:xfrm>
            <a:off x="343731" y="2061691"/>
            <a:ext cx="42132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직사각형 45"/>
          <p:cNvSpPr/>
          <p:nvPr/>
        </p:nvSpPr>
        <p:spPr>
          <a:xfrm>
            <a:off x="563390" y="5587528"/>
            <a:ext cx="8737984" cy="4286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b="1" dirty="0">
                <a:latin typeface="Times New Roman" pitchFamily="18" charset="0"/>
                <a:cs typeface="Times New Roman" pitchFamily="18" charset="0"/>
              </a:rPr>
              <a:t>Hydrocarbons were converted into CO or CO</a:t>
            </a:r>
            <a:r>
              <a:rPr lang="en-US" altLang="ko-KR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ko-KR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altLang="ko-KR" b="1" dirty="0">
                <a:latin typeface="Times New Roman" pitchFamily="18" charset="0"/>
                <a:cs typeface="Times New Roman" pitchFamily="18" charset="0"/>
              </a:rPr>
              <a:t>oxidation reaction as AR increased</a:t>
            </a:r>
            <a:endParaRPr lang="ko-KR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36563" y="1052736"/>
            <a:ext cx="78649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400" b="1" dirty="0" smtClean="0">
                <a:latin typeface="+mn-ea"/>
                <a:ea typeface="+mn-ea"/>
              </a:rPr>
              <a:t>Result of gasification experiment </a:t>
            </a:r>
            <a:r>
              <a:rPr lang="en-US" altLang="ko-KR" sz="2400" dirty="0">
                <a:latin typeface="+mn-ea"/>
                <a:ea typeface="+mn-ea"/>
              </a:rPr>
              <a:t>- </a:t>
            </a:r>
            <a:r>
              <a:rPr lang="en-US" altLang="ko-KR" sz="2400" dirty="0" smtClean="0">
                <a:latin typeface="+mn-ea"/>
                <a:ea typeface="+mn-ea"/>
              </a:rPr>
              <a:t>gas </a:t>
            </a:r>
            <a:r>
              <a:rPr lang="en-US" altLang="ko-KR" sz="2400" dirty="0">
                <a:latin typeface="+mn-ea"/>
                <a:ea typeface="+mn-ea"/>
              </a:rPr>
              <a:t>composition</a:t>
            </a:r>
            <a:endParaRPr lang="ko-KR" altLang="en-US" sz="2400" dirty="0">
              <a:latin typeface="+mn-ea"/>
              <a:ea typeface="+mn-ea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712640" y="1830723"/>
            <a:ext cx="15478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Air ratio=0.15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6429523" y="1844824"/>
            <a:ext cx="1547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Air ratio=0.05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078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5" presetClass="emph" presetSubtype="0" repeatCount="indefinite" grpId="1" nodeType="after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6 L -0.19566 -0.0032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0" y="-2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0.1934 -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2" grpId="0"/>
      <p:bldP spid="53" grpId="0"/>
      <p:bldP spid="53" grpId="1"/>
      <p:bldP spid="53" grpId="2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Our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research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t="30000" r="32031" b="10001"/>
          <a:stretch>
            <a:fillRect/>
          </a:stretch>
        </p:blipFill>
        <p:spPr bwMode="auto">
          <a:xfrm>
            <a:off x="494147" y="1910370"/>
            <a:ext cx="5214937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그룹 30"/>
          <p:cNvGrpSpPr>
            <a:grpSpLocks/>
          </p:cNvGrpSpPr>
          <p:nvPr/>
        </p:nvGrpSpPr>
        <p:grpSpPr bwMode="auto">
          <a:xfrm>
            <a:off x="5999993" y="2160873"/>
            <a:ext cx="3165475" cy="1408112"/>
            <a:chOff x="5929321" y="2548242"/>
            <a:chExt cx="3165354" cy="1408497"/>
          </a:xfrm>
        </p:grpSpPr>
        <p:grpSp>
          <p:nvGrpSpPr>
            <p:cNvPr id="60" name="그룹 10"/>
            <p:cNvGrpSpPr>
              <a:grpSpLocks/>
            </p:cNvGrpSpPr>
            <p:nvPr/>
          </p:nvGrpSpPr>
          <p:grpSpPr bwMode="auto">
            <a:xfrm>
              <a:off x="5929321" y="2571744"/>
              <a:ext cx="3165354" cy="1384995"/>
              <a:chOff x="6429389" y="1714488"/>
              <a:chExt cx="3163666" cy="1386174"/>
            </a:xfrm>
          </p:grpSpPr>
          <p:sp>
            <p:nvSpPr>
              <p:cNvPr id="62" name="TextBox 6"/>
              <p:cNvSpPr txBox="1">
                <a:spLocks noChangeArrowheads="1"/>
              </p:cNvSpPr>
              <p:nvPr/>
            </p:nvSpPr>
            <p:spPr bwMode="auto">
              <a:xfrm>
                <a:off x="6429389" y="1714488"/>
                <a:ext cx="3163666" cy="1386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1" lang="ko-KR" altLang="en-US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 pitchFamily="50" charset="-127"/>
                    <a:ea typeface="맑은 고딕" pitchFamily="50" charset="-127"/>
                  </a:rPr>
                  <a:t> </a:t>
                </a:r>
                <a:r>
                  <a:rPr kumimoji="1" lang="en-US" altLang="ko-K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 pitchFamily="50" charset="-127"/>
                    <a:ea typeface="맑은 고딕" pitchFamily="50" charset="-127"/>
                  </a:rPr>
                  <a:t>Heating value(kcal/Nm3)</a:t>
                </a:r>
              </a:p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 pitchFamily="50" charset="-127"/>
                    <a:ea typeface="맑은 고딕" pitchFamily="50" charset="-127"/>
                  </a:rPr>
                  <a:t>   =</a:t>
                </a:r>
                <a:r>
                  <a:rPr kumimoji="1" lang="el-GR" altLang="ko-K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 pitchFamily="50" charset="-127"/>
                    <a:ea typeface="맑은 고딕" pitchFamily="50" charset="-127"/>
                  </a:rPr>
                  <a:t>Σ</a:t>
                </a:r>
                <a:r>
                  <a:rPr kumimoji="1" lang="en-US" altLang="ko-K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 pitchFamily="50" charset="-127"/>
                    <a:ea typeface="맑은 고딕" pitchFamily="50" charset="-127"/>
                  </a:rPr>
                  <a:t>(Heating value of each gas </a:t>
                </a:r>
                <a:r>
                  <a:rPr kumimoji="1" lang="ko-KR" altLang="en-US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 pitchFamily="50" charset="-127"/>
                    <a:ea typeface="맑은 고딕" pitchFamily="50" charset="-127"/>
                  </a:rPr>
                  <a:t>* </a:t>
                </a:r>
                <a:r>
                  <a:rPr kumimoji="1" lang="en-US" altLang="ko-K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 pitchFamily="50" charset="-127"/>
                    <a:ea typeface="맑은 고딕" pitchFamily="50" charset="-127"/>
                  </a:rPr>
                  <a:t>content)</a:t>
                </a:r>
              </a:p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ko-KR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itchFamily="50" charset="-127"/>
                  <a:ea typeface="맑은 고딕" pitchFamily="50" charset="-127"/>
                </a:endParaRPr>
              </a:p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1" lang="ko-KR" altLang="en-US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 pitchFamily="50" charset="-127"/>
                    <a:ea typeface="맑은 고딕" pitchFamily="50" charset="-127"/>
                  </a:rPr>
                  <a:t> </a:t>
                </a:r>
                <a:r>
                  <a:rPr kumimoji="1" lang="en-US" altLang="ko-K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 pitchFamily="50" charset="-127"/>
                    <a:ea typeface="맑은 고딕" pitchFamily="50" charset="-127"/>
                  </a:rPr>
                  <a:t>Cold gas efficiency(%)</a:t>
                </a:r>
              </a:p>
              <a:p>
                <a:pPr marL="0" marR="0" lvl="0" indent="0" defTabSz="91440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 pitchFamily="50" charset="-127"/>
                    <a:ea typeface="맑은 고딕" pitchFamily="50" charset="-127"/>
                  </a:rPr>
                  <a:t>    </a:t>
                </a:r>
                <a:r>
                  <a:rPr kumimoji="1" lang="en-US" altLang="ko-K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 pitchFamily="50" charset="-127"/>
                    <a:ea typeface="맑은 고딕" pitchFamily="50" charset="-127"/>
                  </a:rPr>
                  <a:t>Heating value in product gas[kcal/hr]</a:t>
                </a:r>
              </a:p>
              <a:p>
                <a:pPr marL="0" marR="0" lvl="0" indent="0" defTabSz="91440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 pitchFamily="50" charset="-127"/>
                    <a:ea typeface="맑은 고딕" pitchFamily="50" charset="-127"/>
                  </a:rPr>
                  <a:t>         Heating value in RDF[kcal/hr]</a:t>
                </a:r>
                <a:endParaRPr kumimoji="1" lang="ko-KR" alt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itchFamily="50" charset="-127"/>
                  <a:ea typeface="맑은 고딕" pitchFamily="50" charset="-127"/>
                </a:endParaRPr>
              </a:p>
            </p:txBody>
          </p:sp>
          <p:cxnSp>
            <p:nvCxnSpPr>
              <p:cNvPr id="63" name="직선 연결선 62"/>
              <p:cNvCxnSpPr/>
              <p:nvPr/>
            </p:nvCxnSpPr>
            <p:spPr>
              <a:xfrm>
                <a:off x="6643580" y="2787573"/>
                <a:ext cx="2679755" cy="4767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61" name="직사각형 60"/>
            <p:cNvSpPr/>
            <p:nvPr/>
          </p:nvSpPr>
          <p:spPr>
            <a:xfrm>
              <a:off x="5962658" y="2548242"/>
              <a:ext cx="3033596" cy="1360859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</p:grpSp>
      <p:grpSp>
        <p:nvGrpSpPr>
          <p:cNvPr id="64" name="그룹 31"/>
          <p:cNvGrpSpPr>
            <a:grpSpLocks/>
          </p:cNvGrpSpPr>
          <p:nvPr/>
        </p:nvGrpSpPr>
        <p:grpSpPr bwMode="auto">
          <a:xfrm>
            <a:off x="5999992" y="3821401"/>
            <a:ext cx="3143809" cy="1206331"/>
            <a:chOff x="5929322" y="4208815"/>
            <a:chExt cx="3144035" cy="1206632"/>
          </a:xfrm>
        </p:grpSpPr>
        <p:sp>
          <p:nvSpPr>
            <p:cNvPr id="65" name="TextBox 3"/>
            <p:cNvSpPr txBox="1">
              <a:spLocks noChangeArrowheads="1"/>
            </p:cNvSpPr>
            <p:nvPr/>
          </p:nvSpPr>
          <p:spPr bwMode="auto">
            <a:xfrm>
              <a:off x="5929322" y="4214818"/>
              <a:ext cx="3144035" cy="1200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Ø"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itchFamily="50" charset="-127"/>
                  <a:ea typeface="맑은 고딕" pitchFamily="50" charset="-127"/>
                </a:rPr>
                <a:t> Minimum heating value for the energy</a:t>
              </a:r>
            </a:p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itchFamily="50" charset="-127"/>
                  <a:ea typeface="맑은 고딕" pitchFamily="50" charset="-127"/>
                </a:rPr>
                <a:t>    from gas engine</a:t>
              </a:r>
            </a:p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itchFamily="50" charset="-127"/>
                  <a:ea typeface="맑은 고딕" pitchFamily="50" charset="-127"/>
                </a:rPr>
                <a:t>     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itchFamily="50" charset="-127"/>
                  <a:ea typeface="맑은 고딕" pitchFamily="50" charset="-127"/>
                </a:rPr>
                <a:t>: 1300-1,500kcal/Nm3</a:t>
              </a:r>
            </a:p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endParaRPr>
            </a:p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Ø"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itchFamily="50" charset="-127"/>
                  <a:ea typeface="맑은 고딕" pitchFamily="50" charset="-127"/>
                </a:rPr>
                <a:t> Cold gas efficiency at high temperature</a:t>
              </a:r>
            </a:p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itchFamily="50" charset="-127"/>
                  <a:ea typeface="맑은 고딕" pitchFamily="50" charset="-127"/>
                </a:rPr>
                <a:t>     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itchFamily="50" charset="-127"/>
                  <a:ea typeface="맑은 고딕" pitchFamily="50" charset="-127"/>
                </a:rPr>
                <a:t>: 60-70% </a:t>
              </a:r>
              <a:endPara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5967425" y="4208815"/>
              <a:ext cx="3033931" cy="1206632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</p:grpSp>
      <p:sp>
        <p:nvSpPr>
          <p:cNvPr id="67" name="직사각형 66"/>
          <p:cNvSpPr/>
          <p:nvPr/>
        </p:nvSpPr>
        <p:spPr>
          <a:xfrm>
            <a:off x="560512" y="5553236"/>
            <a:ext cx="8640960" cy="539998"/>
          </a:xfrm>
          <a:prstGeom prst="rect">
            <a:avLst/>
          </a:prstGeom>
          <a:solidFill>
            <a:srgbClr val="FFFFFF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/>
                <a:cs typeface="Times New Roman" pitchFamily="18" charset="0"/>
              </a:rPr>
              <a:t>An efficient energy generation </a:t>
            </a:r>
            <a:r>
              <a:rPr kumimoji="0" lang="en-US" altLang="ko-KR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/>
                <a:cs typeface="Times New Roman" pitchFamily="18" charset="0"/>
              </a:rPr>
              <a:t>appears to be possible through </a:t>
            </a:r>
            <a:r>
              <a:rPr kumimoji="0" lang="en-US" altLang="ko-KR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/>
                <a:cs typeface="Times New Roman" pitchFamily="18" charset="0"/>
              </a:rPr>
              <a:t>results obtained in </a:t>
            </a:r>
            <a:r>
              <a:rPr kumimoji="0" lang="en-US" altLang="ko-KR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/>
                <a:cs typeface="Times New Roman" pitchFamily="18" charset="0"/>
              </a:rPr>
              <a:t>this experiment</a:t>
            </a:r>
            <a:endParaRPr kumimoji="0" lang="ko-KR" alt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굴림"/>
              <a:cs typeface="Times New Roman" pitchFamily="18" charset="0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426211" y="995536"/>
            <a:ext cx="58589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400" b="1" dirty="0" smtClean="0">
                <a:latin typeface="+mn-ea"/>
                <a:ea typeface="+mn-ea"/>
              </a:rPr>
              <a:t>Result of gasification experiment </a:t>
            </a:r>
          </a:p>
          <a:p>
            <a:pPr eaLnBrk="1" hangingPunct="1"/>
            <a:r>
              <a:rPr lang="en-US" altLang="ko-KR" sz="2400" dirty="0" smtClean="0">
                <a:latin typeface="+mn-ea"/>
                <a:ea typeface="+mn-ea"/>
              </a:rPr>
              <a:t> – Heating value &amp; Cold gas efficiency</a:t>
            </a:r>
            <a:endParaRPr lang="ko-KR" altLang="en-US" sz="2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2737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-0.16146 -0.0256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0" y="-13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Our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research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438150" y="1568442"/>
            <a:ext cx="8312149" cy="4632865"/>
          </a:xfrm>
          <a:prstGeom prst="roundRect">
            <a:avLst>
              <a:gd name="adj" fmla="val 3653"/>
            </a:avLst>
          </a:prstGeom>
          <a:noFill/>
          <a:ln w="28575" cap="flat" cmpd="sng" algn="ctr">
            <a:solidFill>
              <a:srgbClr val="35C9C2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182563" indent="-18256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kumimoji="0" lang="en-US" altLang="ko-KR" sz="1200" b="0" kern="0" dirty="0">
              <a:solidFill>
                <a:srgbClr val="003366"/>
              </a:solidFill>
              <a:latin typeface="맑은 고딕" pitchFamily="50" charset="-127"/>
              <a:ea typeface="맑은 고딕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422302" y="1556792"/>
            <a:ext cx="5286782" cy="360363"/>
          </a:xfrm>
          <a:prstGeom prst="roundRect">
            <a:avLst>
              <a:gd name="adj" fmla="val 3653"/>
            </a:avLst>
          </a:prstGeom>
          <a:solidFill>
            <a:srgbClr val="35C9C2">
              <a:lumMod val="75000"/>
            </a:srgbClr>
          </a:solidFill>
          <a:ln w="285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400" kern="0" dirty="0" smtClean="0">
                <a:solidFill>
                  <a:srgbClr val="FFFFFF"/>
                </a:solidFill>
                <a:latin typeface="맑은 고딕" pitchFamily="50" charset="-127"/>
                <a:ea typeface="맑은 고딕"/>
              </a:rPr>
              <a:t>K-</a:t>
            </a:r>
            <a:r>
              <a:rPr kumimoji="0" lang="en-US" altLang="ko-KR" sz="1400" kern="0" dirty="0" err="1" smtClean="0">
                <a:solidFill>
                  <a:srgbClr val="FFFFFF"/>
                </a:solidFill>
                <a:latin typeface="맑은 고딕" pitchFamily="50" charset="-127"/>
                <a:ea typeface="맑은 고딕"/>
              </a:rPr>
              <a:t>MeGa</a:t>
            </a:r>
            <a:r>
              <a:rPr kumimoji="0" lang="en-US" altLang="ko-KR" sz="1400" kern="0" dirty="0" smtClean="0">
                <a:solidFill>
                  <a:srgbClr val="FFFFFF"/>
                </a:solidFill>
                <a:latin typeface="맑은 고딕" pitchFamily="50" charset="-127"/>
                <a:ea typeface="맑은 고딕"/>
              </a:rPr>
              <a:t> system(</a:t>
            </a:r>
            <a:r>
              <a:rPr kumimoji="0" lang="en-US" altLang="ko-KR" sz="1400" kern="0" dirty="0" err="1" smtClean="0">
                <a:solidFill>
                  <a:srgbClr val="FF0000"/>
                </a:solidFill>
                <a:latin typeface="맑은 고딕" pitchFamily="50" charset="-127"/>
                <a:ea typeface="맑은 고딕"/>
              </a:rPr>
              <a:t>K</a:t>
            </a:r>
            <a:r>
              <a:rPr kumimoji="0" lang="en-US" altLang="ko-KR" sz="1400" kern="0" dirty="0" err="1" smtClean="0">
                <a:solidFill>
                  <a:srgbClr val="FFFFFF"/>
                </a:solidFill>
                <a:latin typeface="맑은 고딕" pitchFamily="50" charset="-127"/>
                <a:ea typeface="맑은 고딕"/>
              </a:rPr>
              <a:t>olon</a:t>
            </a:r>
            <a:r>
              <a:rPr kumimoji="0" lang="en-US" altLang="ko-KR" sz="1400" kern="0" dirty="0" smtClean="0">
                <a:solidFill>
                  <a:srgbClr val="FFFFFF"/>
                </a:solidFill>
                <a:latin typeface="맑은 고딕" pitchFamily="50" charset="-127"/>
                <a:ea typeface="맑은 고딕"/>
              </a:rPr>
              <a:t> </a:t>
            </a:r>
            <a:r>
              <a:rPr kumimoji="0" lang="en-US" altLang="ko-KR" sz="1400" kern="0" dirty="0" smtClean="0">
                <a:solidFill>
                  <a:srgbClr val="FF0000"/>
                </a:solidFill>
                <a:latin typeface="맑은 고딕" pitchFamily="50" charset="-127"/>
                <a:ea typeface="맑은 고딕"/>
              </a:rPr>
              <a:t>Me</a:t>
            </a:r>
            <a:r>
              <a:rPr kumimoji="0" lang="en-US" altLang="ko-KR" sz="1400" kern="0" dirty="0" smtClean="0">
                <a:solidFill>
                  <a:srgbClr val="FFFFFF"/>
                </a:solidFill>
                <a:latin typeface="맑은 고딕" pitchFamily="50" charset="-127"/>
                <a:ea typeface="맑은 고딕"/>
              </a:rPr>
              <a:t>chanical &amp; </a:t>
            </a:r>
            <a:r>
              <a:rPr kumimoji="0" lang="en-US" altLang="ko-KR" sz="1400" kern="0" dirty="0" smtClean="0">
                <a:solidFill>
                  <a:srgbClr val="FF0000"/>
                </a:solidFill>
                <a:latin typeface="맑은 고딕" pitchFamily="50" charset="-127"/>
                <a:ea typeface="맑은 고딕"/>
              </a:rPr>
              <a:t>Ga</a:t>
            </a:r>
            <a:r>
              <a:rPr kumimoji="0" lang="en-US" altLang="ko-KR" sz="1400" kern="0" dirty="0" smtClean="0">
                <a:solidFill>
                  <a:srgbClr val="FFFFFF"/>
                </a:solidFill>
                <a:latin typeface="맑은 고딕" pitchFamily="50" charset="-127"/>
                <a:ea typeface="맑은 고딕"/>
              </a:rPr>
              <a:t>sification system) </a:t>
            </a:r>
            <a:endParaRPr kumimoji="0" lang="ko-KR" altLang="en-US" sz="1400" kern="0" dirty="0">
              <a:solidFill>
                <a:srgbClr val="FFFFFF"/>
              </a:solidFill>
              <a:latin typeface="맑은 고딕" pitchFamily="50" charset="-127"/>
              <a:ea typeface="맑은 고딕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45820" y="2108503"/>
            <a:ext cx="3730830" cy="181588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400" dirty="0" smtClean="0">
                <a:solidFill>
                  <a:srgbClr val="0000CC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400" dirty="0" smtClean="0">
                <a:solidFill>
                  <a:srgbClr val="0000CC"/>
                </a:solidFill>
                <a:latin typeface="맑은 고딕"/>
                <a:ea typeface="맑은 고딕"/>
              </a:rPr>
              <a:t>Waste : Municipal Solid Wastes</a:t>
            </a:r>
          </a:p>
          <a:p>
            <a:pPr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ko-KR" sz="1400" dirty="0" smtClean="0">
                <a:solidFill>
                  <a:srgbClr val="0000CC"/>
                </a:solidFill>
                <a:latin typeface="맑은 고딕"/>
                <a:ea typeface="맑은 고딕"/>
              </a:rPr>
              <a:t> Facilities : Pre-treatment + gasification</a:t>
            </a:r>
          </a:p>
          <a:p>
            <a:pPr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400" dirty="0" smtClean="0">
                <a:solidFill>
                  <a:srgbClr val="0000CC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400" dirty="0" smtClean="0">
                <a:solidFill>
                  <a:srgbClr val="0000CC"/>
                </a:solidFill>
                <a:latin typeface="맑은 고딕"/>
                <a:ea typeface="맑은 고딕"/>
              </a:rPr>
              <a:t>Capacity : 5 ton/day</a:t>
            </a:r>
          </a:p>
          <a:p>
            <a:pPr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ko-KR" sz="1400" dirty="0" smtClean="0">
                <a:solidFill>
                  <a:srgbClr val="0000CC"/>
                </a:solidFill>
                <a:latin typeface="맑은 고딕"/>
                <a:ea typeface="맑은 고딕"/>
              </a:rPr>
              <a:t> Construction costs : 2.1 billion won</a:t>
            </a: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2" cstate="print"/>
          <a:srcRect l="61129" t="36175" r="12884" b="25333"/>
          <a:stretch>
            <a:fillRect/>
          </a:stretch>
        </p:blipFill>
        <p:spPr bwMode="auto">
          <a:xfrm>
            <a:off x="539552" y="2072500"/>
            <a:ext cx="4284000" cy="262800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27279" y="959532"/>
            <a:ext cx="1712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400" b="1" dirty="0" smtClean="0">
                <a:latin typeface="+mn-ea"/>
                <a:ea typeface="+mn-ea"/>
              </a:rPr>
              <a:t>Pilot plant</a:t>
            </a:r>
            <a:endParaRPr lang="ko-KR" altLang="en-US" sz="2400" dirty="0">
              <a:latin typeface="+mn-ea"/>
              <a:ea typeface="+mn-ea"/>
            </a:endParaRPr>
          </a:p>
        </p:txBody>
      </p:sp>
      <p:pic>
        <p:nvPicPr>
          <p:cNvPr id="17" name="Picture 2" descr="D:\폐기물에너지화(에코스타)\3단계1차년도\기술설명회(2011년)\Leaflet\참고자료\가스화전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2757" y="4419260"/>
            <a:ext cx="2016000" cy="1512000"/>
          </a:xfrm>
          <a:prstGeom prst="rect">
            <a:avLst/>
          </a:prstGeom>
          <a:noFill/>
        </p:spPr>
      </p:pic>
      <p:pic>
        <p:nvPicPr>
          <p:cNvPr id="18" name="Picture 4" descr="D:\폐기물에너지화(에코스타)\3단계1차년도\기술설명회(2011년)\Leaflet\참고자료\전처리전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2517" y="4419260"/>
            <a:ext cx="2016000" cy="1512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445505" y="5651666"/>
            <a:ext cx="16466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100" dirty="0" smtClean="0">
                <a:solidFill>
                  <a:srgbClr val="FF0000"/>
                </a:solidFill>
                <a:latin typeface="맑은 고딕"/>
                <a:ea typeface="맑은 고딕"/>
              </a:rPr>
              <a:t>Pre-treatment system</a:t>
            </a:r>
            <a:endParaRPr kumimoji="0" lang="ko-KR" altLang="en-US" sz="1100" dirty="0">
              <a:solidFill>
                <a:srgbClr val="FF0000"/>
              </a:solidFill>
              <a:latin typeface="맑은 고딕"/>
              <a:ea typeface="맑은 고딕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48383" y="5651666"/>
            <a:ext cx="1491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100" dirty="0" smtClean="0">
                <a:solidFill>
                  <a:srgbClr val="FF0000"/>
                </a:solidFill>
                <a:latin typeface="맑은 고딕"/>
                <a:ea typeface="맑은 고딕"/>
              </a:rPr>
              <a:t>Gasification system</a:t>
            </a:r>
            <a:endParaRPr kumimoji="0" lang="ko-KR" altLang="en-US" sz="1100" dirty="0">
              <a:solidFill>
                <a:srgbClr val="FF0000"/>
              </a:solidFill>
              <a:latin typeface="맑은 고딕"/>
              <a:ea typeface="맑은 고딕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100509" y="4329100"/>
            <a:ext cx="4320480" cy="1656184"/>
          </a:xfrm>
          <a:prstGeom prst="rect">
            <a:avLst/>
          </a:prstGeom>
          <a:noFill/>
          <a:ln w="349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90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6. </a:t>
            </a: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Our research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4608" y="2456892"/>
            <a:ext cx="69896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dirty="0" smtClean="0">
                <a:latin typeface="+mn-ea"/>
                <a:ea typeface="+mn-ea"/>
              </a:rPr>
              <a:t>The video to explain</a:t>
            </a:r>
          </a:p>
          <a:p>
            <a:pPr algn="ctr"/>
            <a:r>
              <a:rPr lang="en-US" altLang="ko-KR" sz="5400" dirty="0" smtClean="0">
                <a:latin typeface="+mn-ea"/>
                <a:ea typeface="+mn-ea"/>
              </a:rPr>
              <a:t> K-</a:t>
            </a:r>
            <a:r>
              <a:rPr lang="en-US" altLang="ko-KR" sz="5400" dirty="0" err="1" smtClean="0">
                <a:latin typeface="+mn-ea"/>
                <a:ea typeface="+mn-ea"/>
              </a:rPr>
              <a:t>MeGa</a:t>
            </a:r>
            <a:r>
              <a:rPr lang="en-US" altLang="ko-KR" sz="5400" dirty="0" smtClean="0">
                <a:latin typeface="+mn-ea"/>
                <a:ea typeface="+mn-ea"/>
              </a:rPr>
              <a:t> system</a:t>
            </a:r>
            <a:endParaRPr lang="ko-KR" altLang="en-US" sz="5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819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Our research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t="6158" r="62081" b="24723"/>
          <a:stretch/>
        </p:blipFill>
        <p:spPr bwMode="auto">
          <a:xfrm>
            <a:off x="1532620" y="1604665"/>
            <a:ext cx="5796644" cy="40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6496" y="959532"/>
            <a:ext cx="24191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400" b="1" dirty="0" smtClean="0">
                <a:latin typeface="+mn-ea"/>
                <a:ea typeface="+mn-ea"/>
              </a:rPr>
              <a:t>Research result</a:t>
            </a:r>
            <a:endParaRPr lang="ko-KR" altLang="en-US" sz="2400" dirty="0">
              <a:latin typeface="+mn-ea"/>
              <a:ea typeface="+mn-ea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40632" y="5723964"/>
            <a:ext cx="57637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000" b="1" dirty="0" smtClean="0">
                <a:solidFill>
                  <a:schemeClr val="accent6"/>
                </a:solidFill>
                <a:latin typeface="+mn-ea"/>
                <a:ea typeface="+mn-ea"/>
              </a:rPr>
              <a:t>Certification on environment new technology</a:t>
            </a:r>
            <a:endParaRPr lang="ko-KR" altLang="en-US" sz="2000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850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1. Introduction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of KOLONGLOBAL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62" name="직선 연결선 61"/>
          <p:cNvCxnSpPr>
            <a:stCxn id="71" idx="6"/>
          </p:cNvCxnSpPr>
          <p:nvPr/>
        </p:nvCxnSpPr>
        <p:spPr>
          <a:xfrm>
            <a:off x="1601416" y="2366966"/>
            <a:ext cx="59356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타원 62"/>
          <p:cNvSpPr/>
          <p:nvPr/>
        </p:nvSpPr>
        <p:spPr>
          <a:xfrm>
            <a:off x="5135195" y="2270133"/>
            <a:ext cx="207963" cy="19526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dirty="0">
              <a:solidFill>
                <a:schemeClr val="tx2">
                  <a:lumMod val="75000"/>
                </a:schemeClr>
              </a:solidFill>
              <a:latin typeface="+mn-ea"/>
              <a:cs typeface="조선일보명조" pitchFamily="18" charset="-127"/>
            </a:endParaRPr>
          </a:p>
        </p:txBody>
      </p:sp>
      <p:cxnSp>
        <p:nvCxnSpPr>
          <p:cNvPr id="64" name="꺾인 연결선 63"/>
          <p:cNvCxnSpPr>
            <a:stCxn id="74" idx="6"/>
            <a:endCxn id="63" idx="0"/>
          </p:cNvCxnSpPr>
          <p:nvPr/>
        </p:nvCxnSpPr>
        <p:spPr>
          <a:xfrm>
            <a:off x="3798522" y="1452567"/>
            <a:ext cx="1439863" cy="817562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직사각형 64"/>
          <p:cNvSpPr/>
          <p:nvPr/>
        </p:nvSpPr>
        <p:spPr>
          <a:xfrm rot="10800000" flipV="1">
            <a:off x="682259" y="2504634"/>
            <a:ext cx="1000125" cy="7973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4" tIns="0" rIns="0" bIns="0" spcCol="1270" anchor="ctr"/>
          <a:lstStyle/>
          <a:p>
            <a:pPr algn="r"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200" b="1" dirty="0" smtClean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1954</a:t>
            </a:r>
            <a:endParaRPr lang="en-US" altLang="ko-KR" sz="1000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r" defTabSz="711214">
              <a:spcAft>
                <a:spcPct val="35000"/>
              </a:spcAft>
              <a:defRPr/>
            </a:pPr>
            <a:r>
              <a:rPr lang="en-US" altLang="ko-KR" sz="10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Kaemyeong Corporation </a:t>
            </a:r>
            <a:r>
              <a:rPr lang="en-US" altLang="ko-KR" sz="1000" dirty="0" smtClean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formed</a:t>
            </a:r>
          </a:p>
        </p:txBody>
      </p:sp>
      <p:sp>
        <p:nvSpPr>
          <p:cNvPr id="66" name="Rectangle 17"/>
          <p:cNvSpPr>
            <a:spLocks/>
          </p:cNvSpPr>
          <p:nvPr/>
        </p:nvSpPr>
        <p:spPr bwMode="auto">
          <a:xfrm>
            <a:off x="-24183" y="2277808"/>
            <a:ext cx="13525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algn="r" eaLnBrk="1" hangingPunct="1"/>
            <a:r>
              <a:rPr lang="en-US" altLang="ko-KR" sz="1200" b="1" dirty="0" smtClean="0">
                <a:solidFill>
                  <a:srgbClr val="C00000"/>
                </a:solidFill>
                <a:latin typeface="+mn-ea"/>
                <a:ea typeface="+mn-ea"/>
                <a:cs typeface="조선일보명조" panose="02030304000000000000" pitchFamily="18" charset="-127"/>
                <a:sym typeface="Dinbol Regular"/>
              </a:rPr>
              <a:t>Trading</a:t>
            </a:r>
            <a:endParaRPr lang="en-US" altLang="ko-KR" sz="1200" b="1" dirty="0">
              <a:solidFill>
                <a:srgbClr val="C00000"/>
              </a:solidFill>
              <a:latin typeface="+mn-ea"/>
              <a:ea typeface="+mn-ea"/>
              <a:cs typeface="조선일보명조" panose="02030304000000000000" pitchFamily="18" charset="-127"/>
              <a:sym typeface="Dinbol Regular"/>
            </a:endParaRPr>
          </a:p>
        </p:txBody>
      </p:sp>
      <p:sp>
        <p:nvSpPr>
          <p:cNvPr id="67" name="직사각형 66"/>
          <p:cNvSpPr/>
          <p:nvPr/>
        </p:nvSpPr>
        <p:spPr>
          <a:xfrm rot="10800000" flipV="1">
            <a:off x="1082304" y="1486290"/>
            <a:ext cx="2792412" cy="5762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4" tIns="0" rIns="0" bIns="0" spcCol="1270" anchor="ctr"/>
          <a:lstStyle/>
          <a:p>
            <a:pPr algn="r"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1990</a:t>
            </a:r>
          </a:p>
          <a:p>
            <a:pPr algn="r"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KOLON Communication and Information</a:t>
            </a:r>
            <a:endParaRPr lang="en-US" altLang="ko-KR" sz="1000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68" name="Rectangle 17"/>
          <p:cNvSpPr>
            <a:spLocks/>
          </p:cNvSpPr>
          <p:nvPr/>
        </p:nvSpPr>
        <p:spPr bwMode="auto">
          <a:xfrm>
            <a:off x="2166570" y="1352295"/>
            <a:ext cx="135413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algn="r" eaLnBrk="1" hangingPunct="1"/>
            <a:r>
              <a:rPr lang="en-US" altLang="ko-KR" sz="1200" b="1" dirty="0">
                <a:solidFill>
                  <a:srgbClr val="C00000"/>
                </a:solidFill>
                <a:latin typeface="+mn-ea"/>
                <a:ea typeface="+mn-ea"/>
                <a:cs typeface="조선일보명조" panose="02030304000000000000" pitchFamily="18" charset="-127"/>
                <a:sym typeface="Dinbol Regular"/>
              </a:rPr>
              <a:t>IT</a:t>
            </a:r>
          </a:p>
        </p:txBody>
      </p:sp>
      <p:sp>
        <p:nvSpPr>
          <p:cNvPr id="69" name="직사각형 68"/>
          <p:cNvSpPr/>
          <p:nvPr/>
        </p:nvSpPr>
        <p:spPr>
          <a:xfrm rot="10800000" flipV="1">
            <a:off x="4978030" y="2484441"/>
            <a:ext cx="1060450" cy="5762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4" tIns="0" rIns="0" bIns="0" spcCol="1270" anchor="ctr"/>
          <a:lstStyle/>
          <a:p>
            <a:pPr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2006</a:t>
            </a:r>
          </a:p>
          <a:p>
            <a:pPr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schemeClr val="tx2">
                    <a:lumMod val="7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KOLON I’Net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70" name="직사각형 69"/>
          <p:cNvSpPr/>
          <p:nvPr/>
        </p:nvSpPr>
        <p:spPr>
          <a:xfrm rot="10800000" flipV="1">
            <a:off x="3803284" y="2484441"/>
            <a:ext cx="1552575" cy="5762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4" tIns="0" rIns="0" bIns="0" spcCol="1270" anchor="ctr"/>
          <a:lstStyle/>
          <a:p>
            <a:pPr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2001</a:t>
            </a:r>
          </a:p>
          <a:p>
            <a:pPr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KOLON</a:t>
            </a:r>
          </a:p>
          <a:p>
            <a:pPr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International</a:t>
            </a:r>
            <a:endParaRPr lang="ko-KR" altLang="en-US" sz="1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71" name="타원 70"/>
          <p:cNvSpPr/>
          <p:nvPr/>
        </p:nvSpPr>
        <p:spPr>
          <a:xfrm>
            <a:off x="1393455" y="2270133"/>
            <a:ext cx="207962" cy="1952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dirty="0">
              <a:latin typeface="+mn-ea"/>
              <a:cs typeface="조선일보명조" pitchFamily="18" charset="-127"/>
            </a:endParaRPr>
          </a:p>
        </p:txBody>
      </p:sp>
      <p:sp>
        <p:nvSpPr>
          <p:cNvPr id="72" name="타원 71"/>
          <p:cNvSpPr/>
          <p:nvPr/>
        </p:nvSpPr>
        <p:spPr>
          <a:xfrm>
            <a:off x="2749180" y="2270133"/>
            <a:ext cx="207962" cy="1952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dirty="0">
              <a:latin typeface="+mn-ea"/>
              <a:cs typeface="조선일보명조" pitchFamily="18" charset="-127"/>
            </a:endParaRPr>
          </a:p>
        </p:txBody>
      </p:sp>
      <p:sp>
        <p:nvSpPr>
          <p:cNvPr id="73" name="타원 72"/>
          <p:cNvSpPr/>
          <p:nvPr/>
        </p:nvSpPr>
        <p:spPr>
          <a:xfrm>
            <a:off x="3969972" y="2270133"/>
            <a:ext cx="207963" cy="1952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dirty="0">
              <a:latin typeface="+mn-ea"/>
              <a:cs typeface="조선일보명조" pitchFamily="18" charset="-127"/>
            </a:endParaRPr>
          </a:p>
        </p:txBody>
      </p:sp>
      <p:sp>
        <p:nvSpPr>
          <p:cNvPr id="74" name="타원 73"/>
          <p:cNvSpPr/>
          <p:nvPr/>
        </p:nvSpPr>
        <p:spPr>
          <a:xfrm>
            <a:off x="3590555" y="1355734"/>
            <a:ext cx="207962" cy="1936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dirty="0">
              <a:latin typeface="+mn-ea"/>
              <a:cs typeface="조선일보명조" pitchFamily="18" charset="-127"/>
            </a:endParaRPr>
          </a:p>
        </p:txBody>
      </p:sp>
      <p:grpSp>
        <p:nvGrpSpPr>
          <p:cNvPr id="75" name="그룹 86"/>
          <p:cNvGrpSpPr>
            <a:grpSpLocks/>
          </p:cNvGrpSpPr>
          <p:nvPr/>
        </p:nvGrpSpPr>
        <p:grpSpPr bwMode="auto">
          <a:xfrm>
            <a:off x="6378897" y="2754379"/>
            <a:ext cx="2822575" cy="584481"/>
            <a:chOff x="6321152" y="1401515"/>
            <a:chExt cx="2822575" cy="584200"/>
          </a:xfrm>
        </p:grpSpPr>
        <p:sp>
          <p:nvSpPr>
            <p:cNvPr id="76" name="직사각형 75"/>
            <p:cNvSpPr/>
            <p:nvPr/>
          </p:nvSpPr>
          <p:spPr>
            <a:xfrm rot="10800000" flipV="1">
              <a:off x="6321152" y="1409730"/>
              <a:ext cx="2822575" cy="5759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03084" tIns="0" rIns="0" bIns="0" spcCol="1270" anchor="ctr"/>
            <a:lstStyle/>
            <a:p>
              <a:pPr algn="ctr" defTabSz="711214" eaLnBrk="1" fontAlgn="auto" latinLnBrk="1" hangingPunct="1">
                <a:lnSpc>
                  <a:spcPct val="60000"/>
                </a:lnSpc>
                <a:spcAft>
                  <a:spcPct val="35000"/>
                </a:spcAft>
                <a:defRPr/>
              </a:pPr>
              <a:endParaRPr lang="ko-KR" altLang="en-US" sz="1300" dirty="0">
                <a:solidFill>
                  <a:srgbClr val="0070C0"/>
                </a:solidFill>
                <a:latin typeface="+mn-ea"/>
                <a:cs typeface="조선일보명조" pitchFamily="18" charset="-127"/>
              </a:endParaRPr>
            </a:p>
          </p:txBody>
        </p:sp>
        <p:pic>
          <p:nvPicPr>
            <p:cNvPr id="77" name="그림 8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814" y="1401515"/>
              <a:ext cx="1871663" cy="125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8" name="직사각형 77"/>
          <p:cNvSpPr/>
          <p:nvPr/>
        </p:nvSpPr>
        <p:spPr>
          <a:xfrm rot="10800000" flipV="1">
            <a:off x="2231660" y="3375028"/>
            <a:ext cx="1182687" cy="4873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4" tIns="0" rIns="0" bIns="0" spcCol="1270" anchor="ctr"/>
          <a:lstStyle/>
          <a:p>
            <a:pPr algn="r"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200" b="1" dirty="0" smtClean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1987</a:t>
            </a:r>
            <a:r>
              <a:rPr lang="en-US" altLang="ko-KR" sz="1400" b="1" dirty="0" smtClean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endParaRPr lang="en-US" altLang="ko-KR" sz="1400" b="1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r"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(Established)</a:t>
            </a:r>
            <a:endParaRPr lang="en-US" altLang="ko-KR" sz="1000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r"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KOLON Motors</a:t>
            </a:r>
            <a:endParaRPr lang="ko-KR" altLang="en-US" sz="1000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79" name="직사각형 78"/>
          <p:cNvSpPr/>
          <p:nvPr/>
        </p:nvSpPr>
        <p:spPr>
          <a:xfrm rot="10800000" flipV="1">
            <a:off x="682260" y="4179897"/>
            <a:ext cx="2471737" cy="5048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4" tIns="0" rIns="0" bIns="0" spcCol="1270" anchor="ctr"/>
          <a:lstStyle/>
          <a:p>
            <a:pPr algn="r"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1984</a:t>
            </a:r>
            <a:endParaRPr lang="en-US" altLang="ko-KR" sz="1400" b="1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r"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(Established)</a:t>
            </a:r>
            <a:endParaRPr lang="en-US" altLang="ko-KR" sz="1000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r"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KOLON SPOREX</a:t>
            </a:r>
            <a:endParaRPr lang="ko-KR" altLang="en-US" sz="1000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80" name="Rectangle 17"/>
          <p:cNvSpPr>
            <a:spLocks/>
          </p:cNvSpPr>
          <p:nvPr/>
        </p:nvSpPr>
        <p:spPr bwMode="auto">
          <a:xfrm>
            <a:off x="1441085" y="3879337"/>
            <a:ext cx="1354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algn="r" eaLnBrk="1" hangingPunct="1"/>
            <a:r>
              <a:rPr lang="en-US" altLang="ko-KR" sz="1200" b="1" dirty="0" smtClean="0">
                <a:solidFill>
                  <a:srgbClr val="C00000"/>
                </a:solidFill>
                <a:latin typeface="+mn-ea"/>
                <a:ea typeface="+mn-ea"/>
                <a:cs typeface="조선일보명조" panose="02030304000000000000" pitchFamily="18" charset="-127"/>
                <a:sym typeface="Dinbol Regular"/>
              </a:rPr>
              <a:t>Sports &amp; HealthCare</a:t>
            </a:r>
            <a:endParaRPr lang="en-US" altLang="ko-KR" sz="1200" b="1" dirty="0">
              <a:solidFill>
                <a:srgbClr val="C00000"/>
              </a:solidFill>
              <a:latin typeface="+mn-ea"/>
              <a:ea typeface="+mn-ea"/>
              <a:cs typeface="조선일보명조" panose="02030304000000000000" pitchFamily="18" charset="-127"/>
              <a:sym typeface="Dinbol Regular"/>
            </a:endParaRPr>
          </a:p>
        </p:txBody>
      </p:sp>
      <p:sp>
        <p:nvSpPr>
          <p:cNvPr id="81" name="타원 80"/>
          <p:cNvSpPr/>
          <p:nvPr/>
        </p:nvSpPr>
        <p:spPr>
          <a:xfrm>
            <a:off x="3125420" y="3138497"/>
            <a:ext cx="207963" cy="1936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dirty="0">
              <a:latin typeface="+mn-ea"/>
              <a:cs typeface="조선일보명조" pitchFamily="18" charset="-127"/>
            </a:endParaRPr>
          </a:p>
        </p:txBody>
      </p:sp>
      <p:sp>
        <p:nvSpPr>
          <p:cNvPr id="82" name="Rectangle 17"/>
          <p:cNvSpPr>
            <a:spLocks/>
          </p:cNvSpPr>
          <p:nvPr/>
        </p:nvSpPr>
        <p:spPr bwMode="auto">
          <a:xfrm>
            <a:off x="1688735" y="3136647"/>
            <a:ext cx="13541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algn="r" eaLnBrk="1" hangingPunct="1"/>
            <a:r>
              <a:rPr lang="en-US" altLang="ko-KR" sz="1200" b="1" dirty="0" smtClean="0">
                <a:solidFill>
                  <a:srgbClr val="C00000"/>
                </a:solidFill>
                <a:latin typeface="+mn-ea"/>
                <a:ea typeface="+mn-ea"/>
                <a:cs typeface="조선일보명조" panose="02030304000000000000" pitchFamily="18" charset="-127"/>
                <a:sym typeface="Dinbol Regular"/>
              </a:rPr>
              <a:t>Motors</a:t>
            </a:r>
            <a:endParaRPr lang="en-US" altLang="ko-KR" sz="1200" b="1" dirty="0">
              <a:solidFill>
                <a:srgbClr val="C00000"/>
              </a:solidFill>
              <a:latin typeface="+mn-ea"/>
              <a:ea typeface="+mn-ea"/>
              <a:cs typeface="조선일보명조" panose="02030304000000000000" pitchFamily="18" charset="-127"/>
              <a:sym typeface="Dinbol Regular"/>
            </a:endParaRPr>
          </a:p>
        </p:txBody>
      </p:sp>
      <p:sp>
        <p:nvSpPr>
          <p:cNvPr id="83" name="타원 82"/>
          <p:cNvSpPr/>
          <p:nvPr/>
        </p:nvSpPr>
        <p:spPr>
          <a:xfrm>
            <a:off x="3966796" y="3138497"/>
            <a:ext cx="207963" cy="19367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dirty="0">
              <a:solidFill>
                <a:schemeClr val="tx2">
                  <a:lumMod val="75000"/>
                </a:schemeClr>
              </a:solidFill>
              <a:latin typeface="+mn-ea"/>
              <a:cs typeface="조선일보명조" pitchFamily="18" charset="-127"/>
            </a:endParaRPr>
          </a:p>
        </p:txBody>
      </p:sp>
      <p:sp>
        <p:nvSpPr>
          <p:cNvPr id="84" name="타원 83"/>
          <p:cNvSpPr/>
          <p:nvPr/>
        </p:nvSpPr>
        <p:spPr>
          <a:xfrm>
            <a:off x="2857129" y="3973522"/>
            <a:ext cx="207962" cy="1936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dirty="0">
              <a:latin typeface="+mn-ea"/>
              <a:cs typeface="조선일보명조" pitchFamily="18" charset="-127"/>
            </a:endParaRPr>
          </a:p>
        </p:txBody>
      </p:sp>
      <p:cxnSp>
        <p:nvCxnSpPr>
          <p:cNvPr id="85" name="직선 연결선 84"/>
          <p:cNvCxnSpPr>
            <a:stCxn id="81" idx="6"/>
            <a:endCxn id="83" idx="2"/>
          </p:cNvCxnSpPr>
          <p:nvPr/>
        </p:nvCxnSpPr>
        <p:spPr>
          <a:xfrm>
            <a:off x="3333379" y="3235328"/>
            <a:ext cx="633412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꺾인 연결선 85"/>
          <p:cNvCxnSpPr>
            <a:stCxn id="84" idx="6"/>
            <a:endCxn id="83" idx="2"/>
          </p:cNvCxnSpPr>
          <p:nvPr/>
        </p:nvCxnSpPr>
        <p:spPr>
          <a:xfrm flipV="1">
            <a:off x="3065091" y="3235333"/>
            <a:ext cx="901700" cy="835025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직사각형 86"/>
          <p:cNvSpPr/>
          <p:nvPr/>
        </p:nvSpPr>
        <p:spPr>
          <a:xfrm rot="10800000" flipV="1">
            <a:off x="959557" y="5183197"/>
            <a:ext cx="1253051" cy="5048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4" tIns="0" rIns="0" bIns="0" spcCol="1270" anchor="ctr"/>
          <a:lstStyle/>
          <a:p>
            <a:pPr algn="r"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200" b="1" dirty="0" smtClean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1960</a:t>
            </a:r>
            <a:endParaRPr lang="en-US" altLang="ko-KR" sz="1400" b="1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r" defTabSz="711214" eaLnBrk="1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(Established)</a:t>
            </a:r>
            <a:endParaRPr lang="en-US" altLang="ko-KR" sz="1000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r" defTabSz="711214" eaLnBrk="1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Hyupwha Industry</a:t>
            </a:r>
            <a:endParaRPr lang="ko-KR" altLang="en-US" sz="1000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88" name="Rectangle 17"/>
          <p:cNvSpPr>
            <a:spLocks/>
          </p:cNvSpPr>
          <p:nvPr/>
        </p:nvSpPr>
        <p:spPr bwMode="auto">
          <a:xfrm>
            <a:off x="517160" y="4926552"/>
            <a:ext cx="13541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algn="r" eaLnBrk="1" hangingPunct="1"/>
            <a:r>
              <a:rPr lang="en-US" altLang="ko-KR" sz="1200" b="1" dirty="0" smtClean="0">
                <a:solidFill>
                  <a:srgbClr val="C00000"/>
                </a:solidFill>
                <a:latin typeface="+mn-ea"/>
                <a:ea typeface="+mn-ea"/>
                <a:cs typeface="조선일보명조" panose="02030304000000000000" pitchFamily="18" charset="-127"/>
                <a:sym typeface="Dinbol Regular"/>
              </a:rPr>
              <a:t>Construction</a:t>
            </a:r>
            <a:endParaRPr lang="en-US" altLang="ko-KR" sz="1200" b="1" dirty="0">
              <a:solidFill>
                <a:srgbClr val="C00000"/>
              </a:solidFill>
              <a:latin typeface="+mn-ea"/>
              <a:ea typeface="+mn-ea"/>
              <a:cs typeface="조선일보명조" panose="02030304000000000000" pitchFamily="18" charset="-127"/>
              <a:sym typeface="Dinbol Regular"/>
            </a:endParaRPr>
          </a:p>
        </p:txBody>
      </p:sp>
      <p:sp>
        <p:nvSpPr>
          <p:cNvPr id="89" name="타원 88"/>
          <p:cNvSpPr/>
          <p:nvPr/>
        </p:nvSpPr>
        <p:spPr>
          <a:xfrm>
            <a:off x="1934797" y="4926016"/>
            <a:ext cx="207963" cy="19526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dirty="0">
              <a:latin typeface="+mn-ea"/>
              <a:cs typeface="조선일보명조" pitchFamily="18" charset="-127"/>
            </a:endParaRPr>
          </a:p>
        </p:txBody>
      </p:sp>
      <p:sp>
        <p:nvSpPr>
          <p:cNvPr id="90" name="직사각형 89"/>
          <p:cNvSpPr/>
          <p:nvPr/>
        </p:nvSpPr>
        <p:spPr>
          <a:xfrm rot="10800000" flipV="1">
            <a:off x="2477719" y="5084766"/>
            <a:ext cx="1898646" cy="5762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4" tIns="0" rIns="0" bIns="0" spcCol="1270" anchor="ctr"/>
          <a:lstStyle/>
          <a:p>
            <a:pPr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1978</a:t>
            </a:r>
          </a:p>
          <a:p>
            <a:pPr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KOLON General Construction</a:t>
            </a:r>
            <a:endParaRPr lang="ko-KR" altLang="en-US" sz="1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91" name="직사각형 90"/>
          <p:cNvSpPr/>
          <p:nvPr/>
        </p:nvSpPr>
        <p:spPr>
          <a:xfrm rot="10800000" flipV="1">
            <a:off x="4460505" y="5129216"/>
            <a:ext cx="1041400" cy="5762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4" tIns="0" rIns="0" bIns="0" spcCol="1270" anchor="ctr"/>
          <a:lstStyle/>
          <a:p>
            <a:pPr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200" b="1" dirty="0" smtClean="0">
                <a:solidFill>
                  <a:schemeClr val="tx2">
                    <a:lumMod val="7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2000</a:t>
            </a:r>
            <a:endParaRPr lang="en-US" altLang="ko-KR" sz="1000" dirty="0">
              <a:solidFill>
                <a:schemeClr val="tx2">
                  <a:lumMod val="75000"/>
                </a:scheme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schemeClr val="tx2">
                    <a:lumMod val="7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KOLON E&amp;C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92" name="Rectangle 17"/>
          <p:cNvSpPr>
            <a:spLocks/>
          </p:cNvSpPr>
          <p:nvPr/>
        </p:nvSpPr>
        <p:spPr bwMode="auto">
          <a:xfrm>
            <a:off x="1150570" y="5807614"/>
            <a:ext cx="135413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algn="r" eaLnBrk="1" hangingPunct="1"/>
            <a:r>
              <a:rPr lang="en-US" altLang="ko-KR" sz="1200" b="1" dirty="0" smtClean="0">
                <a:solidFill>
                  <a:srgbClr val="C00000"/>
                </a:solidFill>
                <a:latin typeface="+mn-ea"/>
                <a:ea typeface="+mn-ea"/>
                <a:cs typeface="조선일보명조" panose="02030304000000000000" pitchFamily="18" charset="-127"/>
                <a:sym typeface="Dinbol Regular"/>
              </a:rPr>
              <a:t>Engineering</a:t>
            </a:r>
            <a:endParaRPr lang="en-US" altLang="ko-KR" sz="1200" b="1" dirty="0">
              <a:solidFill>
                <a:srgbClr val="C00000"/>
              </a:solidFill>
              <a:latin typeface="+mn-ea"/>
              <a:ea typeface="+mn-ea"/>
              <a:cs typeface="조선일보명조" panose="02030304000000000000" pitchFamily="18" charset="-127"/>
              <a:sym typeface="Dinbol Regular"/>
            </a:endParaRPr>
          </a:p>
        </p:txBody>
      </p:sp>
      <p:sp>
        <p:nvSpPr>
          <p:cNvPr id="93" name="타원 92"/>
          <p:cNvSpPr/>
          <p:nvPr/>
        </p:nvSpPr>
        <p:spPr>
          <a:xfrm>
            <a:off x="2555504" y="5821367"/>
            <a:ext cx="207962" cy="19526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dirty="0">
              <a:cs typeface="조선일보명조" pitchFamily="18" charset="-127"/>
            </a:endParaRPr>
          </a:p>
        </p:txBody>
      </p:sp>
      <p:sp>
        <p:nvSpPr>
          <p:cNvPr id="94" name="타원 93"/>
          <p:cNvSpPr/>
          <p:nvPr/>
        </p:nvSpPr>
        <p:spPr>
          <a:xfrm>
            <a:off x="4376371" y="4926016"/>
            <a:ext cx="207963" cy="19526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dirty="0">
              <a:solidFill>
                <a:schemeClr val="tx2">
                  <a:lumMod val="75000"/>
                </a:schemeClr>
              </a:solidFill>
              <a:latin typeface="+mn-ea"/>
              <a:cs typeface="조선일보명조" pitchFamily="18" charset="-127"/>
            </a:endParaRPr>
          </a:p>
        </p:txBody>
      </p:sp>
      <p:cxnSp>
        <p:nvCxnSpPr>
          <p:cNvPr id="95" name="직선 연결선 94"/>
          <p:cNvCxnSpPr>
            <a:stCxn id="89" idx="6"/>
            <a:endCxn id="94" idx="2"/>
          </p:cNvCxnSpPr>
          <p:nvPr/>
        </p:nvCxnSpPr>
        <p:spPr>
          <a:xfrm>
            <a:off x="2142754" y="5022853"/>
            <a:ext cx="223361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타원 95"/>
          <p:cNvSpPr/>
          <p:nvPr/>
        </p:nvSpPr>
        <p:spPr>
          <a:xfrm>
            <a:off x="2641230" y="4926016"/>
            <a:ext cx="207962" cy="1952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dirty="0">
              <a:latin typeface="+mn-ea"/>
              <a:cs typeface="조선일보명조" pitchFamily="18" charset="-127"/>
            </a:endParaRPr>
          </a:p>
        </p:txBody>
      </p:sp>
      <p:cxnSp>
        <p:nvCxnSpPr>
          <p:cNvPr id="97" name="꺾인 연결선 96"/>
          <p:cNvCxnSpPr>
            <a:stCxn id="93" idx="6"/>
            <a:endCxn id="94" idx="4"/>
          </p:cNvCxnSpPr>
          <p:nvPr/>
        </p:nvCxnSpPr>
        <p:spPr>
          <a:xfrm flipV="1">
            <a:off x="2763471" y="5121284"/>
            <a:ext cx="1717675" cy="798513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꺾인 연결선 97"/>
          <p:cNvCxnSpPr>
            <a:stCxn id="94" idx="6"/>
          </p:cNvCxnSpPr>
          <p:nvPr/>
        </p:nvCxnSpPr>
        <p:spPr>
          <a:xfrm flipV="1">
            <a:off x="4584330" y="2366970"/>
            <a:ext cx="2952750" cy="2655887"/>
          </a:xfrm>
          <a:prstGeom prst="bentConnector3">
            <a:avLst>
              <a:gd name="adj1" fmla="val 64168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직사각형 98"/>
          <p:cNvSpPr/>
          <p:nvPr/>
        </p:nvSpPr>
        <p:spPr>
          <a:xfrm rot="10800000" flipV="1">
            <a:off x="3949334" y="2900372"/>
            <a:ext cx="914401" cy="4714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4" tIns="0" rIns="0" bIns="0" spcCol="1270" anchor="ctr"/>
          <a:lstStyle/>
          <a:p>
            <a:pPr algn="ctr" defTabSz="711214" eaLnBrk="1" fontAlgn="auto" latinLnBrk="1" hangingPunct="1">
              <a:lnSpc>
                <a:spcPct val="60000"/>
              </a:lnSpc>
              <a:spcAft>
                <a:spcPct val="35000"/>
              </a:spcAft>
              <a:defRPr/>
            </a:pPr>
            <a:r>
              <a:rPr lang="en-US" altLang="ko-KR" sz="1000" b="1" dirty="0">
                <a:solidFill>
                  <a:srgbClr val="FF0000"/>
                </a:solidFill>
                <a:latin typeface="+mn-ea"/>
                <a:cs typeface="조선일보명조" pitchFamily="18" charset="-127"/>
              </a:rPr>
              <a:t>[Merger]</a:t>
            </a:r>
            <a:endParaRPr lang="ko-KR" altLang="en-US" sz="799" b="1" dirty="0">
              <a:solidFill>
                <a:srgbClr val="FF0000"/>
              </a:solidFill>
              <a:latin typeface="+mn-ea"/>
              <a:cs typeface="조선일보명조" pitchFamily="18" charset="-127"/>
            </a:endParaRPr>
          </a:p>
        </p:txBody>
      </p:sp>
      <p:sp>
        <p:nvSpPr>
          <p:cNvPr id="100" name="직사각형 99"/>
          <p:cNvSpPr/>
          <p:nvPr/>
        </p:nvSpPr>
        <p:spPr>
          <a:xfrm rot="10800000" flipV="1">
            <a:off x="2420519" y="5912506"/>
            <a:ext cx="2436811" cy="5048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4" tIns="0" rIns="0" bIns="0" spcCol="1270" anchor="ctr"/>
          <a:lstStyle/>
          <a:p>
            <a:pPr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200" b="1" dirty="0" smtClean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1977</a:t>
            </a:r>
            <a:r>
              <a:rPr lang="en-US" altLang="ko-KR" sz="1000" dirty="0" smtClean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(Established) KOLON Engineering</a:t>
            </a:r>
            <a:endParaRPr lang="ko-KR" altLang="en-US" sz="1000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01" name="직사각형 100"/>
          <p:cNvSpPr/>
          <p:nvPr/>
        </p:nvSpPr>
        <p:spPr>
          <a:xfrm rot="10800000" flipV="1">
            <a:off x="3792167" y="3333759"/>
            <a:ext cx="1041400" cy="5762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4" tIns="0" rIns="0" bIns="0" spcCol="1270" anchor="ctr"/>
          <a:lstStyle/>
          <a:p>
            <a:pPr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200" b="1" dirty="0" smtClean="0">
                <a:solidFill>
                  <a:schemeClr val="tx2">
                    <a:lumMod val="7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2005</a:t>
            </a:r>
            <a:endParaRPr lang="en-US" altLang="ko-KR" sz="1000" dirty="0">
              <a:solidFill>
                <a:schemeClr val="tx2">
                  <a:lumMod val="75000"/>
                </a:scheme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schemeClr val="tx2">
                    <a:lumMod val="7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KOLON</a:t>
            </a:r>
          </a:p>
          <a:p>
            <a:pPr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schemeClr val="tx2">
                    <a:lumMod val="7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Glotech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cxnSp>
        <p:nvCxnSpPr>
          <p:cNvPr id="102" name="직선 연결선 101"/>
          <p:cNvCxnSpPr>
            <a:stCxn id="83" idx="6"/>
          </p:cNvCxnSpPr>
          <p:nvPr/>
        </p:nvCxnSpPr>
        <p:spPr>
          <a:xfrm flipV="1">
            <a:off x="4174760" y="3235328"/>
            <a:ext cx="231298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직사각형 102"/>
          <p:cNvSpPr/>
          <p:nvPr/>
        </p:nvSpPr>
        <p:spPr>
          <a:xfrm rot="10800000" flipV="1">
            <a:off x="5373317" y="3324234"/>
            <a:ext cx="1041400" cy="5762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4" tIns="0" rIns="0" bIns="0" spcCol="1270" anchor="ctr"/>
          <a:lstStyle/>
          <a:p>
            <a:pPr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200" b="1" dirty="0">
                <a:solidFill>
                  <a:schemeClr val="accent4">
                    <a:lumMod val="7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2011</a:t>
            </a:r>
          </a:p>
          <a:p>
            <a:pPr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schemeClr val="accent4">
                    <a:lumMod val="7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(Spin-off)</a:t>
            </a:r>
            <a:endParaRPr lang="en-US" altLang="ko-KR" sz="1000" dirty="0">
              <a:solidFill>
                <a:schemeClr val="accent4">
                  <a:lumMod val="75000"/>
                </a:scheme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schemeClr val="accent4">
                    <a:lumMod val="7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KOLON B&amp;S</a:t>
            </a:r>
            <a:endParaRPr lang="ko-KR" altLang="en-US" sz="1000" dirty="0">
              <a:solidFill>
                <a:schemeClr val="accent4">
                  <a:lumMod val="75000"/>
                </a:scheme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04" name="타원 103"/>
          <p:cNvSpPr/>
          <p:nvPr/>
        </p:nvSpPr>
        <p:spPr>
          <a:xfrm>
            <a:off x="5520955" y="3138497"/>
            <a:ext cx="207962" cy="19367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dirty="0">
              <a:latin typeface="+mn-ea"/>
              <a:cs typeface="조선일보명조" pitchFamily="18" charset="-127"/>
            </a:endParaRPr>
          </a:p>
        </p:txBody>
      </p:sp>
      <p:sp>
        <p:nvSpPr>
          <p:cNvPr id="105" name="TextBox 132"/>
          <p:cNvSpPr txBox="1">
            <a:spLocks noChangeArrowheads="1"/>
          </p:cNvSpPr>
          <p:nvPr/>
        </p:nvSpPr>
        <p:spPr bwMode="auto">
          <a:xfrm>
            <a:off x="3533404" y="1252541"/>
            <a:ext cx="563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dirty="0">
                <a:solidFill>
                  <a:srgbClr val="C00000"/>
                </a:solidFill>
                <a:latin typeface="+mn-ea"/>
                <a:ea typeface="+mn-ea"/>
                <a:cs typeface="조선일보명조" panose="02030304000000000000" pitchFamily="18" charset="-127"/>
                <a:sym typeface="Wingdings" panose="05000000000000000000" pitchFamily="2" charset="2"/>
              </a:rPr>
              <a:t></a:t>
            </a:r>
            <a:endParaRPr lang="ko-KR" altLang="en-US" dirty="0">
              <a:solidFill>
                <a:srgbClr val="C00000"/>
              </a:solidFill>
              <a:latin typeface="+mn-ea"/>
              <a:ea typeface="+mn-ea"/>
              <a:cs typeface="조선일보명조" panose="02030304000000000000" pitchFamily="18" charset="-127"/>
            </a:endParaRPr>
          </a:p>
        </p:txBody>
      </p:sp>
      <p:sp>
        <p:nvSpPr>
          <p:cNvPr id="106" name="TextBox 134"/>
          <p:cNvSpPr txBox="1">
            <a:spLocks noChangeArrowheads="1"/>
          </p:cNvSpPr>
          <p:nvPr/>
        </p:nvSpPr>
        <p:spPr bwMode="auto">
          <a:xfrm>
            <a:off x="1349009" y="2176467"/>
            <a:ext cx="561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dirty="0">
                <a:solidFill>
                  <a:srgbClr val="C00000"/>
                </a:solidFill>
                <a:latin typeface="+mn-ea"/>
                <a:ea typeface="+mn-ea"/>
                <a:cs typeface="조선일보명조" panose="02030304000000000000" pitchFamily="18" charset="-127"/>
                <a:sym typeface="Wingdings" panose="05000000000000000000" pitchFamily="2" charset="2"/>
              </a:rPr>
              <a:t></a:t>
            </a:r>
            <a:endParaRPr lang="ko-KR" altLang="en-US" dirty="0">
              <a:solidFill>
                <a:srgbClr val="C00000"/>
              </a:solidFill>
              <a:latin typeface="+mn-ea"/>
              <a:ea typeface="+mn-ea"/>
              <a:cs typeface="조선일보명조" panose="02030304000000000000" pitchFamily="18" charset="-127"/>
            </a:endParaRPr>
          </a:p>
        </p:txBody>
      </p:sp>
      <p:sp>
        <p:nvSpPr>
          <p:cNvPr id="107" name="TextBox 135"/>
          <p:cNvSpPr txBox="1">
            <a:spLocks noChangeArrowheads="1"/>
          </p:cNvSpPr>
          <p:nvPr/>
        </p:nvSpPr>
        <p:spPr bwMode="auto">
          <a:xfrm>
            <a:off x="3076205" y="3030541"/>
            <a:ext cx="563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dirty="0">
                <a:solidFill>
                  <a:srgbClr val="C00000"/>
                </a:solidFill>
                <a:latin typeface="+mn-ea"/>
                <a:ea typeface="+mn-ea"/>
                <a:cs typeface="조선일보명조" panose="02030304000000000000" pitchFamily="18" charset="-127"/>
                <a:sym typeface="Wingdings" panose="05000000000000000000" pitchFamily="2" charset="2"/>
              </a:rPr>
              <a:t></a:t>
            </a:r>
            <a:endParaRPr lang="ko-KR" altLang="en-US" dirty="0">
              <a:solidFill>
                <a:srgbClr val="C00000"/>
              </a:solidFill>
              <a:latin typeface="+mn-ea"/>
              <a:ea typeface="+mn-ea"/>
              <a:cs typeface="조선일보명조" panose="02030304000000000000" pitchFamily="18" charset="-127"/>
            </a:endParaRPr>
          </a:p>
        </p:txBody>
      </p:sp>
      <p:sp>
        <p:nvSpPr>
          <p:cNvPr id="108" name="TextBox 137"/>
          <p:cNvSpPr txBox="1">
            <a:spLocks noChangeArrowheads="1"/>
          </p:cNvSpPr>
          <p:nvPr/>
        </p:nvSpPr>
        <p:spPr bwMode="auto">
          <a:xfrm>
            <a:off x="2807921" y="3871916"/>
            <a:ext cx="561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dirty="0">
                <a:solidFill>
                  <a:srgbClr val="C00000"/>
                </a:solidFill>
                <a:latin typeface="+mn-ea"/>
                <a:ea typeface="+mn-ea"/>
                <a:cs typeface="조선일보명조" panose="02030304000000000000" pitchFamily="18" charset="-127"/>
                <a:sym typeface="Wingdings" panose="05000000000000000000" pitchFamily="2" charset="2"/>
              </a:rPr>
              <a:t></a:t>
            </a:r>
            <a:endParaRPr lang="ko-KR" altLang="en-US" dirty="0">
              <a:solidFill>
                <a:srgbClr val="C00000"/>
              </a:solidFill>
              <a:latin typeface="+mn-ea"/>
              <a:ea typeface="+mn-ea"/>
              <a:cs typeface="조선일보명조" panose="02030304000000000000" pitchFamily="18" charset="-127"/>
            </a:endParaRPr>
          </a:p>
        </p:txBody>
      </p:sp>
      <p:sp>
        <p:nvSpPr>
          <p:cNvPr id="109" name="TextBox 141"/>
          <p:cNvSpPr txBox="1">
            <a:spLocks noChangeArrowheads="1"/>
          </p:cNvSpPr>
          <p:nvPr/>
        </p:nvSpPr>
        <p:spPr bwMode="auto">
          <a:xfrm>
            <a:off x="1891934" y="4830766"/>
            <a:ext cx="561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dirty="0">
                <a:solidFill>
                  <a:srgbClr val="C00000"/>
                </a:solidFill>
                <a:latin typeface="+mn-ea"/>
                <a:ea typeface="+mn-ea"/>
                <a:cs typeface="조선일보명조" panose="02030304000000000000" pitchFamily="18" charset="-127"/>
                <a:sym typeface="Wingdings" panose="05000000000000000000" pitchFamily="2" charset="2"/>
              </a:rPr>
              <a:t></a:t>
            </a:r>
            <a:endParaRPr lang="ko-KR" altLang="en-US" dirty="0">
              <a:solidFill>
                <a:srgbClr val="C00000"/>
              </a:solidFill>
              <a:latin typeface="+mn-ea"/>
              <a:ea typeface="+mn-ea"/>
              <a:cs typeface="조선일보명조" panose="02030304000000000000" pitchFamily="18" charset="-127"/>
            </a:endParaRPr>
          </a:p>
        </p:txBody>
      </p:sp>
      <p:sp>
        <p:nvSpPr>
          <p:cNvPr id="110" name="TextBox 142"/>
          <p:cNvSpPr txBox="1">
            <a:spLocks noChangeArrowheads="1"/>
          </p:cNvSpPr>
          <p:nvPr/>
        </p:nvSpPr>
        <p:spPr bwMode="auto">
          <a:xfrm>
            <a:off x="2515821" y="5724528"/>
            <a:ext cx="561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dirty="0">
                <a:solidFill>
                  <a:srgbClr val="C00000"/>
                </a:solidFill>
                <a:ea typeface="맑은 고딕" panose="020B0503020000020004" pitchFamily="50" charset="-127"/>
                <a:cs typeface="조선일보명조" panose="02030304000000000000" pitchFamily="18" charset="-127"/>
                <a:sym typeface="Wingdings" panose="05000000000000000000" pitchFamily="2" charset="2"/>
              </a:rPr>
              <a:t></a:t>
            </a:r>
            <a:endParaRPr lang="ko-KR" altLang="en-US" dirty="0">
              <a:solidFill>
                <a:srgbClr val="C00000"/>
              </a:solidFill>
              <a:ea typeface="맑은 고딕" panose="020B0503020000020004" pitchFamily="50" charset="-127"/>
              <a:cs typeface="조선일보명조" panose="02030304000000000000" pitchFamily="18" charset="-127"/>
            </a:endParaRPr>
          </a:p>
        </p:txBody>
      </p:sp>
      <p:sp>
        <p:nvSpPr>
          <p:cNvPr id="111" name="Rectangle 17"/>
          <p:cNvSpPr>
            <a:spLocks/>
          </p:cNvSpPr>
          <p:nvPr/>
        </p:nvSpPr>
        <p:spPr bwMode="auto">
          <a:xfrm>
            <a:off x="635139" y="812272"/>
            <a:ext cx="7899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en-US" altLang="ko-KR" dirty="0" smtClean="0">
                <a:solidFill>
                  <a:schemeClr val="accent2"/>
                </a:solidFill>
                <a:latin typeface="+mn-ea"/>
                <a:ea typeface="+mn-ea"/>
                <a:cs typeface="Courier New" panose="02070309020205020404" pitchFamily="49" charset="0"/>
                <a:sym typeface="Dinbol Regular"/>
              </a:rPr>
              <a:t>[History of Company]</a:t>
            </a:r>
            <a:endParaRPr kumimoji="0" lang="en-US" altLang="ko-KR" dirty="0">
              <a:solidFill>
                <a:schemeClr val="accent2"/>
              </a:solidFill>
              <a:latin typeface="+mn-ea"/>
              <a:ea typeface="+mn-ea"/>
              <a:cs typeface="Courier New" panose="02070309020205020404" pitchFamily="49" charset="0"/>
              <a:sym typeface="Dinbol Regular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714022" y="1813426"/>
            <a:ext cx="2365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chemeClr val="accent2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Merger-Launched in Dec.2011</a:t>
            </a:r>
            <a:endParaRPr lang="ko-KR" altLang="en-US" sz="1200" b="1" dirty="0">
              <a:solidFill>
                <a:schemeClr val="accent2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113" name="그림 1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828" y="2151098"/>
            <a:ext cx="396869" cy="396869"/>
          </a:xfrm>
          <a:prstGeom prst="rect">
            <a:avLst/>
          </a:prstGeom>
        </p:spPr>
      </p:pic>
      <p:sp>
        <p:nvSpPr>
          <p:cNvPr id="114" name="직사각형 113"/>
          <p:cNvSpPr/>
          <p:nvPr/>
        </p:nvSpPr>
        <p:spPr>
          <a:xfrm rot="10800000" flipV="1">
            <a:off x="2137482" y="2106989"/>
            <a:ext cx="1378459" cy="1632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3" tIns="0" rIns="0" bIns="0" spcCol="1270" anchor="ctr"/>
          <a:lstStyle/>
          <a:p>
            <a:pPr algn="ctr" defTabSz="711200" fontAlgn="auto">
              <a:lnSpc>
                <a:spcPct val="60000"/>
              </a:lnSpc>
              <a:spcAft>
                <a:spcPct val="35000"/>
              </a:spcAft>
              <a:defRPr/>
            </a:pPr>
            <a:r>
              <a:rPr kumimoji="0"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[Name Changed]</a:t>
            </a:r>
            <a:endParaRPr kumimoji="0" lang="ko-KR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5" name="직사각형 114"/>
          <p:cNvSpPr/>
          <p:nvPr/>
        </p:nvSpPr>
        <p:spPr>
          <a:xfrm rot="10800000" flipV="1">
            <a:off x="3363009" y="2097466"/>
            <a:ext cx="1378459" cy="1632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3" tIns="0" rIns="0" bIns="0" spcCol="1270" anchor="ctr"/>
          <a:lstStyle/>
          <a:p>
            <a:pPr algn="ctr" defTabSz="711200" fontAlgn="auto">
              <a:lnSpc>
                <a:spcPct val="60000"/>
              </a:lnSpc>
              <a:spcAft>
                <a:spcPct val="35000"/>
              </a:spcAft>
              <a:defRPr/>
            </a:pPr>
            <a:r>
              <a:rPr kumimoji="0"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[Name Changed]</a:t>
            </a:r>
            <a:endParaRPr kumimoji="0" lang="ko-KR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6" name="직사각형 115"/>
          <p:cNvSpPr/>
          <p:nvPr/>
        </p:nvSpPr>
        <p:spPr>
          <a:xfrm rot="10800000" flipV="1">
            <a:off x="2000735" y="2503370"/>
            <a:ext cx="1552575" cy="5762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4" tIns="0" rIns="0" bIns="0" spcCol="1270" anchor="ctr"/>
          <a:lstStyle/>
          <a:p>
            <a:pPr algn="ctr"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1979</a:t>
            </a:r>
            <a:endParaRPr lang="en-US" altLang="ko-KR" sz="1200" b="1" dirty="0">
              <a:solidFill>
                <a:prstClr val="black">
                  <a:lumMod val="85000"/>
                  <a:lumOff val="15000"/>
                </a:prst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ctr"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KOLON</a:t>
            </a:r>
          </a:p>
          <a:p>
            <a:pPr algn="ctr" defTabSz="711214" eaLnBrk="1" fontAlgn="auto" latinLnBrk="1" hangingPunct="1">
              <a:lnSpc>
                <a:spcPct val="50000"/>
              </a:lnSpc>
              <a:spcAft>
                <a:spcPct val="35000"/>
              </a:spcAft>
              <a:defRPr/>
            </a:pPr>
            <a:r>
              <a:rPr lang="en-US" altLang="ko-KR" sz="10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Trading Corporation</a:t>
            </a:r>
            <a:endParaRPr lang="ko-KR" altLang="en-US" sz="1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17" name="직사각형 116"/>
          <p:cNvSpPr/>
          <p:nvPr/>
        </p:nvSpPr>
        <p:spPr>
          <a:xfrm rot="10800000" flipV="1">
            <a:off x="4741468" y="1935163"/>
            <a:ext cx="914400" cy="4714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3" tIns="0" rIns="0" bIns="0" spcCol="1270" anchor="ctr"/>
          <a:lstStyle/>
          <a:p>
            <a:pPr algn="ctr" defTabSz="711200" fontAlgn="auto">
              <a:lnSpc>
                <a:spcPct val="60000"/>
              </a:lnSpc>
              <a:spcAft>
                <a:spcPct val="35000"/>
              </a:spcAft>
              <a:defRPr/>
            </a:pPr>
            <a:r>
              <a:rPr kumimoji="0" lang="en-US" altLang="ko-KR" sz="1000" b="1" dirty="0">
                <a:solidFill>
                  <a:srgbClr val="FF0000"/>
                </a:solidFill>
                <a:latin typeface="+mn-ea"/>
              </a:rPr>
              <a:t>[Merger]</a:t>
            </a:r>
            <a:endParaRPr kumimoji="0" lang="ko-KR" altLang="en-US" sz="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8" name="직사각형 117"/>
          <p:cNvSpPr/>
          <p:nvPr/>
        </p:nvSpPr>
        <p:spPr>
          <a:xfrm rot="10800000" flipV="1">
            <a:off x="1988548" y="4745412"/>
            <a:ext cx="1378459" cy="1632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3" tIns="0" rIns="0" bIns="0" spcCol="1270" anchor="ctr"/>
          <a:lstStyle/>
          <a:p>
            <a:pPr algn="ctr" defTabSz="711200" fontAlgn="auto">
              <a:lnSpc>
                <a:spcPct val="60000"/>
              </a:lnSpc>
              <a:spcAft>
                <a:spcPct val="35000"/>
              </a:spcAft>
              <a:defRPr/>
            </a:pPr>
            <a:r>
              <a:rPr kumimoji="0"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[Name Changed]</a:t>
            </a:r>
            <a:endParaRPr kumimoji="0" lang="ko-KR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9" name="직사각형 118"/>
          <p:cNvSpPr/>
          <p:nvPr/>
        </p:nvSpPr>
        <p:spPr>
          <a:xfrm rot="10800000" flipV="1">
            <a:off x="3975243" y="4582323"/>
            <a:ext cx="914401" cy="4714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3084" tIns="0" rIns="0" bIns="0" spcCol="1270" anchor="ctr"/>
          <a:lstStyle/>
          <a:p>
            <a:pPr algn="ctr" defTabSz="711214" eaLnBrk="1" fontAlgn="auto" latinLnBrk="1" hangingPunct="1">
              <a:lnSpc>
                <a:spcPct val="60000"/>
              </a:lnSpc>
              <a:spcAft>
                <a:spcPct val="35000"/>
              </a:spcAft>
              <a:defRPr/>
            </a:pPr>
            <a:r>
              <a:rPr lang="en-US" altLang="ko-KR" sz="1000" b="1" dirty="0">
                <a:solidFill>
                  <a:srgbClr val="FF0000"/>
                </a:solidFill>
                <a:latin typeface="+mn-ea"/>
                <a:cs typeface="조선일보명조" pitchFamily="18" charset="-127"/>
              </a:rPr>
              <a:t>[Merger]</a:t>
            </a:r>
            <a:endParaRPr lang="ko-KR" altLang="en-US" sz="799" b="1" dirty="0">
              <a:solidFill>
                <a:srgbClr val="FF0000"/>
              </a:solidFill>
              <a:latin typeface="+mn-ea"/>
              <a:cs typeface="조선일보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31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Our research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884" r="62279" b="22718"/>
          <a:stretch/>
        </p:blipFill>
        <p:spPr bwMode="auto">
          <a:xfrm>
            <a:off x="380492" y="1520788"/>
            <a:ext cx="5868652" cy="441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4983" r="62913" b="22596"/>
          <a:stretch/>
        </p:blipFill>
        <p:spPr bwMode="auto">
          <a:xfrm>
            <a:off x="5565068" y="2672916"/>
            <a:ext cx="4072052" cy="3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5738" y="879103"/>
            <a:ext cx="24191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400" b="1" dirty="0" smtClean="0">
                <a:latin typeface="+mn-ea"/>
                <a:ea typeface="+mn-ea"/>
              </a:rPr>
              <a:t>Research result</a:t>
            </a:r>
            <a:endParaRPr lang="ko-KR" altLang="en-US" sz="2400" dirty="0">
              <a:latin typeface="+mn-ea"/>
              <a:ea typeface="+mn-ea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40632" y="5909210"/>
            <a:ext cx="57637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000" b="1" dirty="0" smtClean="0">
                <a:solidFill>
                  <a:schemeClr val="accent6"/>
                </a:solidFill>
                <a:latin typeface="+mn-ea"/>
                <a:ea typeface="+mn-ea"/>
              </a:rPr>
              <a:t>Certification on environment new technology</a:t>
            </a:r>
            <a:endParaRPr lang="ko-KR" altLang="en-US" sz="2000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2855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Our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research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t="16607" r="62424" b="30449"/>
          <a:stretch/>
        </p:blipFill>
        <p:spPr bwMode="auto">
          <a:xfrm>
            <a:off x="920552" y="1628800"/>
            <a:ext cx="7943740" cy="428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5738" y="879103"/>
            <a:ext cx="24191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400" b="1" dirty="0" smtClean="0">
                <a:latin typeface="+mn-ea"/>
                <a:ea typeface="+mn-ea"/>
              </a:rPr>
              <a:t>Research result</a:t>
            </a:r>
            <a:endParaRPr lang="ko-KR" altLang="en-US" sz="2400" dirty="0">
              <a:latin typeface="+mn-ea"/>
              <a:ea typeface="+mn-ea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66077" y="5909210"/>
            <a:ext cx="59312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000" b="1" dirty="0" smtClean="0">
                <a:solidFill>
                  <a:schemeClr val="accent6"/>
                </a:solidFill>
                <a:latin typeface="+mn-ea"/>
                <a:ea typeface="+mn-ea"/>
              </a:rPr>
              <a:t>Patent application : 36, Patent registration : 12</a:t>
            </a:r>
            <a:endParaRPr lang="ko-KR" altLang="en-US" sz="2000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1882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874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6. Our further research _ commercial plant development PJT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5698" y="1391288"/>
            <a:ext cx="65430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latin typeface="+mn-ea"/>
                <a:ea typeface="+mn-ea"/>
              </a:rPr>
              <a:t>Research period : 2013 ~2019(during 9 years)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latin typeface="+mn-ea"/>
                <a:ea typeface="+mn-ea"/>
              </a:rPr>
              <a:t>Research fund</a:t>
            </a:r>
            <a:r>
              <a:rPr lang="ko-KR" altLang="en-US" sz="1600" dirty="0" smtClean="0">
                <a:latin typeface="+mn-ea"/>
                <a:ea typeface="+mn-ea"/>
              </a:rPr>
              <a:t> </a:t>
            </a:r>
            <a:r>
              <a:rPr lang="en-US" altLang="ko-KR" sz="1600" dirty="0" smtClean="0">
                <a:latin typeface="+mn-ea"/>
                <a:ea typeface="+mn-ea"/>
              </a:rPr>
              <a:t>: 68 billion won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latin typeface="+mn-ea"/>
                <a:ea typeface="+mn-ea"/>
              </a:rPr>
              <a:t>PJT Scale</a:t>
            </a:r>
            <a:r>
              <a:rPr lang="ko-KR" altLang="en-US" sz="1600" dirty="0" smtClean="0">
                <a:latin typeface="+mn-ea"/>
                <a:ea typeface="+mn-ea"/>
              </a:rPr>
              <a:t> </a:t>
            </a:r>
            <a:r>
              <a:rPr lang="en-US" altLang="ko-KR" sz="1600" dirty="0" smtClean="0">
                <a:latin typeface="+mn-ea"/>
                <a:ea typeface="+mn-ea"/>
              </a:rPr>
              <a:t>: SRF</a:t>
            </a:r>
            <a:r>
              <a:rPr lang="ko-KR" altLang="en-US" sz="1600" dirty="0" smtClean="0">
                <a:latin typeface="+mn-ea"/>
                <a:ea typeface="+mn-ea"/>
              </a:rPr>
              <a:t> </a:t>
            </a:r>
            <a:r>
              <a:rPr lang="en-US" altLang="ko-KR" sz="1600" dirty="0" smtClean="0">
                <a:latin typeface="+mn-ea"/>
                <a:ea typeface="+mn-ea"/>
              </a:rPr>
              <a:t>120ton/day, gasification &amp; power</a:t>
            </a:r>
            <a:r>
              <a:rPr lang="ko-KR" altLang="en-US" sz="1600" dirty="0" smtClean="0">
                <a:latin typeface="+mn-ea"/>
                <a:ea typeface="+mn-ea"/>
              </a:rPr>
              <a:t> </a:t>
            </a:r>
            <a:r>
              <a:rPr lang="en-US" altLang="ko-KR" sz="1600" dirty="0" smtClean="0">
                <a:latin typeface="+mn-ea"/>
                <a:ea typeface="+mn-ea"/>
              </a:rPr>
              <a:t>80ton/day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err="1" smtClean="0">
                <a:latin typeface="+mn-ea"/>
                <a:ea typeface="+mn-ea"/>
              </a:rPr>
              <a:t>Gasifier</a:t>
            </a:r>
            <a:r>
              <a:rPr lang="en-US" altLang="ko-KR" sz="1600" dirty="0" smtClean="0">
                <a:latin typeface="+mn-ea"/>
                <a:ea typeface="+mn-ea"/>
              </a:rPr>
              <a:t> type : Fixed bed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latin typeface="+mn-ea"/>
                <a:ea typeface="+mn-ea"/>
              </a:rPr>
              <a:t>Site</a:t>
            </a:r>
            <a:r>
              <a:rPr lang="ko-KR" altLang="en-US" sz="1600" dirty="0" smtClean="0">
                <a:latin typeface="+mn-ea"/>
                <a:ea typeface="+mn-ea"/>
              </a:rPr>
              <a:t> </a:t>
            </a:r>
            <a:r>
              <a:rPr lang="en-US" altLang="ko-KR" sz="1600" dirty="0" smtClean="0">
                <a:latin typeface="+mn-ea"/>
                <a:ea typeface="+mn-ea"/>
              </a:rPr>
              <a:t>: </a:t>
            </a:r>
            <a:r>
              <a:rPr lang="en-US" altLang="ko-KR" sz="1600" dirty="0" err="1" smtClean="0">
                <a:latin typeface="+mn-ea"/>
                <a:ea typeface="+mn-ea"/>
              </a:rPr>
              <a:t>Yeosu</a:t>
            </a:r>
            <a:r>
              <a:rPr lang="en-US" altLang="ko-KR" sz="1600" dirty="0" smtClean="0">
                <a:latin typeface="+mn-ea"/>
                <a:ea typeface="+mn-ea"/>
              </a:rPr>
              <a:t> city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latin typeface="+mn-ea"/>
                <a:ea typeface="+mn-ea"/>
              </a:rPr>
              <a:t>Research institute : </a:t>
            </a:r>
            <a:r>
              <a:rPr lang="en-US" altLang="ko-KR" sz="1600" dirty="0" err="1" smtClean="0">
                <a:latin typeface="+mn-ea"/>
                <a:ea typeface="+mn-ea"/>
              </a:rPr>
              <a:t>Samho</a:t>
            </a:r>
            <a:r>
              <a:rPr lang="en-US" altLang="ko-KR" sz="1600" dirty="0" smtClean="0">
                <a:latin typeface="+mn-ea"/>
                <a:ea typeface="+mn-ea"/>
              </a:rPr>
              <a:t>, </a:t>
            </a:r>
            <a:r>
              <a:rPr lang="en-US" altLang="ko-KR" sz="1600" dirty="0" err="1" smtClean="0">
                <a:latin typeface="+mn-ea"/>
                <a:ea typeface="+mn-ea"/>
              </a:rPr>
              <a:t>Kolon</a:t>
            </a:r>
            <a:r>
              <a:rPr lang="en-US" altLang="ko-KR" sz="1600" dirty="0" smtClean="0">
                <a:latin typeface="+mn-ea"/>
                <a:ea typeface="+mn-ea"/>
              </a:rPr>
              <a:t>, Advanced tech. Institute</a:t>
            </a:r>
            <a:endParaRPr lang="ko-KR" altLang="en-US" sz="1600" dirty="0">
              <a:latin typeface="+mn-ea"/>
              <a:ea typeface="+mn-ea"/>
            </a:endParaRPr>
          </a:p>
        </p:txBody>
      </p:sp>
      <p:pic>
        <p:nvPicPr>
          <p:cNvPr id="43009" name="_x234100944" descr="EMB00001824240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43"/>
          <a:stretch/>
        </p:blipFill>
        <p:spPr bwMode="auto">
          <a:xfrm>
            <a:off x="5349044" y="4463839"/>
            <a:ext cx="4137572" cy="180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2540" y="3636313"/>
            <a:ext cx="7452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latin typeface="+mn-ea"/>
                <a:ea typeface="+mn-ea"/>
              </a:rPr>
              <a:t>The first full scale commercial plant in </a:t>
            </a:r>
            <a:r>
              <a:rPr lang="en-US" altLang="ko-KR" sz="1600" dirty="0">
                <a:latin typeface="+mn-ea"/>
                <a:ea typeface="+mn-ea"/>
              </a:rPr>
              <a:t>K</a:t>
            </a:r>
            <a:r>
              <a:rPr lang="en-US" altLang="ko-KR" sz="1600" dirty="0" smtClean="0">
                <a:latin typeface="+mn-ea"/>
                <a:ea typeface="+mn-ea"/>
              </a:rPr>
              <a:t>orea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latin typeface="+mn-ea"/>
                <a:ea typeface="+mn-ea"/>
              </a:rPr>
              <a:t>The next-generation technology alternating incineration</a:t>
            </a:r>
            <a:endParaRPr lang="ko-KR" altLang="en-US" sz="1600" dirty="0">
              <a:latin typeface="+mn-ea"/>
              <a:ea typeface="+mn-ea"/>
            </a:endParaRPr>
          </a:p>
        </p:txBody>
      </p:sp>
      <p:pic>
        <p:nvPicPr>
          <p:cNvPr id="8" name="_x234100944" descr="EMB00001824240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43"/>
          <a:stretch/>
        </p:blipFill>
        <p:spPr bwMode="auto">
          <a:xfrm>
            <a:off x="1064568" y="4612327"/>
            <a:ext cx="4137572" cy="162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5182" y="915107"/>
            <a:ext cx="15554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400" b="1" dirty="0" smtClean="0">
                <a:latin typeface="+mn-ea"/>
                <a:ea typeface="+mn-ea"/>
              </a:rPr>
              <a:t>Overview</a:t>
            </a:r>
            <a:endParaRPr lang="ko-KR" altLang="en-US" sz="2400" dirty="0">
              <a:latin typeface="+mn-ea"/>
              <a:ea typeface="+mn-ea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6516" y="3219363"/>
            <a:ext cx="14702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400" b="1" dirty="0" smtClean="0">
                <a:latin typeface="+mn-ea"/>
                <a:ea typeface="+mn-ea"/>
              </a:rPr>
              <a:t>Meaning</a:t>
            </a:r>
            <a:endParaRPr lang="ko-KR" altLang="en-US" sz="2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3009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6616" y="2312876"/>
            <a:ext cx="658873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66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Thank you for your attention</a:t>
            </a:r>
            <a:endParaRPr lang="ko-KR" altLang="en-US" sz="6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538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1. Introduction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of KOLONGLOBAL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5" name="Group 12"/>
          <p:cNvGrpSpPr>
            <a:grpSpLocks/>
          </p:cNvGrpSpPr>
          <p:nvPr/>
        </p:nvGrpSpPr>
        <p:grpSpPr bwMode="auto">
          <a:xfrm>
            <a:off x="3021292" y="3415083"/>
            <a:ext cx="490234" cy="425295"/>
            <a:chOff x="523" y="2809"/>
            <a:chExt cx="876" cy="8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6" name="Oval 13"/>
            <p:cNvSpPr>
              <a:spLocks noChangeArrowheads="1"/>
            </p:cNvSpPr>
            <p:nvPr/>
          </p:nvSpPr>
          <p:spPr bwMode="gray">
            <a:xfrm>
              <a:off x="523" y="2809"/>
              <a:ext cx="876" cy="876"/>
            </a:xfrm>
            <a:prstGeom prst="ellipse">
              <a:avLst/>
            </a:prstGeom>
            <a:solidFill>
              <a:srgbClr val="292929">
                <a:alpha val="50195"/>
              </a:srgbClr>
            </a:solidFill>
            <a:ln w="1905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  <p:sp>
          <p:nvSpPr>
            <p:cNvPr id="87" name="Line 14"/>
            <p:cNvSpPr>
              <a:spLocks noChangeShapeType="1"/>
            </p:cNvSpPr>
            <p:nvPr/>
          </p:nvSpPr>
          <p:spPr bwMode="gray">
            <a:xfrm>
              <a:off x="964" y="2809"/>
              <a:ext cx="0" cy="87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  <p:sp>
          <p:nvSpPr>
            <p:cNvPr id="88" name="Line 15"/>
            <p:cNvSpPr>
              <a:spLocks noChangeShapeType="1"/>
            </p:cNvSpPr>
            <p:nvPr/>
          </p:nvSpPr>
          <p:spPr bwMode="gray">
            <a:xfrm>
              <a:off x="523" y="3244"/>
              <a:ext cx="876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  <p:sp>
          <p:nvSpPr>
            <p:cNvPr id="89" name="Freeform 16"/>
            <p:cNvSpPr>
              <a:spLocks/>
            </p:cNvSpPr>
            <p:nvPr/>
          </p:nvSpPr>
          <p:spPr bwMode="gray">
            <a:xfrm>
              <a:off x="1023" y="2815"/>
              <a:ext cx="182" cy="864"/>
            </a:xfrm>
            <a:custGeom>
              <a:avLst/>
              <a:gdLst>
                <a:gd name="T0" fmla="*/ 0 w 182"/>
                <a:gd name="T1" fmla="*/ 0 h 864"/>
                <a:gd name="T2" fmla="*/ 182 w 182"/>
                <a:gd name="T3" fmla="*/ 435 h 864"/>
                <a:gd name="T4" fmla="*/ 6 w 182"/>
                <a:gd name="T5" fmla="*/ 864 h 864"/>
                <a:gd name="T6" fmla="*/ 0 60000 65536"/>
                <a:gd name="T7" fmla="*/ 0 60000 65536"/>
                <a:gd name="T8" fmla="*/ 0 60000 65536"/>
                <a:gd name="T9" fmla="*/ 0 w 182"/>
                <a:gd name="T10" fmla="*/ 0 h 864"/>
                <a:gd name="T11" fmla="*/ 182 w 18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864">
                  <a:moveTo>
                    <a:pt x="0" y="0"/>
                  </a:moveTo>
                  <a:cubicBezTo>
                    <a:pt x="59" y="89"/>
                    <a:pt x="182" y="177"/>
                    <a:pt x="182" y="435"/>
                  </a:cubicBezTo>
                  <a:cubicBezTo>
                    <a:pt x="182" y="693"/>
                    <a:pt x="70" y="800"/>
                    <a:pt x="6" y="864"/>
                  </a:cubicBezTo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  <p:sp>
          <p:nvSpPr>
            <p:cNvPr id="90" name="Freeform 17"/>
            <p:cNvSpPr>
              <a:spLocks/>
            </p:cNvSpPr>
            <p:nvPr/>
          </p:nvSpPr>
          <p:spPr bwMode="gray">
            <a:xfrm>
              <a:off x="726" y="2821"/>
              <a:ext cx="197" cy="870"/>
            </a:xfrm>
            <a:custGeom>
              <a:avLst/>
              <a:gdLst>
                <a:gd name="T0" fmla="*/ 167 w 197"/>
                <a:gd name="T1" fmla="*/ 0 h 870"/>
                <a:gd name="T2" fmla="*/ 0 w 197"/>
                <a:gd name="T3" fmla="*/ 436 h 870"/>
                <a:gd name="T4" fmla="*/ 197 w 197"/>
                <a:gd name="T5" fmla="*/ 870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  <p:sp>
          <p:nvSpPr>
            <p:cNvPr id="91" name="Freeform 18"/>
            <p:cNvSpPr>
              <a:spLocks/>
            </p:cNvSpPr>
            <p:nvPr/>
          </p:nvSpPr>
          <p:spPr bwMode="gray">
            <a:xfrm rot="5400000">
              <a:off x="892" y="3171"/>
              <a:ext cx="114" cy="653"/>
            </a:xfrm>
            <a:custGeom>
              <a:avLst/>
              <a:gdLst>
                <a:gd name="T0" fmla="*/ 167 w 197"/>
                <a:gd name="T1" fmla="*/ 0 h 870"/>
                <a:gd name="T2" fmla="*/ 0 w 197"/>
                <a:gd name="T3" fmla="*/ 436 h 870"/>
                <a:gd name="T4" fmla="*/ 197 w 197"/>
                <a:gd name="T5" fmla="*/ 870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  <p:sp>
          <p:nvSpPr>
            <p:cNvPr id="92" name="Freeform 19"/>
            <p:cNvSpPr>
              <a:spLocks/>
            </p:cNvSpPr>
            <p:nvPr/>
          </p:nvSpPr>
          <p:spPr bwMode="gray">
            <a:xfrm rot="16200000" flipV="1">
              <a:off x="900" y="2668"/>
              <a:ext cx="114" cy="653"/>
            </a:xfrm>
            <a:custGeom>
              <a:avLst/>
              <a:gdLst>
                <a:gd name="T0" fmla="*/ 167 w 197"/>
                <a:gd name="T1" fmla="*/ 0 h 870"/>
                <a:gd name="T2" fmla="*/ 0 w 197"/>
                <a:gd name="T3" fmla="*/ 436 h 870"/>
                <a:gd name="T4" fmla="*/ 197 w 197"/>
                <a:gd name="T5" fmla="*/ 870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</p:grpSp>
      <p:grpSp>
        <p:nvGrpSpPr>
          <p:cNvPr id="93" name="Group 28"/>
          <p:cNvGrpSpPr>
            <a:grpSpLocks/>
          </p:cNvGrpSpPr>
          <p:nvPr/>
        </p:nvGrpSpPr>
        <p:grpSpPr bwMode="auto">
          <a:xfrm>
            <a:off x="5617280" y="3338062"/>
            <a:ext cx="478631" cy="391522"/>
            <a:chOff x="3422" y="1347"/>
            <a:chExt cx="330" cy="3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4" name="AutoShape 29"/>
            <p:cNvSpPr>
              <a:spLocks noChangeArrowheads="1"/>
            </p:cNvSpPr>
            <p:nvPr/>
          </p:nvSpPr>
          <p:spPr bwMode="gray">
            <a:xfrm>
              <a:off x="3422" y="1411"/>
              <a:ext cx="330" cy="249"/>
            </a:xfrm>
            <a:prstGeom prst="roundRect">
              <a:avLst>
                <a:gd name="adj" fmla="val 16667"/>
              </a:avLst>
            </a:prstGeom>
            <a:solidFill>
              <a:srgbClr val="292929">
                <a:alpha val="50195"/>
              </a:srgbClr>
            </a:solidFill>
            <a:ln w="1905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  <p:sp>
          <p:nvSpPr>
            <p:cNvPr id="95" name="AutoShape 30"/>
            <p:cNvSpPr>
              <a:spLocks noChangeArrowheads="1"/>
            </p:cNvSpPr>
            <p:nvPr/>
          </p:nvSpPr>
          <p:spPr bwMode="gray">
            <a:xfrm>
              <a:off x="3522" y="1347"/>
              <a:ext cx="122" cy="113"/>
            </a:xfrm>
            <a:custGeom>
              <a:avLst/>
              <a:gdLst>
                <a:gd name="T0" fmla="*/ 61 w 21600"/>
                <a:gd name="T1" fmla="*/ 0 h 21600"/>
                <a:gd name="T2" fmla="*/ 15 w 21600"/>
                <a:gd name="T3" fmla="*/ 57 h 21600"/>
                <a:gd name="T4" fmla="*/ 61 w 21600"/>
                <a:gd name="T5" fmla="*/ 28 h 21600"/>
                <a:gd name="T6" fmla="*/ 107 w 21600"/>
                <a:gd name="T7" fmla="*/ 5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292929">
                <a:alpha val="50195"/>
              </a:srgbClr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</p:grpSp>
      <p:grpSp>
        <p:nvGrpSpPr>
          <p:cNvPr id="96" name="Group 31"/>
          <p:cNvGrpSpPr>
            <a:grpSpLocks/>
          </p:cNvGrpSpPr>
          <p:nvPr/>
        </p:nvGrpSpPr>
        <p:grpSpPr bwMode="auto">
          <a:xfrm>
            <a:off x="4343965" y="4633585"/>
            <a:ext cx="391607" cy="417790"/>
            <a:chOff x="984" y="878"/>
            <a:chExt cx="3312" cy="40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7" name="Freeform 32"/>
            <p:cNvSpPr>
              <a:spLocks/>
            </p:cNvSpPr>
            <p:nvPr/>
          </p:nvSpPr>
          <p:spPr bwMode="gray">
            <a:xfrm>
              <a:off x="984" y="1002"/>
              <a:ext cx="3312" cy="3962"/>
            </a:xfrm>
            <a:custGeom>
              <a:avLst/>
              <a:gdLst>
                <a:gd name="T0" fmla="*/ 1376 w 3312"/>
                <a:gd name="T1" fmla="*/ 696 h 3962"/>
                <a:gd name="T2" fmla="*/ 1639 w 3312"/>
                <a:gd name="T3" fmla="*/ 920 h 3962"/>
                <a:gd name="T4" fmla="*/ 1926 w 3312"/>
                <a:gd name="T5" fmla="*/ 708 h 3962"/>
                <a:gd name="T6" fmla="*/ 2940 w 3312"/>
                <a:gd name="T7" fmla="*/ 66 h 3962"/>
                <a:gd name="T8" fmla="*/ 3204 w 3312"/>
                <a:gd name="T9" fmla="*/ 78 h 3962"/>
                <a:gd name="T10" fmla="*/ 3072 w 3312"/>
                <a:gd name="T11" fmla="*/ 444 h 3962"/>
                <a:gd name="T12" fmla="*/ 2139 w 3312"/>
                <a:gd name="T13" fmla="*/ 1081 h 3962"/>
                <a:gd name="T14" fmla="*/ 2476 w 3312"/>
                <a:gd name="T15" fmla="*/ 2372 h 3962"/>
                <a:gd name="T16" fmla="*/ 2251 w 3312"/>
                <a:gd name="T17" fmla="*/ 2435 h 3962"/>
                <a:gd name="T18" fmla="*/ 2614 w 3312"/>
                <a:gd name="T19" fmla="*/ 3589 h 3962"/>
                <a:gd name="T20" fmla="*/ 2539 w 3312"/>
                <a:gd name="T21" fmla="*/ 3925 h 3962"/>
                <a:gd name="T22" fmla="*/ 2226 w 3312"/>
                <a:gd name="T23" fmla="*/ 3689 h 3962"/>
                <a:gd name="T24" fmla="*/ 1789 w 3312"/>
                <a:gd name="T25" fmla="*/ 2534 h 3962"/>
                <a:gd name="T26" fmla="*/ 1414 w 3312"/>
                <a:gd name="T27" fmla="*/ 2534 h 3962"/>
                <a:gd name="T28" fmla="*/ 1051 w 3312"/>
                <a:gd name="T29" fmla="*/ 3689 h 3962"/>
                <a:gd name="T30" fmla="*/ 789 w 3312"/>
                <a:gd name="T31" fmla="*/ 3925 h 3962"/>
                <a:gd name="T32" fmla="*/ 676 w 3312"/>
                <a:gd name="T33" fmla="*/ 3577 h 3962"/>
                <a:gd name="T34" fmla="*/ 1001 w 3312"/>
                <a:gd name="T35" fmla="*/ 2459 h 3962"/>
                <a:gd name="T36" fmla="*/ 751 w 3312"/>
                <a:gd name="T37" fmla="*/ 2397 h 3962"/>
                <a:gd name="T38" fmla="*/ 1126 w 3312"/>
                <a:gd name="T39" fmla="*/ 1081 h 3962"/>
                <a:gd name="T40" fmla="*/ 139 w 3312"/>
                <a:gd name="T41" fmla="*/ 497 h 3962"/>
                <a:gd name="T42" fmla="*/ 60 w 3312"/>
                <a:gd name="T43" fmla="*/ 180 h 3962"/>
                <a:gd name="T44" fmla="*/ 389 w 3312"/>
                <a:gd name="T45" fmla="*/ 162 h 3962"/>
                <a:gd name="T46" fmla="*/ 1376 w 3312"/>
                <a:gd name="T47" fmla="*/ 696 h 39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312"/>
                <a:gd name="T73" fmla="*/ 0 h 3962"/>
                <a:gd name="T74" fmla="*/ 3312 w 3312"/>
                <a:gd name="T75" fmla="*/ 3962 h 396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312" h="3962">
                  <a:moveTo>
                    <a:pt x="1376" y="696"/>
                  </a:moveTo>
                  <a:cubicBezTo>
                    <a:pt x="1401" y="795"/>
                    <a:pt x="1489" y="920"/>
                    <a:pt x="1639" y="920"/>
                  </a:cubicBezTo>
                  <a:cubicBezTo>
                    <a:pt x="1801" y="920"/>
                    <a:pt x="1876" y="795"/>
                    <a:pt x="1926" y="708"/>
                  </a:cubicBezTo>
                  <a:lnTo>
                    <a:pt x="2940" y="66"/>
                  </a:lnTo>
                  <a:cubicBezTo>
                    <a:pt x="3042" y="0"/>
                    <a:pt x="3142" y="16"/>
                    <a:pt x="3204" y="78"/>
                  </a:cubicBezTo>
                  <a:cubicBezTo>
                    <a:pt x="3267" y="140"/>
                    <a:pt x="3312" y="264"/>
                    <a:pt x="3072" y="444"/>
                  </a:cubicBezTo>
                  <a:lnTo>
                    <a:pt x="2139" y="1081"/>
                  </a:lnTo>
                  <a:lnTo>
                    <a:pt x="2476" y="2372"/>
                  </a:lnTo>
                  <a:lnTo>
                    <a:pt x="2251" y="2435"/>
                  </a:lnTo>
                  <a:lnTo>
                    <a:pt x="2614" y="3589"/>
                  </a:lnTo>
                  <a:cubicBezTo>
                    <a:pt x="2651" y="3751"/>
                    <a:pt x="2639" y="3863"/>
                    <a:pt x="2539" y="3925"/>
                  </a:cubicBezTo>
                  <a:cubicBezTo>
                    <a:pt x="2401" y="3962"/>
                    <a:pt x="2289" y="3863"/>
                    <a:pt x="2226" y="3689"/>
                  </a:cubicBezTo>
                  <a:cubicBezTo>
                    <a:pt x="2101" y="3453"/>
                    <a:pt x="1876" y="2720"/>
                    <a:pt x="1789" y="2534"/>
                  </a:cubicBezTo>
                  <a:lnTo>
                    <a:pt x="1414" y="2534"/>
                  </a:lnTo>
                  <a:cubicBezTo>
                    <a:pt x="1339" y="2770"/>
                    <a:pt x="1151" y="3465"/>
                    <a:pt x="1051" y="3689"/>
                  </a:cubicBezTo>
                  <a:cubicBezTo>
                    <a:pt x="1001" y="3838"/>
                    <a:pt x="914" y="3950"/>
                    <a:pt x="789" y="3925"/>
                  </a:cubicBezTo>
                  <a:cubicBezTo>
                    <a:pt x="714" y="3875"/>
                    <a:pt x="614" y="3838"/>
                    <a:pt x="676" y="3577"/>
                  </a:cubicBezTo>
                  <a:lnTo>
                    <a:pt x="1001" y="2459"/>
                  </a:lnTo>
                  <a:lnTo>
                    <a:pt x="751" y="2397"/>
                  </a:lnTo>
                  <a:lnTo>
                    <a:pt x="1126" y="1081"/>
                  </a:lnTo>
                  <a:lnTo>
                    <a:pt x="139" y="497"/>
                  </a:lnTo>
                  <a:cubicBezTo>
                    <a:pt x="54" y="402"/>
                    <a:pt x="0" y="342"/>
                    <a:pt x="60" y="180"/>
                  </a:cubicBezTo>
                  <a:cubicBezTo>
                    <a:pt x="186" y="102"/>
                    <a:pt x="214" y="112"/>
                    <a:pt x="389" y="162"/>
                  </a:cubicBezTo>
                  <a:lnTo>
                    <a:pt x="1376" y="696"/>
                  </a:lnTo>
                  <a:close/>
                </a:path>
              </a:pathLst>
            </a:custGeom>
            <a:solidFill>
              <a:srgbClr val="292929">
                <a:alpha val="5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  <p:sp>
          <p:nvSpPr>
            <p:cNvPr id="98" name="Oval 33"/>
            <p:cNvSpPr>
              <a:spLocks noChangeArrowheads="1"/>
            </p:cNvSpPr>
            <p:nvPr/>
          </p:nvSpPr>
          <p:spPr bwMode="gray">
            <a:xfrm>
              <a:off x="2208" y="878"/>
              <a:ext cx="862" cy="845"/>
            </a:xfrm>
            <a:prstGeom prst="ellipse">
              <a:avLst/>
            </a:prstGeom>
            <a:solidFill>
              <a:srgbClr val="292929">
                <a:alpha val="5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</p:grpSp>
      <p:sp>
        <p:nvSpPr>
          <p:cNvPr id="99" name="AutoShape 35"/>
          <p:cNvSpPr>
            <a:spLocks/>
          </p:cNvSpPr>
          <p:nvPr/>
        </p:nvSpPr>
        <p:spPr bwMode="auto">
          <a:xfrm>
            <a:off x="2150088" y="1425473"/>
            <a:ext cx="3188185" cy="1101725"/>
          </a:xfrm>
          <a:prstGeom prst="accentCallout2">
            <a:avLst>
              <a:gd name="adj1" fmla="val 13980"/>
              <a:gd name="adj2" fmla="val 142114"/>
              <a:gd name="adj3" fmla="val 65495"/>
              <a:gd name="adj4" fmla="val 122135"/>
              <a:gd name="adj5" fmla="val 41914"/>
              <a:gd name="adj6" fmla="val 25690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3399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Construction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- </a:t>
            </a:r>
            <a:r>
              <a:rPr lang="en-US" altLang="ko-KR" sz="1200" dirty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Construction, Development, EPC &amp; </a:t>
            </a:r>
            <a:r>
              <a:rPr lang="en-US" altLang="ko-KR" sz="1200" dirty="0" smtClean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O&amp;M</a:t>
            </a:r>
            <a:endParaRPr lang="en-US" altLang="ko-KR" sz="1200" dirty="0">
              <a:solidFill>
                <a:srgbClr val="000000"/>
              </a:solidFill>
              <a:latin typeface="+mj-lt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- Power plant, Environmental </a:t>
            </a:r>
            <a:r>
              <a:rPr lang="en-US" altLang="ko-KR" sz="1200" dirty="0" smtClean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plant</a:t>
            </a:r>
            <a:endParaRPr lang="ko-KR" altLang="en-US" sz="1200" dirty="0">
              <a:solidFill>
                <a:srgbClr val="000000"/>
              </a:solidFill>
              <a:latin typeface="+mj-lt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- New regeneration </a:t>
            </a:r>
            <a:r>
              <a:rPr lang="en-US" altLang="ko-KR" sz="1200" dirty="0" smtClean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energy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ko-KR" sz="1200" dirty="0" smtClean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- Overseas</a:t>
            </a:r>
            <a:endParaRPr lang="en-US" altLang="ko-KR" sz="1200" dirty="0">
              <a:solidFill>
                <a:srgbClr val="000000"/>
              </a:solidFill>
              <a:latin typeface="+mj-lt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00" name="AutoShape 36"/>
          <p:cNvSpPr>
            <a:spLocks/>
          </p:cNvSpPr>
          <p:nvPr/>
        </p:nvSpPr>
        <p:spPr bwMode="auto">
          <a:xfrm>
            <a:off x="1323703" y="3713788"/>
            <a:ext cx="1975009" cy="1033463"/>
          </a:xfrm>
          <a:prstGeom prst="accentCallout2">
            <a:avLst>
              <a:gd name="adj1" fmla="val 18750"/>
              <a:gd name="adj2" fmla="val 104532"/>
              <a:gd name="adj3" fmla="val 17523"/>
              <a:gd name="adj4" fmla="val 120704"/>
              <a:gd name="adj5" fmla="val -12866"/>
              <a:gd name="adj6" fmla="val 13725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ko-KR" sz="1600" b="1" u="sng" dirty="0">
                <a:solidFill>
                  <a:srgbClr val="003399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Trading Service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ko-KR" sz="1200" dirty="0" smtClean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- Steel</a:t>
            </a:r>
            <a:endParaRPr lang="en-US" altLang="ko-KR" sz="1200" dirty="0">
              <a:solidFill>
                <a:srgbClr val="000000"/>
              </a:solidFill>
              <a:latin typeface="+mj-lt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ko-KR" sz="1200" dirty="0" smtClean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- Energy</a:t>
            </a:r>
            <a:r>
              <a:rPr lang="en-US" altLang="ko-KR" sz="1200" dirty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Heavy chemistry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ko-KR" sz="1200" dirty="0" smtClean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- </a:t>
            </a:r>
            <a:r>
              <a:rPr lang="en-US" altLang="ko-KR" sz="1200" dirty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Fashion, Leisure, </a:t>
            </a:r>
            <a:r>
              <a:rPr lang="en-US" altLang="ko-KR" sz="1200" dirty="0" smtClean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Fiber</a:t>
            </a:r>
            <a:endParaRPr lang="en-US" altLang="ko-KR" sz="1200" dirty="0">
              <a:solidFill>
                <a:srgbClr val="000000"/>
              </a:solidFill>
              <a:latin typeface="+mj-lt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- General products</a:t>
            </a:r>
          </a:p>
          <a:p>
            <a:pPr eaLnBrk="1" hangingPunct="1">
              <a:lnSpc>
                <a:spcPct val="150000"/>
              </a:lnSpc>
            </a:pPr>
            <a:endParaRPr lang="ko-KR" altLang="en-US" sz="1200" dirty="0">
              <a:solidFill>
                <a:srgbClr val="000000"/>
              </a:solidFill>
              <a:latin typeface="+mj-lt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01" name="AutoShape 38"/>
          <p:cNvSpPr>
            <a:spLocks/>
          </p:cNvSpPr>
          <p:nvPr/>
        </p:nvSpPr>
        <p:spPr bwMode="auto">
          <a:xfrm>
            <a:off x="4770915" y="4801070"/>
            <a:ext cx="2597023" cy="825500"/>
          </a:xfrm>
          <a:prstGeom prst="accentCallout2">
            <a:avLst>
              <a:gd name="adj1" fmla="val 18750"/>
              <a:gd name="adj2" fmla="val -4532"/>
              <a:gd name="adj3" fmla="val 18750"/>
              <a:gd name="adj4" fmla="val -19829"/>
              <a:gd name="adj5" fmla="val -16667"/>
              <a:gd name="adj6" fmla="val -3006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3399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Health care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- </a:t>
            </a:r>
            <a:r>
              <a:rPr lang="en-US" altLang="ko-KR" sz="1200" dirty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Sport center</a:t>
            </a:r>
            <a:r>
              <a:rPr lang="ko-KR" altLang="en-US" sz="1200" dirty="0" smtClean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200" dirty="0" smtClean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(KOLON Sporex</a:t>
            </a:r>
            <a:r>
              <a:rPr lang="en-US" altLang="ko-KR" sz="1200" dirty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)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- Lifestyle </a:t>
            </a:r>
            <a:r>
              <a:rPr lang="en-US" altLang="ko-KR" sz="1200" dirty="0" smtClean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Business (Bang&amp;Olufsen)</a:t>
            </a:r>
            <a:endParaRPr lang="en-US" altLang="ko-KR" sz="1200" dirty="0">
              <a:solidFill>
                <a:srgbClr val="000000"/>
              </a:solidFill>
              <a:latin typeface="+mj-lt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02" name="AutoShape 39"/>
          <p:cNvSpPr>
            <a:spLocks/>
          </p:cNvSpPr>
          <p:nvPr/>
        </p:nvSpPr>
        <p:spPr bwMode="auto">
          <a:xfrm>
            <a:off x="6271704" y="2789110"/>
            <a:ext cx="2447925" cy="987425"/>
          </a:xfrm>
          <a:prstGeom prst="accentCallout2">
            <a:avLst>
              <a:gd name="adj1" fmla="val 18750"/>
              <a:gd name="adj2" fmla="val -4532"/>
              <a:gd name="adj3" fmla="val 18750"/>
              <a:gd name="adj4" fmla="val -12750"/>
              <a:gd name="adj5" fmla="val 44533"/>
              <a:gd name="adj6" fmla="val -23136"/>
            </a:avLst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latinLnBrk="1" hangingPunct="1">
              <a:lnSpc>
                <a:spcPct val="150000"/>
              </a:lnSpc>
              <a:defRPr/>
            </a:pPr>
            <a:r>
              <a:rPr lang="en-US" altLang="ko-KR" sz="1400" b="1" u="sng" dirty="0">
                <a:solidFill>
                  <a:srgbClr val="003399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Auto distribution</a:t>
            </a: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en-US" altLang="ko-KR" sz="1100" dirty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- </a:t>
            </a:r>
            <a:r>
              <a:rPr lang="en-US" altLang="ko-KR" sz="1200" dirty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BMW Dealing (No.1 in domestic)</a:t>
            </a:r>
          </a:p>
          <a:p>
            <a:pPr marL="171450" indent="-171450" eaLnBrk="1" latin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altLang="ko-KR" sz="1200" dirty="0" smtClean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A/S </a:t>
            </a:r>
            <a:r>
              <a:rPr lang="en-US" altLang="ko-KR" sz="1200" dirty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Factory </a:t>
            </a:r>
            <a:endParaRPr lang="en-US" altLang="ko-KR" sz="1200" dirty="0" smtClean="0">
              <a:solidFill>
                <a:srgbClr val="000000"/>
              </a:solidFill>
              <a:latin typeface="+mj-lt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marL="171450" indent="-171450" eaLnBrk="1" latin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altLang="ko-KR" sz="1200" dirty="0" smtClean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BMW </a:t>
            </a:r>
            <a:r>
              <a:rPr lang="en-US" altLang="ko-KR" sz="1200" dirty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Rental, Lease</a:t>
            </a:r>
          </a:p>
          <a:p>
            <a:pPr marL="171450" indent="-171450" eaLnBrk="1" latin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altLang="ko-KR" sz="1200" dirty="0" smtClean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BPS service</a:t>
            </a:r>
          </a:p>
          <a:p>
            <a:pPr marL="171450" indent="-171450" eaLnBrk="1" latin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altLang="ko-KR" sz="1200" dirty="0" smtClean="0">
                <a:solidFill>
                  <a:srgbClr val="00000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MINI, R/R, BMW Motorrad</a:t>
            </a:r>
            <a:endParaRPr lang="en-US" altLang="ko-KR" sz="1200" dirty="0">
              <a:solidFill>
                <a:srgbClr val="000000"/>
              </a:solidFill>
              <a:latin typeface="+mj-lt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103" name="Group 33"/>
          <p:cNvGrpSpPr>
            <a:grpSpLocks/>
          </p:cNvGrpSpPr>
          <p:nvPr/>
        </p:nvGrpSpPr>
        <p:grpSpPr bwMode="auto">
          <a:xfrm>
            <a:off x="4089530" y="3227259"/>
            <a:ext cx="863600" cy="757237"/>
            <a:chOff x="523" y="2809"/>
            <a:chExt cx="876" cy="882"/>
          </a:xfrm>
        </p:grpSpPr>
        <p:sp>
          <p:nvSpPr>
            <p:cNvPr id="104" name="Oval 34"/>
            <p:cNvSpPr>
              <a:spLocks noChangeArrowheads="1"/>
            </p:cNvSpPr>
            <p:nvPr/>
          </p:nvSpPr>
          <p:spPr bwMode="black">
            <a:xfrm>
              <a:off x="523" y="2809"/>
              <a:ext cx="876" cy="876"/>
            </a:xfrm>
            <a:prstGeom prst="ellipse">
              <a:avLst/>
            </a:prstGeom>
            <a:noFill/>
            <a:ln w="1905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  <p:sp>
          <p:nvSpPr>
            <p:cNvPr id="105" name="Line 35"/>
            <p:cNvSpPr>
              <a:spLocks noChangeShapeType="1"/>
            </p:cNvSpPr>
            <p:nvPr/>
          </p:nvSpPr>
          <p:spPr bwMode="black">
            <a:xfrm>
              <a:off x="964" y="2809"/>
              <a:ext cx="0" cy="871"/>
            </a:xfrm>
            <a:prstGeom prst="line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  <p:sp>
          <p:nvSpPr>
            <p:cNvPr id="106" name="Line 36"/>
            <p:cNvSpPr>
              <a:spLocks noChangeShapeType="1"/>
            </p:cNvSpPr>
            <p:nvPr/>
          </p:nvSpPr>
          <p:spPr bwMode="black">
            <a:xfrm>
              <a:off x="523" y="3244"/>
              <a:ext cx="876" cy="0"/>
            </a:xfrm>
            <a:prstGeom prst="line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  <p:sp>
          <p:nvSpPr>
            <p:cNvPr id="107" name="Freeform 37"/>
            <p:cNvSpPr>
              <a:spLocks/>
            </p:cNvSpPr>
            <p:nvPr/>
          </p:nvSpPr>
          <p:spPr bwMode="black">
            <a:xfrm>
              <a:off x="1024" y="2815"/>
              <a:ext cx="182" cy="865"/>
            </a:xfrm>
            <a:custGeom>
              <a:avLst/>
              <a:gdLst>
                <a:gd name="T0" fmla="*/ 0 w 182"/>
                <a:gd name="T1" fmla="*/ 0 h 864"/>
                <a:gd name="T2" fmla="*/ 182 w 182"/>
                <a:gd name="T3" fmla="*/ 435 h 864"/>
                <a:gd name="T4" fmla="*/ 6 w 182"/>
                <a:gd name="T5" fmla="*/ 864 h 864"/>
                <a:gd name="T6" fmla="*/ 0 60000 65536"/>
                <a:gd name="T7" fmla="*/ 0 60000 65536"/>
                <a:gd name="T8" fmla="*/ 0 60000 65536"/>
                <a:gd name="T9" fmla="*/ 0 w 182"/>
                <a:gd name="T10" fmla="*/ 0 h 864"/>
                <a:gd name="T11" fmla="*/ 182 w 18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864">
                  <a:moveTo>
                    <a:pt x="0" y="0"/>
                  </a:moveTo>
                  <a:cubicBezTo>
                    <a:pt x="59" y="89"/>
                    <a:pt x="182" y="177"/>
                    <a:pt x="182" y="435"/>
                  </a:cubicBezTo>
                  <a:cubicBezTo>
                    <a:pt x="182" y="693"/>
                    <a:pt x="70" y="800"/>
                    <a:pt x="6" y="864"/>
                  </a:cubicBezTo>
                </a:path>
              </a:pathLst>
            </a:cu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  <p:sp>
          <p:nvSpPr>
            <p:cNvPr id="108" name="Freeform 38"/>
            <p:cNvSpPr>
              <a:spLocks/>
            </p:cNvSpPr>
            <p:nvPr/>
          </p:nvSpPr>
          <p:spPr bwMode="black">
            <a:xfrm>
              <a:off x="726" y="2820"/>
              <a:ext cx="196" cy="871"/>
            </a:xfrm>
            <a:custGeom>
              <a:avLst/>
              <a:gdLst>
                <a:gd name="T0" fmla="*/ 167 w 197"/>
                <a:gd name="T1" fmla="*/ 0 h 870"/>
                <a:gd name="T2" fmla="*/ 0 w 197"/>
                <a:gd name="T3" fmla="*/ 436 h 870"/>
                <a:gd name="T4" fmla="*/ 197 w 197"/>
                <a:gd name="T5" fmla="*/ 870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  <p:sp>
          <p:nvSpPr>
            <p:cNvPr id="109" name="Freeform 39"/>
            <p:cNvSpPr>
              <a:spLocks/>
            </p:cNvSpPr>
            <p:nvPr/>
          </p:nvSpPr>
          <p:spPr bwMode="black">
            <a:xfrm rot="5400000">
              <a:off x="892" y="3171"/>
              <a:ext cx="113" cy="654"/>
            </a:xfrm>
            <a:custGeom>
              <a:avLst/>
              <a:gdLst>
                <a:gd name="T0" fmla="*/ 97 w 197"/>
                <a:gd name="T1" fmla="*/ 0 h 870"/>
                <a:gd name="T2" fmla="*/ 0 w 197"/>
                <a:gd name="T3" fmla="*/ 327 h 870"/>
                <a:gd name="T4" fmla="*/ 114 w 197"/>
                <a:gd name="T5" fmla="*/ 653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  <p:sp>
          <p:nvSpPr>
            <p:cNvPr id="110" name="Freeform 40"/>
            <p:cNvSpPr>
              <a:spLocks/>
            </p:cNvSpPr>
            <p:nvPr/>
          </p:nvSpPr>
          <p:spPr bwMode="black">
            <a:xfrm rot="16200000" flipV="1">
              <a:off x="900" y="2668"/>
              <a:ext cx="113" cy="654"/>
            </a:xfrm>
            <a:custGeom>
              <a:avLst/>
              <a:gdLst>
                <a:gd name="T0" fmla="*/ 97 w 197"/>
                <a:gd name="T1" fmla="*/ 0 h 870"/>
                <a:gd name="T2" fmla="*/ 0 w 197"/>
                <a:gd name="T3" fmla="*/ 327 h 870"/>
                <a:gd name="T4" fmla="*/ 114 w 197"/>
                <a:gd name="T5" fmla="*/ 653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latinLnBrk="1" hangingPunct="1">
                <a:defRPr/>
              </a:pPr>
              <a:endParaRPr lang="ko-KR" altLang="en-US" dirty="0">
                <a:latin typeface="+mj-lt"/>
                <a:ea typeface="맑은 고딕" pitchFamily="50" charset="-127"/>
                <a:cs typeface="조선일보명조" pitchFamily="18" charset="-127"/>
              </a:endParaRPr>
            </a:p>
          </p:txBody>
        </p:sp>
      </p:grpSp>
      <p:sp>
        <p:nvSpPr>
          <p:cNvPr id="111" name="Text Box 68"/>
          <p:cNvSpPr txBox="1">
            <a:spLocks noChangeArrowheads="1"/>
          </p:cNvSpPr>
          <p:nvPr/>
        </p:nvSpPr>
        <p:spPr bwMode="auto">
          <a:xfrm>
            <a:off x="4067418" y="3417754"/>
            <a:ext cx="9284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1600" b="1" dirty="0">
                <a:solidFill>
                  <a:srgbClr val="0070C0"/>
                </a:solidFill>
                <a:latin typeface="+mj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Portfolio</a:t>
            </a:r>
            <a:endParaRPr lang="en-US" altLang="ko-KR" sz="1000" b="1" dirty="0">
              <a:solidFill>
                <a:srgbClr val="0070C0"/>
              </a:solidFill>
              <a:latin typeface="+mj-lt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12" name="AutoShape 27"/>
          <p:cNvSpPr>
            <a:spLocks noChangeArrowheads="1"/>
          </p:cNvSpPr>
          <p:nvPr/>
        </p:nvSpPr>
        <p:spPr bwMode="gray">
          <a:xfrm>
            <a:off x="4329241" y="2312859"/>
            <a:ext cx="374650" cy="320675"/>
          </a:xfrm>
          <a:prstGeom prst="cube">
            <a:avLst>
              <a:gd name="adj" fmla="val 25000"/>
            </a:avLst>
          </a:prstGeom>
          <a:solidFill>
            <a:srgbClr val="292929">
              <a:alpha val="50195"/>
            </a:srgbClr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1" latinLnBrk="1" hangingPunct="1">
              <a:defRPr/>
            </a:pPr>
            <a:endParaRPr lang="ko-KR" altLang="en-US" dirty="0">
              <a:latin typeface="+mj-lt"/>
              <a:ea typeface="맑은 고딕" pitchFamily="50" charset="-127"/>
              <a:cs typeface="조선일보명조" pitchFamily="18" charset="-127"/>
            </a:endParaRPr>
          </a:p>
        </p:txBody>
      </p:sp>
      <p:sp>
        <p:nvSpPr>
          <p:cNvPr id="113" name="다이아몬드 112"/>
          <p:cNvSpPr/>
          <p:nvPr/>
        </p:nvSpPr>
        <p:spPr>
          <a:xfrm>
            <a:off x="3657729" y="2789110"/>
            <a:ext cx="1770062" cy="1666875"/>
          </a:xfrm>
          <a:prstGeom prst="diamond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dirty="0">
              <a:latin typeface="+mj-lt"/>
            </a:endParaRPr>
          </a:p>
        </p:txBody>
      </p:sp>
      <p:sp>
        <p:nvSpPr>
          <p:cNvPr id="114" name="Rectangle 17"/>
          <p:cNvSpPr>
            <a:spLocks/>
          </p:cNvSpPr>
          <p:nvPr/>
        </p:nvSpPr>
        <p:spPr bwMode="auto">
          <a:xfrm>
            <a:off x="635139" y="812272"/>
            <a:ext cx="7899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en-US" altLang="ko-KR" dirty="0" smtClean="0">
                <a:solidFill>
                  <a:schemeClr val="accent2"/>
                </a:solidFill>
                <a:latin typeface="+mn-ea"/>
                <a:ea typeface="+mn-ea"/>
                <a:cs typeface="Courier New" panose="02070309020205020404" pitchFamily="49" charset="0"/>
                <a:sym typeface="Dinbol Regular"/>
              </a:rPr>
              <a:t>[Business Area]</a:t>
            </a:r>
            <a:endParaRPr kumimoji="0" lang="en-US" altLang="ko-KR" dirty="0">
              <a:solidFill>
                <a:schemeClr val="accent2"/>
              </a:solidFill>
              <a:latin typeface="+mn-ea"/>
              <a:ea typeface="+mn-ea"/>
              <a:cs typeface="Courier New" panose="02070309020205020404" pitchFamily="49" charset="0"/>
              <a:sym typeface="Dinbol Regular"/>
            </a:endParaRPr>
          </a:p>
        </p:txBody>
      </p:sp>
      <p:pic>
        <p:nvPicPr>
          <p:cNvPr id="11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53" y="5051642"/>
            <a:ext cx="767220" cy="60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8" descr="\\203.225.1.86\경영기획sc (m955) 폴더\Communication\이미지\무역\일반상품\일반상품_섬유기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35" y="5013918"/>
            <a:ext cx="769953" cy="66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7" descr="\\203.225.1.86\경영기획sc (m955) 폴더\Communication\이미지\무역\섬유제품\섬유제품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06" y="4837546"/>
            <a:ext cx="811814" cy="85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2" descr="\\203.225.1.86\경영기획sc (m955) 폴더\Communication\이미지\무역\화학\med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64" y="4970459"/>
            <a:ext cx="1102523" cy="74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5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69" y="1625976"/>
            <a:ext cx="888904" cy="67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r="7028"/>
          <a:stretch/>
        </p:blipFill>
        <p:spPr bwMode="auto">
          <a:xfrm>
            <a:off x="7026052" y="1625976"/>
            <a:ext cx="1333022" cy="72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그림 120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254" y="1713848"/>
            <a:ext cx="1187258" cy="606562"/>
          </a:xfrm>
          <a:prstGeom prst="rect">
            <a:avLst/>
          </a:prstGeom>
        </p:spPr>
      </p:pic>
      <p:pic>
        <p:nvPicPr>
          <p:cNvPr id="122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58" y="1479635"/>
            <a:ext cx="834552" cy="58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76" y="1471817"/>
            <a:ext cx="843298" cy="589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79" y="2141511"/>
            <a:ext cx="811531" cy="56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" name="Picture 41" descr="biz_photo06_0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248" y="2147993"/>
            <a:ext cx="783939" cy="54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그림 126"/>
          <p:cNvPicPr preferRelativeResize="0"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516" y="4646264"/>
            <a:ext cx="932202" cy="465647"/>
          </a:xfrm>
          <a:prstGeom prst="rect">
            <a:avLst/>
          </a:prstGeom>
        </p:spPr>
      </p:pic>
      <p:pic>
        <p:nvPicPr>
          <p:cNvPr id="128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490" y="4633585"/>
            <a:ext cx="790329" cy="47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77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1. Introduction 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of KOLONGLOBAL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Rectangle 17"/>
          <p:cNvSpPr>
            <a:spLocks/>
          </p:cNvSpPr>
          <p:nvPr/>
        </p:nvSpPr>
        <p:spPr bwMode="auto">
          <a:xfrm>
            <a:off x="2331885" y="5581658"/>
            <a:ext cx="481542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altLang="ko-KR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조선일보명조" panose="02030304000000000000" pitchFamily="18" charset="-127"/>
                <a:cs typeface="조선일보명조" panose="02030304000000000000" pitchFamily="18" charset="-127"/>
                <a:sym typeface="Dinbol Regular" charset="0"/>
              </a:rPr>
              <a:t>Green technology for the future</a:t>
            </a:r>
            <a:endParaRPr kumimoji="0" lang="en-US" altLang="ko-KR" sz="2800" b="1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  <a:ea typeface="조선일보명조" panose="02030304000000000000" pitchFamily="18" charset="-127"/>
              <a:cs typeface="조선일보명조" panose="02030304000000000000" pitchFamily="18" charset="-127"/>
              <a:sym typeface="Dinbol Regular" charset="0"/>
            </a:endParaRPr>
          </a:p>
        </p:txBody>
      </p:sp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26" y="3508546"/>
            <a:ext cx="1936800" cy="177504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 preferRelativeResize="0">
            <a:picLocks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205" y="1460452"/>
            <a:ext cx="1936800" cy="1843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00" y="3508546"/>
            <a:ext cx="1936800" cy="1775048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371551" y="1495124"/>
            <a:ext cx="4549775" cy="2279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30000"/>
              </a:lnSpc>
              <a:defRPr/>
            </a:pPr>
            <a:r>
              <a:rPr lang="en-US" altLang="ko-KR" sz="1300" b="1" dirty="0">
                <a:solidFill>
                  <a:srgbClr val="0070C0"/>
                </a:solidFill>
                <a:ea typeface="조선일보명조" panose="02030304000000000000" pitchFamily="18" charset="-127"/>
                <a:cs typeface="조선일보명조" panose="02030304000000000000" pitchFamily="18" charset="-127"/>
              </a:rPr>
              <a:t>Future Environmental Technology for </a:t>
            </a:r>
            <a:r>
              <a:rPr lang="en-US" altLang="ko-KR" sz="1300" b="1" dirty="0" smtClean="0">
                <a:solidFill>
                  <a:srgbClr val="0070C0"/>
                </a:solidFill>
                <a:ea typeface="조선일보명조" panose="02030304000000000000" pitchFamily="18" charset="-127"/>
                <a:cs typeface="조선일보명조" panose="02030304000000000000" pitchFamily="18" charset="-127"/>
              </a:rPr>
              <a:t>Human</a:t>
            </a:r>
          </a:p>
          <a:p>
            <a:pPr>
              <a:lnSpc>
                <a:spcPct val="130000"/>
              </a:lnSpc>
              <a:defRPr/>
            </a:pPr>
            <a:endParaRPr kumimoji="0" lang="en-US" altLang="ko-KR" sz="1300" b="1" dirty="0">
              <a:solidFill>
                <a:schemeClr val="tx1"/>
              </a:solidFill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solidFill>
                  <a:schemeClr val="tx1"/>
                </a:solidFill>
                <a:ea typeface="조선일보명조" panose="02030304000000000000" pitchFamily="18" charset="-127"/>
                <a:cs typeface="조선일보명조" panose="02030304000000000000" pitchFamily="18" charset="-127"/>
              </a:rPr>
              <a:t>Base on environment friendly technologies and abilities, KGC provides total solution for </a:t>
            </a:r>
            <a:r>
              <a:rPr lang="en-US" altLang="ko-KR" sz="1200" dirty="0" smtClean="0">
                <a:solidFill>
                  <a:schemeClr val="tx1"/>
                </a:solidFill>
                <a:ea typeface="조선일보명조" panose="02030304000000000000" pitchFamily="18" charset="-127"/>
                <a:cs typeface="조선일보명조" panose="02030304000000000000" pitchFamily="18" charset="-127"/>
              </a:rPr>
              <a:t>all </a:t>
            </a:r>
            <a:r>
              <a:rPr lang="en-US" altLang="ko-KR" sz="1200" dirty="0">
                <a:solidFill>
                  <a:schemeClr val="tx1"/>
                </a:solidFill>
                <a:ea typeface="조선일보명조" panose="02030304000000000000" pitchFamily="18" charset="-127"/>
                <a:cs typeface="조선일보명조" panose="02030304000000000000" pitchFamily="18" charset="-127"/>
              </a:rPr>
              <a:t>environmental facilities from EPC to O&amp;M. </a:t>
            </a: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solidFill>
                  <a:schemeClr val="tx1"/>
                </a:solidFill>
                <a:ea typeface="조선일보명조" panose="02030304000000000000" pitchFamily="18" charset="-127"/>
                <a:cs typeface="조선일보명조" panose="02030304000000000000" pitchFamily="18" charset="-127"/>
              </a:rPr>
              <a:t>Our sewage water treatment technology is selected as new</a:t>
            </a: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solidFill>
                  <a:schemeClr val="tx1"/>
                </a:solidFill>
                <a:ea typeface="조선일보명조" panose="02030304000000000000" pitchFamily="18" charset="-127"/>
                <a:cs typeface="조선일보명조" panose="02030304000000000000" pitchFamily="18" charset="-127"/>
              </a:rPr>
              <a:t>environmental technology and we’re endeavoring to improve</a:t>
            </a: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solidFill>
                  <a:schemeClr val="tx1"/>
                </a:solidFill>
                <a:ea typeface="조선일보명조" panose="02030304000000000000" pitchFamily="18" charset="-127"/>
                <a:cs typeface="조선일보명조" panose="02030304000000000000" pitchFamily="18" charset="-127"/>
              </a:rPr>
              <a:t>high water treatment facilities business.</a:t>
            </a:r>
            <a:endParaRPr kumimoji="0" lang="en-US" altLang="ko-KR" sz="1200" dirty="0">
              <a:solidFill>
                <a:schemeClr val="tx1"/>
              </a:solidFill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444576" y="4046236"/>
            <a:ext cx="4119563" cy="1246188"/>
          </a:xfrm>
          <a:prstGeom prst="roundRect">
            <a:avLst>
              <a:gd name="adj" fmla="val 2557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16014" y="4077986"/>
            <a:ext cx="3987800" cy="1152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ko-KR" sz="1200" dirty="0" smtClean="0">
                <a:solidFill>
                  <a:schemeClr val="tx1"/>
                </a:solidFill>
                <a:ea typeface="조선일보명조" panose="02030304000000000000" pitchFamily="18" charset="-127"/>
                <a:cs typeface="조선일보명조" panose="02030304000000000000" pitchFamily="18" charset="-127"/>
              </a:rPr>
              <a:t>Water </a:t>
            </a:r>
            <a:r>
              <a:rPr lang="en-US" altLang="ko-KR" sz="1200" dirty="0">
                <a:solidFill>
                  <a:schemeClr val="tx1"/>
                </a:solidFill>
                <a:ea typeface="조선일보명조" panose="02030304000000000000" pitchFamily="18" charset="-127"/>
                <a:cs typeface="조선일보명조" panose="02030304000000000000" pitchFamily="18" charset="-127"/>
              </a:rPr>
              <a:t>treatment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ko-KR" sz="1200" dirty="0" smtClean="0">
                <a:solidFill>
                  <a:schemeClr val="tx1"/>
                </a:solidFill>
                <a:ea typeface="조선일보명조" panose="02030304000000000000" pitchFamily="18" charset="-127"/>
                <a:cs typeface="조선일보명조" panose="02030304000000000000" pitchFamily="18" charset="-127"/>
              </a:rPr>
              <a:t>Waste treatment(Incineration, Sanitary landfill)</a:t>
            </a:r>
            <a:endParaRPr lang="en-US" altLang="ko-KR" sz="1200" dirty="0">
              <a:solidFill>
                <a:schemeClr val="tx1"/>
              </a:solidFill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ko-KR" sz="1200" dirty="0" smtClean="0">
                <a:solidFill>
                  <a:schemeClr val="tx1"/>
                </a:solidFill>
                <a:ea typeface="조선일보명조" panose="02030304000000000000" pitchFamily="18" charset="-127"/>
                <a:cs typeface="조선일보명조" panose="02030304000000000000" pitchFamily="18" charset="-127"/>
              </a:rPr>
              <a:t>Waste to Energy</a:t>
            </a:r>
            <a:endParaRPr lang="en-US" altLang="ko-KR" sz="1200" dirty="0">
              <a:solidFill>
                <a:schemeClr val="tx1"/>
              </a:solidFill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ko-KR" sz="1200" dirty="0" smtClean="0">
                <a:solidFill>
                  <a:schemeClr val="tx1"/>
                </a:solidFill>
                <a:ea typeface="조선일보명조" panose="02030304000000000000" pitchFamily="18" charset="-127"/>
                <a:cs typeface="조선일보명조" panose="02030304000000000000" pitchFamily="18" charset="-127"/>
              </a:rPr>
              <a:t>Recovery </a:t>
            </a:r>
            <a:r>
              <a:rPr lang="en-US" altLang="ko-KR" sz="1200" dirty="0">
                <a:solidFill>
                  <a:schemeClr val="tx1"/>
                </a:solidFill>
                <a:ea typeface="조선일보명조" panose="02030304000000000000" pitchFamily="18" charset="-127"/>
                <a:cs typeface="조선일보명조" panose="02030304000000000000" pitchFamily="18" charset="-127"/>
              </a:rPr>
              <a:t>works, etc.</a:t>
            </a:r>
            <a:endParaRPr kumimoji="0" lang="en-US" altLang="ko-KR" sz="1300" dirty="0">
              <a:solidFill>
                <a:schemeClr val="tx1"/>
              </a:solidFill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444576" y="3585861"/>
            <a:ext cx="4133850" cy="393700"/>
          </a:xfrm>
          <a:prstGeom prst="roundRect">
            <a:avLst>
              <a:gd name="adj" fmla="val 8361"/>
            </a:avLst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txBody>
          <a:bodyPr wrap="none" anchor="ctr"/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kumimoji="0" lang="en-US" altLang="ko-KR" sz="1600" dirty="0">
                <a:solidFill>
                  <a:srgbClr val="FFFFFF"/>
                </a:solidFill>
                <a:latin typeface="+mn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Business Brief</a:t>
            </a:r>
            <a:endParaRPr kumimoji="0" lang="ko-KR" altLang="en-US" sz="1600" dirty="0">
              <a:solidFill>
                <a:srgbClr val="FFFFFF"/>
              </a:solidFill>
              <a:latin typeface="+mn-lt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13" name="그림 12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16" y="1460910"/>
            <a:ext cx="1936800" cy="1843200"/>
          </a:xfrm>
          <a:prstGeom prst="rect">
            <a:avLst/>
          </a:prstGeom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822900" y="3057590"/>
            <a:ext cx="1998662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kumimoji="0" lang="en-US" altLang="ko-KR" sz="1000" b="1" dirty="0" smtClean="0">
                <a:solidFill>
                  <a:schemeClr val="bg1"/>
                </a:solidFill>
                <a:latin typeface="+mn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Namyang-Ju</a:t>
            </a:r>
            <a:r>
              <a:rPr lang="en-US" altLang="ko-KR" sz="1000" b="1" dirty="0">
                <a:solidFill>
                  <a:schemeClr val="bg1"/>
                </a:solidFill>
                <a:latin typeface="+mn-lt"/>
                <a:ea typeface="조선일보명조" panose="02030304000000000000" pitchFamily="18" charset="-127"/>
                <a:cs typeface="조선일보명조" panose="02030304000000000000" pitchFamily="18" charset="-127"/>
              </a:rPr>
              <a:t> Incinerators </a:t>
            </a:r>
            <a:endParaRPr kumimoji="0" lang="ko-KR" altLang="en-US" sz="1000" b="1" dirty="0">
              <a:solidFill>
                <a:schemeClr val="bg1"/>
              </a:solidFill>
              <a:latin typeface="+mn-lt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840683" y="4753937"/>
            <a:ext cx="19986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en-US" altLang="ko-KR" sz="1000" dirty="0">
                <a:solidFill>
                  <a:schemeClr val="bg1"/>
                </a:solidFill>
                <a:latin typeface="+mn-lt"/>
                <a:ea typeface="HY견고딕" panose="02030600000101010101" pitchFamily="18" charset="-127"/>
              </a:rPr>
              <a:t>Daejeon Sewage Treatment Plant 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911556" y="2972836"/>
            <a:ext cx="1998662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kumimoji="0" lang="en-US" altLang="ko-KR" sz="1000" dirty="0">
                <a:solidFill>
                  <a:schemeClr val="bg1"/>
                </a:solidFill>
                <a:latin typeface="+mn-lt"/>
                <a:ea typeface="HY견고딕" panose="02030600000101010101" pitchFamily="18" charset="-127"/>
              </a:rPr>
              <a:t>Chiang Mai in Thailand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kumimoji="0" lang="en-US" altLang="ko-KR" sz="1000" dirty="0">
                <a:solidFill>
                  <a:schemeClr val="bg1"/>
                </a:solidFill>
                <a:latin typeface="+mn-lt"/>
                <a:ea typeface="HY견고딕" panose="02030600000101010101" pitchFamily="18" charset="-127"/>
              </a:rPr>
              <a:t>Water Supply Facility 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7152083" y="3622050"/>
            <a:ext cx="19986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en-US" altLang="ko-KR" sz="1000" dirty="0">
                <a:solidFill>
                  <a:schemeClr val="bg1"/>
                </a:solidFill>
                <a:latin typeface="+mn-lt"/>
                <a:ea typeface="HY견고딕" panose="02030600000101010101" pitchFamily="18" charset="-127"/>
              </a:rPr>
              <a:t>Deoksan Water Purification Plant</a:t>
            </a:r>
          </a:p>
        </p:txBody>
      </p:sp>
      <p:sp>
        <p:nvSpPr>
          <p:cNvPr id="18" name="Rectangle 17"/>
          <p:cNvSpPr>
            <a:spLocks/>
          </p:cNvSpPr>
          <p:nvPr/>
        </p:nvSpPr>
        <p:spPr bwMode="auto">
          <a:xfrm>
            <a:off x="488504" y="883749"/>
            <a:ext cx="7899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en-US" altLang="ko-KR" dirty="0" smtClean="0">
                <a:solidFill>
                  <a:schemeClr val="accent2"/>
                </a:solidFill>
                <a:latin typeface="+mn-ea"/>
                <a:ea typeface="+mn-ea"/>
                <a:cs typeface="Courier New" panose="02070309020205020404" pitchFamily="49" charset="0"/>
                <a:sym typeface="Dinbol Regular"/>
              </a:rPr>
              <a:t>[Environment Business Area]</a:t>
            </a:r>
            <a:endParaRPr kumimoji="0" lang="en-US" altLang="ko-KR" dirty="0">
              <a:solidFill>
                <a:schemeClr val="accent2"/>
              </a:solidFill>
              <a:latin typeface="+mn-ea"/>
              <a:ea typeface="+mn-ea"/>
              <a:cs typeface="Courier New" panose="02070309020205020404" pitchFamily="49" charset="0"/>
              <a:sym typeface="Dinbo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0769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2. What is Gasification?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2" name="AutoShape 108"/>
          <p:cNvSpPr>
            <a:spLocks noChangeArrowheads="1"/>
          </p:cNvSpPr>
          <p:nvPr/>
        </p:nvSpPr>
        <p:spPr bwMode="auto">
          <a:xfrm>
            <a:off x="467544" y="836712"/>
            <a:ext cx="8877944" cy="4318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688" rIns="0" bIns="45688"/>
          <a:lstStyle>
            <a:lvl1pPr marL="182563" indent="-182563"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Blip>
                <a:blip r:embed="rId2"/>
              </a:buBlip>
            </a:pPr>
            <a:r>
              <a:rPr lang="ko-KR" altLang="en-US" sz="1600" dirty="0" smtClean="0">
                <a:solidFill>
                  <a:schemeClr val="accent6"/>
                </a:solidFill>
                <a:latin typeface="+mn-ea"/>
                <a:ea typeface="+mn-ea"/>
              </a:rPr>
              <a:t> </a:t>
            </a:r>
            <a:r>
              <a:rPr lang="en-US" altLang="ko-KR" sz="1600" dirty="0" smtClean="0">
                <a:solidFill>
                  <a:schemeClr val="accent6"/>
                </a:solidFill>
                <a:latin typeface="+mn-ea"/>
                <a:ea typeface="+mn-ea"/>
              </a:rPr>
              <a:t>Thermal treatment technology of wastes</a:t>
            </a:r>
          </a:p>
        </p:txBody>
      </p:sp>
      <p:pic>
        <p:nvPicPr>
          <p:cNvPr id="42" name="Picture 7" descr="열적처리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10062" r="19685" b="6561"/>
          <a:stretch>
            <a:fillRect/>
          </a:stretch>
        </p:blipFill>
        <p:spPr bwMode="auto">
          <a:xfrm>
            <a:off x="1748644" y="1268414"/>
            <a:ext cx="6407869" cy="509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8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2. What is Gasification?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4" name="타원 43"/>
          <p:cNvSpPr/>
          <p:nvPr/>
        </p:nvSpPr>
        <p:spPr bwMode="auto">
          <a:xfrm>
            <a:off x="1167271" y="2632670"/>
            <a:ext cx="1657350" cy="744538"/>
          </a:xfrm>
          <a:prstGeom prst="ellipse">
            <a:avLst/>
          </a:prstGeom>
          <a:solidFill>
            <a:srgbClr val="FFFF99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bIns="0" anchor="ctr"/>
          <a:lstStyle/>
          <a:p>
            <a:pPr algn="ctr">
              <a:defRPr/>
            </a:pPr>
            <a:r>
              <a:rPr kumimoji="0" lang="en-US" altLang="ko-KR" sz="120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Combustion</a:t>
            </a:r>
            <a:endParaRPr kumimoji="0" lang="ko-KR" altLang="en-US" sz="1100" kern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45" name="타원 44"/>
          <p:cNvSpPr/>
          <p:nvPr/>
        </p:nvSpPr>
        <p:spPr bwMode="auto">
          <a:xfrm>
            <a:off x="3866021" y="2632670"/>
            <a:ext cx="1655762" cy="744538"/>
          </a:xfrm>
          <a:prstGeom prst="ellipse">
            <a:avLst/>
          </a:prstGeom>
          <a:solidFill>
            <a:srgbClr val="FFFF99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bIns="0" anchor="ctr"/>
          <a:lstStyle/>
          <a:p>
            <a:pPr algn="ctr">
              <a:defRPr/>
            </a:pPr>
            <a:r>
              <a:rPr kumimoji="0" lang="en-US" altLang="ko-KR" sz="12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Gasification</a:t>
            </a:r>
            <a:endParaRPr kumimoji="0" lang="ko-KR" altLang="en-US" sz="11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46" name="타원 45"/>
          <p:cNvSpPr/>
          <p:nvPr/>
        </p:nvSpPr>
        <p:spPr bwMode="auto">
          <a:xfrm>
            <a:off x="6856871" y="2632670"/>
            <a:ext cx="1655762" cy="744538"/>
          </a:xfrm>
          <a:prstGeom prst="ellipse">
            <a:avLst/>
          </a:prstGeom>
          <a:solidFill>
            <a:srgbClr val="FFFF99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bIns="0" anchor="ctr"/>
          <a:lstStyle/>
          <a:p>
            <a:pPr algn="ctr">
              <a:defRPr/>
            </a:pPr>
            <a:r>
              <a:rPr kumimoji="0" lang="en-US" altLang="ko-KR" sz="120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Pyrolysis</a:t>
            </a:r>
            <a:endParaRPr kumimoji="0" lang="ko-KR" altLang="en-US" sz="1100" kern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cxnSp>
        <p:nvCxnSpPr>
          <p:cNvPr id="47" name="직선 화살표 연결선 13"/>
          <p:cNvCxnSpPr>
            <a:cxnSpLocks noChangeShapeType="1"/>
            <a:endCxn id="44" idx="0"/>
          </p:cNvCxnSpPr>
          <p:nvPr/>
        </p:nvCxnSpPr>
        <p:spPr bwMode="auto">
          <a:xfrm flipH="1">
            <a:off x="1995946" y="1984970"/>
            <a:ext cx="1476375" cy="647700"/>
          </a:xfrm>
          <a:prstGeom prst="straightConnector1">
            <a:avLst/>
          </a:prstGeom>
          <a:noFill/>
          <a:ln w="28575" algn="ctr">
            <a:solidFill>
              <a:srgbClr val="1D528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직선 화살표 연결선 16"/>
          <p:cNvCxnSpPr>
            <a:cxnSpLocks noChangeShapeType="1"/>
            <a:stCxn id="81" idx="2"/>
            <a:endCxn id="45" idx="0"/>
          </p:cNvCxnSpPr>
          <p:nvPr/>
        </p:nvCxnSpPr>
        <p:spPr bwMode="auto">
          <a:xfrm>
            <a:off x="4691521" y="1984970"/>
            <a:ext cx="3175" cy="647700"/>
          </a:xfrm>
          <a:prstGeom prst="straightConnector1">
            <a:avLst/>
          </a:prstGeom>
          <a:noFill/>
          <a:ln w="28575" algn="ctr">
            <a:solidFill>
              <a:srgbClr val="1D528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직선 화살표 연결선 18"/>
          <p:cNvCxnSpPr>
            <a:cxnSpLocks noChangeShapeType="1"/>
            <a:endCxn id="46" idx="0"/>
          </p:cNvCxnSpPr>
          <p:nvPr/>
        </p:nvCxnSpPr>
        <p:spPr bwMode="auto">
          <a:xfrm>
            <a:off x="6064708" y="1984970"/>
            <a:ext cx="1619250" cy="647700"/>
          </a:xfrm>
          <a:prstGeom prst="straightConnector1">
            <a:avLst/>
          </a:prstGeom>
          <a:noFill/>
          <a:ln w="28575" algn="ctr">
            <a:solidFill>
              <a:srgbClr val="1D528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1988008" y="2129433"/>
            <a:ext cx="1052513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ko-KR" sz="1400" kern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Excess Air</a:t>
            </a:r>
            <a:endParaRPr lang="ko-KR" altLang="en-US" sz="1400" kern="0" smtClean="0">
              <a:solidFill>
                <a:srgbClr val="FF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51" name="TextBox 19"/>
          <p:cNvSpPr txBox="1">
            <a:spLocks noChangeArrowheads="1"/>
          </p:cNvSpPr>
          <p:nvPr/>
        </p:nvSpPr>
        <p:spPr bwMode="auto">
          <a:xfrm>
            <a:off x="4162883" y="2129433"/>
            <a:ext cx="1046163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ko-KR" sz="1400" kern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Partial Air</a:t>
            </a:r>
            <a:endParaRPr lang="ko-KR" altLang="en-US" sz="1400" kern="0" smtClean="0">
              <a:solidFill>
                <a:srgbClr val="FF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52" name="TextBox 20"/>
          <p:cNvSpPr txBox="1">
            <a:spLocks noChangeArrowheads="1"/>
          </p:cNvSpPr>
          <p:nvPr/>
        </p:nvSpPr>
        <p:spPr bwMode="auto">
          <a:xfrm>
            <a:off x="6458408" y="2129433"/>
            <a:ext cx="727075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ko-KR" sz="1400" kern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No Air</a:t>
            </a:r>
            <a:endParaRPr lang="ko-KR" altLang="en-US" sz="1400" kern="0" smtClean="0">
              <a:solidFill>
                <a:srgbClr val="FF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53" name="모서리가 둥근 직사각형 52"/>
          <p:cNvSpPr/>
          <p:nvPr/>
        </p:nvSpPr>
        <p:spPr bwMode="auto">
          <a:xfrm>
            <a:off x="1167271" y="3680420"/>
            <a:ext cx="1657350" cy="576263"/>
          </a:xfrm>
          <a:prstGeom prst="roundRect">
            <a:avLst/>
          </a:prstGeom>
          <a:gradFill flip="none" rotWithShape="1">
            <a:gsLst>
              <a:gs pos="0">
                <a:srgbClr val="000099">
                  <a:shade val="30000"/>
                  <a:satMod val="115000"/>
                </a:srgbClr>
              </a:gs>
              <a:gs pos="50000">
                <a:srgbClr val="000099">
                  <a:shade val="67500"/>
                  <a:satMod val="115000"/>
                </a:srgbClr>
              </a:gs>
              <a:gs pos="100000">
                <a:srgbClr val="000099">
                  <a:shade val="100000"/>
                  <a:satMod val="115000"/>
                </a:srgbClr>
              </a:gs>
            </a:gsLst>
            <a:lin ang="5400000" scaled="1"/>
            <a:tileRect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bIns="0"/>
          <a:lstStyle/>
          <a:p>
            <a:pPr algn="ctr">
              <a:defRPr/>
            </a:pPr>
            <a:r>
              <a:rPr kumimoji="0" lang="en-US" altLang="ko-KR" sz="1600" kern="0" dirty="0">
                <a:solidFill>
                  <a:srgbClr val="FFFFFF"/>
                </a:solidFill>
                <a:latin typeface="HY울릉도M" pitchFamily="18" charset="-127"/>
                <a:ea typeface="HY울릉도M" pitchFamily="18" charset="-127"/>
              </a:rPr>
              <a:t>Heat</a:t>
            </a:r>
          </a:p>
          <a:p>
            <a:pPr algn="ctr">
              <a:defRPr/>
            </a:pPr>
            <a:r>
              <a:rPr kumimoji="0" lang="en-US" altLang="ko-KR" sz="1600" kern="0" dirty="0">
                <a:solidFill>
                  <a:srgbClr val="FFFFFF"/>
                </a:solidFill>
                <a:latin typeface="HY울릉도M" pitchFamily="18" charset="-127"/>
                <a:ea typeface="HY울릉도M" pitchFamily="18" charset="-127"/>
              </a:rPr>
              <a:t>Ash</a:t>
            </a:r>
            <a:endParaRPr kumimoji="0" lang="ko-KR" altLang="en-US" sz="1600" kern="0" dirty="0">
              <a:solidFill>
                <a:srgbClr val="FFFFFF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54" name="모서리가 둥근 직사각형 53"/>
          <p:cNvSpPr/>
          <p:nvPr/>
        </p:nvSpPr>
        <p:spPr bwMode="auto">
          <a:xfrm>
            <a:off x="3866021" y="3680420"/>
            <a:ext cx="1655762" cy="576263"/>
          </a:xfrm>
          <a:prstGeom prst="roundRect">
            <a:avLst/>
          </a:prstGeom>
          <a:gradFill flip="none" rotWithShape="1">
            <a:gsLst>
              <a:gs pos="0">
                <a:srgbClr val="000099">
                  <a:shade val="30000"/>
                  <a:satMod val="115000"/>
                </a:srgbClr>
              </a:gs>
              <a:gs pos="50000">
                <a:srgbClr val="000099">
                  <a:shade val="67500"/>
                  <a:satMod val="115000"/>
                </a:srgbClr>
              </a:gs>
              <a:gs pos="100000">
                <a:srgbClr val="000099">
                  <a:shade val="100000"/>
                  <a:satMod val="115000"/>
                </a:srgbClr>
              </a:gs>
            </a:gsLst>
            <a:lin ang="5400000" scaled="1"/>
            <a:tileRect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bIns="0"/>
          <a:lstStyle/>
          <a:p>
            <a:pPr algn="ctr">
              <a:defRPr/>
            </a:pPr>
            <a:r>
              <a:rPr kumimoji="0" lang="en-US" altLang="ko-KR" sz="1600" kern="0" dirty="0" err="1">
                <a:solidFill>
                  <a:srgbClr val="FFFFFF"/>
                </a:solidFill>
                <a:latin typeface="HY울릉도M" pitchFamily="18" charset="-127"/>
                <a:ea typeface="HY울릉도M" pitchFamily="18" charset="-127"/>
              </a:rPr>
              <a:t>Syn</a:t>
            </a:r>
            <a:r>
              <a:rPr kumimoji="0" lang="en-US" altLang="ko-KR" sz="1600" kern="0" dirty="0">
                <a:solidFill>
                  <a:srgbClr val="FFFFFF"/>
                </a:solidFill>
                <a:latin typeface="HY울릉도M" pitchFamily="18" charset="-127"/>
                <a:ea typeface="HY울릉도M" pitchFamily="18" charset="-127"/>
              </a:rPr>
              <a:t> gas</a:t>
            </a:r>
          </a:p>
          <a:p>
            <a:pPr algn="ctr">
              <a:defRPr/>
            </a:pPr>
            <a:r>
              <a:rPr kumimoji="0" lang="en-US" altLang="ko-KR" sz="1600" kern="0" dirty="0">
                <a:solidFill>
                  <a:srgbClr val="FFFFFF"/>
                </a:solidFill>
                <a:latin typeface="HY울릉도M" pitchFamily="18" charset="-127"/>
                <a:ea typeface="HY울릉도M" pitchFamily="18" charset="-127"/>
              </a:rPr>
              <a:t>Ash</a:t>
            </a:r>
            <a:endParaRPr kumimoji="0" lang="ko-KR" altLang="en-US" sz="1600" kern="0" dirty="0">
              <a:solidFill>
                <a:srgbClr val="FFFFFF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55" name="모서리가 둥근 직사각형 54"/>
          <p:cNvSpPr/>
          <p:nvPr/>
        </p:nvSpPr>
        <p:spPr bwMode="auto">
          <a:xfrm>
            <a:off x="6861633" y="3680420"/>
            <a:ext cx="1655763" cy="576263"/>
          </a:xfrm>
          <a:prstGeom prst="roundRect">
            <a:avLst/>
          </a:prstGeom>
          <a:gradFill flip="none" rotWithShape="1">
            <a:gsLst>
              <a:gs pos="0">
                <a:srgbClr val="000099">
                  <a:shade val="30000"/>
                  <a:satMod val="115000"/>
                </a:srgbClr>
              </a:gs>
              <a:gs pos="50000">
                <a:srgbClr val="000099">
                  <a:shade val="67500"/>
                  <a:satMod val="115000"/>
                </a:srgbClr>
              </a:gs>
              <a:gs pos="100000">
                <a:srgbClr val="000099">
                  <a:shade val="100000"/>
                  <a:satMod val="115000"/>
                </a:srgbClr>
              </a:gs>
            </a:gsLst>
            <a:lin ang="5400000" scaled="1"/>
            <a:tileRect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bIns="0"/>
          <a:lstStyle/>
          <a:p>
            <a:pPr algn="ctr">
              <a:defRPr/>
            </a:pPr>
            <a:r>
              <a:rPr kumimoji="0" lang="en-US" altLang="ko-KR" sz="1600" kern="0" dirty="0">
                <a:solidFill>
                  <a:srgbClr val="FFFFFF"/>
                </a:solidFill>
                <a:latin typeface="HY울릉도M" pitchFamily="18" charset="-127"/>
                <a:ea typeface="HY울릉도M" pitchFamily="18" charset="-127"/>
              </a:rPr>
              <a:t>Liquid</a:t>
            </a:r>
          </a:p>
          <a:p>
            <a:pPr algn="ctr">
              <a:defRPr/>
            </a:pPr>
            <a:r>
              <a:rPr kumimoji="0" lang="en-US" altLang="ko-KR" sz="1600" kern="0" dirty="0">
                <a:solidFill>
                  <a:srgbClr val="FFFFFF"/>
                </a:solidFill>
                <a:latin typeface="HY울릉도M" pitchFamily="18" charset="-127"/>
                <a:ea typeface="HY울릉도M" pitchFamily="18" charset="-127"/>
              </a:rPr>
              <a:t>Gas, Char</a:t>
            </a:r>
            <a:endParaRPr kumimoji="0" lang="ko-KR" altLang="en-US" sz="1600" kern="0" dirty="0">
              <a:solidFill>
                <a:srgbClr val="FFFFFF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cxnSp>
        <p:nvCxnSpPr>
          <p:cNvPr id="56" name="직선 화살표 연결선 25"/>
          <p:cNvCxnSpPr>
            <a:cxnSpLocks noChangeShapeType="1"/>
            <a:stCxn id="44" idx="4"/>
            <a:endCxn id="53" idx="0"/>
          </p:cNvCxnSpPr>
          <p:nvPr/>
        </p:nvCxnSpPr>
        <p:spPr bwMode="auto">
          <a:xfrm>
            <a:off x="1995946" y="3377208"/>
            <a:ext cx="0" cy="303212"/>
          </a:xfrm>
          <a:prstGeom prst="straightConnector1">
            <a:avLst/>
          </a:prstGeom>
          <a:noFill/>
          <a:ln w="28575" algn="ctr">
            <a:solidFill>
              <a:srgbClr val="1D528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직선 화살표 연결선 27"/>
          <p:cNvCxnSpPr>
            <a:cxnSpLocks noChangeShapeType="1"/>
            <a:stCxn id="45" idx="4"/>
            <a:endCxn id="54" idx="0"/>
          </p:cNvCxnSpPr>
          <p:nvPr/>
        </p:nvCxnSpPr>
        <p:spPr bwMode="auto">
          <a:xfrm>
            <a:off x="4694696" y="3377208"/>
            <a:ext cx="0" cy="303212"/>
          </a:xfrm>
          <a:prstGeom prst="straightConnector1">
            <a:avLst/>
          </a:prstGeom>
          <a:noFill/>
          <a:ln w="28575" algn="ctr">
            <a:solidFill>
              <a:srgbClr val="1D528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직선 화살표 연결선 29"/>
          <p:cNvCxnSpPr>
            <a:cxnSpLocks noChangeShapeType="1"/>
            <a:stCxn id="46" idx="4"/>
            <a:endCxn id="55" idx="0"/>
          </p:cNvCxnSpPr>
          <p:nvPr/>
        </p:nvCxnSpPr>
        <p:spPr bwMode="auto">
          <a:xfrm>
            <a:off x="7683958" y="3377208"/>
            <a:ext cx="6350" cy="303212"/>
          </a:xfrm>
          <a:prstGeom prst="straightConnector1">
            <a:avLst/>
          </a:prstGeom>
          <a:noFill/>
          <a:ln w="28575" algn="ctr">
            <a:solidFill>
              <a:srgbClr val="1D528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직사각형 58"/>
          <p:cNvSpPr/>
          <p:nvPr/>
        </p:nvSpPr>
        <p:spPr bwMode="auto">
          <a:xfrm>
            <a:off x="4320046" y="4448770"/>
            <a:ext cx="1081087" cy="287338"/>
          </a:xfrm>
          <a:prstGeom prst="rect">
            <a:avLst/>
          </a:prstGeom>
          <a:solidFill>
            <a:srgbClr val="AACAE2">
              <a:lumMod val="20000"/>
              <a:lumOff val="8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ko-KR" altLang="en-US" sz="1400" b="0" ker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공급원료</a:t>
            </a:r>
          </a:p>
        </p:txBody>
      </p:sp>
      <p:sp>
        <p:nvSpPr>
          <p:cNvPr id="60" name="직사각형 59"/>
          <p:cNvSpPr/>
          <p:nvPr/>
        </p:nvSpPr>
        <p:spPr bwMode="auto">
          <a:xfrm>
            <a:off x="4320046" y="4783733"/>
            <a:ext cx="1081087" cy="288925"/>
          </a:xfrm>
          <a:prstGeom prst="rect">
            <a:avLst/>
          </a:prstGeom>
          <a:solidFill>
            <a:srgbClr val="AACAE2">
              <a:lumMod val="20000"/>
              <a:lumOff val="8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C</a:t>
            </a:r>
            <a:endParaRPr kumimoji="0" lang="ko-KR" altLang="en-US" sz="1400" b="0" kern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1" name="직사각형 60"/>
          <p:cNvSpPr/>
          <p:nvPr/>
        </p:nvSpPr>
        <p:spPr bwMode="auto">
          <a:xfrm>
            <a:off x="4326396" y="5091708"/>
            <a:ext cx="1079500" cy="287337"/>
          </a:xfrm>
          <a:prstGeom prst="rect">
            <a:avLst/>
          </a:prstGeom>
          <a:solidFill>
            <a:srgbClr val="AACAE2">
              <a:lumMod val="20000"/>
              <a:lumOff val="8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H</a:t>
            </a:r>
            <a:endParaRPr kumimoji="0" lang="ko-KR" altLang="en-US" sz="1400" b="0" kern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2" name="직사각형 61"/>
          <p:cNvSpPr/>
          <p:nvPr/>
        </p:nvSpPr>
        <p:spPr bwMode="auto">
          <a:xfrm>
            <a:off x="4329571" y="5398095"/>
            <a:ext cx="1081087" cy="288925"/>
          </a:xfrm>
          <a:prstGeom prst="rect">
            <a:avLst/>
          </a:prstGeom>
          <a:solidFill>
            <a:srgbClr val="AACAE2">
              <a:lumMod val="20000"/>
              <a:lumOff val="8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N</a:t>
            </a:r>
            <a:endParaRPr kumimoji="0" lang="ko-KR" altLang="en-US" sz="1400" b="0" kern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3" name="직사각형 62"/>
          <p:cNvSpPr/>
          <p:nvPr/>
        </p:nvSpPr>
        <p:spPr bwMode="auto">
          <a:xfrm>
            <a:off x="4335921" y="5710833"/>
            <a:ext cx="1079500" cy="287337"/>
          </a:xfrm>
          <a:prstGeom prst="rect">
            <a:avLst/>
          </a:prstGeom>
          <a:solidFill>
            <a:srgbClr val="AACAE2">
              <a:lumMod val="20000"/>
              <a:lumOff val="8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S</a:t>
            </a:r>
            <a:endParaRPr kumimoji="0" lang="ko-KR" altLang="en-US" sz="1400" b="0" kern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4" name="직사각형 63"/>
          <p:cNvSpPr/>
          <p:nvPr/>
        </p:nvSpPr>
        <p:spPr bwMode="auto">
          <a:xfrm>
            <a:off x="4326396" y="6017220"/>
            <a:ext cx="1079500" cy="288925"/>
          </a:xfrm>
          <a:prstGeom prst="rect">
            <a:avLst/>
          </a:prstGeom>
          <a:solidFill>
            <a:srgbClr val="AACAE2">
              <a:lumMod val="20000"/>
              <a:lumOff val="8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O</a:t>
            </a:r>
            <a:endParaRPr kumimoji="0" lang="ko-KR" altLang="en-US" sz="1400" b="0" kern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5" name="직사각형 64"/>
          <p:cNvSpPr/>
          <p:nvPr/>
        </p:nvSpPr>
        <p:spPr bwMode="auto">
          <a:xfrm>
            <a:off x="6004383" y="4788495"/>
            <a:ext cx="1081088" cy="287338"/>
          </a:xfrm>
          <a:prstGeom prst="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CO</a:t>
            </a:r>
            <a:r>
              <a:rPr kumimoji="0" lang="en-US" altLang="ko-KR" sz="1400" b="0" kern="0" baseline="-250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2</a:t>
            </a:r>
            <a:endParaRPr kumimoji="0" lang="ko-KR" altLang="en-US" sz="1400" b="0" kern="0" baseline="-250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6" name="직사각형 65"/>
          <p:cNvSpPr/>
          <p:nvPr/>
        </p:nvSpPr>
        <p:spPr bwMode="auto">
          <a:xfrm>
            <a:off x="6010733" y="5094883"/>
            <a:ext cx="1079500" cy="288925"/>
          </a:xfrm>
          <a:prstGeom prst="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H</a:t>
            </a:r>
            <a:r>
              <a:rPr kumimoji="0" lang="en-US" altLang="ko-KR" sz="1400" b="0" kern="0" baseline="-250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2</a:t>
            </a:r>
            <a:r>
              <a:rPr kumimoji="0" lang="en-US" altLang="ko-KR" sz="1400" b="0" kern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O</a:t>
            </a:r>
            <a:endParaRPr kumimoji="0" lang="ko-KR" altLang="en-US" sz="1400" b="0" kern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7" name="직사각형 66"/>
          <p:cNvSpPr/>
          <p:nvPr/>
        </p:nvSpPr>
        <p:spPr bwMode="auto">
          <a:xfrm>
            <a:off x="6013908" y="5402858"/>
            <a:ext cx="1081088" cy="287337"/>
          </a:xfrm>
          <a:prstGeom prst="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 err="1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NOx</a:t>
            </a:r>
            <a:endParaRPr kumimoji="0" lang="ko-KR" altLang="en-US" sz="1400" b="0" kern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8" name="직사각형 67"/>
          <p:cNvSpPr/>
          <p:nvPr/>
        </p:nvSpPr>
        <p:spPr bwMode="auto">
          <a:xfrm>
            <a:off x="6010733" y="5715595"/>
            <a:ext cx="1079500" cy="287338"/>
          </a:xfrm>
          <a:prstGeom prst="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 err="1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SOx</a:t>
            </a:r>
            <a:endParaRPr kumimoji="0" lang="ko-KR" altLang="en-US" sz="1400" b="0" kern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9" name="직사각형 68"/>
          <p:cNvSpPr/>
          <p:nvPr/>
        </p:nvSpPr>
        <p:spPr bwMode="auto">
          <a:xfrm>
            <a:off x="6010733" y="6021983"/>
            <a:ext cx="1079500" cy="287337"/>
          </a:xfrm>
          <a:prstGeom prst="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O</a:t>
            </a:r>
            <a:r>
              <a:rPr kumimoji="0" lang="en-US" altLang="ko-KR" sz="1400" b="0" kern="0" baseline="-250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2</a:t>
            </a:r>
            <a:endParaRPr kumimoji="0" lang="ko-KR" altLang="en-US" sz="1400" b="0" kern="0" baseline="-250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0" name="직사각형 69"/>
          <p:cNvSpPr/>
          <p:nvPr/>
        </p:nvSpPr>
        <p:spPr bwMode="auto">
          <a:xfrm>
            <a:off x="2635708" y="4788495"/>
            <a:ext cx="1079500" cy="287338"/>
          </a:xfrm>
          <a:prstGeom prst="rect">
            <a:avLst/>
          </a:prstGeom>
          <a:solidFill>
            <a:srgbClr val="0099CC">
              <a:lumMod val="20000"/>
              <a:lumOff val="8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>
                <a:solidFill>
                  <a:srgbClr val="000099"/>
                </a:solidFill>
                <a:latin typeface="HY울릉도M" pitchFamily="18" charset="-127"/>
                <a:ea typeface="HY울릉도M" pitchFamily="18" charset="-127"/>
              </a:rPr>
              <a:t>CO, CH</a:t>
            </a:r>
            <a:r>
              <a:rPr kumimoji="0" lang="en-US" altLang="ko-KR" sz="1400" b="0" kern="0" baseline="-25000" dirty="0">
                <a:solidFill>
                  <a:srgbClr val="000099"/>
                </a:solidFill>
                <a:latin typeface="HY울릉도M" pitchFamily="18" charset="-127"/>
                <a:ea typeface="HY울릉도M" pitchFamily="18" charset="-127"/>
              </a:rPr>
              <a:t>4</a:t>
            </a:r>
            <a:endParaRPr kumimoji="0" lang="ko-KR" altLang="en-US" sz="1400" b="0" kern="0" baseline="-25000" dirty="0">
              <a:solidFill>
                <a:srgbClr val="000099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1" name="직사각형 70"/>
          <p:cNvSpPr/>
          <p:nvPr/>
        </p:nvSpPr>
        <p:spPr bwMode="auto">
          <a:xfrm>
            <a:off x="2640471" y="5094883"/>
            <a:ext cx="1081087" cy="288925"/>
          </a:xfrm>
          <a:prstGeom prst="rect">
            <a:avLst/>
          </a:prstGeom>
          <a:solidFill>
            <a:srgbClr val="0099CC">
              <a:lumMod val="20000"/>
              <a:lumOff val="8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>
                <a:solidFill>
                  <a:srgbClr val="000099"/>
                </a:solidFill>
                <a:latin typeface="HY울릉도M" pitchFamily="18" charset="-127"/>
                <a:ea typeface="HY울릉도M" pitchFamily="18" charset="-127"/>
              </a:rPr>
              <a:t>H</a:t>
            </a:r>
            <a:r>
              <a:rPr kumimoji="0" lang="en-US" altLang="ko-KR" sz="1400" b="0" kern="0" baseline="-25000" dirty="0">
                <a:solidFill>
                  <a:srgbClr val="000099"/>
                </a:solidFill>
                <a:latin typeface="HY울릉도M" pitchFamily="18" charset="-127"/>
                <a:ea typeface="HY울릉도M" pitchFamily="18" charset="-127"/>
              </a:rPr>
              <a:t>2</a:t>
            </a:r>
            <a:r>
              <a:rPr kumimoji="0" lang="en-US" altLang="ko-KR" sz="1400" b="0" kern="0" dirty="0">
                <a:solidFill>
                  <a:srgbClr val="000099"/>
                </a:solidFill>
                <a:latin typeface="HY울릉도M" pitchFamily="18" charset="-127"/>
                <a:ea typeface="HY울릉도M" pitchFamily="18" charset="-127"/>
              </a:rPr>
              <a:t>, H</a:t>
            </a:r>
            <a:r>
              <a:rPr kumimoji="0" lang="en-US" altLang="ko-KR" sz="1400" b="0" kern="0" baseline="-25000" dirty="0">
                <a:solidFill>
                  <a:srgbClr val="000099"/>
                </a:solidFill>
                <a:latin typeface="HY울릉도M" pitchFamily="18" charset="-127"/>
                <a:ea typeface="HY울릉도M" pitchFamily="18" charset="-127"/>
              </a:rPr>
              <a:t>2</a:t>
            </a:r>
            <a:r>
              <a:rPr kumimoji="0" lang="en-US" altLang="ko-KR" sz="1400" b="0" kern="0" dirty="0">
                <a:solidFill>
                  <a:srgbClr val="000099"/>
                </a:solidFill>
                <a:latin typeface="HY울릉도M" pitchFamily="18" charset="-127"/>
                <a:ea typeface="HY울릉도M" pitchFamily="18" charset="-127"/>
              </a:rPr>
              <a:t>O</a:t>
            </a:r>
            <a:endParaRPr kumimoji="0" lang="ko-KR" altLang="en-US" sz="1400" b="0" kern="0" dirty="0">
              <a:solidFill>
                <a:srgbClr val="000099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2" name="직사각형 71"/>
          <p:cNvSpPr/>
          <p:nvPr/>
        </p:nvSpPr>
        <p:spPr bwMode="auto">
          <a:xfrm>
            <a:off x="2645233" y="5402858"/>
            <a:ext cx="1079500" cy="287337"/>
          </a:xfrm>
          <a:prstGeom prst="rect">
            <a:avLst/>
          </a:prstGeom>
          <a:solidFill>
            <a:srgbClr val="0099CC">
              <a:lumMod val="20000"/>
              <a:lumOff val="8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 err="1">
                <a:solidFill>
                  <a:srgbClr val="000099"/>
                </a:solidFill>
                <a:latin typeface="HY울릉도M" pitchFamily="18" charset="-127"/>
                <a:ea typeface="HY울릉도M" pitchFamily="18" charset="-127"/>
              </a:rPr>
              <a:t>NOx</a:t>
            </a:r>
            <a:endParaRPr kumimoji="0" lang="ko-KR" altLang="en-US" sz="1400" b="0" kern="0" dirty="0">
              <a:solidFill>
                <a:srgbClr val="000099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3" name="직사각형 72"/>
          <p:cNvSpPr/>
          <p:nvPr/>
        </p:nvSpPr>
        <p:spPr bwMode="auto">
          <a:xfrm>
            <a:off x="2640471" y="5715595"/>
            <a:ext cx="1081087" cy="287338"/>
          </a:xfrm>
          <a:prstGeom prst="rect">
            <a:avLst/>
          </a:prstGeom>
          <a:solidFill>
            <a:srgbClr val="0099CC">
              <a:lumMod val="20000"/>
              <a:lumOff val="8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 err="1">
                <a:solidFill>
                  <a:srgbClr val="000099"/>
                </a:solidFill>
                <a:latin typeface="HY울릉도M" pitchFamily="18" charset="-127"/>
                <a:ea typeface="HY울릉도M" pitchFamily="18" charset="-127"/>
              </a:rPr>
              <a:t>SOx</a:t>
            </a:r>
            <a:endParaRPr kumimoji="0" lang="ko-KR" altLang="en-US" sz="1400" b="0" kern="0" dirty="0">
              <a:solidFill>
                <a:srgbClr val="000099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4" name="직사각형 73"/>
          <p:cNvSpPr/>
          <p:nvPr/>
        </p:nvSpPr>
        <p:spPr bwMode="auto">
          <a:xfrm>
            <a:off x="2640471" y="6021983"/>
            <a:ext cx="1081087" cy="287337"/>
          </a:xfrm>
          <a:prstGeom prst="rect">
            <a:avLst/>
          </a:prstGeom>
          <a:solidFill>
            <a:srgbClr val="0099CC">
              <a:lumMod val="20000"/>
              <a:lumOff val="8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>
                <a:solidFill>
                  <a:srgbClr val="000099"/>
                </a:solidFill>
                <a:latin typeface="HY울릉도M" pitchFamily="18" charset="-127"/>
                <a:ea typeface="HY울릉도M" pitchFamily="18" charset="-127"/>
              </a:rPr>
              <a:t>O</a:t>
            </a:r>
            <a:r>
              <a:rPr kumimoji="0" lang="en-US" altLang="ko-KR" sz="1400" b="0" kern="0" baseline="-25000" dirty="0">
                <a:solidFill>
                  <a:srgbClr val="000099"/>
                </a:solidFill>
                <a:latin typeface="HY울릉도M" pitchFamily="18" charset="-127"/>
                <a:ea typeface="HY울릉도M" pitchFamily="18" charset="-127"/>
              </a:rPr>
              <a:t>2</a:t>
            </a:r>
            <a:endParaRPr kumimoji="0" lang="ko-KR" altLang="en-US" sz="1400" b="0" kern="0" baseline="-25000" dirty="0">
              <a:solidFill>
                <a:srgbClr val="000099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5" name="오른쪽 화살표 74"/>
          <p:cNvSpPr/>
          <p:nvPr/>
        </p:nvSpPr>
        <p:spPr bwMode="auto">
          <a:xfrm>
            <a:off x="5550358" y="5018683"/>
            <a:ext cx="358775" cy="1008062"/>
          </a:xfrm>
          <a:prstGeom prst="rightArrow">
            <a:avLst>
              <a:gd name="adj1" fmla="val 50000"/>
              <a:gd name="adj2" fmla="val 60582"/>
            </a:avLst>
          </a:prstGeom>
          <a:solidFill>
            <a:srgbClr val="FFFFFF">
              <a:lumMod val="85000"/>
            </a:srgbClr>
          </a:solidFill>
          <a:ln w="9525" cap="flat" cmpd="sng" algn="ctr">
            <a:solidFill>
              <a:srgbClr val="1D528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ko-KR" altLang="en-US" b="0" kern="0">
              <a:solidFill>
                <a:srgbClr val="1D528D"/>
              </a:solidFill>
              <a:latin typeface="Times New Roman" pitchFamily="18" charset="0"/>
              <a:ea typeface="HY헤드라인M" pitchFamily="18" charset="-127"/>
            </a:endParaRPr>
          </a:p>
        </p:txBody>
      </p:sp>
      <p:sp>
        <p:nvSpPr>
          <p:cNvPr id="76" name="오른쪽 화살표 75"/>
          <p:cNvSpPr/>
          <p:nvPr/>
        </p:nvSpPr>
        <p:spPr bwMode="auto">
          <a:xfrm rot="10800000">
            <a:off x="3840621" y="5023445"/>
            <a:ext cx="360362" cy="1008063"/>
          </a:xfrm>
          <a:prstGeom prst="rightArrow">
            <a:avLst>
              <a:gd name="adj1" fmla="val 50000"/>
              <a:gd name="adj2" fmla="val 60582"/>
            </a:avLst>
          </a:prstGeom>
          <a:solidFill>
            <a:srgbClr val="FFFFFF">
              <a:lumMod val="85000"/>
            </a:srgbClr>
          </a:solidFill>
          <a:ln w="9525" cap="flat" cmpd="sng" algn="ctr">
            <a:solidFill>
              <a:srgbClr val="1D528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ko-KR" altLang="en-US" b="0" kern="0">
              <a:solidFill>
                <a:srgbClr val="1D528D"/>
              </a:solidFill>
              <a:latin typeface="Times New Roman" pitchFamily="18" charset="0"/>
              <a:ea typeface="HY헤드라인M" pitchFamily="18" charset="-127"/>
            </a:endParaRPr>
          </a:p>
        </p:txBody>
      </p:sp>
      <p:sp>
        <p:nvSpPr>
          <p:cNvPr id="77" name="직사각형 76"/>
          <p:cNvSpPr/>
          <p:nvPr/>
        </p:nvSpPr>
        <p:spPr bwMode="auto">
          <a:xfrm>
            <a:off x="1267283" y="4447183"/>
            <a:ext cx="2447925" cy="288925"/>
          </a:xfrm>
          <a:prstGeom prst="rect">
            <a:avLst/>
          </a:prstGeom>
          <a:solidFill>
            <a:srgbClr val="0099CC">
              <a:lumMod val="20000"/>
              <a:lumOff val="8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 smtClean="0">
                <a:solidFill>
                  <a:srgbClr val="000099"/>
                </a:solidFill>
                <a:latin typeface="HY울릉도M" pitchFamily="18" charset="-127"/>
                <a:ea typeface="HY울릉도M" pitchFamily="18" charset="-127"/>
              </a:rPr>
              <a:t>Gasification</a:t>
            </a:r>
            <a:endParaRPr kumimoji="0" lang="ko-KR" altLang="en-US" sz="1400" b="0" kern="0" dirty="0">
              <a:solidFill>
                <a:srgbClr val="000099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8" name="직사각형 77"/>
          <p:cNvSpPr/>
          <p:nvPr/>
        </p:nvSpPr>
        <p:spPr bwMode="auto">
          <a:xfrm>
            <a:off x="1267283" y="4817070"/>
            <a:ext cx="1296988" cy="1468438"/>
          </a:xfrm>
          <a:prstGeom prst="rect">
            <a:avLst/>
          </a:prstGeom>
          <a:solidFill>
            <a:srgbClr val="CACACA">
              <a:lumMod val="40000"/>
              <a:lumOff val="6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kumimoji="0" lang="en-US" altLang="ko-KR" sz="1400" b="0" kern="0" dirty="0" smtClean="0">
                <a:solidFill>
                  <a:srgbClr val="000099"/>
                </a:solidFill>
                <a:latin typeface="HY울릉도M" pitchFamily="18" charset="-127"/>
                <a:ea typeface="HY울릉도M" pitchFamily="18" charset="-127"/>
              </a:rPr>
              <a:t>Partial combustion reaction</a:t>
            </a:r>
            <a:endParaRPr kumimoji="0" lang="ko-KR" altLang="en-US" sz="1400" b="0" kern="0" dirty="0">
              <a:solidFill>
                <a:srgbClr val="000099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9" name="직사각형 78"/>
          <p:cNvSpPr/>
          <p:nvPr/>
        </p:nvSpPr>
        <p:spPr bwMode="auto">
          <a:xfrm>
            <a:off x="6001208" y="4456708"/>
            <a:ext cx="2447925" cy="288925"/>
          </a:xfrm>
          <a:prstGeom prst="rect">
            <a:avLst/>
          </a:prstGeom>
          <a:solidFill>
            <a:srgbClr val="0099CC">
              <a:lumMod val="20000"/>
              <a:lumOff val="8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en-US" altLang="ko-KR" sz="1400" b="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Combustion</a:t>
            </a:r>
            <a:endParaRPr kumimoji="0" lang="ko-KR" altLang="en-US" sz="1400" b="0" kern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80" name="직사각형 79"/>
          <p:cNvSpPr/>
          <p:nvPr/>
        </p:nvSpPr>
        <p:spPr bwMode="auto">
          <a:xfrm>
            <a:off x="7171196" y="4826595"/>
            <a:ext cx="1296987" cy="1468438"/>
          </a:xfrm>
          <a:prstGeom prst="rect">
            <a:avLst/>
          </a:prstGeom>
          <a:solidFill>
            <a:srgbClr val="CACACA">
              <a:lumMod val="40000"/>
              <a:lumOff val="6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kumimoji="0" lang="en-US" altLang="ko-KR" sz="1400" b="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Complete combustion reaction</a:t>
            </a:r>
            <a:endParaRPr kumimoji="0" lang="ko-KR" altLang="en-US" sz="1400" b="0" kern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81" name="모서리가 둥근 직사각형 80"/>
          <p:cNvSpPr/>
          <p:nvPr/>
        </p:nvSpPr>
        <p:spPr bwMode="auto">
          <a:xfrm>
            <a:off x="1306574" y="1576983"/>
            <a:ext cx="6768752" cy="408384"/>
          </a:xfrm>
          <a:prstGeom prst="roundRect">
            <a:avLst>
              <a:gd name="adj" fmla="val 45036"/>
            </a:avLst>
          </a:prstGeom>
          <a:gradFill>
            <a:gsLst>
              <a:gs pos="0">
                <a:srgbClr val="FFFF00"/>
              </a:gs>
              <a:gs pos="50000">
                <a:srgbClr val="0099CC">
                  <a:tint val="44500"/>
                  <a:satMod val="160000"/>
                </a:srgbClr>
              </a:gs>
              <a:gs pos="100000">
                <a:srgbClr val="0099CC">
                  <a:tint val="23500"/>
                  <a:satMod val="160000"/>
                </a:srgbClr>
              </a:gs>
            </a:gsLst>
            <a:lin ang="5400000" scaled="0"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tIns="0" bIns="0"/>
          <a:lstStyle/>
          <a:p>
            <a:pPr algn="ctr">
              <a:defRPr/>
            </a:pPr>
            <a:r>
              <a:rPr kumimoji="0" lang="en-US" altLang="ko-KR" kern="0" dirty="0">
                <a:solidFill>
                  <a:srgbClr val="1D5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Thermal Process</a:t>
            </a:r>
            <a:endParaRPr kumimoji="0" lang="ko-KR" altLang="en-US" kern="0" dirty="0">
              <a:solidFill>
                <a:srgbClr val="1D52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82" name="AutoShape 108"/>
          <p:cNvSpPr>
            <a:spLocks noChangeArrowheads="1"/>
          </p:cNvSpPr>
          <p:nvPr/>
        </p:nvSpPr>
        <p:spPr bwMode="auto">
          <a:xfrm>
            <a:off x="467544" y="908720"/>
            <a:ext cx="8877944" cy="4318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688" rIns="0" bIns="45688"/>
          <a:lstStyle>
            <a:lvl1pPr marL="182563" indent="-182563"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Blip>
                <a:blip r:embed="rId2"/>
              </a:buBlip>
            </a:pPr>
            <a:r>
              <a:rPr lang="ko-KR" altLang="en-US" sz="1600" dirty="0" smtClean="0">
                <a:solidFill>
                  <a:schemeClr val="accent6"/>
                </a:solidFill>
                <a:latin typeface="+mn-ea"/>
                <a:ea typeface="+mn-ea"/>
              </a:rPr>
              <a:t> </a:t>
            </a:r>
            <a:r>
              <a:rPr lang="en-US" altLang="ko-KR" sz="1600" dirty="0" smtClean="0">
                <a:solidFill>
                  <a:schemeClr val="accent6"/>
                </a:solidFill>
                <a:latin typeface="+mn-ea"/>
                <a:ea typeface="+mn-ea"/>
              </a:rPr>
              <a:t>Thermal Conversion Processes : Combustion, Gasification, Pyrolysis</a:t>
            </a:r>
          </a:p>
        </p:txBody>
      </p:sp>
    </p:spTree>
    <p:extLst>
      <p:ext uri="{BB962C8B-B14F-4D97-AF65-F5344CB8AC3E}">
        <p14:creationId xmlns:p14="http://schemas.microsoft.com/office/powerpoint/2010/main" val="47951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2. What is Gasification?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02" y="1793279"/>
            <a:ext cx="6210758" cy="379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4788" y="1827559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+mj-lt"/>
              </a:rPr>
              <a:t>Air-fuel ratio, %</a:t>
            </a:r>
            <a:endParaRPr lang="ko-KR" altLang="en-US" sz="1400" dirty="0">
              <a:latin typeface="+mj-lt"/>
            </a:endParaRPr>
          </a:p>
        </p:txBody>
      </p:sp>
      <p:sp>
        <p:nvSpPr>
          <p:cNvPr id="5" name="오른쪽 중괄호 4"/>
          <p:cNvSpPr/>
          <p:nvPr/>
        </p:nvSpPr>
        <p:spPr bwMode="auto">
          <a:xfrm flipH="1" flipV="1">
            <a:off x="2936776" y="5049180"/>
            <a:ext cx="108000" cy="252000"/>
          </a:xfrm>
          <a:prstGeom prst="rightBrace">
            <a:avLst/>
          </a:prstGeom>
          <a:ln>
            <a:headEnd type="none" w="med" len="med"/>
            <a:tailEnd type="none" w="sm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86" name="오른쪽 중괄호 85"/>
          <p:cNvSpPr/>
          <p:nvPr/>
        </p:nvSpPr>
        <p:spPr bwMode="auto">
          <a:xfrm flipH="1" flipV="1">
            <a:off x="2936776" y="4509120"/>
            <a:ext cx="108012" cy="432000"/>
          </a:xfrm>
          <a:prstGeom prst="rightBrace">
            <a:avLst/>
          </a:prstGeom>
          <a:ln>
            <a:headEnd type="none" w="med" len="med"/>
            <a:tailEnd type="none" w="sm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3157" y="4977172"/>
            <a:ext cx="1382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+mn-lt"/>
              </a:rPr>
              <a:t>Pyrolysis zone</a:t>
            </a:r>
            <a:endParaRPr lang="ko-KR" altLang="en-US" sz="1600" dirty="0">
              <a:latin typeface="+mn-lt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17509" y="4581273"/>
            <a:ext cx="1638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+mn-lt"/>
              </a:rPr>
              <a:t>Gasification zone</a:t>
            </a:r>
            <a:endParaRPr lang="ko-KR" altLang="en-US" sz="1600" dirty="0">
              <a:latin typeface="+mn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167155" y="2478378"/>
            <a:ext cx="1661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+mn-lt"/>
              </a:rPr>
              <a:t>Combustion zone</a:t>
            </a:r>
            <a:endParaRPr lang="ko-KR" altLang="en-US" sz="1600" dirty="0">
              <a:latin typeface="+mn-lt"/>
            </a:endParaRPr>
          </a:p>
        </p:txBody>
      </p:sp>
      <p:sp>
        <p:nvSpPr>
          <p:cNvPr id="91" name="오른쪽 중괄호 90"/>
          <p:cNvSpPr/>
          <p:nvPr/>
        </p:nvSpPr>
        <p:spPr bwMode="auto">
          <a:xfrm flipH="1" flipV="1">
            <a:off x="2936776" y="2024980"/>
            <a:ext cx="108012" cy="1224000"/>
          </a:xfrm>
          <a:prstGeom prst="rightBrace">
            <a:avLst/>
          </a:prstGeom>
          <a:ln>
            <a:headEnd type="none" w="med" len="med"/>
            <a:tailEnd type="none" w="sm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2" name="직선 연결선 11"/>
          <p:cNvCxnSpPr/>
          <p:nvPr/>
        </p:nvCxnSpPr>
        <p:spPr bwMode="auto">
          <a:xfrm>
            <a:off x="3640380" y="2157570"/>
            <a:ext cx="0" cy="30938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sm" len="med"/>
          </a:ln>
          <a:effectLst/>
        </p:spPr>
      </p:cxnSp>
      <p:sp>
        <p:nvSpPr>
          <p:cNvPr id="92" name="AutoShape 108"/>
          <p:cNvSpPr>
            <a:spLocks noChangeArrowheads="1"/>
          </p:cNvSpPr>
          <p:nvPr/>
        </p:nvSpPr>
        <p:spPr bwMode="auto">
          <a:xfrm>
            <a:off x="467544" y="908720"/>
            <a:ext cx="8877944" cy="4318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688" rIns="0" bIns="45688"/>
          <a:lstStyle>
            <a:lvl1pPr marL="182563" indent="-182563"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Blip>
                <a:blip r:embed="rId3"/>
              </a:buBlip>
            </a:pPr>
            <a:r>
              <a:rPr lang="ko-KR" altLang="en-US" sz="1600" dirty="0" smtClean="0">
                <a:solidFill>
                  <a:schemeClr val="accent6"/>
                </a:solidFill>
                <a:latin typeface="+mn-ea"/>
                <a:ea typeface="+mn-ea"/>
              </a:rPr>
              <a:t> </a:t>
            </a:r>
            <a:r>
              <a:rPr lang="en-US" altLang="ko-KR" sz="1600" dirty="0" smtClean="0">
                <a:solidFill>
                  <a:schemeClr val="accent6"/>
                </a:solidFill>
                <a:latin typeface="+mn-ea"/>
                <a:ea typeface="+mn-ea"/>
              </a:rPr>
              <a:t>Thermal Conversion Processes : Combustion, Gasification, Pyrolysis</a:t>
            </a:r>
          </a:p>
        </p:txBody>
      </p:sp>
    </p:spTree>
    <p:extLst>
      <p:ext uri="{BB962C8B-B14F-4D97-AF65-F5344CB8AC3E}">
        <p14:creationId xmlns:p14="http://schemas.microsoft.com/office/powerpoint/2010/main" val="287258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171777"/>
            <a:ext cx="716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2. What is Gasification?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모서리가 둥근 직사각형 2"/>
          <p:cNvSpPr/>
          <p:nvPr/>
        </p:nvSpPr>
        <p:spPr bwMode="auto">
          <a:xfrm>
            <a:off x="488131" y="4869160"/>
            <a:ext cx="8569325" cy="1389964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0" latinLnBrk="0" hangingPunct="0">
              <a:defRPr/>
            </a:pPr>
            <a:endParaRPr kumimoji="0" lang="ko-KR" altLang="en-US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" name="직사각형 78"/>
          <p:cNvSpPr>
            <a:spLocks noChangeArrowheads="1"/>
          </p:cNvSpPr>
          <p:nvPr/>
        </p:nvSpPr>
        <p:spPr bwMode="auto">
          <a:xfrm>
            <a:off x="5800725" y="1340768"/>
            <a:ext cx="1441450" cy="2601184"/>
          </a:xfrm>
          <a:prstGeom prst="rect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atinLnBrk="0">
              <a:spcBef>
                <a:spcPct val="0"/>
              </a:spcBef>
              <a:buClrTx/>
              <a:buSzTx/>
              <a:buFontTx/>
              <a:buNone/>
            </a:pPr>
            <a:endParaRPr kumimoji="0" lang="ko-KR" altLang="en-US" sz="1800" b="0">
              <a:latin typeface="Times New Roman" pitchFamily="18" charset="0"/>
            </a:endParaRPr>
          </a:p>
        </p:txBody>
      </p:sp>
      <p:cxnSp>
        <p:nvCxnSpPr>
          <p:cNvPr id="5" name="직선 화살표 연결선 103"/>
          <p:cNvCxnSpPr>
            <a:cxnSpLocks noChangeShapeType="1"/>
          </p:cNvCxnSpPr>
          <p:nvPr/>
        </p:nvCxnSpPr>
        <p:spPr bwMode="auto">
          <a:xfrm>
            <a:off x="7112000" y="3720711"/>
            <a:ext cx="215900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AutoShape 108"/>
          <p:cNvSpPr>
            <a:spLocks noChangeArrowheads="1"/>
          </p:cNvSpPr>
          <p:nvPr/>
        </p:nvSpPr>
        <p:spPr bwMode="auto">
          <a:xfrm>
            <a:off x="645293" y="4941168"/>
            <a:ext cx="7561263" cy="1245948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688" rIns="0" bIns="45688"/>
          <a:lstStyle>
            <a:lvl1pPr marL="182563" indent="-182563"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SzTx/>
              <a:buFontTx/>
              <a:buBlip>
                <a:blip r:embed="rId2"/>
              </a:buBlip>
            </a:pPr>
            <a:r>
              <a:rPr lang="ko-KR" altLang="en-US" sz="1600" b="0" dirty="0">
                <a:solidFill>
                  <a:srgbClr val="000000"/>
                </a:solidFill>
                <a:latin typeface="+mn-lt"/>
                <a:ea typeface="HY울릉도M" pitchFamily="18" charset="-127"/>
              </a:rPr>
              <a:t> </a:t>
            </a:r>
            <a:r>
              <a:rPr lang="en-US" altLang="ko-KR" sz="1600" b="0" dirty="0" smtClean="0">
                <a:solidFill>
                  <a:srgbClr val="000000"/>
                </a:solidFill>
                <a:latin typeface="+mn-lt"/>
                <a:ea typeface="HY울릉도M" pitchFamily="18" charset="-127"/>
              </a:rPr>
              <a:t>The feedstock is prepared and fed into a </a:t>
            </a:r>
            <a:r>
              <a:rPr lang="en-US" altLang="ko-KR" sz="1600" b="0" dirty="0" err="1" smtClean="0">
                <a:solidFill>
                  <a:srgbClr val="000000"/>
                </a:solidFill>
                <a:latin typeface="+mn-lt"/>
                <a:ea typeface="HY울릉도M" pitchFamily="18" charset="-127"/>
              </a:rPr>
              <a:t>gasifier</a:t>
            </a:r>
            <a:r>
              <a:rPr lang="en-US" altLang="ko-KR" sz="1600" b="0" dirty="0" smtClean="0">
                <a:solidFill>
                  <a:srgbClr val="000000"/>
                </a:solidFill>
                <a:latin typeface="+mn-lt"/>
                <a:ea typeface="HY울릉도M" pitchFamily="18" charset="-127"/>
              </a:rPr>
              <a:t> with the reactants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SzTx/>
              <a:buFontTx/>
              <a:buBlip>
                <a:blip r:embed="rId2"/>
              </a:buBlip>
            </a:pPr>
            <a:r>
              <a:rPr lang="en-US" altLang="ko-KR" sz="1600" b="0" dirty="0" smtClean="0">
                <a:solidFill>
                  <a:srgbClr val="000000"/>
                </a:solidFill>
                <a:latin typeface="+mn-lt"/>
                <a:ea typeface="HY울릉도M" pitchFamily="18" charset="-127"/>
              </a:rPr>
              <a:t> Combustible gas called syngas is produced</a:t>
            </a:r>
            <a:endParaRPr lang="en-US" altLang="ko-KR" sz="1600" b="0" dirty="0">
              <a:solidFill>
                <a:srgbClr val="000000"/>
              </a:solidFill>
              <a:latin typeface="+mn-lt"/>
              <a:ea typeface="HY울릉도M" pitchFamily="18" charset="-127"/>
            </a:endParaRP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SzTx/>
              <a:buFontTx/>
              <a:buBlip>
                <a:blip r:embed="rId2"/>
              </a:buBlip>
            </a:pPr>
            <a:r>
              <a:rPr lang="en-US" altLang="ko-KR" sz="1600" b="0" dirty="0">
                <a:solidFill>
                  <a:srgbClr val="000000"/>
                </a:solidFill>
                <a:latin typeface="+mn-lt"/>
                <a:ea typeface="HY울릉도M" pitchFamily="18" charset="-127"/>
              </a:rPr>
              <a:t> </a:t>
            </a:r>
            <a:r>
              <a:rPr lang="en-US" altLang="ko-KR" sz="1600" b="0" dirty="0" smtClean="0">
                <a:solidFill>
                  <a:srgbClr val="000000"/>
                </a:solidFill>
                <a:latin typeface="+mn-lt"/>
                <a:ea typeface="HY울릉도M" pitchFamily="18" charset="-127"/>
              </a:rPr>
              <a:t>These gases are available to produce the electricity or heat after gas cleaning 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SzTx/>
              <a:buFontTx/>
              <a:buBlip>
                <a:blip r:embed="rId2"/>
              </a:buBlip>
            </a:pPr>
            <a:r>
              <a:rPr lang="en-US" altLang="ko-KR" sz="1600" b="0" dirty="0" smtClean="0">
                <a:solidFill>
                  <a:srgbClr val="000000"/>
                </a:solidFill>
                <a:latin typeface="+mn-lt"/>
                <a:ea typeface="HY울릉도M" pitchFamily="18" charset="-127"/>
              </a:rPr>
              <a:t> They can also be used for the production of chemicals</a:t>
            </a:r>
            <a:endParaRPr lang="en-US" altLang="ko-KR" sz="1600" b="0" dirty="0">
              <a:solidFill>
                <a:srgbClr val="000000"/>
              </a:solidFill>
              <a:latin typeface="+mn-lt"/>
              <a:ea typeface="HY울릉도M" pitchFamily="18" charset="-127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328613" y="1795768"/>
            <a:ext cx="1439862" cy="136683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0" latinLnBrk="0" hangingPunct="0">
              <a:lnSpc>
                <a:spcPts val="2300"/>
              </a:lnSpc>
              <a:defRPr/>
            </a:pPr>
            <a:r>
              <a:rPr kumimoji="0" lang="en-US" altLang="ko-K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Coal (Char)</a:t>
            </a:r>
          </a:p>
          <a:p>
            <a:pPr algn="ctr" eaLnBrk="0" latinLnBrk="0" hangingPunct="0">
              <a:lnSpc>
                <a:spcPts val="2300"/>
              </a:lnSpc>
              <a:defRPr/>
            </a:pPr>
            <a:r>
              <a:rPr kumimoji="0" lang="en-US" altLang="ko-K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Waste</a:t>
            </a:r>
          </a:p>
          <a:p>
            <a:pPr algn="ctr" eaLnBrk="0" latinLnBrk="0" hangingPunct="0">
              <a:lnSpc>
                <a:spcPts val="2300"/>
              </a:lnSpc>
              <a:defRPr/>
            </a:pPr>
            <a:r>
              <a:rPr kumimoji="0" lang="en-US" altLang="ko-K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Biomass</a:t>
            </a:r>
          </a:p>
          <a:p>
            <a:pPr algn="ctr" eaLnBrk="0" latinLnBrk="0" hangingPunct="0">
              <a:lnSpc>
                <a:spcPts val="2300"/>
              </a:lnSpc>
              <a:defRPr/>
            </a:pPr>
            <a:r>
              <a:rPr kumimoji="0" lang="en-US" altLang="ko-K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Residual Oil</a:t>
            </a:r>
            <a:endParaRPr kumimoji="0" lang="ko-KR" altLang="en-US" sz="1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0" name="타원 9"/>
          <p:cNvSpPr/>
          <p:nvPr/>
        </p:nvSpPr>
        <p:spPr bwMode="auto">
          <a:xfrm>
            <a:off x="2235200" y="2011668"/>
            <a:ext cx="1584325" cy="935037"/>
          </a:xfrm>
          <a:prstGeom prst="ellipse">
            <a:avLst/>
          </a:prstGeom>
          <a:solidFill>
            <a:srgbClr val="FFCCCC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eaLnBrk="0" latinLnBrk="0" hangingPunct="0">
              <a:lnSpc>
                <a:spcPts val="2300"/>
              </a:lnSpc>
              <a:defRPr/>
            </a:pPr>
            <a:r>
              <a:rPr kumimoji="0" lang="en-US" altLang="ko-KR" sz="1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Gasifier</a:t>
            </a:r>
            <a:endParaRPr kumimoji="0" lang="en-US" altLang="ko-KR" sz="14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  <a:p>
            <a:pPr lvl="0" algn="ctr" eaLnBrk="1" hangingPunct="1"/>
            <a:r>
              <a:rPr lang="en-US" altLang="ko-KR" sz="8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Temp. : 700~1,500</a:t>
            </a:r>
            <a:r>
              <a:rPr lang="ko-KR" altLang="en-US" sz="8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℃</a:t>
            </a:r>
            <a:endParaRPr lang="ko-KR" altLang="en-US" sz="8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 bwMode="auto">
          <a:xfrm>
            <a:off x="4251325" y="2154543"/>
            <a:ext cx="1152525" cy="6477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eaLnBrk="0" latinLnBrk="0" hangingPunct="0">
              <a:lnSpc>
                <a:spcPts val="2300"/>
              </a:lnSpc>
              <a:defRPr/>
            </a:pPr>
            <a:r>
              <a:rPr kumimoji="0" lang="en-US" altLang="ko-KR" sz="1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Syngas</a:t>
            </a:r>
            <a:endParaRPr kumimoji="0" lang="ko-KR" altLang="en-US" sz="1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 bwMode="auto">
          <a:xfrm>
            <a:off x="5873750" y="1410899"/>
            <a:ext cx="1260475" cy="287337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altLang="ko-KR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Boiler</a:t>
            </a:r>
            <a:endParaRPr kumimoji="0" lang="ko-KR" altLang="en-US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 bwMode="auto">
          <a:xfrm>
            <a:off x="5873750" y="1741099"/>
            <a:ext cx="1260475" cy="288925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altLang="ko-KR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Turbine</a:t>
            </a:r>
            <a:endParaRPr kumimoji="0" lang="ko-KR" altLang="en-US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 bwMode="auto">
          <a:xfrm>
            <a:off x="5873750" y="2058599"/>
            <a:ext cx="1260475" cy="287337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altLang="ko-KR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Engine</a:t>
            </a:r>
            <a:endParaRPr kumimoji="0" lang="ko-KR" altLang="en-US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 bwMode="auto">
          <a:xfrm>
            <a:off x="5873750" y="2390386"/>
            <a:ext cx="1260475" cy="28733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altLang="ko-KR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Fuel Cell</a:t>
            </a:r>
            <a:endParaRPr kumimoji="0" lang="ko-KR" altLang="en-US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 bwMode="auto">
          <a:xfrm>
            <a:off x="5873750" y="3584186"/>
            <a:ext cx="1260475" cy="288925"/>
          </a:xfrm>
          <a:prstGeom prst="roundRect">
            <a:avLst/>
          </a:prstGeom>
          <a:solidFill>
            <a:srgbClr val="A500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altLang="ko-KR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Synthesis</a:t>
            </a:r>
            <a:endParaRPr kumimoji="0" lang="ko-KR" altLang="en-US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 bwMode="auto">
          <a:xfrm>
            <a:off x="7529513" y="1691886"/>
            <a:ext cx="1260475" cy="647700"/>
          </a:xfrm>
          <a:prstGeom prst="roundRect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altLang="ko-KR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Electricity</a:t>
            </a:r>
          </a:p>
          <a:p>
            <a:pPr algn="ctr" eaLnBrk="0" latinLnBrk="0" hangingPunct="0">
              <a:defRPr/>
            </a:pPr>
            <a:r>
              <a:rPr kumimoji="0" lang="en-US" altLang="ko-KR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Heat</a:t>
            </a:r>
            <a:endParaRPr kumimoji="0" lang="ko-KR" altLang="en-US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 bwMode="auto">
          <a:xfrm>
            <a:off x="7546975" y="2677724"/>
            <a:ext cx="1260475" cy="288925"/>
          </a:xfrm>
          <a:prstGeom prst="roundRect">
            <a:avLst/>
          </a:prstGeom>
          <a:solidFill>
            <a:srgbClr val="A5002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altLang="ko-KR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Methanol</a:t>
            </a:r>
            <a:endParaRPr kumimoji="0" lang="ko-KR" altLang="en-US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 bwMode="auto">
          <a:xfrm>
            <a:off x="7553325" y="3038086"/>
            <a:ext cx="1260475" cy="287338"/>
          </a:xfrm>
          <a:prstGeom prst="roundRect">
            <a:avLst/>
          </a:prstGeom>
          <a:solidFill>
            <a:srgbClr val="A5002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altLang="ko-KR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DME</a:t>
            </a:r>
            <a:endParaRPr kumimoji="0" lang="ko-KR" altLang="en-US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7558088" y="3398449"/>
            <a:ext cx="1260475" cy="287337"/>
          </a:xfrm>
          <a:prstGeom prst="roundRect">
            <a:avLst/>
          </a:prstGeom>
          <a:solidFill>
            <a:srgbClr val="A5002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altLang="ko-KR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F-T</a:t>
            </a:r>
            <a:endParaRPr kumimoji="0" lang="ko-KR" altLang="en-US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 bwMode="auto">
          <a:xfrm>
            <a:off x="7566025" y="3758811"/>
            <a:ext cx="1260475" cy="287338"/>
          </a:xfrm>
          <a:prstGeom prst="roundRect">
            <a:avLst/>
          </a:prstGeom>
          <a:solidFill>
            <a:srgbClr val="A5002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altLang="ko-KR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Ammonia</a:t>
            </a:r>
            <a:endParaRPr kumimoji="0" lang="ko-KR" altLang="en-US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2" name="모서리가 둥근 직사각형 21"/>
          <p:cNvSpPr/>
          <p:nvPr/>
        </p:nvSpPr>
        <p:spPr bwMode="auto">
          <a:xfrm>
            <a:off x="7558088" y="4117586"/>
            <a:ext cx="1260475" cy="288925"/>
          </a:xfrm>
          <a:prstGeom prst="roundRect">
            <a:avLst/>
          </a:prstGeom>
          <a:solidFill>
            <a:srgbClr val="A5002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altLang="ko-KR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Hydrogen</a:t>
            </a:r>
            <a:endParaRPr kumimoji="0" lang="ko-KR" altLang="en-US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 bwMode="auto">
          <a:xfrm>
            <a:off x="7566025" y="4477949"/>
            <a:ext cx="1260475" cy="288925"/>
          </a:xfrm>
          <a:prstGeom prst="roundRect">
            <a:avLst/>
          </a:prstGeom>
          <a:solidFill>
            <a:srgbClr val="A5002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altLang="ko-KR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SNG</a:t>
            </a:r>
            <a:endParaRPr kumimoji="0" lang="ko-KR" altLang="en-US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4" name="오른쪽 화살표 23"/>
          <p:cNvSpPr/>
          <p:nvPr/>
        </p:nvSpPr>
        <p:spPr bwMode="auto">
          <a:xfrm>
            <a:off x="1874838" y="2352980"/>
            <a:ext cx="288925" cy="287338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0" latinLnBrk="0" hangingPunct="0">
              <a:defRPr/>
            </a:pPr>
            <a:endParaRPr kumimoji="0" lang="ko-KR" altLang="en-US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5" name="오른쪽 화살표 24"/>
          <p:cNvSpPr/>
          <p:nvPr/>
        </p:nvSpPr>
        <p:spPr bwMode="auto">
          <a:xfrm>
            <a:off x="3910013" y="2352980"/>
            <a:ext cx="288925" cy="287338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0" latinLnBrk="0" hangingPunct="0">
              <a:defRPr/>
            </a:pPr>
            <a:endParaRPr kumimoji="0" lang="ko-KR" altLang="en-US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" name="오른쪽 화살표 25"/>
          <p:cNvSpPr/>
          <p:nvPr/>
        </p:nvSpPr>
        <p:spPr bwMode="auto">
          <a:xfrm>
            <a:off x="5494338" y="2348218"/>
            <a:ext cx="287337" cy="287337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0" latinLnBrk="0" hangingPunct="0">
              <a:defRPr/>
            </a:pPr>
            <a:endParaRPr kumimoji="0" lang="ko-KR" altLang="en-US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7" name="TextBox 79"/>
          <p:cNvSpPr txBox="1">
            <a:spLocks noChangeArrowheads="1"/>
          </p:cNvSpPr>
          <p:nvPr/>
        </p:nvSpPr>
        <p:spPr bwMode="auto">
          <a:xfrm>
            <a:off x="2417763" y="1586664"/>
            <a:ext cx="12160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100" b="0" dirty="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rPr>
              <a:t>Air, O</a:t>
            </a:r>
            <a:r>
              <a:rPr lang="en-US" altLang="ko-KR" sz="1100" b="0" baseline="-25000" dirty="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rPr>
              <a:t>2</a:t>
            </a:r>
            <a:r>
              <a:rPr lang="en-US" altLang="ko-KR" sz="1100" b="0" dirty="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rPr>
              <a:t>, Steam</a:t>
            </a:r>
            <a:endParaRPr lang="ko-KR" altLang="en-US" sz="1100" b="0" dirty="0">
              <a:solidFill>
                <a:schemeClr val="tx2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8" name="TextBox 80"/>
          <p:cNvSpPr txBox="1">
            <a:spLocks noChangeArrowheads="1"/>
          </p:cNvSpPr>
          <p:nvPr/>
        </p:nvSpPr>
        <p:spPr bwMode="auto">
          <a:xfrm>
            <a:off x="2304965" y="3241980"/>
            <a:ext cx="14622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100" b="0" dirty="0" smtClean="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rPr>
              <a:t>Inorganic matters</a:t>
            </a:r>
            <a:endParaRPr lang="ko-KR" altLang="en-US" sz="1100" b="0" dirty="0">
              <a:solidFill>
                <a:schemeClr val="tx2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9" name="TextBox 81"/>
          <p:cNvSpPr txBox="1">
            <a:spLocks noChangeArrowheads="1"/>
          </p:cNvSpPr>
          <p:nvPr/>
        </p:nvSpPr>
        <p:spPr bwMode="auto">
          <a:xfrm>
            <a:off x="4335944" y="2913368"/>
            <a:ext cx="10166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100" dirty="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rPr>
              <a:t>CO, H</a:t>
            </a:r>
            <a:r>
              <a:rPr lang="en-US" altLang="ko-KR" sz="1100" baseline="-25000" dirty="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rPr>
              <a:t>2</a:t>
            </a:r>
            <a:r>
              <a:rPr lang="en-US" altLang="ko-KR" sz="1100" dirty="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en-US" altLang="ko-KR" sz="1100" dirty="0" smtClean="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rPr>
              <a:t>CH</a:t>
            </a:r>
            <a:r>
              <a:rPr lang="en-US" altLang="ko-KR" sz="1100" baseline="-25000" dirty="0" smtClean="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rPr>
              <a:t>4</a:t>
            </a:r>
            <a:endParaRPr lang="ko-KR" altLang="en-US" sz="1100" baseline="-25000" dirty="0">
              <a:solidFill>
                <a:schemeClr val="tx2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cxnSp>
        <p:nvCxnSpPr>
          <p:cNvPr id="30" name="직선 화살표 연결선 83"/>
          <p:cNvCxnSpPr>
            <a:cxnSpLocks noChangeShapeType="1"/>
            <a:endCxn id="10" idx="0"/>
          </p:cNvCxnSpPr>
          <p:nvPr/>
        </p:nvCxnSpPr>
        <p:spPr bwMode="auto">
          <a:xfrm>
            <a:off x="3025775" y="1802118"/>
            <a:ext cx="1588" cy="2095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직선 화살표 연결선 85"/>
          <p:cNvCxnSpPr>
            <a:cxnSpLocks noChangeShapeType="1"/>
            <a:stCxn id="10" idx="4"/>
            <a:endCxn id="28" idx="0"/>
          </p:cNvCxnSpPr>
          <p:nvPr/>
        </p:nvCxnSpPr>
        <p:spPr bwMode="auto">
          <a:xfrm>
            <a:off x="3027363" y="2946705"/>
            <a:ext cx="8732" cy="295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직선 화살표 연결선 87"/>
          <p:cNvCxnSpPr>
            <a:cxnSpLocks noChangeShapeType="1"/>
            <a:stCxn id="12" idx="3"/>
            <a:endCxn id="17" idx="1"/>
          </p:cNvCxnSpPr>
          <p:nvPr/>
        </p:nvCxnSpPr>
        <p:spPr bwMode="auto">
          <a:xfrm>
            <a:off x="7134225" y="1553774"/>
            <a:ext cx="395288" cy="46196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직선 화살표 연결선 89"/>
          <p:cNvCxnSpPr>
            <a:cxnSpLocks noChangeShapeType="1"/>
            <a:stCxn id="13" idx="3"/>
            <a:endCxn id="17" idx="1"/>
          </p:cNvCxnSpPr>
          <p:nvPr/>
        </p:nvCxnSpPr>
        <p:spPr bwMode="auto">
          <a:xfrm>
            <a:off x="7134225" y="1885561"/>
            <a:ext cx="395288" cy="1301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직선 화살표 연결선 91"/>
          <p:cNvCxnSpPr>
            <a:cxnSpLocks noChangeShapeType="1"/>
            <a:stCxn id="14" idx="3"/>
            <a:endCxn id="17" idx="1"/>
          </p:cNvCxnSpPr>
          <p:nvPr/>
        </p:nvCxnSpPr>
        <p:spPr bwMode="auto">
          <a:xfrm flipV="1">
            <a:off x="7134225" y="2015736"/>
            <a:ext cx="395288" cy="1873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직선 화살표 연결선 93"/>
          <p:cNvCxnSpPr>
            <a:cxnSpLocks noChangeShapeType="1"/>
            <a:stCxn id="15" idx="3"/>
            <a:endCxn id="17" idx="1"/>
          </p:cNvCxnSpPr>
          <p:nvPr/>
        </p:nvCxnSpPr>
        <p:spPr bwMode="auto">
          <a:xfrm flipV="1">
            <a:off x="7134225" y="2015736"/>
            <a:ext cx="395288" cy="5175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꺾인 연결선 95"/>
          <p:cNvCxnSpPr>
            <a:cxnSpLocks noChangeShapeType="1"/>
            <a:stCxn id="18" idx="1"/>
            <a:endCxn id="23" idx="1"/>
          </p:cNvCxnSpPr>
          <p:nvPr/>
        </p:nvCxnSpPr>
        <p:spPr bwMode="auto">
          <a:xfrm rot="10800000" flipH="1" flipV="1">
            <a:off x="7546975" y="2822186"/>
            <a:ext cx="19050" cy="1800225"/>
          </a:xfrm>
          <a:prstGeom prst="bentConnector3">
            <a:avLst>
              <a:gd name="adj1" fmla="val -1200000"/>
            </a:avLst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직선 화살표 연결선 99"/>
          <p:cNvCxnSpPr>
            <a:cxnSpLocks noChangeShapeType="1"/>
          </p:cNvCxnSpPr>
          <p:nvPr/>
        </p:nvCxnSpPr>
        <p:spPr bwMode="auto">
          <a:xfrm>
            <a:off x="7323138" y="3182549"/>
            <a:ext cx="215900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직선 화살표 연결선 100"/>
          <p:cNvCxnSpPr>
            <a:cxnSpLocks noChangeShapeType="1"/>
          </p:cNvCxnSpPr>
          <p:nvPr/>
        </p:nvCxnSpPr>
        <p:spPr bwMode="auto">
          <a:xfrm>
            <a:off x="7323138" y="3541324"/>
            <a:ext cx="215900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직선 화살표 연결선 101"/>
          <p:cNvCxnSpPr>
            <a:cxnSpLocks noChangeShapeType="1"/>
          </p:cNvCxnSpPr>
          <p:nvPr/>
        </p:nvCxnSpPr>
        <p:spPr bwMode="auto">
          <a:xfrm>
            <a:off x="7313613" y="3901686"/>
            <a:ext cx="215900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직선 화살표 연결선 102"/>
          <p:cNvCxnSpPr>
            <a:cxnSpLocks noChangeShapeType="1"/>
          </p:cNvCxnSpPr>
          <p:nvPr/>
        </p:nvCxnSpPr>
        <p:spPr bwMode="auto">
          <a:xfrm>
            <a:off x="7313613" y="4276336"/>
            <a:ext cx="215900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TextBox 105"/>
          <p:cNvSpPr txBox="1">
            <a:spLocks noChangeArrowheads="1"/>
          </p:cNvSpPr>
          <p:nvPr/>
        </p:nvSpPr>
        <p:spPr bwMode="auto">
          <a:xfrm>
            <a:off x="4232275" y="1730680"/>
            <a:ext cx="1228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1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rPr>
              <a:t>Energy = Heat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1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rPr>
              <a:t> + Chemicals</a:t>
            </a:r>
            <a:endParaRPr lang="ko-KR" altLang="en-US" sz="1100" baseline="-25000">
              <a:solidFill>
                <a:schemeClr val="tx2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42" name="AutoShape 108"/>
          <p:cNvSpPr>
            <a:spLocks noChangeArrowheads="1"/>
          </p:cNvSpPr>
          <p:nvPr/>
        </p:nvSpPr>
        <p:spPr bwMode="auto">
          <a:xfrm>
            <a:off x="454359" y="836712"/>
            <a:ext cx="8877944" cy="4318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688" rIns="0" bIns="45688"/>
          <a:lstStyle>
            <a:lvl1pPr marL="182563" indent="-182563" eaLnBrk="0" hangingPunct="0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Arial" charset="0"/>
              <a:buChar char="–"/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–"/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Blip>
                <a:blip r:embed="rId2"/>
              </a:buBlip>
            </a:pPr>
            <a:r>
              <a:rPr lang="ko-KR" altLang="en-US" sz="1600" dirty="0" smtClean="0">
                <a:solidFill>
                  <a:schemeClr val="accent6"/>
                </a:solidFill>
                <a:latin typeface="+mn-ea"/>
                <a:ea typeface="+mn-ea"/>
              </a:rPr>
              <a:t> </a:t>
            </a:r>
            <a:r>
              <a:rPr kumimoji="0" lang="en-US" altLang="ko-KR" sz="1600" kern="0" dirty="0">
                <a:solidFill>
                  <a:srgbClr val="333399"/>
                </a:solidFill>
                <a:latin typeface="+mn-ea"/>
                <a:ea typeface="+mn-ea"/>
              </a:rPr>
              <a:t>Purpose : To convert wastes or low-value fuels to higher value energies</a:t>
            </a:r>
            <a:endParaRPr lang="en-US" altLang="ko-KR" sz="1600" dirty="0" smtClean="0">
              <a:solidFill>
                <a:schemeClr val="accent6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073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마스터-A3">
  <a:themeElements>
    <a:clrScheme name="마스터-A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맑은 고딕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sm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sm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마스터-A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마스터-A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마스터-A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마스터-A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마스터-A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마스터-A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마스터-A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15812</TotalTime>
  <Words>1939</Words>
  <Application>Microsoft Office PowerPoint</Application>
  <PresentationFormat>A4 용지(210x297mm)</PresentationFormat>
  <Paragraphs>541</Paragraphs>
  <Slides>33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19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33</vt:i4>
      </vt:variant>
    </vt:vector>
  </HeadingPairs>
  <TitlesOfParts>
    <vt:vector size="55" baseType="lpstr">
      <vt:lpstr>굴림</vt:lpstr>
      <vt:lpstr>Arial</vt:lpstr>
      <vt:lpstr>Courier New</vt:lpstr>
      <vt:lpstr>Dinbol Regular</vt:lpstr>
      <vt:lpstr>HY울릉도M</vt:lpstr>
      <vt:lpstr>Tahoma</vt:lpstr>
      <vt:lpstr>조선일보명조</vt:lpstr>
      <vt:lpstr>HY헤드라인M</vt:lpstr>
      <vt:lpstr>Times New Roman</vt:lpstr>
      <vt:lpstr>휴먼엑스포</vt:lpstr>
      <vt:lpstr>Calibri</vt:lpstr>
      <vt:lpstr>(한)신그래픽</vt:lpstr>
      <vt:lpstr>Arial Unicode MS</vt:lpstr>
      <vt:lpstr>HY견고딕</vt:lpstr>
      <vt:lpstr>나눔고딕</vt:lpstr>
      <vt:lpstr>Wingdings</vt:lpstr>
      <vt:lpstr>MS PGothic</vt:lpstr>
      <vt:lpstr>휴먼모음T</vt:lpstr>
      <vt:lpstr>맑은 고딕</vt:lpstr>
      <vt:lpstr>1_마스터-A3</vt:lpstr>
      <vt:lpstr>think-cell Slide</vt:lpstr>
      <vt:lpstr>비트맵 이미지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코오롱베니트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코오롱 문서 서식</dc:title>
  <dc:creator>허동혁</dc:creator>
  <cp:lastModifiedBy>SNU</cp:lastModifiedBy>
  <cp:revision>1314</cp:revision>
  <cp:lastPrinted>2014-11-11T01:21:29Z</cp:lastPrinted>
  <dcterms:created xsi:type="dcterms:W3CDTF">1999-11-18T07:23:07Z</dcterms:created>
  <dcterms:modified xsi:type="dcterms:W3CDTF">2014-11-11T01:22:35Z</dcterms:modified>
</cp:coreProperties>
</file>