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3"/>
  </p:notesMasterIdLst>
  <p:sldIdLst>
    <p:sldId id="256" r:id="rId2"/>
    <p:sldId id="291" r:id="rId3"/>
    <p:sldId id="258" r:id="rId4"/>
    <p:sldId id="280" r:id="rId5"/>
    <p:sldId id="292" r:id="rId6"/>
    <p:sldId id="257" r:id="rId7"/>
    <p:sldId id="294" r:id="rId8"/>
    <p:sldId id="295" r:id="rId9"/>
    <p:sldId id="263" r:id="rId10"/>
    <p:sldId id="296" r:id="rId11"/>
    <p:sldId id="297" r:id="rId12"/>
    <p:sldId id="298" r:id="rId13"/>
    <p:sldId id="299" r:id="rId14"/>
    <p:sldId id="287" r:id="rId15"/>
    <p:sldId id="300" r:id="rId16"/>
    <p:sldId id="303" r:id="rId17"/>
    <p:sldId id="301" r:id="rId18"/>
    <p:sldId id="302" r:id="rId19"/>
    <p:sldId id="288" r:id="rId20"/>
    <p:sldId id="304" r:id="rId21"/>
    <p:sldId id="305" r:id="rId22"/>
    <p:sldId id="310" r:id="rId23"/>
    <p:sldId id="309" r:id="rId24"/>
    <p:sldId id="311" r:id="rId25"/>
    <p:sldId id="312" r:id="rId26"/>
    <p:sldId id="289" r:id="rId27"/>
    <p:sldId id="307" r:id="rId28"/>
    <p:sldId id="313" r:id="rId29"/>
    <p:sldId id="314" r:id="rId30"/>
    <p:sldId id="318" r:id="rId31"/>
    <p:sldId id="315" r:id="rId32"/>
    <p:sldId id="316" r:id="rId33"/>
    <p:sldId id="317" r:id="rId34"/>
    <p:sldId id="319" r:id="rId35"/>
    <p:sldId id="320" r:id="rId36"/>
    <p:sldId id="290" r:id="rId37"/>
    <p:sldId id="321" r:id="rId38"/>
    <p:sldId id="322" r:id="rId39"/>
    <p:sldId id="323" r:id="rId40"/>
    <p:sldId id="324" r:id="rId41"/>
    <p:sldId id="279" r:id="rId42"/>
  </p:sldIdLst>
  <p:sldSz cx="9144000" cy="6858000" type="screen4x3"/>
  <p:notesSz cx="6858000" cy="9144000"/>
  <p:embeddedFontLst>
    <p:embeddedFont>
      <p:font typeface="맑은 고딕" panose="020B0503020000020004" pitchFamily="50" charset="-127"/>
      <p:regular r:id="rId44"/>
      <p:bold r:id="rId45"/>
    </p:embeddedFont>
    <p:embeddedFont>
      <p:font typeface="KoPub돋움체 Bold" panose="02020603020101020101" pitchFamily="18" charset="-127"/>
      <p:regular r:id="rId46"/>
    </p:embeddedFont>
    <p:embeddedFont>
      <p:font typeface="Calibri" panose="020F0502020204030204" pitchFamily="34" charset="0"/>
      <p:regular r:id="rId47"/>
      <p:bold r:id="rId48"/>
      <p:italic r:id="rId49"/>
      <p:boldItalic r:id="rId50"/>
    </p:embeddedFont>
    <p:embeddedFont>
      <p:font typeface="KoPub돋움체 Medium" panose="02020603020101020101" pitchFamily="18" charset="-127"/>
      <p:regular r:id="rId51"/>
    </p:embeddedFont>
    <p:embeddedFont>
      <p:font typeface="helvetica" panose="020B0604020202030204" pitchFamily="34" charset="0"/>
      <p:regular r:id="rId52"/>
      <p:bold r:id="rId53"/>
      <p:italic r:id="rId54"/>
      <p:boldItalic r:id="rId55"/>
    </p:embeddedFont>
    <p:embeddedFont>
      <p:font typeface="Calibri Light" panose="020F0302020204030204" pitchFamily="34" charset="0"/>
      <p:regular r:id="rId56"/>
      <p:italic r:id="rId57"/>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249" autoAdjust="0"/>
  </p:normalViewPr>
  <p:slideViewPr>
    <p:cSldViewPr snapToGrid="0">
      <p:cViewPr varScale="1">
        <p:scale>
          <a:sx n="102" d="100"/>
          <a:sy n="102" d="100"/>
        </p:scale>
        <p:origin x="186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2ECC7-27AC-429A-ABE6-A5E3DB1F6872}" type="datetimeFigureOut">
              <a:rPr lang="ko-KR" altLang="en-US" smtClean="0"/>
              <a:t>2015-10-08</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9BBD9-0557-432F-81E0-0D33ED2B44FB}" type="slidenum">
              <a:rPr lang="ko-KR" altLang="en-US" smtClean="0"/>
              <a:t>‹#›</a:t>
            </a:fld>
            <a:endParaRPr lang="ko-KR" altLang="en-US"/>
          </a:p>
        </p:txBody>
      </p:sp>
    </p:spTree>
    <p:extLst>
      <p:ext uri="{BB962C8B-B14F-4D97-AF65-F5344CB8AC3E}">
        <p14:creationId xmlns:p14="http://schemas.microsoft.com/office/powerpoint/2010/main" val="354077707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3939BBD9-0557-432F-81E0-0D33ED2B44FB}" type="slidenum">
              <a:rPr lang="ko-KR" altLang="en-US" smtClean="0"/>
              <a:t>2</a:t>
            </a:fld>
            <a:endParaRPr lang="ko-KR" altLang="en-US"/>
          </a:p>
        </p:txBody>
      </p:sp>
    </p:spTree>
    <p:extLst>
      <p:ext uri="{BB962C8B-B14F-4D97-AF65-F5344CB8AC3E}">
        <p14:creationId xmlns:p14="http://schemas.microsoft.com/office/powerpoint/2010/main" val="196498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3939BBD9-0557-432F-81E0-0D33ED2B44FB}" type="slidenum">
              <a:rPr lang="ko-KR" altLang="en-US" smtClean="0"/>
              <a:t>15</a:t>
            </a:fld>
            <a:endParaRPr lang="ko-KR" altLang="en-US"/>
          </a:p>
        </p:txBody>
      </p:sp>
    </p:spTree>
    <p:extLst>
      <p:ext uri="{BB962C8B-B14F-4D97-AF65-F5344CB8AC3E}">
        <p14:creationId xmlns:p14="http://schemas.microsoft.com/office/powerpoint/2010/main" val="3727433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817EC694-3261-4574-8091-2EEE8AE1836F}" type="datetimeFigureOut">
              <a:rPr lang="ko-KR" altLang="en-US" smtClean="0"/>
              <a:t>2015-10-08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120CA41A-311B-43D0-8CD5-E9E954C0BA7B}" type="slidenum">
              <a:rPr lang="ko-KR" altLang="en-US" smtClean="0"/>
              <a:t>‹#›</a:t>
            </a:fld>
            <a:endParaRPr lang="ko-KR" altLang="en-US"/>
          </a:p>
        </p:txBody>
      </p:sp>
    </p:spTree>
    <p:extLst>
      <p:ext uri="{BB962C8B-B14F-4D97-AF65-F5344CB8AC3E}">
        <p14:creationId xmlns:p14="http://schemas.microsoft.com/office/powerpoint/2010/main" val="33757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817EC694-3261-4574-8091-2EEE8AE1836F}" type="datetimeFigureOut">
              <a:rPr lang="ko-KR" altLang="en-US" smtClean="0"/>
              <a:t>2015-10-08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120CA41A-311B-43D0-8CD5-E9E954C0BA7B}" type="slidenum">
              <a:rPr lang="ko-KR" altLang="en-US" smtClean="0"/>
              <a:t>‹#›</a:t>
            </a:fld>
            <a:endParaRPr lang="ko-KR" altLang="en-US"/>
          </a:p>
        </p:txBody>
      </p:sp>
    </p:spTree>
    <p:extLst>
      <p:ext uri="{BB962C8B-B14F-4D97-AF65-F5344CB8AC3E}">
        <p14:creationId xmlns:p14="http://schemas.microsoft.com/office/powerpoint/2010/main" val="3327272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817EC694-3261-4574-8091-2EEE8AE1836F}" type="datetimeFigureOut">
              <a:rPr lang="ko-KR" altLang="en-US" smtClean="0"/>
              <a:t>2015-10-08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120CA41A-311B-43D0-8CD5-E9E954C0BA7B}" type="slidenum">
              <a:rPr lang="ko-KR" altLang="en-US" smtClean="0"/>
              <a:t>‹#›</a:t>
            </a:fld>
            <a:endParaRPr lang="ko-KR" altLang="en-US"/>
          </a:p>
        </p:txBody>
      </p:sp>
    </p:spTree>
    <p:extLst>
      <p:ext uri="{BB962C8B-B14F-4D97-AF65-F5344CB8AC3E}">
        <p14:creationId xmlns:p14="http://schemas.microsoft.com/office/powerpoint/2010/main" val="3191906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817EC694-3261-4574-8091-2EEE8AE1836F}" type="datetimeFigureOut">
              <a:rPr lang="ko-KR" altLang="en-US" smtClean="0"/>
              <a:t>2015-10-08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120CA41A-311B-43D0-8CD5-E9E954C0BA7B}" type="slidenum">
              <a:rPr lang="ko-KR" altLang="en-US" smtClean="0"/>
              <a:t>‹#›</a:t>
            </a:fld>
            <a:endParaRPr lang="ko-KR" altLang="en-US"/>
          </a:p>
        </p:txBody>
      </p:sp>
    </p:spTree>
    <p:extLst>
      <p:ext uri="{BB962C8B-B14F-4D97-AF65-F5344CB8AC3E}">
        <p14:creationId xmlns:p14="http://schemas.microsoft.com/office/powerpoint/2010/main" val="292324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817EC694-3261-4574-8091-2EEE8AE1836F}" type="datetimeFigureOut">
              <a:rPr lang="ko-KR" altLang="en-US" smtClean="0"/>
              <a:t>2015-10-08</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120CA41A-311B-43D0-8CD5-E9E954C0BA7B}" type="slidenum">
              <a:rPr lang="ko-KR" altLang="en-US" smtClean="0"/>
              <a:t>‹#›</a:t>
            </a:fld>
            <a:endParaRPr lang="ko-KR" altLang="en-US"/>
          </a:p>
        </p:txBody>
      </p:sp>
    </p:spTree>
    <p:extLst>
      <p:ext uri="{BB962C8B-B14F-4D97-AF65-F5344CB8AC3E}">
        <p14:creationId xmlns:p14="http://schemas.microsoft.com/office/powerpoint/2010/main" val="118005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817EC694-3261-4574-8091-2EEE8AE1836F}" type="datetimeFigureOut">
              <a:rPr lang="ko-KR" altLang="en-US" smtClean="0"/>
              <a:t>2015-10-08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120CA41A-311B-43D0-8CD5-E9E954C0BA7B}" type="slidenum">
              <a:rPr lang="ko-KR" altLang="en-US" smtClean="0"/>
              <a:t>‹#›</a:t>
            </a:fld>
            <a:endParaRPr lang="ko-KR" altLang="en-US"/>
          </a:p>
        </p:txBody>
      </p:sp>
    </p:spTree>
    <p:extLst>
      <p:ext uri="{BB962C8B-B14F-4D97-AF65-F5344CB8AC3E}">
        <p14:creationId xmlns:p14="http://schemas.microsoft.com/office/powerpoint/2010/main" val="711232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629842" y="2505075"/>
            <a:ext cx="3868340"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817EC694-3261-4574-8091-2EEE8AE1836F}" type="datetimeFigureOut">
              <a:rPr lang="ko-KR" altLang="en-US" smtClean="0"/>
              <a:t>2015-10-08</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120CA41A-311B-43D0-8CD5-E9E954C0BA7B}" type="slidenum">
              <a:rPr lang="ko-KR" altLang="en-US" smtClean="0"/>
              <a:t>‹#›</a:t>
            </a:fld>
            <a:endParaRPr lang="ko-KR" altLang="en-US"/>
          </a:p>
        </p:txBody>
      </p:sp>
    </p:spTree>
    <p:extLst>
      <p:ext uri="{BB962C8B-B14F-4D97-AF65-F5344CB8AC3E}">
        <p14:creationId xmlns:p14="http://schemas.microsoft.com/office/powerpoint/2010/main" val="77021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817EC694-3261-4574-8091-2EEE8AE1836F}" type="datetimeFigureOut">
              <a:rPr lang="ko-KR" altLang="en-US" smtClean="0"/>
              <a:t>2015-10-08</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120CA41A-311B-43D0-8CD5-E9E954C0BA7B}" type="slidenum">
              <a:rPr lang="ko-KR" altLang="en-US" smtClean="0"/>
              <a:t>‹#›</a:t>
            </a:fld>
            <a:endParaRPr lang="ko-KR" altLang="en-US"/>
          </a:p>
        </p:txBody>
      </p:sp>
    </p:spTree>
    <p:extLst>
      <p:ext uri="{BB962C8B-B14F-4D97-AF65-F5344CB8AC3E}">
        <p14:creationId xmlns:p14="http://schemas.microsoft.com/office/powerpoint/2010/main" val="524129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EC694-3261-4574-8091-2EEE8AE1836F}" type="datetimeFigureOut">
              <a:rPr lang="ko-KR" altLang="en-US" smtClean="0"/>
              <a:t>2015-10-08</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120CA41A-311B-43D0-8CD5-E9E954C0BA7B}" type="slidenum">
              <a:rPr lang="ko-KR" altLang="en-US" smtClean="0"/>
              <a:t>‹#›</a:t>
            </a:fld>
            <a:endParaRPr lang="ko-KR" altLang="en-US"/>
          </a:p>
        </p:txBody>
      </p:sp>
    </p:spTree>
    <p:extLst>
      <p:ext uri="{BB962C8B-B14F-4D97-AF65-F5344CB8AC3E}">
        <p14:creationId xmlns:p14="http://schemas.microsoft.com/office/powerpoint/2010/main" val="2117631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817EC694-3261-4574-8091-2EEE8AE1836F}" type="datetimeFigureOut">
              <a:rPr lang="ko-KR" altLang="en-US" smtClean="0"/>
              <a:t>2015-10-08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120CA41A-311B-43D0-8CD5-E9E954C0BA7B}" type="slidenum">
              <a:rPr lang="ko-KR" altLang="en-US" smtClean="0"/>
              <a:t>‹#›</a:t>
            </a:fld>
            <a:endParaRPr lang="ko-KR" altLang="en-US"/>
          </a:p>
        </p:txBody>
      </p:sp>
    </p:spTree>
    <p:extLst>
      <p:ext uri="{BB962C8B-B14F-4D97-AF65-F5344CB8AC3E}">
        <p14:creationId xmlns:p14="http://schemas.microsoft.com/office/powerpoint/2010/main" val="2764043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817EC694-3261-4574-8091-2EEE8AE1836F}" type="datetimeFigureOut">
              <a:rPr lang="ko-KR" altLang="en-US" smtClean="0"/>
              <a:t>2015-10-08</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120CA41A-311B-43D0-8CD5-E9E954C0BA7B}" type="slidenum">
              <a:rPr lang="ko-KR" altLang="en-US" smtClean="0"/>
              <a:t>‹#›</a:t>
            </a:fld>
            <a:endParaRPr lang="ko-KR" altLang="en-US"/>
          </a:p>
        </p:txBody>
      </p:sp>
    </p:spTree>
    <p:extLst>
      <p:ext uri="{BB962C8B-B14F-4D97-AF65-F5344CB8AC3E}">
        <p14:creationId xmlns:p14="http://schemas.microsoft.com/office/powerpoint/2010/main" val="2208245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EC694-3261-4574-8091-2EEE8AE1836F}" type="datetimeFigureOut">
              <a:rPr lang="ko-KR" altLang="en-US" smtClean="0"/>
              <a:t>2015-10-08</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CA41A-311B-43D0-8CD5-E9E954C0BA7B}" type="slidenum">
              <a:rPr lang="ko-KR" altLang="en-US" smtClean="0"/>
              <a:t>‹#›</a:t>
            </a:fld>
            <a:endParaRPr lang="ko-KR" altLang="en-US"/>
          </a:p>
        </p:txBody>
      </p:sp>
    </p:spTree>
    <p:extLst>
      <p:ext uri="{BB962C8B-B14F-4D97-AF65-F5344CB8AC3E}">
        <p14:creationId xmlns:p14="http://schemas.microsoft.com/office/powerpoint/2010/main" val="2481110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Le_Corbusier" TargetMode="External"/><Relationship Id="rId3" Type="http://schemas.openxmlformats.org/officeDocument/2006/relationships/hyperlink" Target="https://en.wikipedia.org/wiki/Lewis_Mumford" TargetMode="External"/><Relationship Id="rId7" Type="http://schemas.openxmlformats.org/officeDocument/2006/relationships/hyperlink" Target="https://en.wikipedia.org/wiki/Sir_Raymond_Unwin" TargetMode="External"/><Relationship Id="rId2" Type="http://schemas.openxmlformats.org/officeDocument/2006/relationships/hyperlink" Target="https://en.wikipedia.org/wiki/Ebenezer_Howard" TargetMode="External"/><Relationship Id="rId1" Type="http://schemas.openxmlformats.org/officeDocument/2006/relationships/slideLayout" Target="../slideLayouts/slideLayout1.xml"/><Relationship Id="rId6" Type="http://schemas.openxmlformats.org/officeDocument/2006/relationships/hyperlink" Target="https://en.wikipedia.org/wiki/Clarence_Stein" TargetMode="External"/><Relationship Id="rId5" Type="http://schemas.openxmlformats.org/officeDocument/2006/relationships/hyperlink" Target="https://en.wikipedia.org/wiki/Catherine_Bauer" TargetMode="External"/><Relationship Id="rId4" Type="http://schemas.openxmlformats.org/officeDocument/2006/relationships/hyperlink" Target="https://en.wikipedia.org/wiki/Sir_Patrick_Geddes" TargetMode="External"/><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9545" y="1666913"/>
            <a:ext cx="4324606" cy="1077218"/>
          </a:xfrm>
          <a:prstGeom prst="rect">
            <a:avLst/>
          </a:prstGeom>
          <a:noFill/>
        </p:spPr>
        <p:txBody>
          <a:bodyPr wrap="square" rtlCol="0">
            <a:spAutoFit/>
          </a:bodyPr>
          <a:lstStyle/>
          <a:p>
            <a:pPr algn="ctr"/>
            <a:r>
              <a:rPr lang="en-US" altLang="ko-KR" sz="3200" b="1" dirty="0" smtClean="0">
                <a:latin typeface="KoPub돋움체 Bold" panose="02020603020101020101" pitchFamily="18" charset="-127"/>
                <a:ea typeface="KoPub돋움체 Bold" panose="02020603020101020101" pitchFamily="18" charset="-127"/>
              </a:rPr>
              <a:t>The Death and Life of Great American Cities</a:t>
            </a:r>
            <a:endParaRPr lang="ko-KR" altLang="ko-KR" sz="3200" b="1" dirty="0">
              <a:latin typeface="KoPub돋움체 Bold" panose="02020603020101020101" pitchFamily="18" charset="-127"/>
              <a:ea typeface="KoPub돋움체 Bold" panose="02020603020101020101" pitchFamily="18" charset="-127"/>
            </a:endParaRPr>
          </a:p>
        </p:txBody>
      </p:sp>
      <p:sp>
        <p:nvSpPr>
          <p:cNvPr id="5" name="TextBox 4"/>
          <p:cNvSpPr txBox="1"/>
          <p:nvPr/>
        </p:nvSpPr>
        <p:spPr>
          <a:xfrm>
            <a:off x="1980401" y="51124"/>
            <a:ext cx="7818539" cy="307777"/>
          </a:xfrm>
          <a:prstGeom prst="rect">
            <a:avLst/>
          </a:prstGeom>
          <a:noFill/>
        </p:spPr>
        <p:txBody>
          <a:bodyPr wrap="square" rtlCol="0">
            <a:spAutoFit/>
          </a:bodyPr>
          <a:lstStyle/>
          <a:p>
            <a:r>
              <a:rPr lang="en-US" altLang="ko-KR" sz="1400" b="1" dirty="0" smtClean="0">
                <a:latin typeface="KoPub돋움체 Bold" panose="02020603020101020101" pitchFamily="18" charset="-127"/>
                <a:ea typeface="KoPub돋움체 Bold" panose="02020603020101020101" pitchFamily="18" charset="-127"/>
              </a:rPr>
              <a:t>Advanced Urban Design (Urban Regeneration), 2015. 10. 08,  Seoul National University</a:t>
            </a:r>
            <a:endParaRPr lang="ko-KR" altLang="ko-KR" sz="1400" b="1" dirty="0">
              <a:latin typeface="KoPub돋움체 Bold" panose="02020603020101020101" pitchFamily="18" charset="-127"/>
              <a:ea typeface="KoPub돋움체 Bold" panose="02020603020101020101" pitchFamily="18" charset="-127"/>
            </a:endParaRPr>
          </a:p>
        </p:txBody>
      </p:sp>
      <p:cxnSp>
        <p:nvCxnSpPr>
          <p:cNvPr id="9" name="직선 연결선 8"/>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직사각형 12"/>
          <p:cNvSpPr/>
          <p:nvPr/>
        </p:nvSpPr>
        <p:spPr>
          <a:xfrm>
            <a:off x="6571530" y="4356013"/>
            <a:ext cx="1303883" cy="307777"/>
          </a:xfrm>
          <a:prstGeom prst="rect">
            <a:avLst/>
          </a:prstGeom>
        </p:spPr>
        <p:txBody>
          <a:bodyPr wrap="none">
            <a:spAutoFit/>
          </a:bodyPr>
          <a:lstStyle/>
          <a:p>
            <a:r>
              <a:rPr lang="en-US" altLang="ko-KR" sz="1400" b="1" dirty="0" smtClean="0">
                <a:solidFill>
                  <a:prstClr val="black"/>
                </a:solidFill>
                <a:latin typeface="KoPub돋움체 Bold" panose="02020603020101020101" pitchFamily="18" charset="-127"/>
                <a:ea typeface="KoPub돋움체 Bold" panose="02020603020101020101" pitchFamily="18" charset="-127"/>
              </a:rPr>
              <a:t>Presented by:</a:t>
            </a:r>
            <a:endParaRPr lang="ko-KR" altLang="en-US" sz="1600" dirty="0"/>
          </a:p>
        </p:txBody>
      </p:sp>
      <p:sp>
        <p:nvSpPr>
          <p:cNvPr id="15" name="직사각형 14"/>
          <p:cNvSpPr/>
          <p:nvPr/>
        </p:nvSpPr>
        <p:spPr>
          <a:xfrm>
            <a:off x="6571530" y="4679178"/>
            <a:ext cx="1703304" cy="335220"/>
          </a:xfrm>
          <a:prstGeom prst="rect">
            <a:avLst/>
          </a:prstGeom>
        </p:spPr>
        <p:txBody>
          <a:bodyPr wrap="square">
            <a:spAutoFit/>
          </a:bodyPr>
          <a:lstStyle/>
          <a:p>
            <a:pPr lvl="0">
              <a:lnSpc>
                <a:spcPct val="120000"/>
              </a:lnSpc>
            </a:pPr>
            <a:r>
              <a:rPr lang="en-US" altLang="ko-KR" sz="1400" b="1" dirty="0" smtClean="0">
                <a:latin typeface="KoPub돋움체 Bold" panose="02020603020101020101" pitchFamily="18" charset="-127"/>
                <a:ea typeface="KoPub돋움체 Bold" panose="02020603020101020101" pitchFamily="18" charset="-127"/>
                <a:cs typeface="helvetica" panose="020B0604020202020204" pitchFamily="34" charset="0"/>
              </a:rPr>
              <a:t>Junghwan Park</a:t>
            </a:r>
            <a:endParaRPr lang="en-US" altLang="ko-KR" sz="1400" b="1" dirty="0">
              <a:latin typeface="KoPub돋움체 Bold" panose="02020603020101020101" pitchFamily="18" charset="-127"/>
              <a:ea typeface="KoPub돋움체 Bold" panose="02020603020101020101" pitchFamily="18" charset="-127"/>
              <a:cs typeface="helvetica" panose="020B0604020202020204" pitchFamily="34" charset="0"/>
            </a:endParaRPr>
          </a:p>
        </p:txBody>
      </p:sp>
      <p:sp>
        <p:nvSpPr>
          <p:cNvPr id="16" name="직사각형 15"/>
          <p:cNvSpPr/>
          <p:nvPr/>
        </p:nvSpPr>
        <p:spPr>
          <a:xfrm>
            <a:off x="6571531" y="5260750"/>
            <a:ext cx="2599038" cy="1384995"/>
          </a:xfrm>
          <a:prstGeom prst="rect">
            <a:avLst/>
          </a:prstGeom>
        </p:spPr>
        <p:txBody>
          <a:bodyPr wrap="square">
            <a:spAutoFit/>
          </a:bodyPr>
          <a:lstStyle/>
          <a:p>
            <a:pPr lvl="0">
              <a:lnSpc>
                <a:spcPct val="120000"/>
              </a:lnSpc>
            </a:pPr>
            <a:r>
              <a:rPr lang="en-US" altLang="ko-KR" sz="1400" b="1" dirty="0">
                <a:solidFill>
                  <a:schemeClr val="tx1">
                    <a:lumMod val="50000"/>
                    <a:lumOff val="50000"/>
                  </a:schemeClr>
                </a:solidFill>
                <a:latin typeface="KoPub돋움체 Bold" panose="02020603020101020101" pitchFamily="18" charset="-127"/>
                <a:ea typeface="KoPub돋움체 Bold" panose="02020603020101020101" pitchFamily="18" charset="-127"/>
                <a:cs typeface="helvetica" panose="020B0604020202020204" pitchFamily="34" charset="0"/>
              </a:rPr>
              <a:t>Master’s Course,</a:t>
            </a:r>
          </a:p>
          <a:p>
            <a:pPr lvl="0">
              <a:lnSpc>
                <a:spcPct val="120000"/>
              </a:lnSpc>
            </a:pPr>
            <a:r>
              <a:rPr lang="en-US" altLang="ko-KR" sz="1400" b="1" dirty="0">
                <a:solidFill>
                  <a:schemeClr val="tx1">
                    <a:lumMod val="50000"/>
                    <a:lumOff val="50000"/>
                  </a:schemeClr>
                </a:solidFill>
                <a:latin typeface="KoPub돋움체 Bold" panose="02020603020101020101" pitchFamily="18" charset="-127"/>
                <a:ea typeface="KoPub돋움체 Bold" panose="02020603020101020101" pitchFamily="18" charset="-127"/>
                <a:cs typeface="helvetica" panose="020B0604020202020204" pitchFamily="34" charset="0"/>
              </a:rPr>
              <a:t>Urban Design Lab,</a:t>
            </a:r>
          </a:p>
          <a:p>
            <a:pPr lvl="0">
              <a:lnSpc>
                <a:spcPct val="120000"/>
              </a:lnSpc>
            </a:pPr>
            <a:r>
              <a:rPr lang="en-US" altLang="ko-KR" sz="1400" b="1" dirty="0">
                <a:solidFill>
                  <a:schemeClr val="tx1">
                    <a:lumMod val="50000"/>
                    <a:lumOff val="50000"/>
                  </a:schemeClr>
                </a:solidFill>
                <a:latin typeface="KoPub돋움체 Bold" panose="02020603020101020101" pitchFamily="18" charset="-127"/>
                <a:ea typeface="KoPub돋움체 Bold" panose="02020603020101020101" pitchFamily="18" charset="-127"/>
                <a:cs typeface="helvetica" panose="020B0604020202020204" pitchFamily="34" charset="0"/>
              </a:rPr>
              <a:t>Department of Civil and Environmental Engineering,</a:t>
            </a:r>
          </a:p>
          <a:p>
            <a:pPr lvl="0">
              <a:lnSpc>
                <a:spcPct val="120000"/>
              </a:lnSpc>
            </a:pPr>
            <a:r>
              <a:rPr lang="en-US" altLang="ko-KR" sz="1400" b="1" dirty="0">
                <a:latin typeface="KoPub돋움체 Bold" panose="02020603020101020101" pitchFamily="18" charset="-127"/>
                <a:ea typeface="KoPub돋움체 Bold" panose="02020603020101020101" pitchFamily="18" charset="-127"/>
                <a:cs typeface="helvetica" panose="020B0604020202020204" pitchFamily="34" charset="0"/>
              </a:rPr>
              <a:t>Seoul National University</a:t>
            </a:r>
          </a:p>
        </p:txBody>
      </p:sp>
      <p:sp>
        <p:nvSpPr>
          <p:cNvPr id="28" name="직사각형 27"/>
          <p:cNvSpPr/>
          <p:nvPr/>
        </p:nvSpPr>
        <p:spPr>
          <a:xfrm>
            <a:off x="6482176" y="4356012"/>
            <a:ext cx="89353" cy="30777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직사각형 28"/>
          <p:cNvSpPr/>
          <p:nvPr/>
        </p:nvSpPr>
        <p:spPr>
          <a:xfrm>
            <a:off x="6482177" y="5286877"/>
            <a:ext cx="89353" cy="30777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26" name="Picture 2" descr="https://citybuilderbookclub.files.wordpress.com/2012/01/50thver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170" y="3244668"/>
            <a:ext cx="1988781" cy="3102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uvicurbandevelopmentclub.com/wp-content/uploads/2015/02/1964-The-Death-and-Life-of-Great-American-Cities-Jane-Jacob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5384" y="3127378"/>
            <a:ext cx="2218584" cy="33278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atic1.squarespace.com/static/5060d23be4b06abda6efeeeb/t/5419cda2e4b02e4a6d474586/1410977187901/Jane-Jacobs.jpg?format=1500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2176" y="1262204"/>
            <a:ext cx="2289045" cy="1628166"/>
          </a:xfrm>
          <a:prstGeom prst="rect">
            <a:avLst/>
          </a:prstGeom>
          <a:noFill/>
          <a:extLst>
            <a:ext uri="{909E8E84-426E-40DD-AFC4-6F175D3DCCD1}">
              <a14:hiddenFill xmlns:a14="http://schemas.microsoft.com/office/drawing/2010/main">
                <a:solidFill>
                  <a:srgbClr val="FFFFFF"/>
                </a:solidFill>
              </a14:hiddenFill>
            </a:ext>
          </a:extLst>
        </p:spPr>
      </p:pic>
      <p:sp>
        <p:nvSpPr>
          <p:cNvPr id="19" name="직사각형 18"/>
          <p:cNvSpPr/>
          <p:nvPr/>
        </p:nvSpPr>
        <p:spPr>
          <a:xfrm>
            <a:off x="6571530" y="3472612"/>
            <a:ext cx="1083053" cy="307777"/>
          </a:xfrm>
          <a:prstGeom prst="rect">
            <a:avLst/>
          </a:prstGeom>
        </p:spPr>
        <p:txBody>
          <a:bodyPr wrap="none">
            <a:spAutoFit/>
          </a:bodyPr>
          <a:lstStyle/>
          <a:p>
            <a:r>
              <a:rPr lang="en-US" altLang="ko-KR" sz="1400" b="1" dirty="0" smtClean="0">
                <a:solidFill>
                  <a:prstClr val="black"/>
                </a:solidFill>
                <a:latin typeface="KoPub돋움체 Bold" panose="02020603020101020101" pitchFamily="18" charset="-127"/>
                <a:ea typeface="KoPub돋움체 Bold" panose="02020603020101020101" pitchFamily="18" charset="-127"/>
              </a:rPr>
              <a:t>Written by:</a:t>
            </a:r>
            <a:endParaRPr lang="ko-KR" altLang="en-US" sz="1600" dirty="0"/>
          </a:p>
        </p:txBody>
      </p:sp>
      <p:sp>
        <p:nvSpPr>
          <p:cNvPr id="20" name="직사각형 19"/>
          <p:cNvSpPr/>
          <p:nvPr/>
        </p:nvSpPr>
        <p:spPr>
          <a:xfrm>
            <a:off x="6571530" y="3795777"/>
            <a:ext cx="1703304" cy="335220"/>
          </a:xfrm>
          <a:prstGeom prst="rect">
            <a:avLst/>
          </a:prstGeom>
        </p:spPr>
        <p:txBody>
          <a:bodyPr wrap="square">
            <a:spAutoFit/>
          </a:bodyPr>
          <a:lstStyle/>
          <a:p>
            <a:pPr lvl="0">
              <a:lnSpc>
                <a:spcPct val="120000"/>
              </a:lnSpc>
            </a:pPr>
            <a:r>
              <a:rPr lang="en-US" altLang="ko-KR" sz="1400" b="1" dirty="0" smtClean="0">
                <a:latin typeface="KoPub돋움체 Bold" panose="02020603020101020101" pitchFamily="18" charset="-127"/>
                <a:ea typeface="KoPub돋움체 Bold" panose="02020603020101020101" pitchFamily="18" charset="-127"/>
                <a:cs typeface="helvetica" panose="020B0604020202020204" pitchFamily="34" charset="0"/>
              </a:rPr>
              <a:t>Jane Jacobs</a:t>
            </a:r>
            <a:endParaRPr lang="en-US" altLang="ko-KR" sz="1400" b="1" dirty="0">
              <a:latin typeface="KoPub돋움체 Bold" panose="02020603020101020101" pitchFamily="18" charset="-127"/>
              <a:ea typeface="KoPub돋움체 Bold" panose="02020603020101020101" pitchFamily="18" charset="-127"/>
              <a:cs typeface="helvetica" panose="020B0604020202020204" pitchFamily="34" charset="0"/>
            </a:endParaRPr>
          </a:p>
        </p:txBody>
      </p:sp>
      <p:sp>
        <p:nvSpPr>
          <p:cNvPr id="21" name="직사각형 20"/>
          <p:cNvSpPr/>
          <p:nvPr/>
        </p:nvSpPr>
        <p:spPr>
          <a:xfrm>
            <a:off x="6482176" y="3472611"/>
            <a:ext cx="89353" cy="30777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535893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Streets</a:t>
            </a:r>
            <a:endParaRPr lang="ko-KR" altLang="en-US" sz="3200" b="1" dirty="0">
              <a:latin typeface="KoPub돋움체 Bold" panose="02020603020101020101" pitchFamily="18" charset="-127"/>
              <a:ea typeface="KoPub돋움체 Bold" panose="02020603020101020101" pitchFamily="18" charset="-127"/>
            </a:endParaRPr>
          </a:p>
        </p:txBody>
      </p:sp>
      <p:sp>
        <p:nvSpPr>
          <p:cNvPr id="8" name="TextBox 7"/>
          <p:cNvSpPr txBox="1"/>
          <p:nvPr/>
        </p:nvSpPr>
        <p:spPr>
          <a:xfrm>
            <a:off x="104775" y="1133333"/>
            <a:ext cx="8138984" cy="5078313"/>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“Streets in cities serve many purposes besides carrying vehicles, and city sidewalks-the pedestrian parts of the streets-serve many purposes besides carrying pedestrians”</a:t>
            </a: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Street and their sidewalks are a city’s most vital organs</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If streets of a city look interesting, the city looks interesting</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More than that, if a city’s streets are safe from barbarism and fear, the city is thereby tolerably safe</a:t>
            </a: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Where does barbarism and fear happen the most? </a:t>
            </a:r>
          </a:p>
          <a:p>
            <a:pPr lvl="1"/>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-&gt; probably more in ‘quiet residential areas’</a:t>
            </a:r>
          </a:p>
          <a:p>
            <a:pPr lvl="1"/>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lvl="1"/>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p:txBody>
      </p:sp>
      <p:pic>
        <p:nvPicPr>
          <p:cNvPr id="12290" name="Picture 2" descr="http://www.denverinfill.com/images/blog/2006-08/2006-08-20_london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4713" y="4379119"/>
            <a:ext cx="3040100" cy="22800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breakingnews.ie/media/images/h/heatherwoodEstateBrayCREDITGoogleMaps_large.jpg?s=bn-6509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379119"/>
            <a:ext cx="4171950" cy="225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061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Safety in cities</a:t>
            </a:r>
            <a:endParaRPr lang="ko-KR" altLang="en-US" sz="3200" b="1" dirty="0">
              <a:latin typeface="KoPub돋움체 Bold" panose="02020603020101020101" pitchFamily="18" charset="-127"/>
              <a:ea typeface="KoPub돋움체 Bold" panose="02020603020101020101" pitchFamily="18" charset="-127"/>
            </a:endParaRPr>
          </a:p>
        </p:txBody>
      </p:sp>
      <p:sp>
        <p:nvSpPr>
          <p:cNvPr id="8" name="TextBox 7"/>
          <p:cNvSpPr txBox="1"/>
          <p:nvPr/>
        </p:nvSpPr>
        <p:spPr>
          <a:xfrm>
            <a:off x="123825" y="1276208"/>
            <a:ext cx="8138984" cy="4647426"/>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Characteristics of security in cities</a:t>
            </a: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First, public peace of cities is not kept primarily by the police</a:t>
            </a:r>
          </a:p>
          <a:p>
            <a:pPr marL="742950" lvl="1" indent="-285750">
              <a:buFontTx/>
              <a:buChar char="-"/>
            </a:pPr>
            <a:r>
              <a:rPr lang="en-US" altLang="ko-KR" sz="1600" dirty="0" smtClean="0">
                <a:latin typeface="KoPub돋움체 Medium" panose="02020603020101020101" pitchFamily="18" charset="-127"/>
                <a:ea typeface="KoPub돋움체 Medium" panose="02020603020101020101" pitchFamily="18" charset="-127"/>
                <a:cs typeface="helvetica" panose="020B0604020202020204" pitchFamily="34" charset="0"/>
              </a:rPr>
              <a:t>peace is kept by an intricate, almost unconscious, network of voluntary controls and standards among the people themselves</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Second, the problem of insecurity cannot be solved by spreading people out more thinly</a:t>
            </a:r>
          </a:p>
          <a:p>
            <a:pPr marL="742950" lvl="1" indent="-285750">
              <a:buFontTx/>
              <a:buChar char="-"/>
            </a:pPr>
            <a:r>
              <a:rPr lang="en-US" altLang="ko-KR" sz="1600" dirty="0" smtClean="0">
                <a:latin typeface="KoPub돋움체 Medium" panose="02020603020101020101" pitchFamily="18" charset="-127"/>
                <a:ea typeface="KoPub돋움체 Medium" panose="02020603020101020101" pitchFamily="18" charset="-127"/>
                <a:cs typeface="helvetica" panose="020B0604020202020204" pitchFamily="34" charset="0"/>
              </a:rPr>
              <a:t>If this worked, Los Angeles should be a very safe city because superficially Los Angeles is almost all </a:t>
            </a:r>
            <a:r>
              <a:rPr lang="en-US" altLang="ko-KR" sz="1600" dirty="0" err="1" smtClean="0">
                <a:latin typeface="KoPub돋움체 Medium" panose="02020603020101020101" pitchFamily="18" charset="-127"/>
                <a:ea typeface="KoPub돋움체 Medium" panose="02020603020101020101" pitchFamily="18" charset="-127"/>
                <a:cs typeface="helvetica" panose="020B0604020202020204" pitchFamily="34" charset="0"/>
              </a:rPr>
              <a:t>surburban</a:t>
            </a:r>
            <a:endParaRPr lang="en-US" altLang="ko-KR" sz="1600"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742950" lvl="1" indent="-285750">
              <a:buFontTx/>
              <a:buChar char="-"/>
            </a:pPr>
            <a:endParaRPr lang="en-US" altLang="ko-KR" sz="1600"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lvl="1"/>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lvl="1"/>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p:txBody>
      </p:sp>
      <p:pic>
        <p:nvPicPr>
          <p:cNvPr id="13314" name="Picture 2" descr="https://anactressmuses.files.wordpress.com/2014/07/3239348905_4aaf2943f9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319" y="3909493"/>
            <a:ext cx="4474032" cy="275694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assets.nydailynews.com/polopoly_fs/1.976925!/img/httpImage/image.jpg_gen/derivatives/article_970/brazilwire14n-1-w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27" y="3909493"/>
            <a:ext cx="3921172" cy="2756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367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A city street’s main qualities</a:t>
            </a:r>
            <a:endParaRPr lang="ko-KR" altLang="en-US" sz="3200" b="1" dirty="0">
              <a:latin typeface="KoPub돋움체 Bold" panose="02020603020101020101" pitchFamily="18" charset="-127"/>
              <a:ea typeface="KoPub돋움체 Bold" panose="02020603020101020101" pitchFamily="18" charset="-127"/>
            </a:endParaRPr>
          </a:p>
        </p:txBody>
      </p:sp>
      <p:sp>
        <p:nvSpPr>
          <p:cNvPr id="8" name="TextBox 7"/>
          <p:cNvSpPr txBox="1"/>
          <p:nvPr/>
        </p:nvSpPr>
        <p:spPr>
          <a:xfrm>
            <a:off x="123825" y="1276208"/>
            <a:ext cx="8138984" cy="5078313"/>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A city street equipped to handle strangers, and to make a safety asset, in itself, out of the presence of strangers, as the streets of successful city </a:t>
            </a:r>
            <a:r>
              <a:rPr lang="en-US" altLang="ko-KR" dirty="0" err="1" smtClean="0">
                <a:latin typeface="KoPub돋움체 Medium" panose="02020603020101020101" pitchFamily="18" charset="-127"/>
                <a:ea typeface="KoPub돋움체 Medium" panose="02020603020101020101" pitchFamily="18" charset="-127"/>
                <a:cs typeface="helvetica" panose="020B0604020202020204" pitchFamily="34" charset="0"/>
              </a:rPr>
              <a:t>neighbourhoods</a:t>
            </a: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 always do, must have three main qualities:</a:t>
            </a: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First, there must be a clear demarcation between what is public space and what is private space</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Second, there must be eyes upon the street, and the buildings must be oriented to the street</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Third, the sidewalk must have users on it fairly continuously, to induce the people in buildings to watch the sidewalks in sufficient numbers.</a:t>
            </a:r>
          </a:p>
          <a:p>
            <a:pPr marL="742950" lvl="1" indent="-285750">
              <a:buFontTx/>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lvl="1"/>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lvl="1"/>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p:txBody>
      </p:sp>
      <p:pic>
        <p:nvPicPr>
          <p:cNvPr id="15364" name="Picture 4" descr="http://www.sisapress.com/news/photo/201204/57705_67193_30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1" y="4203256"/>
            <a:ext cx="4208800" cy="265154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stevetokar.files.wordpress.com/2011/02/florence-street-sce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090" y="4203256"/>
            <a:ext cx="3539659" cy="265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825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Shops and public places</a:t>
            </a:r>
            <a:endParaRPr lang="ko-KR" altLang="en-US" sz="3200" b="1" dirty="0">
              <a:latin typeface="KoPub돋움체 Bold" panose="02020603020101020101" pitchFamily="18" charset="-127"/>
              <a:ea typeface="KoPub돋움체 Bold" panose="02020603020101020101" pitchFamily="18" charset="-127"/>
            </a:endParaRPr>
          </a:p>
        </p:txBody>
      </p:sp>
      <p:sp>
        <p:nvSpPr>
          <p:cNvPr id="8" name="TextBox 7"/>
          <p:cNvSpPr txBox="1"/>
          <p:nvPr/>
        </p:nvSpPr>
        <p:spPr>
          <a:xfrm>
            <a:off x="123825" y="1276208"/>
            <a:ext cx="8934450" cy="5078313"/>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A substantial quantity of stores and other public places are required for such surveillance</a:t>
            </a: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First, they give people-both residents and strangers-concrete reasons for using the sidewalks on which these enterprises face</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Second, they draw people along the sidewalks in nearby areas, thereby increasing the number of people walking in wider ranges</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Third, storekeepers and other small businessmen are typically strong proponents of peace and order themselves</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Fourth, the activity generated by people on errands, or people aiming for food or drink, is itself an attraction to still other people</a:t>
            </a:r>
          </a:p>
          <a:p>
            <a:pPr lvl="1"/>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lvl="1"/>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p:txBody>
      </p:sp>
      <p:sp>
        <p:nvSpPr>
          <p:cNvPr id="9" name="TextBox 8"/>
          <p:cNvSpPr txBox="1"/>
          <p:nvPr/>
        </p:nvSpPr>
        <p:spPr>
          <a:xfrm>
            <a:off x="521558" y="5154798"/>
            <a:ext cx="8138984" cy="646331"/>
          </a:xfrm>
          <a:prstGeom prst="rect">
            <a:avLst/>
          </a:prstGeom>
          <a:noFill/>
        </p:spPr>
        <p:txBody>
          <a:bodyPr wrap="square" rtlCol="0">
            <a:spAutoFit/>
          </a:bodyPr>
          <a:lstStyle/>
          <a:p>
            <a:pPr algn="ctr"/>
            <a:r>
              <a:rPr lang="en-US" altLang="ko-KR" i="1" dirty="0" smtClean="0">
                <a:latin typeface="helvetica" panose="020B0604020202020204" pitchFamily="34" charset="0"/>
                <a:cs typeface="helvetica" panose="020B0604020202020204" pitchFamily="34" charset="0"/>
              </a:rPr>
              <a:t>“Most city planners and city architectural designers operate on the premise that city people seek the sight of emptiness, obvious order and quiet”</a:t>
            </a:r>
            <a:endParaRPr lang="ko-KR" altLang="en-US" i="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841555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314738" y="2295331"/>
            <a:ext cx="7569629" cy="557605"/>
          </a:xfrm>
        </p:spPr>
        <p:txBody>
          <a:bodyPr>
            <a:normAutofit/>
          </a:bodyPr>
          <a:lstStyle/>
          <a:p>
            <a:pPr algn="l"/>
            <a:r>
              <a:rPr lang="en-US" altLang="ko-KR" sz="3000" b="1" dirty="0" smtClean="0">
                <a:latin typeface="KoPub돋움체 Bold" panose="02020603020101020101" pitchFamily="18" charset="-127"/>
                <a:ea typeface="KoPub돋움체 Bold" panose="02020603020101020101" pitchFamily="18" charset="-127"/>
              </a:rPr>
              <a:t>III. The Uses of Sidewalks: Contact</a:t>
            </a:r>
            <a:endParaRPr lang="ko-KR" altLang="en-US" sz="3000" b="1" dirty="0">
              <a:latin typeface="KoPub돋움체 Bold" panose="02020603020101020101" pitchFamily="18" charset="-127"/>
              <a:ea typeface="KoPub돋움체 Bold" panose="02020603020101020101" pitchFamily="18" charset="-127"/>
            </a:endParaRPr>
          </a:p>
        </p:txBody>
      </p:sp>
      <p:sp>
        <p:nvSpPr>
          <p:cNvPr id="6" name="직사각형 5"/>
          <p:cNvSpPr/>
          <p:nvPr/>
        </p:nvSpPr>
        <p:spPr>
          <a:xfrm>
            <a:off x="0" y="2852936"/>
            <a:ext cx="6084168"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KoPub돋움체 Bold" panose="02020603020101020101" pitchFamily="18" charset="-127"/>
              <a:ea typeface="KoPub돋움체 Bold" panose="02020603020101020101" pitchFamily="18" charset="-127"/>
            </a:endParaRPr>
          </a:p>
        </p:txBody>
      </p:sp>
      <p:sp>
        <p:nvSpPr>
          <p:cNvPr id="8" name="직사각형 7"/>
          <p:cNvSpPr/>
          <p:nvPr/>
        </p:nvSpPr>
        <p:spPr>
          <a:xfrm rot="5400000">
            <a:off x="-1584137" y="1763647"/>
            <a:ext cx="3573017"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KoPub돋움체 Bold" panose="02020603020101020101" pitchFamily="18" charset="-127"/>
              <a:ea typeface="KoPub돋움체 Bold" panose="02020603020101020101" pitchFamily="18" charset="-127"/>
            </a:endParaRPr>
          </a:p>
        </p:txBody>
      </p:sp>
    </p:spTree>
    <p:extLst>
      <p:ext uri="{BB962C8B-B14F-4D97-AF65-F5344CB8AC3E}">
        <p14:creationId xmlns:p14="http://schemas.microsoft.com/office/powerpoint/2010/main" val="5773211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Contact</a:t>
            </a:r>
            <a:endParaRPr lang="ko-KR" altLang="en-US" sz="3200" b="1" dirty="0">
              <a:latin typeface="KoPub돋움체 Bold" panose="02020603020101020101" pitchFamily="18" charset="-127"/>
              <a:ea typeface="KoPub돋움체 Bold" panose="02020603020101020101" pitchFamily="18" charset="-127"/>
            </a:endParaRPr>
          </a:p>
        </p:txBody>
      </p:sp>
      <p:sp>
        <p:nvSpPr>
          <p:cNvPr id="8" name="TextBox 7"/>
          <p:cNvSpPr txBox="1"/>
          <p:nvPr/>
        </p:nvSpPr>
        <p:spPr>
          <a:xfrm>
            <a:off x="123825" y="1276208"/>
            <a:ext cx="8934450" cy="646331"/>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Contact on streets = trust between people = security and safety in city life</a:t>
            </a: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p:txBody>
      </p:sp>
      <p:sp>
        <p:nvSpPr>
          <p:cNvPr id="2" name="타원 1"/>
          <p:cNvSpPr/>
          <p:nvPr/>
        </p:nvSpPr>
        <p:spPr>
          <a:xfrm>
            <a:off x="2295525" y="1739271"/>
            <a:ext cx="1323975" cy="11811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latin typeface="KoPub돋움체 Medium" panose="02020603020101020101" pitchFamily="18" charset="-127"/>
                <a:ea typeface="KoPub돋움체 Medium" panose="02020603020101020101" pitchFamily="18" charset="-127"/>
              </a:rPr>
              <a:t>Privacy</a:t>
            </a:r>
            <a:endParaRPr lang="ko-KR" altLang="en-US" dirty="0">
              <a:solidFill>
                <a:schemeClr val="tx1"/>
              </a:solidFill>
              <a:latin typeface="KoPub돋움체 Medium" panose="02020603020101020101" pitchFamily="18" charset="-127"/>
              <a:ea typeface="KoPub돋움체 Medium" panose="02020603020101020101" pitchFamily="18" charset="-127"/>
            </a:endParaRPr>
          </a:p>
        </p:txBody>
      </p:sp>
      <p:sp>
        <p:nvSpPr>
          <p:cNvPr id="10" name="타원 9"/>
          <p:cNvSpPr/>
          <p:nvPr/>
        </p:nvSpPr>
        <p:spPr>
          <a:xfrm>
            <a:off x="5438775" y="1739271"/>
            <a:ext cx="1323975" cy="11811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latin typeface="KoPub돋움체 Medium" panose="02020603020101020101" pitchFamily="18" charset="-127"/>
                <a:ea typeface="KoPub돋움체 Medium" panose="02020603020101020101" pitchFamily="18" charset="-127"/>
              </a:rPr>
              <a:t>Urge for contact</a:t>
            </a:r>
            <a:endParaRPr lang="ko-KR" altLang="en-US" dirty="0">
              <a:solidFill>
                <a:schemeClr val="tx1"/>
              </a:solidFill>
              <a:latin typeface="KoPub돋움체 Medium" panose="02020603020101020101" pitchFamily="18" charset="-127"/>
              <a:ea typeface="KoPub돋움체 Medium" panose="02020603020101020101" pitchFamily="18" charset="-127"/>
            </a:endParaRPr>
          </a:p>
        </p:txBody>
      </p:sp>
      <p:cxnSp>
        <p:nvCxnSpPr>
          <p:cNvPr id="5" name="직선 화살표 연결선 4"/>
          <p:cNvCxnSpPr/>
          <p:nvPr/>
        </p:nvCxnSpPr>
        <p:spPr>
          <a:xfrm>
            <a:off x="3810000" y="2329821"/>
            <a:ext cx="14382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www.tomhunter.org/website/wp-content/uploads/2012/11/shopkeeper-off-lincenc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9225" y="3741057"/>
            <a:ext cx="3441815" cy="27046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71848" y="3164681"/>
            <a:ext cx="4870450" cy="369331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Sidewalk travel ensures that people know each other</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Also</a:t>
            </a:r>
            <a:r>
              <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rPr>
              <a:t>, suspicion and fear of neighbors will make sidewalks </a:t>
            </a: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unsafe</a:t>
            </a: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rPr>
              <a:t>Shopkeepers are essential elements of contacts in </a:t>
            </a:r>
            <a:r>
              <a:rPr lang="en-US" altLang="ko-KR" dirty="0" err="1">
                <a:latin typeface="KoPub돋움체 Medium" panose="02020603020101020101" pitchFamily="18" charset="-127"/>
                <a:ea typeface="KoPub돋움체 Medium" panose="02020603020101020101" pitchFamily="18" charset="-127"/>
                <a:cs typeface="helvetica" panose="020B0604020202020204" pitchFamily="34" charset="0"/>
              </a:rPr>
              <a:t>neighbourhoods</a:t>
            </a:r>
            <a:r>
              <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rPr>
              <a:t/>
            </a:r>
            <a:br>
              <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rPr>
            </a:br>
            <a:r>
              <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rPr>
              <a:t>-&gt; ‘public character</a:t>
            </a: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a:t>
            </a: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rPr>
              <a:t>If there are no shops/no street life,</a:t>
            </a:r>
            <a:br>
              <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rPr>
            </a:br>
            <a:r>
              <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rPr>
              <a:t>privacy can be </a:t>
            </a: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encroached</a:t>
            </a: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rPr>
              <a:t>In high-rise buildings, there are few chances to meet with </a:t>
            </a:r>
            <a:r>
              <a:rPr lang="en-US" altLang="ko-KR" dirty="0" err="1">
                <a:latin typeface="KoPub돋움체 Medium" panose="02020603020101020101" pitchFamily="18" charset="-127"/>
                <a:ea typeface="KoPub돋움체 Medium" panose="02020603020101020101" pitchFamily="18" charset="-127"/>
                <a:cs typeface="helvetica" panose="020B0604020202020204" pitchFamily="34" charset="0"/>
              </a:rPr>
              <a:t>neighbours</a:t>
            </a: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p:txBody>
      </p:sp>
    </p:spTree>
    <p:extLst>
      <p:ext uri="{BB962C8B-B14F-4D97-AF65-F5344CB8AC3E}">
        <p14:creationId xmlns:p14="http://schemas.microsoft.com/office/powerpoint/2010/main" val="633764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Korean case - apartments</a:t>
            </a:r>
            <a:endParaRPr lang="ko-KR" altLang="en-US" sz="3200" b="1" dirty="0">
              <a:latin typeface="KoPub돋움체 Bold" panose="02020603020101020101" pitchFamily="18" charset="-127"/>
              <a:ea typeface="KoPub돋움체 Bold" panose="02020603020101020101" pitchFamily="18" charset="-127"/>
            </a:endParaRPr>
          </a:p>
        </p:txBody>
      </p:sp>
      <p:pic>
        <p:nvPicPr>
          <p:cNvPr id="4098" name="Picture 2" descr="http://postfiles11.naver.net/20150915_266/climb1021_1442311555555I0Leo_JPEG/jugf.jpg?type=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015" y="1114283"/>
            <a:ext cx="4478986" cy="251791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분당 아파트 단지"/>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49040"/>
            <a:ext cx="4714096" cy="3282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309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Korean case - apartments</a:t>
            </a:r>
            <a:endParaRPr lang="ko-KR" altLang="en-US" sz="3200" b="1" dirty="0">
              <a:latin typeface="KoPub돋움체 Bold" panose="02020603020101020101" pitchFamily="18" charset="-127"/>
              <a:ea typeface="KoPub돋움체 Bold" panose="02020603020101020101" pitchFamily="18" charset="-127"/>
            </a:endParaRPr>
          </a:p>
        </p:txBody>
      </p:sp>
      <p:pic>
        <p:nvPicPr>
          <p:cNvPr id="2050" name="Picture 2" descr="http://aurumtest.auric.kr:8080/upload/images/large/1624ba71-ad57-4add-b0f2-c530d27eb26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848" y="4007735"/>
            <a:ext cx="4055503" cy="27001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urumtest.auric.kr:8080/upload/images/large/01087509-e59a-40a4-9176-636dfd6350f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004" y="4007735"/>
            <a:ext cx="4055503" cy="27001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photo.asiae.co.kr/listimglink/6/2011081214485003764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95" y="1137174"/>
            <a:ext cx="4049256" cy="26945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572000" y="1910330"/>
            <a:ext cx="4870450" cy="120032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err="1" smtClean="0">
                <a:latin typeface="KoPub돋움체 Medium" panose="02020603020101020101" pitchFamily="18" charset="-127"/>
                <a:ea typeface="KoPub돋움체 Medium" panose="02020603020101020101" pitchFamily="18" charset="-127"/>
                <a:cs typeface="helvetica" panose="020B0604020202020204" pitchFamily="34" charset="0"/>
              </a:rPr>
              <a:t>Apgujeong</a:t>
            </a: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 Hyundai Apartment</a:t>
            </a: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Has a shopping street inside the residential complex</a:t>
            </a: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p:txBody>
      </p:sp>
    </p:spTree>
    <p:extLst>
      <p:ext uri="{BB962C8B-B14F-4D97-AF65-F5344CB8AC3E}">
        <p14:creationId xmlns:p14="http://schemas.microsoft.com/office/powerpoint/2010/main" val="1049325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American case - Racism</a:t>
            </a:r>
            <a:endParaRPr lang="ko-KR" altLang="en-US" sz="3200" b="1" dirty="0">
              <a:latin typeface="KoPub돋움체 Bold" panose="02020603020101020101" pitchFamily="18" charset="-127"/>
              <a:ea typeface="KoPub돋움체 Bold" panose="02020603020101020101" pitchFamily="18" charset="-127"/>
            </a:endParaRPr>
          </a:p>
        </p:txBody>
      </p:sp>
      <p:pic>
        <p:nvPicPr>
          <p:cNvPr id="3074" name="Picture 2" descr="http://america.aljazeera.com/content/dam/ajam/images/articles_2014/08/us_reports_us_racism_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8799" y="1348388"/>
            <a:ext cx="4577419" cy="28624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thumbs.dreamstime.com/z/harlem-street-scene-2463999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980"/>
          <a:stretch/>
        </p:blipFill>
        <p:spPr bwMode="auto">
          <a:xfrm>
            <a:off x="4368799" y="4305300"/>
            <a:ext cx="4599527" cy="22889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media.npr.org/assets/img/2012/05/25/americandream_vert-f5b91e7f0d2a0245364c5f66e8c5f663024590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849" y="1348388"/>
            <a:ext cx="3931852" cy="5245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2648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314738" y="2295331"/>
            <a:ext cx="8222772" cy="557605"/>
          </a:xfrm>
        </p:spPr>
        <p:txBody>
          <a:bodyPr>
            <a:normAutofit fontScale="90000"/>
          </a:bodyPr>
          <a:lstStyle/>
          <a:p>
            <a:pPr algn="l"/>
            <a:r>
              <a:rPr lang="en-US" altLang="ko-KR" sz="3000" b="1" dirty="0" smtClean="0">
                <a:latin typeface="KoPub돋움체 Bold" panose="02020603020101020101" pitchFamily="18" charset="-127"/>
                <a:ea typeface="KoPub돋움체 Bold" panose="02020603020101020101" pitchFamily="18" charset="-127"/>
              </a:rPr>
              <a:t>IV. The Uses of Sidewalks: Assimilating Children</a:t>
            </a:r>
            <a:endParaRPr lang="ko-KR" altLang="en-US" sz="3000" b="1" dirty="0">
              <a:latin typeface="KoPub돋움체 Bold" panose="02020603020101020101" pitchFamily="18" charset="-127"/>
              <a:ea typeface="KoPub돋움체 Bold" panose="02020603020101020101" pitchFamily="18" charset="-127"/>
            </a:endParaRPr>
          </a:p>
        </p:txBody>
      </p:sp>
      <p:sp>
        <p:nvSpPr>
          <p:cNvPr id="6" name="직사각형 5"/>
          <p:cNvSpPr/>
          <p:nvPr/>
        </p:nvSpPr>
        <p:spPr>
          <a:xfrm>
            <a:off x="0" y="2852936"/>
            <a:ext cx="6084168"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KoPub돋움체 Bold" panose="02020603020101020101" pitchFamily="18" charset="-127"/>
              <a:ea typeface="KoPub돋움체 Bold" panose="02020603020101020101" pitchFamily="18" charset="-127"/>
            </a:endParaRPr>
          </a:p>
        </p:txBody>
      </p:sp>
      <p:sp>
        <p:nvSpPr>
          <p:cNvPr id="8" name="직사각형 7"/>
          <p:cNvSpPr/>
          <p:nvPr/>
        </p:nvSpPr>
        <p:spPr>
          <a:xfrm rot="5400000">
            <a:off x="-1584137" y="1763647"/>
            <a:ext cx="3573017"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KoPub돋움체 Bold" panose="02020603020101020101" pitchFamily="18" charset="-127"/>
              <a:ea typeface="KoPub돋움체 Bold" panose="02020603020101020101" pitchFamily="18" charset="-127"/>
            </a:endParaRPr>
          </a:p>
        </p:txBody>
      </p:sp>
    </p:spTree>
    <p:extLst>
      <p:ext uri="{BB962C8B-B14F-4D97-AF65-F5344CB8AC3E}">
        <p14:creationId xmlns:p14="http://schemas.microsoft.com/office/powerpoint/2010/main" val="21916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5346357" cy="584775"/>
          </a:xfrm>
          <a:prstGeom prst="rect">
            <a:avLst/>
          </a:prstGeom>
          <a:noFill/>
        </p:spPr>
        <p:txBody>
          <a:bodyPr wrap="square" rtlCol="0">
            <a:spAutoFit/>
          </a:bodyPr>
          <a:lstStyle/>
          <a:p>
            <a:r>
              <a:rPr lang="en-US" altLang="ko-KR" sz="3200" dirty="0" smtClean="0">
                <a:latin typeface="KoPub돋움체 Bold" panose="02020603020101020101" pitchFamily="18" charset="-127"/>
                <a:ea typeface="KoPub돋움체 Bold" panose="02020603020101020101" pitchFamily="18" charset="-127"/>
              </a:rPr>
              <a:t>Table of Contents</a:t>
            </a:r>
            <a:endParaRPr lang="ko-KR" altLang="en-US" sz="3200" dirty="0">
              <a:latin typeface="KoPub돋움체 Bold" panose="02020603020101020101" pitchFamily="18" charset="-127"/>
              <a:ea typeface="KoPub돋움체 Bold" panose="02020603020101020101" pitchFamily="18" charset="-127"/>
            </a:endParaRPr>
          </a:p>
        </p:txBody>
      </p:sp>
      <p:sp>
        <p:nvSpPr>
          <p:cNvPr id="4" name="TextBox 3"/>
          <p:cNvSpPr txBox="1"/>
          <p:nvPr/>
        </p:nvSpPr>
        <p:spPr>
          <a:xfrm>
            <a:off x="345862" y="1792357"/>
            <a:ext cx="8452275" cy="3970318"/>
          </a:xfrm>
          <a:prstGeom prst="rect">
            <a:avLst/>
          </a:prstGeom>
          <a:noFill/>
        </p:spPr>
        <p:txBody>
          <a:bodyPr wrap="square" rtlCol="0">
            <a:spAutoFit/>
          </a:bodyPr>
          <a:lstStyle/>
          <a:p>
            <a:pPr marL="571500" indent="-571500">
              <a:lnSpc>
                <a:spcPct val="150000"/>
              </a:lnSpc>
              <a:buAutoNum type="romanUcPeriod"/>
            </a:pPr>
            <a:r>
              <a:rPr lang="en-US" altLang="ko-KR" sz="2800" dirty="0" smtClean="0">
                <a:latin typeface="KoPub돋움체 Medium" panose="02020603020101020101" pitchFamily="18" charset="-127"/>
                <a:ea typeface="KoPub돋움체 Medium" panose="02020603020101020101" pitchFamily="18" charset="-127"/>
              </a:rPr>
              <a:t>Introduction</a:t>
            </a:r>
          </a:p>
          <a:p>
            <a:pPr marL="571500" indent="-571500">
              <a:lnSpc>
                <a:spcPct val="150000"/>
              </a:lnSpc>
              <a:buAutoNum type="romanUcPeriod"/>
            </a:pPr>
            <a:r>
              <a:rPr lang="en-US" altLang="ko-KR" sz="2800" dirty="0" smtClean="0">
                <a:latin typeface="KoPub돋움체 Medium" panose="02020603020101020101" pitchFamily="18" charset="-127"/>
                <a:ea typeface="KoPub돋움체 Medium" panose="02020603020101020101" pitchFamily="18" charset="-127"/>
              </a:rPr>
              <a:t>The Uses of Sidewalks: Safety</a:t>
            </a:r>
          </a:p>
          <a:p>
            <a:pPr marL="571500" indent="-571500">
              <a:lnSpc>
                <a:spcPct val="150000"/>
              </a:lnSpc>
              <a:buAutoNum type="romanUcPeriod"/>
            </a:pPr>
            <a:r>
              <a:rPr lang="en-US" altLang="ko-KR" sz="2800" dirty="0">
                <a:latin typeface="KoPub돋움체 Medium" panose="02020603020101020101" pitchFamily="18" charset="-127"/>
                <a:ea typeface="KoPub돋움체 Medium" panose="02020603020101020101" pitchFamily="18" charset="-127"/>
              </a:rPr>
              <a:t>The Uses of Sidewalks</a:t>
            </a:r>
            <a:r>
              <a:rPr lang="en-US" altLang="ko-KR" sz="2800" dirty="0" smtClean="0">
                <a:latin typeface="KoPub돋움체 Medium" panose="02020603020101020101" pitchFamily="18" charset="-127"/>
                <a:ea typeface="KoPub돋움체 Medium" panose="02020603020101020101" pitchFamily="18" charset="-127"/>
              </a:rPr>
              <a:t>: Contact</a:t>
            </a:r>
          </a:p>
          <a:p>
            <a:pPr marL="571500" indent="-571500">
              <a:lnSpc>
                <a:spcPct val="150000"/>
              </a:lnSpc>
              <a:buAutoNum type="romanUcPeriod"/>
            </a:pPr>
            <a:r>
              <a:rPr lang="en-US" altLang="ko-KR" sz="2800" dirty="0">
                <a:latin typeface="KoPub돋움체 Medium" panose="02020603020101020101" pitchFamily="18" charset="-127"/>
                <a:ea typeface="KoPub돋움체 Medium" panose="02020603020101020101" pitchFamily="18" charset="-127"/>
              </a:rPr>
              <a:t>The Uses of Sidewalks</a:t>
            </a:r>
            <a:r>
              <a:rPr lang="en-US" altLang="ko-KR" sz="2800" dirty="0" smtClean="0">
                <a:latin typeface="KoPub돋움체 Medium" panose="02020603020101020101" pitchFamily="18" charset="-127"/>
                <a:ea typeface="KoPub돋움체 Medium" panose="02020603020101020101" pitchFamily="18" charset="-127"/>
              </a:rPr>
              <a:t>: Assimilating Children</a:t>
            </a:r>
          </a:p>
          <a:p>
            <a:pPr marL="571500" indent="-571500">
              <a:lnSpc>
                <a:spcPct val="150000"/>
              </a:lnSpc>
              <a:buAutoNum type="romanUcPeriod"/>
            </a:pPr>
            <a:r>
              <a:rPr lang="en-US" altLang="ko-KR" sz="2800" dirty="0" smtClean="0">
                <a:latin typeface="KoPub돋움체 Medium" panose="02020603020101020101" pitchFamily="18" charset="-127"/>
                <a:ea typeface="KoPub돋움체 Medium" panose="02020603020101020101" pitchFamily="18" charset="-127"/>
              </a:rPr>
              <a:t>The Role of Parks</a:t>
            </a:r>
          </a:p>
          <a:p>
            <a:pPr marL="571500" indent="-571500">
              <a:lnSpc>
                <a:spcPct val="150000"/>
              </a:lnSpc>
              <a:buAutoNum type="romanUcPeriod"/>
            </a:pPr>
            <a:r>
              <a:rPr lang="en-US" altLang="ko-KR" sz="2800" dirty="0" smtClean="0">
                <a:latin typeface="KoPub돋움체 Medium" panose="02020603020101020101" pitchFamily="18" charset="-127"/>
                <a:ea typeface="KoPub돋움체 Medium" panose="02020603020101020101" pitchFamily="18" charset="-127"/>
              </a:rPr>
              <a:t>City </a:t>
            </a:r>
            <a:r>
              <a:rPr lang="en-US" altLang="ko-KR" sz="2800" dirty="0" err="1" smtClean="0">
                <a:latin typeface="KoPub돋움체 Medium" panose="02020603020101020101" pitchFamily="18" charset="-127"/>
                <a:ea typeface="KoPub돋움체 Medium" panose="02020603020101020101" pitchFamily="18" charset="-127"/>
              </a:rPr>
              <a:t>Neighbourhoods</a:t>
            </a:r>
            <a:endParaRPr lang="ko-KR" altLang="en-US" sz="2800" dirty="0">
              <a:latin typeface="KoPub돋움체 Medium" panose="02020603020101020101" pitchFamily="18" charset="-127"/>
              <a:ea typeface="KoPub돋움체 Medium" panose="02020603020101020101" pitchFamily="18" charset="-127"/>
            </a:endParaRPr>
          </a:p>
        </p:txBody>
      </p:sp>
    </p:spTree>
    <p:extLst>
      <p:ext uri="{BB962C8B-B14F-4D97-AF65-F5344CB8AC3E}">
        <p14:creationId xmlns:p14="http://schemas.microsoft.com/office/powerpoint/2010/main" val="33675684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Children: where to play?</a:t>
            </a:r>
            <a:endParaRPr lang="ko-KR" altLang="en-US" sz="3200" b="1" dirty="0">
              <a:latin typeface="KoPub돋움체 Bold" panose="02020603020101020101" pitchFamily="18" charset="-127"/>
              <a:ea typeface="KoPub돋움체 Bold" panose="02020603020101020101" pitchFamily="18" charset="-127"/>
            </a:endParaRPr>
          </a:p>
        </p:txBody>
      </p:sp>
      <p:sp>
        <p:nvSpPr>
          <p:cNvPr id="8" name="TextBox 7"/>
          <p:cNvSpPr txBox="1"/>
          <p:nvPr/>
        </p:nvSpPr>
        <p:spPr>
          <a:xfrm>
            <a:off x="271847" y="1249930"/>
            <a:ext cx="6595677" cy="923330"/>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Old superstition on children</a:t>
            </a:r>
          </a:p>
          <a:p>
            <a:pPr lvl="1"/>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-&gt; that streets are dangerous for children, </a:t>
            </a:r>
            <a:b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b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    and they can become delinquent in the streets</a:t>
            </a: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p:txBody>
      </p:sp>
      <p:sp>
        <p:nvSpPr>
          <p:cNvPr id="9" name="TextBox 8"/>
          <p:cNvSpPr txBox="1"/>
          <p:nvPr/>
        </p:nvSpPr>
        <p:spPr>
          <a:xfrm>
            <a:off x="271847" y="2409935"/>
            <a:ext cx="7224328" cy="120032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That’s why old planners wanted to send children to parks and playgrounds to play</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However, in a survey in US, </a:t>
            </a:r>
          </a:p>
          <a:p>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         - Juvenile crime rate ~ number of playgrounds and parks</a:t>
            </a: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p:txBody>
      </p:sp>
      <p:pic>
        <p:nvPicPr>
          <p:cNvPr id="7170" name="Picture 2" descr="http://secure.townofbabylon.com/parksportal/Pictures/NAmityPlay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4817" y="3846939"/>
            <a:ext cx="4225413" cy="281694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english.blic.rs/data/images/2013-09-19/379982_huligan-04rasfoto-jelena-ivanovic_f.jpg?ver=13795433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3969534"/>
            <a:ext cx="447675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188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Children: where to play?</a:t>
            </a:r>
            <a:endParaRPr lang="ko-KR" altLang="en-US" sz="3200" b="1" dirty="0">
              <a:latin typeface="KoPub돋움체 Bold" panose="02020603020101020101" pitchFamily="18" charset="-127"/>
              <a:ea typeface="KoPub돋움체 Bold" panose="02020603020101020101" pitchFamily="18" charset="-127"/>
            </a:endParaRPr>
          </a:p>
        </p:txBody>
      </p:sp>
      <p:sp>
        <p:nvSpPr>
          <p:cNvPr id="2" name="직사각형 1"/>
          <p:cNvSpPr/>
          <p:nvPr/>
        </p:nvSpPr>
        <p:spPr>
          <a:xfrm>
            <a:off x="5236219" y="2974352"/>
            <a:ext cx="517265" cy="181376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7812731" y="2974352"/>
            <a:ext cx="517265" cy="181376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rot="5400000">
            <a:off x="6524474" y="1739535"/>
            <a:ext cx="514350" cy="18240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rot="5400000">
            <a:off x="6524474" y="4228520"/>
            <a:ext cx="514350" cy="18240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 name="직선 연결선 4"/>
          <p:cNvCxnSpPr/>
          <p:nvPr/>
        </p:nvCxnSpPr>
        <p:spPr>
          <a:xfrm flipV="1">
            <a:off x="4683769" y="1863939"/>
            <a:ext cx="4324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flipV="1">
            <a:off x="4683769" y="2178264"/>
            <a:ext cx="4324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flipV="1">
            <a:off x="4702819" y="5607264"/>
            <a:ext cx="43243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직선 연결선 12"/>
          <p:cNvCxnSpPr/>
          <p:nvPr/>
        </p:nvCxnSpPr>
        <p:spPr>
          <a:xfrm flipV="1">
            <a:off x="4702819" y="5921589"/>
            <a:ext cx="43243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직선 연결선 14"/>
          <p:cNvCxnSpPr/>
          <p:nvPr/>
        </p:nvCxnSpPr>
        <p:spPr>
          <a:xfrm>
            <a:off x="5102869" y="1587714"/>
            <a:ext cx="0" cy="4533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직선 연결선 15"/>
          <p:cNvCxnSpPr/>
          <p:nvPr/>
        </p:nvCxnSpPr>
        <p:spPr>
          <a:xfrm>
            <a:off x="4803217" y="1614282"/>
            <a:ext cx="0" cy="4533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p:nvCxnSpPr>
        <p:spPr>
          <a:xfrm>
            <a:off x="8779519" y="1614282"/>
            <a:ext cx="0" cy="4533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a:off x="8479867" y="1640850"/>
            <a:ext cx="0" cy="4533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직사각형 18"/>
          <p:cNvSpPr/>
          <p:nvPr/>
        </p:nvSpPr>
        <p:spPr>
          <a:xfrm>
            <a:off x="711846" y="2977313"/>
            <a:ext cx="517265" cy="181376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p:cNvSpPr/>
          <p:nvPr/>
        </p:nvSpPr>
        <p:spPr>
          <a:xfrm>
            <a:off x="3288358" y="2977313"/>
            <a:ext cx="517265" cy="181376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p:nvSpPr>
        <p:spPr>
          <a:xfrm rot="5400000">
            <a:off x="2000101" y="1742496"/>
            <a:ext cx="514350" cy="18240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p:cNvSpPr/>
          <p:nvPr/>
        </p:nvSpPr>
        <p:spPr>
          <a:xfrm rot="5400000">
            <a:off x="2000101" y="4231481"/>
            <a:ext cx="514350" cy="18240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3" name="직선 연결선 22"/>
          <p:cNvCxnSpPr/>
          <p:nvPr/>
        </p:nvCxnSpPr>
        <p:spPr>
          <a:xfrm flipV="1">
            <a:off x="159396" y="1866900"/>
            <a:ext cx="4324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직선 연결선 23"/>
          <p:cNvCxnSpPr/>
          <p:nvPr/>
        </p:nvCxnSpPr>
        <p:spPr>
          <a:xfrm flipV="1">
            <a:off x="159396" y="2181225"/>
            <a:ext cx="4324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직선 연결선 24"/>
          <p:cNvCxnSpPr/>
          <p:nvPr/>
        </p:nvCxnSpPr>
        <p:spPr>
          <a:xfrm flipV="1">
            <a:off x="178446" y="5610225"/>
            <a:ext cx="4324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flipV="1">
            <a:off x="178446" y="5924550"/>
            <a:ext cx="4324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a:off x="578496" y="1590675"/>
            <a:ext cx="0" cy="4533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a:off x="278844" y="1617243"/>
            <a:ext cx="0" cy="4533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a:xfrm>
            <a:off x="4255146" y="1617243"/>
            <a:ext cx="0" cy="4533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직선 연결선 29"/>
          <p:cNvCxnSpPr/>
          <p:nvPr/>
        </p:nvCxnSpPr>
        <p:spPr>
          <a:xfrm>
            <a:off x="3955494" y="1643811"/>
            <a:ext cx="0" cy="4533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오른쪽 화살표 30"/>
          <p:cNvSpPr/>
          <p:nvPr/>
        </p:nvSpPr>
        <p:spPr>
          <a:xfrm>
            <a:off x="5601084" y="3718354"/>
            <a:ext cx="438150" cy="238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오른쪽 화살표 31"/>
          <p:cNvSpPr/>
          <p:nvPr/>
        </p:nvSpPr>
        <p:spPr>
          <a:xfrm rot="10800000">
            <a:off x="7494032" y="3718354"/>
            <a:ext cx="438150" cy="238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오른쪽 화살표 32"/>
          <p:cNvSpPr/>
          <p:nvPr/>
        </p:nvSpPr>
        <p:spPr>
          <a:xfrm rot="5400000">
            <a:off x="6559269" y="2767012"/>
            <a:ext cx="438150" cy="238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오른쪽 화살표 33"/>
          <p:cNvSpPr/>
          <p:nvPr/>
        </p:nvSpPr>
        <p:spPr>
          <a:xfrm rot="16200000">
            <a:off x="6559270" y="4730216"/>
            <a:ext cx="438150" cy="238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타원 34"/>
          <p:cNvSpPr/>
          <p:nvPr/>
        </p:nvSpPr>
        <p:spPr>
          <a:xfrm>
            <a:off x="6440253" y="3465193"/>
            <a:ext cx="704850" cy="7048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오른쪽 화살표 36"/>
          <p:cNvSpPr/>
          <p:nvPr/>
        </p:nvSpPr>
        <p:spPr>
          <a:xfrm rot="16200000">
            <a:off x="2025804" y="2278277"/>
            <a:ext cx="438150" cy="238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오른쪽 화살표 37"/>
          <p:cNvSpPr/>
          <p:nvPr/>
        </p:nvSpPr>
        <p:spPr>
          <a:xfrm rot="5400000">
            <a:off x="2070037" y="5281613"/>
            <a:ext cx="438150" cy="238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오른쪽 화살표 38"/>
          <p:cNvSpPr/>
          <p:nvPr/>
        </p:nvSpPr>
        <p:spPr>
          <a:xfrm rot="10800000">
            <a:off x="453362" y="3776662"/>
            <a:ext cx="438150" cy="238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오른쪽 화살표 39"/>
          <p:cNvSpPr/>
          <p:nvPr/>
        </p:nvSpPr>
        <p:spPr>
          <a:xfrm>
            <a:off x="3653269" y="3765130"/>
            <a:ext cx="438150" cy="238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타원 40"/>
          <p:cNvSpPr/>
          <p:nvPr/>
        </p:nvSpPr>
        <p:spPr>
          <a:xfrm>
            <a:off x="1906309" y="3555375"/>
            <a:ext cx="704850" cy="7048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836448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Children: where to play?</a:t>
            </a:r>
            <a:endParaRPr lang="ko-KR" altLang="en-US" sz="3200" b="1" dirty="0">
              <a:latin typeface="KoPub돋움체 Bold" panose="02020603020101020101" pitchFamily="18" charset="-127"/>
              <a:ea typeface="KoPub돋움체 Bold" panose="02020603020101020101" pitchFamily="18" charset="-127"/>
            </a:endParaRPr>
          </a:p>
        </p:txBody>
      </p:sp>
      <p:pic>
        <p:nvPicPr>
          <p:cNvPr id="5122" name="Picture 2" descr="http://www.cwnsas.com/wp-content/uploads/2014/06/Ballymore-Residential-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11" y="1207613"/>
            <a:ext cx="8233977" cy="549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019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Children: where to play?</a:t>
            </a:r>
            <a:endParaRPr lang="ko-KR" altLang="en-US" sz="3200" b="1" dirty="0">
              <a:latin typeface="KoPub돋움체 Bold" panose="02020603020101020101" pitchFamily="18" charset="-127"/>
              <a:ea typeface="KoPub돋움체 Bold" panose="02020603020101020101" pitchFamily="18" charset="-127"/>
            </a:endParaRPr>
          </a:p>
        </p:txBody>
      </p:sp>
      <p:sp>
        <p:nvSpPr>
          <p:cNvPr id="42" name="직사각형 41"/>
          <p:cNvSpPr/>
          <p:nvPr/>
        </p:nvSpPr>
        <p:spPr>
          <a:xfrm rot="5400000">
            <a:off x="3260577" y="2945606"/>
            <a:ext cx="514350" cy="18240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3" name="직선 연결선 42"/>
          <p:cNvCxnSpPr/>
          <p:nvPr/>
        </p:nvCxnSpPr>
        <p:spPr>
          <a:xfrm flipV="1">
            <a:off x="2432696" y="2870200"/>
            <a:ext cx="4324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직선 연결선 43"/>
          <p:cNvCxnSpPr/>
          <p:nvPr/>
        </p:nvCxnSpPr>
        <p:spPr>
          <a:xfrm flipV="1">
            <a:off x="2432696" y="3184525"/>
            <a:ext cx="4324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직사각형 44"/>
          <p:cNvSpPr/>
          <p:nvPr/>
        </p:nvSpPr>
        <p:spPr>
          <a:xfrm rot="5400000">
            <a:off x="5257652" y="2945606"/>
            <a:ext cx="514350" cy="18240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직사각형 45"/>
          <p:cNvSpPr/>
          <p:nvPr/>
        </p:nvSpPr>
        <p:spPr>
          <a:xfrm rot="5400000">
            <a:off x="3260577" y="1286669"/>
            <a:ext cx="514350" cy="18240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직사각형 46"/>
          <p:cNvSpPr/>
          <p:nvPr/>
        </p:nvSpPr>
        <p:spPr>
          <a:xfrm rot="5400000">
            <a:off x="5257652" y="1286669"/>
            <a:ext cx="514350" cy="18240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p:cNvSpPr/>
          <p:nvPr/>
        </p:nvSpPr>
        <p:spPr>
          <a:xfrm>
            <a:off x="2432696" y="2603500"/>
            <a:ext cx="4324350" cy="241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직사각형 47"/>
          <p:cNvSpPr/>
          <p:nvPr/>
        </p:nvSpPr>
        <p:spPr>
          <a:xfrm>
            <a:off x="2432696" y="3209924"/>
            <a:ext cx="4324350" cy="2413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오른쪽 화살표 48"/>
          <p:cNvSpPr/>
          <p:nvPr/>
        </p:nvSpPr>
        <p:spPr>
          <a:xfrm rot="16200000">
            <a:off x="3298676" y="3430587"/>
            <a:ext cx="438150" cy="238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오른쪽 화살표 49"/>
          <p:cNvSpPr/>
          <p:nvPr/>
        </p:nvSpPr>
        <p:spPr>
          <a:xfrm rot="16200000">
            <a:off x="5295751" y="3451224"/>
            <a:ext cx="438150" cy="238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오른쪽 화살표 50"/>
          <p:cNvSpPr/>
          <p:nvPr/>
        </p:nvSpPr>
        <p:spPr>
          <a:xfrm rot="5400000">
            <a:off x="5284788" y="2335212"/>
            <a:ext cx="438150" cy="238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오른쪽 화살표 51"/>
          <p:cNvSpPr/>
          <p:nvPr/>
        </p:nvSpPr>
        <p:spPr>
          <a:xfrm rot="5400000">
            <a:off x="3289002" y="2325688"/>
            <a:ext cx="438150" cy="2381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TextBox 52"/>
          <p:cNvSpPr txBox="1"/>
          <p:nvPr/>
        </p:nvSpPr>
        <p:spPr>
          <a:xfrm>
            <a:off x="959836" y="4784835"/>
            <a:ext cx="7224328" cy="646331"/>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Adults are in the streets</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Don’t separate where the adults and children stay</a:t>
            </a: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p:txBody>
      </p:sp>
    </p:spTree>
    <p:extLst>
      <p:ext uri="{BB962C8B-B14F-4D97-AF65-F5344CB8AC3E}">
        <p14:creationId xmlns:p14="http://schemas.microsoft.com/office/powerpoint/2010/main" val="7331666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1848" y="1249930"/>
            <a:ext cx="6595677" cy="120032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Furthermore, most children ‘prefer’ playing in the streets</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Children like adventures and don’t want to stay in an artificially made playing-space</a:t>
            </a: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p:txBody>
      </p:sp>
      <p:pic>
        <p:nvPicPr>
          <p:cNvPr id="8196" name="Picture 4" descr="http://history.yj21.net/_static/history/igm/img_data/Book_Image/d7218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48" y="2686934"/>
            <a:ext cx="4305300" cy="371475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wjgarosu.com/_Down/File/81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615" y="3467100"/>
            <a:ext cx="4325620" cy="24955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Children: where to play?</a:t>
            </a:r>
            <a:endParaRPr lang="ko-KR" altLang="en-US" sz="3200" b="1" dirty="0">
              <a:latin typeface="KoPub돋움체 Bold" panose="02020603020101020101" pitchFamily="18" charset="-127"/>
              <a:ea typeface="KoPub돋움체 Bold" panose="02020603020101020101" pitchFamily="18" charset="-127"/>
            </a:endParaRPr>
          </a:p>
        </p:txBody>
      </p:sp>
    </p:spTree>
    <p:extLst>
      <p:ext uri="{BB962C8B-B14F-4D97-AF65-F5344CB8AC3E}">
        <p14:creationId xmlns:p14="http://schemas.microsoft.com/office/powerpoint/2010/main" val="780253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64586" y="1223155"/>
            <a:ext cx="7090977" cy="2800767"/>
          </a:xfrm>
          <a:prstGeom prst="rect">
            <a:avLst/>
          </a:prstGeom>
          <a:noFill/>
        </p:spPr>
        <p:txBody>
          <a:bodyPr wrap="square" rtlCol="0">
            <a:spAutoFit/>
          </a:bodyPr>
          <a:lstStyle/>
          <a:p>
            <a:pPr marL="285750" indent="-285750">
              <a:buFont typeface="Arial" panose="020B0604020202020204" pitchFamily="34" charset="0"/>
              <a:buChar char="•"/>
            </a:pPr>
            <a:r>
              <a:rPr lang="en-US" altLang="ko-KR" sz="1600" dirty="0">
                <a:latin typeface="KoPub돋움체 Medium" panose="02020603020101020101" pitchFamily="18" charset="-127"/>
                <a:ea typeface="KoPub돋움체 Medium" panose="02020603020101020101" pitchFamily="18" charset="-127"/>
                <a:cs typeface="helvetica" panose="020B0604020202020204" pitchFamily="34" charset="0"/>
              </a:rPr>
              <a:t>Jacobs states that sidewalks of </a:t>
            </a:r>
            <a:r>
              <a:rPr lang="en-US" altLang="ko-KR" sz="1600" dirty="0" smtClean="0">
                <a:latin typeface="KoPub돋움체 Medium" panose="02020603020101020101" pitchFamily="18" charset="-127"/>
                <a:ea typeface="KoPub돋움체 Medium" panose="02020603020101020101" pitchFamily="18" charset="-127"/>
                <a:cs typeface="helvetica" panose="020B0604020202020204" pitchFamily="34" charset="0"/>
              </a:rPr>
              <a:t>30 </a:t>
            </a:r>
            <a:r>
              <a:rPr lang="en-US" altLang="ko-KR" sz="1600" dirty="0">
                <a:latin typeface="KoPub돋움체 Medium" panose="02020603020101020101" pitchFamily="18" charset="-127"/>
                <a:ea typeface="KoPub돋움체 Medium" panose="02020603020101020101" pitchFamily="18" charset="-127"/>
                <a:cs typeface="helvetica" panose="020B0604020202020204" pitchFamily="34" charset="0"/>
              </a:rPr>
              <a:t>to </a:t>
            </a:r>
            <a:r>
              <a:rPr lang="en-US" altLang="ko-KR" sz="1600" dirty="0" smtClean="0">
                <a:latin typeface="KoPub돋움체 Medium" panose="02020603020101020101" pitchFamily="18" charset="-127"/>
                <a:ea typeface="KoPub돋움체 Medium" panose="02020603020101020101" pitchFamily="18" charset="-127"/>
                <a:cs typeface="helvetica" panose="020B0604020202020204" pitchFamily="34" charset="0"/>
              </a:rPr>
              <a:t>35 </a:t>
            </a:r>
            <a:r>
              <a:rPr lang="en-US" altLang="ko-KR" sz="1600" dirty="0">
                <a:latin typeface="KoPub돋움체 Medium" panose="02020603020101020101" pitchFamily="18" charset="-127"/>
                <a:ea typeface="KoPub돋움체 Medium" panose="02020603020101020101" pitchFamily="18" charset="-127"/>
                <a:cs typeface="helvetica" panose="020B0604020202020204" pitchFamily="34" charset="0"/>
              </a:rPr>
              <a:t>feet in width are ideal, capable of accommodating any demands for general play, trees to shade the activity, pedestrian circulation, adult public life, and even loitering. </a:t>
            </a:r>
            <a:endParaRPr lang="en-US" altLang="ko-KR" sz="1600"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sz="1600"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sz="1600" dirty="0" smtClean="0">
                <a:latin typeface="KoPub돋움체 Medium" panose="02020603020101020101" pitchFamily="18" charset="-127"/>
                <a:ea typeface="KoPub돋움체 Medium" panose="02020603020101020101" pitchFamily="18" charset="-127"/>
                <a:cs typeface="helvetica" panose="020B0604020202020204" pitchFamily="34" charset="0"/>
              </a:rPr>
              <a:t>However</a:t>
            </a:r>
            <a:r>
              <a:rPr lang="en-US" altLang="ko-KR" sz="1600" dirty="0">
                <a:latin typeface="KoPub돋움체 Medium" panose="02020603020101020101" pitchFamily="18" charset="-127"/>
                <a:ea typeface="KoPub돋움체 Medium" panose="02020603020101020101" pitchFamily="18" charset="-127"/>
                <a:cs typeface="helvetica" panose="020B0604020202020204" pitchFamily="34" charset="0"/>
              </a:rPr>
              <a:t>, she admits that such width is a luxury in the era of the automobile, and finds solace that twenty-foot sidewalks - precluding rope jumping but still capable of lively mixed use - can still be found. </a:t>
            </a:r>
            <a:endParaRPr lang="en-US" altLang="ko-KR" sz="1600"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sz="1600"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sz="1600" dirty="0" smtClean="0">
                <a:latin typeface="KoPub돋움체 Medium" panose="02020603020101020101" pitchFamily="18" charset="-127"/>
                <a:ea typeface="KoPub돋움체 Medium" panose="02020603020101020101" pitchFamily="18" charset="-127"/>
                <a:cs typeface="helvetica" panose="020B0604020202020204" pitchFamily="34" charset="0"/>
              </a:rPr>
              <a:t>Even </a:t>
            </a:r>
            <a:r>
              <a:rPr lang="en-US" altLang="ko-KR" sz="1600" dirty="0">
                <a:latin typeface="KoPub돋움체 Medium" panose="02020603020101020101" pitchFamily="18" charset="-127"/>
                <a:ea typeface="KoPub돋움체 Medium" panose="02020603020101020101" pitchFamily="18" charset="-127"/>
                <a:cs typeface="helvetica" panose="020B0604020202020204" pitchFamily="34" charset="0"/>
              </a:rPr>
              <a:t>if it lacks proper width, a sidewalk can be a compelling place for children to congregate and develop if the location is convenient and the streets are interesting.</a:t>
            </a:r>
          </a:p>
        </p:txBody>
      </p:sp>
      <p:sp>
        <p:nvSpPr>
          <p:cNvPr id="8" name="TextBox 7"/>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Design of sidewalks</a:t>
            </a:r>
            <a:endParaRPr lang="ko-KR" altLang="en-US" sz="3200" b="1" dirty="0">
              <a:latin typeface="KoPub돋움체 Bold" panose="02020603020101020101" pitchFamily="18" charset="-127"/>
              <a:ea typeface="KoPub돋움체 Bold" panose="02020603020101020101" pitchFamily="18" charset="-127"/>
            </a:endParaRPr>
          </a:p>
        </p:txBody>
      </p:sp>
      <p:pic>
        <p:nvPicPr>
          <p:cNvPr id="12290" name="Picture 2" descr="http://www.crayola.com/~/media/Crayola/Crafts/crafts/1639.jpg?mh=762&amp;mw=6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4233823"/>
            <a:ext cx="4048125" cy="231590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i.ytimg.com/vi/mL3AmSIkXVg/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876" y="4233823"/>
            <a:ext cx="4117164" cy="231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80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314738" y="2295331"/>
            <a:ext cx="7569629" cy="557605"/>
          </a:xfrm>
        </p:spPr>
        <p:txBody>
          <a:bodyPr>
            <a:normAutofit/>
          </a:bodyPr>
          <a:lstStyle/>
          <a:p>
            <a:pPr algn="l"/>
            <a:r>
              <a:rPr lang="en-US" altLang="ko-KR" sz="3000" b="1" dirty="0">
                <a:latin typeface="KoPub돋움체 Bold" panose="02020603020101020101" pitchFamily="18" charset="-127"/>
                <a:ea typeface="KoPub돋움체 Bold" panose="02020603020101020101" pitchFamily="18" charset="-127"/>
              </a:rPr>
              <a:t>V</a:t>
            </a:r>
            <a:r>
              <a:rPr lang="en-US" altLang="ko-KR" sz="3000" b="1" dirty="0" smtClean="0">
                <a:latin typeface="KoPub돋움체 Bold" panose="02020603020101020101" pitchFamily="18" charset="-127"/>
                <a:ea typeface="KoPub돋움체 Bold" panose="02020603020101020101" pitchFamily="18" charset="-127"/>
              </a:rPr>
              <a:t>. The Uses of </a:t>
            </a:r>
            <a:r>
              <a:rPr lang="en-US" altLang="ko-KR" sz="3000" b="1" dirty="0" err="1" smtClean="0">
                <a:latin typeface="KoPub돋움체 Bold" panose="02020603020101020101" pitchFamily="18" charset="-127"/>
                <a:ea typeface="KoPub돋움체 Bold" panose="02020603020101020101" pitchFamily="18" charset="-127"/>
              </a:rPr>
              <a:t>Neighbourhood</a:t>
            </a:r>
            <a:r>
              <a:rPr lang="en-US" altLang="ko-KR" sz="3000" b="1" dirty="0" smtClean="0">
                <a:latin typeface="KoPub돋움체 Bold" panose="02020603020101020101" pitchFamily="18" charset="-127"/>
                <a:ea typeface="KoPub돋움체 Bold" panose="02020603020101020101" pitchFamily="18" charset="-127"/>
              </a:rPr>
              <a:t> Parks</a:t>
            </a:r>
            <a:endParaRPr lang="ko-KR" altLang="en-US" sz="3000" b="1" dirty="0">
              <a:latin typeface="KoPub돋움체 Bold" panose="02020603020101020101" pitchFamily="18" charset="-127"/>
              <a:ea typeface="KoPub돋움체 Bold" panose="02020603020101020101" pitchFamily="18" charset="-127"/>
            </a:endParaRPr>
          </a:p>
        </p:txBody>
      </p:sp>
      <p:sp>
        <p:nvSpPr>
          <p:cNvPr id="6" name="직사각형 5"/>
          <p:cNvSpPr/>
          <p:nvPr/>
        </p:nvSpPr>
        <p:spPr>
          <a:xfrm>
            <a:off x="0" y="2852936"/>
            <a:ext cx="6084168"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KoPub돋움체 Bold" panose="02020603020101020101" pitchFamily="18" charset="-127"/>
              <a:ea typeface="KoPub돋움체 Bold" panose="02020603020101020101" pitchFamily="18" charset="-127"/>
            </a:endParaRPr>
          </a:p>
        </p:txBody>
      </p:sp>
      <p:sp>
        <p:nvSpPr>
          <p:cNvPr id="8" name="직사각형 7"/>
          <p:cNvSpPr/>
          <p:nvPr/>
        </p:nvSpPr>
        <p:spPr>
          <a:xfrm rot="5400000">
            <a:off x="-1584137" y="1763647"/>
            <a:ext cx="3573017"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KoPub돋움체 Bold" panose="02020603020101020101" pitchFamily="18" charset="-127"/>
              <a:ea typeface="KoPub돋움체 Bold" panose="02020603020101020101" pitchFamily="18" charset="-127"/>
            </a:endParaRPr>
          </a:p>
        </p:txBody>
      </p:sp>
    </p:spTree>
    <p:extLst>
      <p:ext uri="{BB962C8B-B14F-4D97-AF65-F5344CB8AC3E}">
        <p14:creationId xmlns:p14="http://schemas.microsoft.com/office/powerpoint/2010/main" val="35629140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Characteristics of parks</a:t>
            </a:r>
            <a:endParaRPr lang="ko-KR" altLang="en-US" sz="3200" b="1" dirty="0">
              <a:latin typeface="KoPub돋움체 Bold" panose="02020603020101020101" pitchFamily="18" charset="-127"/>
              <a:ea typeface="KoPub돋움체 Bold" panose="02020603020101020101" pitchFamily="18" charset="-127"/>
            </a:endParaRPr>
          </a:p>
        </p:txBody>
      </p:sp>
      <p:sp>
        <p:nvSpPr>
          <p:cNvPr id="2" name="직사각형 1"/>
          <p:cNvSpPr/>
          <p:nvPr/>
        </p:nvSpPr>
        <p:spPr>
          <a:xfrm>
            <a:off x="271848" y="1394162"/>
            <a:ext cx="5433627" cy="5355312"/>
          </a:xfrm>
          <a:prstGeom prst="rect">
            <a:avLst/>
          </a:prstGeom>
        </p:spPr>
        <p:txBody>
          <a:bodyPr wrap="square">
            <a:spAutoFit/>
          </a:bodyPr>
          <a:lstStyle/>
          <a:p>
            <a:pPr marL="285750" indent="-285750">
              <a:buFont typeface="Arial" panose="020B0604020202020204" pitchFamily="34" charset="0"/>
              <a:buChar char="•"/>
            </a:pPr>
            <a:r>
              <a:rPr lang="en-US" altLang="ko-KR" dirty="0">
                <a:solidFill>
                  <a:srgbClr val="252525"/>
                </a:solidFill>
                <a:latin typeface="KoPub돋움체 Medium" panose="02020603020101020101" pitchFamily="18" charset="-127"/>
                <a:ea typeface="KoPub돋움체 Medium" panose="02020603020101020101" pitchFamily="18" charset="-127"/>
              </a:rPr>
              <a:t>Orthodox urbanism defines parks as "boons conferred on the deprived populations of cities." </a:t>
            </a:r>
            <a:endParaRPr lang="en-US" altLang="ko-KR" dirty="0" smtClean="0">
              <a:solidFill>
                <a:srgbClr val="252525"/>
              </a:solidFill>
              <a:latin typeface="KoPub돋움체 Medium" panose="02020603020101020101" pitchFamily="18" charset="-127"/>
              <a:ea typeface="KoPub돋움체 Medium" panose="02020603020101020101" pitchFamily="18" charset="-127"/>
            </a:endParaRP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Jacobs </a:t>
            </a:r>
            <a:r>
              <a:rPr lang="en-US" altLang="ko-KR" dirty="0">
                <a:solidFill>
                  <a:srgbClr val="252525"/>
                </a:solidFill>
                <a:latin typeface="KoPub돋움체 Medium" panose="02020603020101020101" pitchFamily="18" charset="-127"/>
                <a:ea typeface="KoPub돋움체 Medium" panose="02020603020101020101" pitchFamily="18" charset="-127"/>
              </a:rPr>
              <a:t>challenges the reader to invert this relationship, and "consider city parks deprived places that need the boon of life and appreciation conferred on </a:t>
            </a:r>
            <a:r>
              <a:rPr lang="en-US" altLang="ko-KR" i="1" dirty="0">
                <a:solidFill>
                  <a:srgbClr val="252525"/>
                </a:solidFill>
                <a:latin typeface="KoPub돋움체 Medium" panose="02020603020101020101" pitchFamily="18" charset="-127"/>
                <a:ea typeface="KoPub돋움체 Medium" panose="02020603020101020101" pitchFamily="18" charset="-127"/>
              </a:rPr>
              <a:t>them</a:t>
            </a:r>
            <a:r>
              <a:rPr lang="en-US" altLang="ko-KR" dirty="0" smtClean="0">
                <a:solidFill>
                  <a:srgbClr val="252525"/>
                </a:solidFill>
                <a:latin typeface="KoPub돋움체 Medium" panose="02020603020101020101" pitchFamily="18" charset="-127"/>
                <a:ea typeface="KoPub돋움체 Medium" panose="02020603020101020101" pitchFamily="18" charset="-127"/>
              </a:rPr>
              <a:t>.“</a:t>
            </a:r>
          </a:p>
          <a:p>
            <a:pPr marL="285750" indent="-285750">
              <a:buFont typeface="Arial" panose="020B0604020202020204" pitchFamily="34" charset="0"/>
              <a:buChar char="•"/>
            </a:pPr>
            <a:endParaRPr lang="en-US" altLang="ko-KR" dirty="0">
              <a:solidFill>
                <a:srgbClr val="252525"/>
              </a:solidFill>
              <a:latin typeface="KoPub돋움체 Medium" panose="02020603020101020101" pitchFamily="18" charset="-127"/>
              <a:ea typeface="KoPub돋움체 Medium" panose="02020603020101020101" pitchFamily="18" charset="-127"/>
            </a:endParaRP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City parks go through changes very easily, and in a short time</a:t>
            </a:r>
          </a:p>
          <a:p>
            <a:pPr marL="285750" indent="-285750">
              <a:buFont typeface="Arial" panose="020B0604020202020204" pitchFamily="34" charset="0"/>
              <a:buChar char="•"/>
            </a:pPr>
            <a:endParaRPr lang="en-US" altLang="ko-KR" dirty="0">
              <a:solidFill>
                <a:srgbClr val="252525"/>
              </a:solidFill>
              <a:latin typeface="KoPub돋움체 Medium" panose="02020603020101020101" pitchFamily="18" charset="-127"/>
              <a:ea typeface="KoPub돋움체 Medium" panose="02020603020101020101" pitchFamily="18" charset="-127"/>
            </a:endParaRP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Jacobs says that people have too much trust in city parks, and expect lots of benefits from them such as economical gain through real estate price increase.</a:t>
            </a:r>
          </a:p>
          <a:p>
            <a:pPr marL="285750" indent="-285750">
              <a:buFont typeface="Arial" panose="020B0604020202020204" pitchFamily="34" charset="0"/>
              <a:buChar char="•"/>
            </a:pPr>
            <a:endParaRPr lang="en-US" altLang="ko-KR" dirty="0">
              <a:solidFill>
                <a:srgbClr val="252525"/>
              </a:solidFill>
              <a:latin typeface="KoPub돋움체 Medium" panose="02020603020101020101" pitchFamily="18" charset="-127"/>
              <a:ea typeface="KoPub돋움체 Medium" panose="02020603020101020101" pitchFamily="18" charset="-127"/>
            </a:endParaRP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Parks are very delicate, and need to be managed carefully</a:t>
            </a: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-&gt; A park is not an anchor, but it is affected by nearby environment</a:t>
            </a:r>
            <a:endParaRPr lang="ko-KR" altLang="en-US" dirty="0">
              <a:latin typeface="KoPub돋움체 Medium" panose="02020603020101020101" pitchFamily="18" charset="-127"/>
              <a:ea typeface="KoPub돋움체 Medium" panose="02020603020101020101" pitchFamily="18" charset="-127"/>
            </a:endParaRPr>
          </a:p>
        </p:txBody>
      </p:sp>
      <p:pic>
        <p:nvPicPr>
          <p:cNvPr id="8200" name="Picture 8" descr="http://www.wonjutoday.co.kr/news/photo/201108/66175_28141_5114.jpg"/>
          <p:cNvPicPr>
            <a:picLocks noChangeAspect="1" noChangeArrowheads="1"/>
          </p:cNvPicPr>
          <p:nvPr/>
        </p:nvPicPr>
        <p:blipFill rotWithShape="1">
          <a:blip r:embed="rId2">
            <a:extLst>
              <a:ext uri="{28A0092B-C50C-407E-A947-70E740481C1C}">
                <a14:useLocalDpi xmlns:a14="http://schemas.microsoft.com/office/drawing/2010/main" val="0"/>
              </a:ext>
            </a:extLst>
          </a:blip>
          <a:srcRect l="28304" r="29502"/>
          <a:stretch/>
        </p:blipFill>
        <p:spPr bwMode="auto">
          <a:xfrm>
            <a:off x="5800725" y="1493158"/>
            <a:ext cx="3124200" cy="4936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936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William Penn</a:t>
            </a:r>
            <a:endParaRPr lang="ko-KR" altLang="en-US" sz="3200" b="1" dirty="0">
              <a:latin typeface="KoPub돋움체 Bold" panose="02020603020101020101" pitchFamily="18" charset="-127"/>
              <a:ea typeface="KoPub돋움체 Bold" panose="02020603020101020101" pitchFamily="18" charset="-127"/>
            </a:endParaRPr>
          </a:p>
        </p:txBody>
      </p:sp>
      <p:pic>
        <p:nvPicPr>
          <p:cNvPr id="4" name="그림 3"/>
          <p:cNvPicPr>
            <a:picLocks noChangeAspect="1"/>
          </p:cNvPicPr>
          <p:nvPr/>
        </p:nvPicPr>
        <p:blipFill>
          <a:blip r:embed="rId2"/>
          <a:stretch>
            <a:fillRect/>
          </a:stretch>
        </p:blipFill>
        <p:spPr>
          <a:xfrm>
            <a:off x="933450" y="1312127"/>
            <a:ext cx="7305675" cy="5307747"/>
          </a:xfrm>
          <a:prstGeom prst="rect">
            <a:avLst/>
          </a:prstGeom>
        </p:spPr>
      </p:pic>
      <p:sp>
        <p:nvSpPr>
          <p:cNvPr id="5" name="타원 4"/>
          <p:cNvSpPr/>
          <p:nvPr/>
        </p:nvSpPr>
        <p:spPr>
          <a:xfrm>
            <a:off x="1209675" y="1312127"/>
            <a:ext cx="1495425" cy="14310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타원 7"/>
          <p:cNvSpPr/>
          <p:nvPr/>
        </p:nvSpPr>
        <p:spPr>
          <a:xfrm>
            <a:off x="800100" y="4369652"/>
            <a:ext cx="1495425" cy="14310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타원 8"/>
          <p:cNvSpPr/>
          <p:nvPr/>
        </p:nvSpPr>
        <p:spPr>
          <a:xfrm>
            <a:off x="6305550" y="5426927"/>
            <a:ext cx="1495425" cy="14310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타원 17"/>
          <p:cNvSpPr/>
          <p:nvPr/>
        </p:nvSpPr>
        <p:spPr>
          <a:xfrm>
            <a:off x="6743700" y="2084813"/>
            <a:ext cx="1495425" cy="14310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544427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7005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William Penn – (1) Rittenhouse Square</a:t>
            </a:r>
            <a:endParaRPr lang="ko-KR" altLang="en-US" sz="3200" b="1" dirty="0">
              <a:latin typeface="KoPub돋움체 Bold" panose="02020603020101020101" pitchFamily="18" charset="-127"/>
              <a:ea typeface="KoPub돋움체 Bold" panose="02020603020101020101" pitchFamily="18" charset="-127"/>
            </a:endParaRPr>
          </a:p>
        </p:txBody>
      </p:sp>
      <p:pic>
        <p:nvPicPr>
          <p:cNvPr id="14338" name="Picture 2" descr="http://www.lynn-rick.com/images/Philadelphia/IMG_3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14283"/>
            <a:ext cx="7210425" cy="5407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507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2024058" y="775541"/>
            <a:ext cx="7772400" cy="2115666"/>
          </a:xfrm>
        </p:spPr>
        <p:txBody>
          <a:bodyPr>
            <a:normAutofit/>
          </a:bodyPr>
          <a:lstStyle/>
          <a:p>
            <a:r>
              <a:rPr lang="en-US" altLang="ko-KR" sz="3000" b="1" dirty="0" smtClean="0">
                <a:latin typeface="KoPub돋움체 Bold" panose="02020603020101020101" pitchFamily="18" charset="-127"/>
                <a:ea typeface="KoPub돋움체 Bold" panose="02020603020101020101" pitchFamily="18" charset="-127"/>
              </a:rPr>
              <a:t>I. Introduction</a:t>
            </a:r>
            <a:endParaRPr lang="ko-KR" altLang="en-US" sz="3000" b="1" dirty="0">
              <a:latin typeface="KoPub돋움체 Bold" panose="02020603020101020101" pitchFamily="18" charset="-127"/>
              <a:ea typeface="KoPub돋움체 Bold" panose="02020603020101020101" pitchFamily="18" charset="-127"/>
            </a:endParaRPr>
          </a:p>
        </p:txBody>
      </p:sp>
      <p:sp>
        <p:nvSpPr>
          <p:cNvPr id="6" name="직사각형 5"/>
          <p:cNvSpPr/>
          <p:nvPr/>
        </p:nvSpPr>
        <p:spPr>
          <a:xfrm>
            <a:off x="0" y="2852936"/>
            <a:ext cx="6084168"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rot="5400000">
            <a:off x="-1584137" y="1763647"/>
            <a:ext cx="3573017"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4518045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7005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William Penn – (1) Rittenhouse Square</a:t>
            </a:r>
            <a:endParaRPr lang="ko-KR" altLang="en-US" sz="3200" b="1" dirty="0">
              <a:latin typeface="KoPub돋움체 Bold" panose="02020603020101020101" pitchFamily="18" charset="-127"/>
              <a:ea typeface="KoPub돋움체 Bold" panose="02020603020101020101" pitchFamily="18" charset="-127"/>
            </a:endParaRPr>
          </a:p>
        </p:txBody>
      </p:sp>
      <p:pic>
        <p:nvPicPr>
          <p:cNvPr id="16386" name="Picture 2" descr="http://cdn.phillymag.com/wp-content/uploads/2015/08/Rittenhouse_Square-940x5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531937"/>
            <a:ext cx="8243299" cy="473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8031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7005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William Penn – (2) Franklin Square</a:t>
            </a:r>
            <a:endParaRPr lang="ko-KR" altLang="en-US" sz="3200" b="1" dirty="0">
              <a:latin typeface="KoPub돋움체 Bold" panose="02020603020101020101" pitchFamily="18" charset="-127"/>
              <a:ea typeface="KoPub돋움체 Bold" panose="02020603020101020101" pitchFamily="18" charset="-127"/>
            </a:endParaRPr>
          </a:p>
        </p:txBody>
      </p:sp>
      <p:pic>
        <p:nvPicPr>
          <p:cNvPr id="19458" name="Picture 2" descr="http://www.myphillyalive.com/wp-content/uploads/2012/04/2B-990_0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514474"/>
            <a:ext cx="8215740" cy="46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2293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7005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William Penn – (3) Washington Square</a:t>
            </a:r>
            <a:endParaRPr lang="ko-KR" altLang="en-US" sz="3200" b="1" dirty="0">
              <a:latin typeface="KoPub돋움체 Bold" panose="02020603020101020101" pitchFamily="18" charset="-127"/>
              <a:ea typeface="KoPub돋움체 Bold" panose="02020603020101020101" pitchFamily="18" charset="-127"/>
            </a:endParaRPr>
          </a:p>
        </p:txBody>
      </p:sp>
      <p:pic>
        <p:nvPicPr>
          <p:cNvPr id="18434" name="Picture 2" descr="http://www.thecondoshops.com/wp-content/uploads/2012/10/080313-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 y="1258887"/>
            <a:ext cx="7950200" cy="541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3125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7005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William Penn – (4) Logan Circle</a:t>
            </a:r>
            <a:endParaRPr lang="ko-KR" altLang="en-US" sz="3200" b="1" dirty="0">
              <a:latin typeface="KoPub돋움체 Bold" panose="02020603020101020101" pitchFamily="18" charset="-127"/>
              <a:ea typeface="KoPub돋움체 Bold" panose="02020603020101020101" pitchFamily="18" charset="-127"/>
            </a:endParaRPr>
          </a:p>
        </p:txBody>
      </p:sp>
      <p:pic>
        <p:nvPicPr>
          <p:cNvPr id="17410" name="Picture 2" descr="http://withart.visitphilly.com/images/uploads/venues/ParkwayToMuseum_2-M.Edlow-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 y="1247632"/>
            <a:ext cx="7931150" cy="5287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7128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7005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Rittenhouse Square</a:t>
            </a:r>
            <a:endParaRPr lang="ko-KR" altLang="en-US" sz="3200" b="1" dirty="0">
              <a:latin typeface="KoPub돋움체 Bold" panose="02020603020101020101" pitchFamily="18" charset="-127"/>
              <a:ea typeface="KoPub돋움체 Bold" panose="02020603020101020101" pitchFamily="18" charset="-127"/>
            </a:endParaRPr>
          </a:p>
        </p:txBody>
      </p:sp>
      <p:sp>
        <p:nvSpPr>
          <p:cNvPr id="5" name="직사각형 4"/>
          <p:cNvSpPr/>
          <p:nvPr/>
        </p:nvSpPr>
        <p:spPr>
          <a:xfrm>
            <a:off x="595698" y="1403687"/>
            <a:ext cx="5433627" cy="3139321"/>
          </a:xfrm>
          <a:prstGeom prst="rect">
            <a:avLst/>
          </a:prstGeom>
        </p:spPr>
        <p:txBody>
          <a:bodyPr wrap="square">
            <a:spAutoFit/>
          </a:bodyPr>
          <a:lstStyle/>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Why was Rittenhouse Square successful?</a:t>
            </a: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-&gt; Diverse background area</a:t>
            </a:r>
          </a:p>
          <a:p>
            <a:pPr marL="285750" indent="-285750">
              <a:buFont typeface="Arial" panose="020B0604020202020204" pitchFamily="34" charset="0"/>
              <a:buChar char="•"/>
            </a:pPr>
            <a:endParaRPr lang="en-US" altLang="ko-KR" dirty="0">
              <a:solidFill>
                <a:srgbClr val="252525"/>
              </a:solidFill>
              <a:latin typeface="KoPub돋움체 Medium" panose="02020603020101020101" pitchFamily="18" charset="-127"/>
              <a:ea typeface="KoPub돋움체 Medium" panose="02020603020101020101" pitchFamily="18" charset="-127"/>
            </a:endParaRP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Restaurants</a:t>
            </a: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Art center</a:t>
            </a: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Music school</a:t>
            </a: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Military office</a:t>
            </a: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Apartment</a:t>
            </a: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Old pharmacy</a:t>
            </a: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Shops</a:t>
            </a: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Office</a:t>
            </a:r>
            <a:endParaRPr lang="ko-KR" altLang="en-US" dirty="0">
              <a:latin typeface="KoPub돋움체 Medium" panose="02020603020101020101" pitchFamily="18" charset="-127"/>
              <a:ea typeface="KoPub돋움체 Medium" panose="02020603020101020101" pitchFamily="18" charset="-127"/>
            </a:endParaRPr>
          </a:p>
        </p:txBody>
      </p:sp>
      <p:sp>
        <p:nvSpPr>
          <p:cNvPr id="2" name="오른쪽 화살표 1"/>
          <p:cNvSpPr/>
          <p:nvPr/>
        </p:nvSpPr>
        <p:spPr>
          <a:xfrm>
            <a:off x="2779111" y="3209925"/>
            <a:ext cx="1066800" cy="457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3932024" y="3267075"/>
            <a:ext cx="1823652" cy="369332"/>
          </a:xfrm>
          <a:prstGeom prst="rect">
            <a:avLst/>
          </a:prstGeom>
        </p:spPr>
        <p:txBody>
          <a:bodyPr wrap="square">
            <a:spAutoFit/>
          </a:bodyPr>
          <a:lstStyle/>
          <a:p>
            <a:r>
              <a:rPr lang="en-US" altLang="ko-KR" dirty="0" smtClean="0">
                <a:solidFill>
                  <a:srgbClr val="252525"/>
                </a:solidFill>
                <a:latin typeface="KoPub돋움체 Medium" panose="02020603020101020101" pitchFamily="18" charset="-127"/>
                <a:ea typeface="KoPub돋움체 Medium" panose="02020603020101020101" pitchFamily="18" charset="-127"/>
              </a:rPr>
              <a:t>Diversity</a:t>
            </a:r>
            <a:endParaRPr lang="ko-KR" altLang="en-US" dirty="0">
              <a:latin typeface="KoPub돋움체 Medium" panose="02020603020101020101" pitchFamily="18" charset="-127"/>
              <a:ea typeface="KoPub돋움체 Medium" panose="02020603020101020101" pitchFamily="18" charset="-127"/>
            </a:endParaRPr>
          </a:p>
        </p:txBody>
      </p:sp>
      <p:sp>
        <p:nvSpPr>
          <p:cNvPr id="9" name="오른쪽 화살표 8"/>
          <p:cNvSpPr/>
          <p:nvPr/>
        </p:nvSpPr>
        <p:spPr>
          <a:xfrm>
            <a:off x="5122264" y="3223141"/>
            <a:ext cx="1066800" cy="457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6307739" y="3097768"/>
            <a:ext cx="1823652" cy="923330"/>
          </a:xfrm>
          <a:prstGeom prst="rect">
            <a:avLst/>
          </a:prstGeom>
        </p:spPr>
        <p:txBody>
          <a:bodyPr wrap="square">
            <a:spAutoFit/>
          </a:bodyPr>
          <a:lstStyle/>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More usage</a:t>
            </a:r>
          </a:p>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Various time of the day</a:t>
            </a:r>
            <a:endParaRPr lang="ko-KR" altLang="en-US" dirty="0">
              <a:latin typeface="KoPub돋움체 Medium" panose="02020603020101020101" pitchFamily="18" charset="-127"/>
              <a:ea typeface="KoPub돋움체 Medium" panose="02020603020101020101" pitchFamily="18" charset="-127"/>
            </a:endParaRPr>
          </a:p>
        </p:txBody>
      </p:sp>
      <p:sp>
        <p:nvSpPr>
          <p:cNvPr id="4" name="TextBox 3"/>
          <p:cNvSpPr txBox="1"/>
          <p:nvPr/>
        </p:nvSpPr>
        <p:spPr>
          <a:xfrm>
            <a:off x="1752600" y="5288697"/>
            <a:ext cx="5638800" cy="369332"/>
          </a:xfrm>
          <a:prstGeom prst="rect">
            <a:avLst/>
          </a:prstGeom>
          <a:noFill/>
        </p:spPr>
        <p:txBody>
          <a:bodyPr wrap="square" rtlCol="0">
            <a:spAutoFit/>
          </a:bodyPr>
          <a:lstStyle/>
          <a:p>
            <a:r>
              <a:rPr lang="en-US" altLang="ko-KR" dirty="0" smtClean="0">
                <a:latin typeface="KoPub돋움체 Medium" panose="02020603020101020101" pitchFamily="18" charset="-127"/>
                <a:ea typeface="KoPub돋움체 Medium" panose="02020603020101020101" pitchFamily="18" charset="-127"/>
              </a:rPr>
              <a:t>Residential -&gt; Office -&gt; Commercial -&gt; Residential</a:t>
            </a:r>
            <a:endParaRPr lang="ko-KR" altLang="en-US" dirty="0">
              <a:latin typeface="KoPub돋움체 Medium" panose="02020603020101020101" pitchFamily="18" charset="-127"/>
              <a:ea typeface="KoPub돋움체 Medium" panose="02020603020101020101" pitchFamily="18" charset="-127"/>
            </a:endParaRPr>
          </a:p>
        </p:txBody>
      </p:sp>
    </p:spTree>
    <p:extLst>
      <p:ext uri="{BB962C8B-B14F-4D97-AF65-F5344CB8AC3E}">
        <p14:creationId xmlns:p14="http://schemas.microsoft.com/office/powerpoint/2010/main" val="23270574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7005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Four tenets of good park design</a:t>
            </a:r>
            <a:endParaRPr lang="ko-KR" altLang="en-US" sz="3200" b="1" dirty="0">
              <a:latin typeface="KoPub돋움체 Bold" panose="02020603020101020101" pitchFamily="18" charset="-127"/>
              <a:ea typeface="KoPub돋움체 Bold" panose="02020603020101020101" pitchFamily="18" charset="-127"/>
            </a:endParaRPr>
          </a:p>
        </p:txBody>
      </p:sp>
      <p:sp>
        <p:nvSpPr>
          <p:cNvPr id="11" name="타원 10"/>
          <p:cNvSpPr/>
          <p:nvPr/>
        </p:nvSpPr>
        <p:spPr>
          <a:xfrm>
            <a:off x="1266825" y="1701171"/>
            <a:ext cx="1638300" cy="9277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latin typeface="KoPub돋움체 Medium" panose="02020603020101020101" pitchFamily="18" charset="-127"/>
                <a:ea typeface="KoPub돋움체 Medium" panose="02020603020101020101" pitchFamily="18" charset="-127"/>
              </a:rPr>
              <a:t>Intricacy</a:t>
            </a:r>
            <a:endParaRPr lang="ko-KR" altLang="en-US" dirty="0">
              <a:solidFill>
                <a:schemeClr val="tx1"/>
              </a:solidFill>
              <a:latin typeface="KoPub돋움체 Medium" panose="02020603020101020101" pitchFamily="18" charset="-127"/>
              <a:ea typeface="KoPub돋움체 Medium" panose="02020603020101020101" pitchFamily="18" charset="-127"/>
            </a:endParaRPr>
          </a:p>
        </p:txBody>
      </p:sp>
      <p:sp>
        <p:nvSpPr>
          <p:cNvPr id="12" name="타원 11"/>
          <p:cNvSpPr/>
          <p:nvPr/>
        </p:nvSpPr>
        <p:spPr>
          <a:xfrm>
            <a:off x="5448300" y="1753076"/>
            <a:ext cx="1781175" cy="9277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latin typeface="KoPub돋움체 Medium" panose="02020603020101020101" pitchFamily="18" charset="-127"/>
                <a:ea typeface="KoPub돋움체 Medium" panose="02020603020101020101" pitchFamily="18" charset="-127"/>
              </a:rPr>
              <a:t>Centering</a:t>
            </a:r>
            <a:endParaRPr lang="ko-KR" altLang="en-US" dirty="0">
              <a:solidFill>
                <a:schemeClr val="tx1"/>
              </a:solidFill>
              <a:latin typeface="KoPub돋움체 Medium" panose="02020603020101020101" pitchFamily="18" charset="-127"/>
              <a:ea typeface="KoPub돋움체 Medium" panose="02020603020101020101" pitchFamily="18" charset="-127"/>
            </a:endParaRPr>
          </a:p>
        </p:txBody>
      </p:sp>
      <p:sp>
        <p:nvSpPr>
          <p:cNvPr id="13" name="타원 12"/>
          <p:cNvSpPr/>
          <p:nvPr/>
        </p:nvSpPr>
        <p:spPr>
          <a:xfrm>
            <a:off x="1314450" y="4285305"/>
            <a:ext cx="1638300" cy="9277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latin typeface="KoPub돋움체 Medium" panose="02020603020101020101" pitchFamily="18" charset="-127"/>
                <a:ea typeface="KoPub돋움체 Medium" panose="02020603020101020101" pitchFamily="18" charset="-127"/>
              </a:rPr>
              <a:t>Access to sunlight</a:t>
            </a:r>
            <a:endParaRPr lang="ko-KR" altLang="en-US" dirty="0">
              <a:solidFill>
                <a:schemeClr val="tx1"/>
              </a:solidFill>
              <a:latin typeface="KoPub돋움체 Medium" panose="02020603020101020101" pitchFamily="18" charset="-127"/>
              <a:ea typeface="KoPub돋움체 Medium" panose="02020603020101020101" pitchFamily="18" charset="-127"/>
            </a:endParaRPr>
          </a:p>
        </p:txBody>
      </p:sp>
      <p:sp>
        <p:nvSpPr>
          <p:cNvPr id="14" name="타원 13"/>
          <p:cNvSpPr/>
          <p:nvPr/>
        </p:nvSpPr>
        <p:spPr>
          <a:xfrm>
            <a:off x="5448300" y="4228153"/>
            <a:ext cx="1876425" cy="984881"/>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latin typeface="KoPub돋움체 Medium" panose="02020603020101020101" pitchFamily="18" charset="-127"/>
                <a:ea typeface="KoPub돋움체 Medium" panose="02020603020101020101" pitchFamily="18" charset="-127"/>
              </a:rPr>
              <a:t>Enclosure</a:t>
            </a:r>
            <a:endParaRPr lang="ko-KR" altLang="en-US" dirty="0">
              <a:solidFill>
                <a:schemeClr val="tx1"/>
              </a:solidFill>
              <a:latin typeface="KoPub돋움체 Medium" panose="02020603020101020101" pitchFamily="18" charset="-127"/>
              <a:ea typeface="KoPub돋움체 Medium" panose="02020603020101020101" pitchFamily="18" charset="-127"/>
            </a:endParaRPr>
          </a:p>
        </p:txBody>
      </p:sp>
      <p:sp>
        <p:nvSpPr>
          <p:cNvPr id="15" name="직사각형 14"/>
          <p:cNvSpPr/>
          <p:nvPr/>
        </p:nvSpPr>
        <p:spPr>
          <a:xfrm>
            <a:off x="643323" y="2852299"/>
            <a:ext cx="3280977" cy="646331"/>
          </a:xfrm>
          <a:prstGeom prst="rect">
            <a:avLst/>
          </a:prstGeom>
        </p:spPr>
        <p:txBody>
          <a:bodyPr wrap="square">
            <a:spAutoFit/>
          </a:bodyPr>
          <a:lstStyle/>
          <a:p>
            <a:pPr marL="285750" indent="-285750">
              <a:buFont typeface="Arial" panose="020B0604020202020204" pitchFamily="34" charset="0"/>
              <a:buChar char="•"/>
            </a:pPr>
            <a:r>
              <a:rPr lang="en-US" altLang="ko-KR" dirty="0">
                <a:solidFill>
                  <a:srgbClr val="252525"/>
                </a:solidFill>
                <a:latin typeface="KoPub돋움체 Medium" panose="02020603020101020101" pitchFamily="18" charset="-127"/>
                <a:ea typeface="KoPub돋움체 Medium" panose="02020603020101020101" pitchFamily="18" charset="-127"/>
              </a:rPr>
              <a:t>Stimulating a variety of uses and repeat users</a:t>
            </a:r>
            <a:endParaRPr lang="ko-KR" altLang="en-US" dirty="0"/>
          </a:p>
        </p:txBody>
      </p:sp>
      <p:sp>
        <p:nvSpPr>
          <p:cNvPr id="16" name="직사각형 15"/>
          <p:cNvSpPr/>
          <p:nvPr/>
        </p:nvSpPr>
        <p:spPr>
          <a:xfrm>
            <a:off x="4900998" y="2836048"/>
            <a:ext cx="3595302" cy="646331"/>
          </a:xfrm>
          <a:prstGeom prst="rect">
            <a:avLst/>
          </a:prstGeom>
        </p:spPr>
        <p:txBody>
          <a:bodyPr wrap="square">
            <a:spAutoFit/>
          </a:bodyPr>
          <a:lstStyle/>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main </a:t>
            </a:r>
            <a:r>
              <a:rPr lang="en-US" altLang="ko-KR" dirty="0">
                <a:solidFill>
                  <a:srgbClr val="252525"/>
                </a:solidFill>
                <a:latin typeface="KoPub돋움체 Medium" panose="02020603020101020101" pitchFamily="18" charset="-127"/>
                <a:ea typeface="KoPub돋움체 Medium" panose="02020603020101020101" pitchFamily="18" charset="-127"/>
              </a:rPr>
              <a:t>crossroads, pausing point, or climax</a:t>
            </a:r>
            <a:endParaRPr lang="ko-KR" altLang="en-US" dirty="0"/>
          </a:p>
        </p:txBody>
      </p:sp>
      <p:sp>
        <p:nvSpPr>
          <p:cNvPr id="17" name="직사각형 16"/>
          <p:cNvSpPr/>
          <p:nvPr/>
        </p:nvSpPr>
        <p:spPr>
          <a:xfrm>
            <a:off x="4800600" y="5336149"/>
            <a:ext cx="3581399" cy="646331"/>
          </a:xfrm>
          <a:prstGeom prst="rect">
            <a:avLst/>
          </a:prstGeom>
        </p:spPr>
        <p:txBody>
          <a:bodyPr wrap="square">
            <a:spAutoFit/>
          </a:bodyPr>
          <a:lstStyle/>
          <a:p>
            <a:pPr marL="285750" indent="-285750">
              <a:buFont typeface="Arial" panose="020B0604020202020204" pitchFamily="34" charset="0"/>
              <a:buChar char="•"/>
            </a:pPr>
            <a:r>
              <a:rPr lang="en-US" altLang="ko-KR" dirty="0">
                <a:solidFill>
                  <a:srgbClr val="252525"/>
                </a:solidFill>
                <a:latin typeface="KoPub돋움체 Medium" panose="02020603020101020101" pitchFamily="18" charset="-127"/>
                <a:ea typeface="KoPub돋움체 Medium" panose="02020603020101020101" pitchFamily="18" charset="-127"/>
              </a:rPr>
              <a:t>the presence of buildings and a diversity of surroundings</a:t>
            </a:r>
            <a:endParaRPr lang="ko-KR" altLang="en-US" dirty="0"/>
          </a:p>
        </p:txBody>
      </p:sp>
      <p:sp>
        <p:nvSpPr>
          <p:cNvPr id="18" name="직사각형 17"/>
          <p:cNvSpPr/>
          <p:nvPr/>
        </p:nvSpPr>
        <p:spPr>
          <a:xfrm>
            <a:off x="609600" y="5353378"/>
            <a:ext cx="3314700" cy="646331"/>
          </a:xfrm>
          <a:prstGeom prst="rect">
            <a:avLst/>
          </a:prstGeom>
        </p:spPr>
        <p:txBody>
          <a:bodyPr wrap="square">
            <a:spAutoFit/>
          </a:bodyPr>
          <a:lstStyle/>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Big shadows can hinder a park’s activity</a:t>
            </a:r>
            <a:endParaRPr lang="ko-KR" altLang="en-US" dirty="0"/>
          </a:p>
        </p:txBody>
      </p:sp>
    </p:spTree>
    <p:extLst>
      <p:ext uri="{BB962C8B-B14F-4D97-AF65-F5344CB8AC3E}">
        <p14:creationId xmlns:p14="http://schemas.microsoft.com/office/powerpoint/2010/main" val="33116690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314738" y="2295331"/>
            <a:ext cx="7569629" cy="557605"/>
          </a:xfrm>
        </p:spPr>
        <p:txBody>
          <a:bodyPr>
            <a:normAutofit/>
          </a:bodyPr>
          <a:lstStyle/>
          <a:p>
            <a:pPr algn="l"/>
            <a:r>
              <a:rPr lang="en-US" altLang="ko-KR" sz="3000" b="1" dirty="0" smtClean="0">
                <a:latin typeface="KoPub돋움체 Bold" panose="02020603020101020101" pitchFamily="18" charset="-127"/>
                <a:ea typeface="KoPub돋움체 Bold" panose="02020603020101020101" pitchFamily="18" charset="-127"/>
              </a:rPr>
              <a:t>VI. The Uses of City </a:t>
            </a:r>
            <a:r>
              <a:rPr lang="en-US" altLang="ko-KR" sz="3000" b="1" dirty="0" err="1" smtClean="0">
                <a:latin typeface="KoPub돋움체 Bold" panose="02020603020101020101" pitchFamily="18" charset="-127"/>
                <a:ea typeface="KoPub돋움체 Bold" panose="02020603020101020101" pitchFamily="18" charset="-127"/>
              </a:rPr>
              <a:t>Neighbourhoods</a:t>
            </a:r>
            <a:endParaRPr lang="ko-KR" altLang="en-US" sz="3000" b="1" dirty="0">
              <a:latin typeface="KoPub돋움체 Bold" panose="02020603020101020101" pitchFamily="18" charset="-127"/>
              <a:ea typeface="KoPub돋움체 Bold" panose="02020603020101020101" pitchFamily="18" charset="-127"/>
            </a:endParaRPr>
          </a:p>
        </p:txBody>
      </p:sp>
      <p:sp>
        <p:nvSpPr>
          <p:cNvPr id="6" name="직사각형 5"/>
          <p:cNvSpPr/>
          <p:nvPr/>
        </p:nvSpPr>
        <p:spPr>
          <a:xfrm>
            <a:off x="0" y="2852936"/>
            <a:ext cx="6084168"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KoPub돋움체 Bold" panose="02020603020101020101" pitchFamily="18" charset="-127"/>
              <a:ea typeface="KoPub돋움체 Bold" panose="02020603020101020101" pitchFamily="18" charset="-127"/>
            </a:endParaRPr>
          </a:p>
        </p:txBody>
      </p:sp>
      <p:sp>
        <p:nvSpPr>
          <p:cNvPr id="8" name="직사각형 7"/>
          <p:cNvSpPr/>
          <p:nvPr/>
        </p:nvSpPr>
        <p:spPr>
          <a:xfrm rot="5400000">
            <a:off x="-1584137" y="1763647"/>
            <a:ext cx="3573017"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KoPub돋움체 Bold" panose="02020603020101020101" pitchFamily="18" charset="-127"/>
              <a:ea typeface="KoPub돋움체 Bold" panose="02020603020101020101" pitchFamily="18" charset="-127"/>
            </a:endParaRPr>
          </a:p>
        </p:txBody>
      </p:sp>
    </p:spTree>
    <p:extLst>
      <p:ext uri="{BB962C8B-B14F-4D97-AF65-F5344CB8AC3E}">
        <p14:creationId xmlns:p14="http://schemas.microsoft.com/office/powerpoint/2010/main" val="244107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962462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Orthodox conception of a city neighborhood</a:t>
            </a:r>
            <a:endParaRPr lang="ko-KR" altLang="en-US" sz="3200" b="1" dirty="0">
              <a:latin typeface="KoPub돋움체 Bold" panose="02020603020101020101" pitchFamily="18" charset="-127"/>
              <a:ea typeface="KoPub돋움체 Bold" panose="02020603020101020101" pitchFamily="18" charset="-127"/>
            </a:endParaRPr>
          </a:p>
        </p:txBody>
      </p:sp>
      <p:sp>
        <p:nvSpPr>
          <p:cNvPr id="15" name="직사각형 14"/>
          <p:cNvSpPr/>
          <p:nvPr/>
        </p:nvSpPr>
        <p:spPr>
          <a:xfrm>
            <a:off x="567123" y="1480700"/>
            <a:ext cx="7529127" cy="1200329"/>
          </a:xfrm>
          <a:prstGeom prst="rect">
            <a:avLst/>
          </a:prstGeom>
        </p:spPr>
        <p:txBody>
          <a:bodyPr wrap="square">
            <a:spAutoFit/>
          </a:bodyPr>
          <a:lstStyle/>
          <a:p>
            <a:pPr marL="285750" indent="-285750">
              <a:buFont typeface="Arial" panose="020B0604020202020204" pitchFamily="34" charset="0"/>
              <a:buChar char="•"/>
            </a:pPr>
            <a:r>
              <a:rPr lang="en-US" altLang="ko-KR" dirty="0" smtClean="0">
                <a:solidFill>
                  <a:srgbClr val="252525"/>
                </a:solidFill>
                <a:latin typeface="KoPub돋움체 Medium" panose="02020603020101020101" pitchFamily="18" charset="-127"/>
                <a:ea typeface="KoPub돋움체 Medium" panose="02020603020101020101" pitchFamily="18" charset="-127"/>
              </a:rPr>
              <a:t>Orthodox conception of a city neighborhood is defined as a modular, insulated grouping of roughly 7000 residents, the </a:t>
            </a:r>
            <a:r>
              <a:rPr lang="en-US" altLang="ko-KR" dirty="0">
                <a:solidFill>
                  <a:srgbClr val="252525"/>
                </a:solidFill>
                <a:latin typeface="KoPub돋움체 Medium" panose="02020603020101020101" pitchFamily="18" charset="-127"/>
                <a:ea typeface="KoPub돋움체 Medium" panose="02020603020101020101" pitchFamily="18" charset="-127"/>
              </a:rPr>
              <a:t>estimated number of persons to populate an elementary school and support a neighborhood market and community </a:t>
            </a:r>
            <a:r>
              <a:rPr lang="en-US" altLang="ko-KR" dirty="0" smtClean="0">
                <a:solidFill>
                  <a:srgbClr val="252525"/>
                </a:solidFill>
                <a:latin typeface="KoPub돋움체 Medium" panose="02020603020101020101" pitchFamily="18" charset="-127"/>
                <a:ea typeface="KoPub돋움체 Medium" panose="02020603020101020101" pitchFamily="18" charset="-127"/>
              </a:rPr>
              <a:t>center</a:t>
            </a:r>
            <a:endParaRPr lang="ko-KR" altLang="en-US" dirty="0"/>
          </a:p>
        </p:txBody>
      </p:sp>
      <p:sp>
        <p:nvSpPr>
          <p:cNvPr id="4" name="직사각형 3"/>
          <p:cNvSpPr/>
          <p:nvPr/>
        </p:nvSpPr>
        <p:spPr>
          <a:xfrm>
            <a:off x="733425" y="5533935"/>
            <a:ext cx="7677150" cy="923330"/>
          </a:xfrm>
          <a:prstGeom prst="rect">
            <a:avLst/>
          </a:prstGeom>
        </p:spPr>
        <p:txBody>
          <a:bodyPr wrap="square">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rPr>
              <a:t>Jacobs thought that a </a:t>
            </a:r>
            <a:r>
              <a:rPr lang="en-US" altLang="ko-KR" dirty="0">
                <a:latin typeface="KoPub돋움체 Medium" panose="02020603020101020101" pitchFamily="18" charset="-127"/>
                <a:ea typeface="KoPub돋움체 Medium" panose="02020603020101020101" pitchFamily="18" charset="-127"/>
              </a:rPr>
              <a:t>feature of a great city is the mobility of residents and fluidity of use across diverse areas of varying size and character, not modular fragmentation.</a:t>
            </a:r>
            <a:endParaRPr lang="ko-KR" altLang="en-US" dirty="0">
              <a:latin typeface="KoPub돋움체 Medium" panose="02020603020101020101" pitchFamily="18" charset="-127"/>
              <a:ea typeface="KoPub돋움체 Medium" panose="02020603020101020101" pitchFamily="18" charset="-127"/>
            </a:endParaRPr>
          </a:p>
        </p:txBody>
      </p:sp>
      <p:pic>
        <p:nvPicPr>
          <p:cNvPr id="21506" name="Picture 2" descr="https://upload.wikimedia.org/wikipedia/en/e/e3/New_York_Regional_Survey,_Vol_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1998" y="2665295"/>
            <a:ext cx="2347527" cy="276761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classconnection.s3.amazonaws.com/111/flashcards/445111/jpg/neighborhood_unit_213084250105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348" y="2824572"/>
            <a:ext cx="3890577" cy="2609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9726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962462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Jacobs’ alternative</a:t>
            </a:r>
            <a:endParaRPr lang="ko-KR" altLang="en-US" sz="3200" b="1" dirty="0">
              <a:latin typeface="KoPub돋움체 Bold" panose="02020603020101020101" pitchFamily="18" charset="-127"/>
              <a:ea typeface="KoPub돋움체 Bold" panose="02020603020101020101" pitchFamily="18" charset="-127"/>
            </a:endParaRPr>
          </a:p>
        </p:txBody>
      </p:sp>
      <p:sp>
        <p:nvSpPr>
          <p:cNvPr id="20" name="직사각형 19"/>
          <p:cNvSpPr/>
          <p:nvPr/>
        </p:nvSpPr>
        <p:spPr>
          <a:xfrm>
            <a:off x="557597" y="1473493"/>
            <a:ext cx="8329227" cy="2308324"/>
          </a:xfrm>
          <a:prstGeom prst="rect">
            <a:avLst/>
          </a:prstGeom>
        </p:spPr>
        <p:txBody>
          <a:bodyPr wrap="square">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rPr>
              <a:t>City-level</a:t>
            </a: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endParaRP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rPr>
              <a:t>“The </a:t>
            </a:r>
            <a:r>
              <a:rPr lang="en-US" altLang="ko-KR" dirty="0">
                <a:latin typeface="KoPub돋움체 Medium" panose="02020603020101020101" pitchFamily="18" charset="-127"/>
                <a:ea typeface="KoPub돋움체 Medium" panose="02020603020101020101" pitchFamily="18" charset="-127"/>
              </a:rPr>
              <a:t>city of New York as a whole is itself a neighborhood, the parent community from which public money flows, administrative and policy decisions are made, and conflicts of general welfare are resolved on behalf of districts. Civic associations and special interest groups - from opera societies to public unions - are often formed at the city level, creating like-minded communities of interest that coordinate local activities</a:t>
            </a:r>
            <a:r>
              <a:rPr lang="en-US" altLang="ko-KR" dirty="0" smtClean="0">
                <a:latin typeface="KoPub돋움체 Medium" panose="02020603020101020101" pitchFamily="18" charset="-127"/>
                <a:ea typeface="KoPub돋움체 Medium" panose="02020603020101020101" pitchFamily="18" charset="-127"/>
              </a:rPr>
              <a:t>.”</a:t>
            </a:r>
            <a:endParaRPr lang="ko-KR" altLang="en-US" dirty="0">
              <a:latin typeface="KoPub돋움체 Medium" panose="02020603020101020101" pitchFamily="18" charset="-127"/>
              <a:ea typeface="KoPub돋움체 Medium" panose="02020603020101020101" pitchFamily="18" charset="-127"/>
            </a:endParaRPr>
          </a:p>
        </p:txBody>
      </p:sp>
      <p:sp>
        <p:nvSpPr>
          <p:cNvPr id="21" name="직사각형 20"/>
          <p:cNvSpPr/>
          <p:nvPr/>
        </p:nvSpPr>
        <p:spPr>
          <a:xfrm>
            <a:off x="557597" y="4242055"/>
            <a:ext cx="8186353" cy="2308324"/>
          </a:xfrm>
          <a:prstGeom prst="rect">
            <a:avLst/>
          </a:prstGeom>
        </p:spPr>
        <p:txBody>
          <a:bodyPr wrap="square">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rPr>
              <a:t>Street-level</a:t>
            </a: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endParaRP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rPr>
              <a:t>“Individual </a:t>
            </a:r>
            <a:r>
              <a:rPr lang="en-US" altLang="ko-KR" dirty="0">
                <a:latin typeface="KoPub돋움체 Medium" panose="02020603020101020101" pitchFamily="18" charset="-127"/>
                <a:ea typeface="KoPub돋움체 Medium" panose="02020603020101020101" pitchFamily="18" charset="-127"/>
              </a:rPr>
              <a:t>streets - such as Hudson Street in Greenwich Village - can also be characterized as neighborhoods. Street-level city neighborhoods, as argued elsewhere in the book, should aspire to have a sufficient frequency of commerce, general liveliness, use and interest so as to sustain public street life. They are not discrete units of fixed length, but economic and social continuities of all proximate street-level neighborhoods</a:t>
            </a:r>
            <a:r>
              <a:rPr lang="en-US" altLang="ko-KR" dirty="0" smtClean="0">
                <a:latin typeface="KoPub돋움체 Medium" panose="02020603020101020101" pitchFamily="18" charset="-127"/>
                <a:ea typeface="KoPub돋움체 Medium" panose="02020603020101020101" pitchFamily="18" charset="-127"/>
              </a:rPr>
              <a:t>.”</a:t>
            </a:r>
            <a:endParaRPr lang="ko-KR" altLang="en-US" dirty="0">
              <a:latin typeface="KoPub돋움체 Medium" panose="02020603020101020101" pitchFamily="18" charset="-127"/>
              <a:ea typeface="KoPub돋움체 Medium" panose="02020603020101020101" pitchFamily="18" charset="-127"/>
            </a:endParaRPr>
          </a:p>
        </p:txBody>
      </p:sp>
    </p:spTree>
    <p:extLst>
      <p:ext uri="{BB962C8B-B14F-4D97-AF65-F5344CB8AC3E}">
        <p14:creationId xmlns:p14="http://schemas.microsoft.com/office/powerpoint/2010/main" val="16074319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962462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Jacobs’ alternative</a:t>
            </a:r>
            <a:endParaRPr lang="ko-KR" altLang="en-US" sz="3200" b="1" dirty="0">
              <a:latin typeface="KoPub돋움체 Bold" panose="02020603020101020101" pitchFamily="18" charset="-127"/>
              <a:ea typeface="KoPub돋움체 Bold" panose="02020603020101020101" pitchFamily="18" charset="-127"/>
            </a:endParaRPr>
          </a:p>
        </p:txBody>
      </p:sp>
      <p:sp>
        <p:nvSpPr>
          <p:cNvPr id="20" name="직사각형 19"/>
          <p:cNvSpPr/>
          <p:nvPr/>
        </p:nvSpPr>
        <p:spPr>
          <a:xfrm>
            <a:off x="557597" y="1473493"/>
            <a:ext cx="8329227" cy="2031325"/>
          </a:xfrm>
          <a:prstGeom prst="rect">
            <a:avLst/>
          </a:prstGeom>
        </p:spPr>
        <p:txBody>
          <a:bodyPr wrap="square">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rPr>
              <a:t>District-level</a:t>
            </a: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endParaRPr>
          </a:p>
          <a:p>
            <a:pPr marL="285750" indent="-285750">
              <a:buFont typeface="Arial" panose="020B0604020202020204" pitchFamily="34" charset="0"/>
              <a:buChar char="•"/>
            </a:pPr>
            <a:r>
              <a:rPr lang="en-US" altLang="ko-KR" dirty="0">
                <a:latin typeface="KoPub돋움체 Medium" panose="02020603020101020101" pitchFamily="18" charset="-127"/>
                <a:ea typeface="KoPub돋움체 Medium" panose="02020603020101020101" pitchFamily="18" charset="-127"/>
              </a:rPr>
              <a:t>“the district of Greenwich Village is itself neighborhood, with a shared functional identity and common fabric. The primary purpose of the district neighborhood is to intermediate between the needs of the street-level neighborhoods and the resource allocation and policy decisions made at the city-level</a:t>
            </a:r>
            <a:r>
              <a:rPr lang="en-US" altLang="ko-KR" dirty="0" smtClean="0">
                <a:latin typeface="KoPub돋움체 Medium" panose="02020603020101020101" pitchFamily="18" charset="-127"/>
                <a:ea typeface="KoPub돋움체 Medium" panose="02020603020101020101" pitchFamily="18" charset="-127"/>
              </a:rPr>
              <a:t>.”</a:t>
            </a:r>
            <a:endParaRPr lang="ko-KR" altLang="en-US" dirty="0">
              <a:latin typeface="KoPub돋움체 Medium" panose="02020603020101020101" pitchFamily="18" charset="-127"/>
              <a:ea typeface="KoPub돋움체 Medium" panose="02020603020101020101" pitchFamily="18" charset="-127"/>
            </a:endParaRPr>
          </a:p>
        </p:txBody>
      </p:sp>
      <p:sp>
        <p:nvSpPr>
          <p:cNvPr id="6" name="타원 5"/>
          <p:cNvSpPr/>
          <p:nvPr/>
        </p:nvSpPr>
        <p:spPr>
          <a:xfrm>
            <a:off x="3276599" y="5777871"/>
            <a:ext cx="2505075" cy="90867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latin typeface="KoPub돋움체 Medium" panose="02020603020101020101" pitchFamily="18" charset="-127"/>
                <a:ea typeface="KoPub돋움체 Medium" panose="02020603020101020101" pitchFamily="18" charset="-127"/>
              </a:rPr>
              <a:t>District-level</a:t>
            </a:r>
            <a:endParaRPr lang="ko-KR" altLang="en-US" dirty="0">
              <a:solidFill>
                <a:schemeClr val="tx1"/>
              </a:solidFill>
              <a:latin typeface="KoPub돋움체 Medium" panose="02020603020101020101" pitchFamily="18" charset="-127"/>
              <a:ea typeface="KoPub돋움체 Medium" panose="02020603020101020101" pitchFamily="18" charset="-127"/>
            </a:endParaRPr>
          </a:p>
        </p:txBody>
      </p:sp>
      <p:sp>
        <p:nvSpPr>
          <p:cNvPr id="8" name="타원 7"/>
          <p:cNvSpPr/>
          <p:nvPr/>
        </p:nvSpPr>
        <p:spPr>
          <a:xfrm>
            <a:off x="271848" y="5777871"/>
            <a:ext cx="2505075" cy="90867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latin typeface="KoPub돋움체 Medium" panose="02020603020101020101" pitchFamily="18" charset="-127"/>
                <a:ea typeface="KoPub돋움체 Medium" panose="02020603020101020101" pitchFamily="18" charset="-127"/>
              </a:rPr>
              <a:t>City-level</a:t>
            </a:r>
            <a:endParaRPr lang="ko-KR" altLang="en-US" dirty="0">
              <a:solidFill>
                <a:schemeClr val="tx1"/>
              </a:solidFill>
              <a:latin typeface="KoPub돋움체 Medium" panose="02020603020101020101" pitchFamily="18" charset="-127"/>
              <a:ea typeface="KoPub돋움체 Medium" panose="02020603020101020101" pitchFamily="18" charset="-127"/>
            </a:endParaRPr>
          </a:p>
        </p:txBody>
      </p:sp>
      <p:sp>
        <p:nvSpPr>
          <p:cNvPr id="9" name="타원 8"/>
          <p:cNvSpPr/>
          <p:nvPr/>
        </p:nvSpPr>
        <p:spPr>
          <a:xfrm>
            <a:off x="6281350" y="5787396"/>
            <a:ext cx="2505075" cy="90867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latin typeface="KoPub돋움체 Medium" panose="02020603020101020101" pitchFamily="18" charset="-127"/>
                <a:ea typeface="KoPub돋움체 Medium" panose="02020603020101020101" pitchFamily="18" charset="-127"/>
              </a:rPr>
              <a:t>Street-level</a:t>
            </a:r>
            <a:endParaRPr lang="ko-KR" altLang="en-US" dirty="0">
              <a:solidFill>
                <a:schemeClr val="tx1"/>
              </a:solidFill>
              <a:latin typeface="KoPub돋움체 Medium" panose="02020603020101020101" pitchFamily="18" charset="-127"/>
              <a:ea typeface="KoPub돋움체 Medium" panose="02020603020101020101" pitchFamily="18" charset="-127"/>
            </a:endParaRPr>
          </a:p>
        </p:txBody>
      </p:sp>
      <p:cxnSp>
        <p:nvCxnSpPr>
          <p:cNvPr id="4" name="직선 화살표 연결선 3"/>
          <p:cNvCxnSpPr/>
          <p:nvPr/>
        </p:nvCxnSpPr>
        <p:spPr>
          <a:xfrm>
            <a:off x="2543175" y="6232210"/>
            <a:ext cx="9429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직선 화살표 연결선 10"/>
          <p:cNvCxnSpPr/>
          <p:nvPr/>
        </p:nvCxnSpPr>
        <p:spPr>
          <a:xfrm>
            <a:off x="5591175" y="6241735"/>
            <a:ext cx="9429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직사각형 9"/>
          <p:cNvSpPr/>
          <p:nvPr/>
        </p:nvSpPr>
        <p:spPr>
          <a:xfrm>
            <a:off x="557597" y="3563307"/>
            <a:ext cx="7900988" cy="1200329"/>
          </a:xfrm>
          <a:prstGeom prst="rect">
            <a:avLst/>
          </a:prstGeom>
        </p:spPr>
        <p:txBody>
          <a:bodyPr wrap="square">
            <a:spAutoFit/>
          </a:bodyPr>
          <a:lstStyle/>
          <a:p>
            <a:pPr marL="285750" indent="-285750">
              <a:buFont typeface="Arial" panose="020B0604020202020204" pitchFamily="34" charset="0"/>
              <a:buChar char="•"/>
            </a:pPr>
            <a:r>
              <a:rPr lang="en-US" altLang="ko-KR" dirty="0">
                <a:latin typeface="KoPub돋움체 Medium" panose="02020603020101020101" pitchFamily="18" charset="-127"/>
                <a:ea typeface="KoPub돋움체 Medium" panose="02020603020101020101" pitchFamily="18" charset="-127"/>
              </a:rPr>
              <a:t> Jacobs estimates the maximum effective size of a city district to be 200,000 people and 1.5 square miles, but prefers a functional definition over a spatial definition: "big enough to fight city hall, but not so big that street neighborhoods are unable to draw district attention and to count."</a:t>
            </a:r>
            <a:endParaRPr lang="ko-KR" altLang="en-US" dirty="0">
              <a:latin typeface="KoPub돋움체 Medium" panose="02020603020101020101" pitchFamily="18" charset="-127"/>
              <a:ea typeface="KoPub돋움체 Medium" panose="02020603020101020101" pitchFamily="18" charset="-127"/>
            </a:endParaRPr>
          </a:p>
        </p:txBody>
      </p:sp>
    </p:spTree>
    <p:extLst>
      <p:ext uri="{BB962C8B-B14F-4D97-AF65-F5344CB8AC3E}">
        <p14:creationId xmlns:p14="http://schemas.microsoft.com/office/powerpoint/2010/main" val="17459876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1848" y="327451"/>
            <a:ext cx="5346357" cy="584775"/>
          </a:xfrm>
          <a:prstGeom prst="rect">
            <a:avLst/>
          </a:prstGeom>
          <a:noFill/>
        </p:spPr>
        <p:txBody>
          <a:bodyPr wrap="square" rtlCol="0">
            <a:spAutoFit/>
          </a:bodyPr>
          <a:lstStyle/>
          <a:p>
            <a:r>
              <a:rPr lang="en-US" altLang="ko-KR" sz="3200" dirty="0" smtClean="0">
                <a:latin typeface="KoPub돋움체 Bold" panose="02020603020101020101" pitchFamily="18" charset="-127"/>
                <a:ea typeface="KoPub돋움체 Bold" panose="02020603020101020101" pitchFamily="18" charset="-127"/>
              </a:rPr>
              <a:t>Introduction</a:t>
            </a:r>
            <a:endParaRPr lang="ko-KR" altLang="en-US" sz="3200" dirty="0">
              <a:latin typeface="KoPub돋움체 Bold" panose="02020603020101020101" pitchFamily="18" charset="-127"/>
              <a:ea typeface="KoPub돋움체 Bold" panose="02020603020101020101" pitchFamily="18" charset="-127"/>
            </a:endParaRPr>
          </a:p>
        </p:txBody>
      </p:sp>
      <p:cxnSp>
        <p:nvCxnSpPr>
          <p:cNvPr id="4"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8604" y="1410353"/>
            <a:ext cx="8138984" cy="369332"/>
          </a:xfrm>
          <a:prstGeom prst="rect">
            <a:avLst/>
          </a:prstGeom>
          <a:noFill/>
        </p:spPr>
        <p:txBody>
          <a:bodyPr wrap="square" rtlCol="0">
            <a:spAutoFit/>
          </a:bodyPr>
          <a:lstStyle/>
          <a:p>
            <a:r>
              <a:rPr lang="en-US" altLang="ko-KR" i="1" dirty="0" smtClean="0">
                <a:latin typeface="helvetica" panose="020B0604020202020204" pitchFamily="34" charset="0"/>
                <a:cs typeface="helvetica" panose="020B0604020202020204" pitchFamily="34" charset="0"/>
              </a:rPr>
              <a:t>“This book is an attack on current city planning and rebuilding” </a:t>
            </a:r>
            <a:endParaRPr lang="ko-KR" altLang="en-US" i="1" dirty="0">
              <a:latin typeface="helvetica" panose="020B0604020202020204" pitchFamily="34" charset="0"/>
              <a:cs typeface="helvetica" panose="020B0604020202020204" pitchFamily="34" charset="0"/>
            </a:endParaRPr>
          </a:p>
        </p:txBody>
      </p:sp>
      <p:sp>
        <p:nvSpPr>
          <p:cNvPr id="9" name="TextBox 8"/>
          <p:cNvSpPr txBox="1"/>
          <p:nvPr/>
        </p:nvSpPr>
        <p:spPr>
          <a:xfrm>
            <a:off x="502508" y="1947096"/>
            <a:ext cx="8138984" cy="369332"/>
          </a:xfrm>
          <a:prstGeom prst="rect">
            <a:avLst/>
          </a:prstGeom>
          <a:noFill/>
        </p:spPr>
        <p:txBody>
          <a:bodyPr wrap="square" rtlCol="0">
            <a:spAutoFit/>
          </a:bodyPr>
          <a:lstStyle/>
          <a:p>
            <a:r>
              <a:rPr lang="en-US" altLang="ko-KR" i="1" dirty="0" smtClean="0">
                <a:latin typeface="helvetica" panose="020B0604020202020204" pitchFamily="34" charset="0"/>
                <a:cs typeface="helvetica" panose="020B0604020202020204" pitchFamily="34" charset="0"/>
              </a:rPr>
              <a:t>“An attempt to introduce new principles of city planning and rebuilding” </a:t>
            </a:r>
            <a:endParaRPr lang="ko-KR" altLang="en-US" i="1" dirty="0">
              <a:latin typeface="helvetica" panose="020B0604020202020204" pitchFamily="34" charset="0"/>
              <a:cs typeface="helvetica" panose="020B0604020202020204" pitchFamily="34" charset="0"/>
            </a:endParaRPr>
          </a:p>
        </p:txBody>
      </p:sp>
      <p:sp>
        <p:nvSpPr>
          <p:cNvPr id="2" name="TextBox 1"/>
          <p:cNvSpPr txBox="1"/>
          <p:nvPr/>
        </p:nvSpPr>
        <p:spPr>
          <a:xfrm>
            <a:off x="324302" y="3156960"/>
            <a:ext cx="8495396" cy="369332"/>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rPr>
              <a:t>Orthodox urban planning were helpless to stem decay in most American cities</a:t>
            </a:r>
            <a:endParaRPr lang="ko-KR" altLang="en-US" dirty="0">
              <a:latin typeface="KoPub돋움체 Medium" panose="02020603020101020101" pitchFamily="18" charset="-127"/>
              <a:ea typeface="KoPub돋움체 Medium" panose="02020603020101020101" pitchFamily="18" charset="-127"/>
            </a:endParaRPr>
          </a:p>
        </p:txBody>
      </p:sp>
      <p:sp>
        <p:nvSpPr>
          <p:cNvPr id="10" name="TextBox 9"/>
          <p:cNvSpPr txBox="1"/>
          <p:nvPr/>
        </p:nvSpPr>
        <p:spPr>
          <a:xfrm>
            <a:off x="6408787" y="2518259"/>
            <a:ext cx="2119393" cy="369332"/>
          </a:xfrm>
          <a:prstGeom prst="rect">
            <a:avLst/>
          </a:prstGeom>
          <a:noFill/>
        </p:spPr>
        <p:txBody>
          <a:bodyPr wrap="square" rtlCol="0">
            <a:spAutoFit/>
          </a:bodyPr>
          <a:lstStyle/>
          <a:p>
            <a:r>
              <a:rPr lang="en-US" altLang="ko-KR" i="1" dirty="0" smtClean="0">
                <a:latin typeface="helvetica" panose="020B0604020202020204" pitchFamily="34" charset="0"/>
                <a:cs typeface="helvetica" panose="020B0604020202020204" pitchFamily="34" charset="0"/>
              </a:rPr>
              <a:t>- Jane Jacobs</a:t>
            </a:r>
            <a:endParaRPr lang="ko-KR" altLang="en-US" i="1" dirty="0">
              <a:latin typeface="helvetica" panose="020B0604020202020204" pitchFamily="34" charset="0"/>
              <a:cs typeface="helvetica" panose="020B0604020202020204" pitchFamily="34" charset="0"/>
            </a:endParaRPr>
          </a:p>
        </p:txBody>
      </p:sp>
      <p:pic>
        <p:nvPicPr>
          <p:cNvPr id="5" name="그림 4"/>
          <p:cNvPicPr>
            <a:picLocks noChangeAspect="1"/>
          </p:cNvPicPr>
          <p:nvPr/>
        </p:nvPicPr>
        <p:blipFill>
          <a:blip r:embed="rId2"/>
          <a:stretch>
            <a:fillRect/>
          </a:stretch>
        </p:blipFill>
        <p:spPr>
          <a:xfrm>
            <a:off x="859677" y="4072458"/>
            <a:ext cx="3019172" cy="2666319"/>
          </a:xfrm>
          <a:prstGeom prst="rect">
            <a:avLst/>
          </a:prstGeom>
        </p:spPr>
      </p:pic>
      <p:sp>
        <p:nvSpPr>
          <p:cNvPr id="12" name="TextBox 11"/>
          <p:cNvSpPr txBox="1"/>
          <p:nvPr/>
        </p:nvSpPr>
        <p:spPr>
          <a:xfrm>
            <a:off x="324302" y="3554058"/>
            <a:ext cx="8495396" cy="369332"/>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rPr>
              <a:t>Example: Morningside Heights, NYC</a:t>
            </a:r>
            <a:endParaRPr lang="ko-KR" altLang="en-US" dirty="0">
              <a:latin typeface="KoPub돋움체 Medium" panose="02020603020101020101" pitchFamily="18" charset="-127"/>
              <a:ea typeface="KoPub돋움체 Medium" panose="02020603020101020101" pitchFamily="18" charset="-127"/>
            </a:endParaRPr>
          </a:p>
        </p:txBody>
      </p:sp>
      <p:pic>
        <p:nvPicPr>
          <p:cNvPr id="3074" name="Picture 2" descr="http://www.morningside-heights.net/morng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086" y="4072458"/>
            <a:ext cx="4341780" cy="266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6643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9624627" cy="523220"/>
          </a:xfrm>
          <a:prstGeom prst="rect">
            <a:avLst/>
          </a:prstGeom>
          <a:noFill/>
        </p:spPr>
        <p:txBody>
          <a:bodyPr wrap="square" rtlCol="0">
            <a:spAutoFit/>
          </a:bodyPr>
          <a:lstStyle/>
          <a:p>
            <a:r>
              <a:rPr lang="en-US" altLang="ko-KR" sz="2800" b="1" dirty="0" smtClean="0">
                <a:latin typeface="KoPub돋움체 Bold" panose="02020603020101020101" pitchFamily="18" charset="-127"/>
                <a:ea typeface="KoPub돋움체 Bold" panose="02020603020101020101" pitchFamily="18" charset="-127"/>
              </a:rPr>
              <a:t>Four pillars of effective city </a:t>
            </a:r>
            <a:r>
              <a:rPr lang="en-US" altLang="ko-KR" sz="2800" b="1" dirty="0" err="1" smtClean="0">
                <a:latin typeface="KoPub돋움체 Bold" panose="02020603020101020101" pitchFamily="18" charset="-127"/>
                <a:ea typeface="KoPub돋움체 Bold" panose="02020603020101020101" pitchFamily="18" charset="-127"/>
              </a:rPr>
              <a:t>neighbourhood</a:t>
            </a:r>
            <a:r>
              <a:rPr lang="en-US" altLang="ko-KR" sz="2800" b="1" dirty="0" smtClean="0">
                <a:latin typeface="KoPub돋움체 Bold" panose="02020603020101020101" pitchFamily="18" charset="-127"/>
                <a:ea typeface="KoPub돋움체 Bold" panose="02020603020101020101" pitchFamily="18" charset="-127"/>
              </a:rPr>
              <a:t> planning</a:t>
            </a:r>
            <a:endParaRPr lang="ko-KR" altLang="en-US" sz="2800" b="1" dirty="0">
              <a:latin typeface="KoPub돋움체 Bold" panose="02020603020101020101" pitchFamily="18" charset="-127"/>
              <a:ea typeface="KoPub돋움체 Bold" panose="02020603020101020101" pitchFamily="18" charset="-127"/>
            </a:endParaRPr>
          </a:p>
        </p:txBody>
      </p:sp>
      <p:sp>
        <p:nvSpPr>
          <p:cNvPr id="20" name="직사각형 19"/>
          <p:cNvSpPr/>
          <p:nvPr/>
        </p:nvSpPr>
        <p:spPr>
          <a:xfrm>
            <a:off x="557597" y="1473493"/>
            <a:ext cx="8329227" cy="3375411"/>
          </a:xfrm>
          <a:prstGeom prst="rect">
            <a:avLst/>
          </a:prstGeom>
        </p:spPr>
        <p:txBody>
          <a:bodyPr wrap="square">
            <a:spAutoFit/>
          </a:bodyPr>
          <a:lstStyle/>
          <a:p>
            <a:pPr marL="342900" indent="-342900">
              <a:lnSpc>
                <a:spcPct val="150000"/>
              </a:lnSpc>
              <a:buAutoNum type="arabicPeriod"/>
            </a:pPr>
            <a:r>
              <a:rPr lang="en-US" altLang="ko-KR" dirty="0" smtClean="0">
                <a:latin typeface="KoPub돋움체 Medium" panose="02020603020101020101" pitchFamily="18" charset="-127"/>
                <a:ea typeface="KoPub돋움체 Medium" panose="02020603020101020101" pitchFamily="18" charset="-127"/>
              </a:rPr>
              <a:t>To </a:t>
            </a:r>
            <a:r>
              <a:rPr lang="en-US" altLang="ko-KR" dirty="0">
                <a:latin typeface="KoPub돋움체 Medium" panose="02020603020101020101" pitchFamily="18" charset="-127"/>
                <a:ea typeface="KoPub돋움체 Medium" panose="02020603020101020101" pitchFamily="18" charset="-127"/>
              </a:rPr>
              <a:t>foster lively and interesting </a:t>
            </a:r>
            <a:r>
              <a:rPr lang="en-US" altLang="ko-KR" dirty="0" smtClean="0">
                <a:latin typeface="KoPub돋움체 Medium" panose="02020603020101020101" pitchFamily="18" charset="-127"/>
                <a:ea typeface="KoPub돋움체 Medium" panose="02020603020101020101" pitchFamily="18" charset="-127"/>
              </a:rPr>
              <a:t>streets</a:t>
            </a:r>
          </a:p>
          <a:p>
            <a:pPr marL="342900" indent="-342900">
              <a:lnSpc>
                <a:spcPct val="150000"/>
              </a:lnSpc>
              <a:buAutoNum type="arabicPeriod"/>
            </a:pPr>
            <a:r>
              <a:rPr lang="en-US" altLang="ko-KR" dirty="0" smtClean="0">
                <a:latin typeface="KoPub돋움체 Medium" panose="02020603020101020101" pitchFamily="18" charset="-127"/>
                <a:ea typeface="KoPub돋움체 Medium" panose="02020603020101020101" pitchFamily="18" charset="-127"/>
              </a:rPr>
              <a:t>To </a:t>
            </a:r>
            <a:r>
              <a:rPr lang="en-US" altLang="ko-KR" dirty="0">
                <a:latin typeface="KoPub돋움체 Medium" panose="02020603020101020101" pitchFamily="18" charset="-127"/>
                <a:ea typeface="KoPub돋움체 Medium" panose="02020603020101020101" pitchFamily="18" charset="-127"/>
              </a:rPr>
              <a:t>make the fabric of the streets as continuous a network as possible </a:t>
            </a:r>
            <a:r>
              <a:rPr lang="en-US" altLang="ko-KR" i="1" dirty="0">
                <a:latin typeface="KoPub돋움체 Medium" panose="02020603020101020101" pitchFamily="18" charset="-127"/>
                <a:ea typeface="KoPub돋움체 Medium" panose="02020603020101020101" pitchFamily="18" charset="-127"/>
              </a:rPr>
              <a:t>throughout</a:t>
            </a:r>
            <a:r>
              <a:rPr lang="en-US" altLang="ko-KR" dirty="0">
                <a:latin typeface="KoPub돋움체 Medium" panose="02020603020101020101" pitchFamily="18" charset="-127"/>
                <a:ea typeface="KoPub돋움체 Medium" panose="02020603020101020101" pitchFamily="18" charset="-127"/>
              </a:rPr>
              <a:t> a district of potential </a:t>
            </a:r>
            <a:r>
              <a:rPr lang="en-US" altLang="ko-KR" dirty="0" err="1">
                <a:latin typeface="KoPub돋움체 Medium" panose="02020603020101020101" pitchFamily="18" charset="-127"/>
                <a:ea typeface="KoPub돋움체 Medium" panose="02020603020101020101" pitchFamily="18" charset="-127"/>
              </a:rPr>
              <a:t>subcity</a:t>
            </a:r>
            <a:r>
              <a:rPr lang="en-US" altLang="ko-KR" dirty="0">
                <a:latin typeface="KoPub돋움체 Medium" panose="02020603020101020101" pitchFamily="18" charset="-127"/>
                <a:ea typeface="KoPub돋움체 Medium" panose="02020603020101020101" pitchFamily="18" charset="-127"/>
              </a:rPr>
              <a:t> size and </a:t>
            </a:r>
            <a:r>
              <a:rPr lang="en-US" altLang="ko-KR" dirty="0" smtClean="0">
                <a:latin typeface="KoPub돋움체 Medium" panose="02020603020101020101" pitchFamily="18" charset="-127"/>
                <a:ea typeface="KoPub돋움체 Medium" panose="02020603020101020101" pitchFamily="18" charset="-127"/>
              </a:rPr>
              <a:t>power</a:t>
            </a:r>
          </a:p>
          <a:p>
            <a:pPr marL="342900" indent="-342900">
              <a:lnSpc>
                <a:spcPct val="150000"/>
              </a:lnSpc>
              <a:buAutoNum type="arabicPeriod"/>
            </a:pPr>
            <a:r>
              <a:rPr lang="en-US" altLang="ko-KR" dirty="0" smtClean="0">
                <a:latin typeface="KoPub돋움체 Medium" panose="02020603020101020101" pitchFamily="18" charset="-127"/>
                <a:ea typeface="KoPub돋움체 Medium" panose="02020603020101020101" pitchFamily="18" charset="-127"/>
              </a:rPr>
              <a:t>To </a:t>
            </a:r>
            <a:r>
              <a:rPr lang="en-US" altLang="ko-KR" dirty="0">
                <a:latin typeface="KoPub돋움체 Medium" panose="02020603020101020101" pitchFamily="18" charset="-127"/>
                <a:ea typeface="KoPub돋움체 Medium" panose="02020603020101020101" pitchFamily="18" charset="-127"/>
              </a:rPr>
              <a:t>use parks, squares, and public buildings as part of the street fabric, intensifying the fabric's complexity and multiple uses rather than segregating different </a:t>
            </a:r>
            <a:r>
              <a:rPr lang="en-US" altLang="ko-KR" dirty="0" smtClean="0">
                <a:latin typeface="KoPub돋움체 Medium" panose="02020603020101020101" pitchFamily="18" charset="-127"/>
                <a:ea typeface="KoPub돋움체 Medium" panose="02020603020101020101" pitchFamily="18" charset="-127"/>
              </a:rPr>
              <a:t>uses</a:t>
            </a:r>
          </a:p>
          <a:p>
            <a:pPr marL="342900" indent="-342900">
              <a:lnSpc>
                <a:spcPct val="150000"/>
              </a:lnSpc>
              <a:buAutoNum type="arabicPeriod"/>
            </a:pPr>
            <a:r>
              <a:rPr lang="en-US" altLang="ko-KR" dirty="0" smtClean="0">
                <a:latin typeface="KoPub돋움체 Medium" panose="02020603020101020101" pitchFamily="18" charset="-127"/>
                <a:ea typeface="KoPub돋움체 Medium" panose="02020603020101020101" pitchFamily="18" charset="-127"/>
              </a:rPr>
              <a:t>To </a:t>
            </a:r>
            <a:r>
              <a:rPr lang="en-US" altLang="ko-KR" dirty="0">
                <a:latin typeface="KoPub돋움체 Medium" panose="02020603020101020101" pitchFamily="18" charset="-127"/>
                <a:ea typeface="KoPub돋움체 Medium" panose="02020603020101020101" pitchFamily="18" charset="-127"/>
              </a:rPr>
              <a:t>foster a functional identity at the district level</a:t>
            </a:r>
          </a:p>
          <a:p>
            <a:pPr>
              <a:lnSpc>
                <a:spcPct val="150000"/>
              </a:lnSpc>
            </a:pPr>
            <a:endParaRPr lang="ko-KR" altLang="en-US" dirty="0">
              <a:latin typeface="KoPub돋움체 Medium" panose="02020603020101020101" pitchFamily="18" charset="-127"/>
              <a:ea typeface="KoPub돋움체 Medium" panose="02020603020101020101" pitchFamily="18" charset="-127"/>
            </a:endParaRPr>
          </a:p>
        </p:txBody>
      </p:sp>
    </p:spTree>
    <p:extLst>
      <p:ext uri="{BB962C8B-B14F-4D97-AF65-F5344CB8AC3E}">
        <p14:creationId xmlns:p14="http://schemas.microsoft.com/office/powerpoint/2010/main" val="17726365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400818" y="674884"/>
            <a:ext cx="7772400" cy="2115666"/>
          </a:xfrm>
        </p:spPr>
        <p:txBody>
          <a:bodyPr>
            <a:normAutofit/>
          </a:bodyPr>
          <a:lstStyle/>
          <a:p>
            <a:r>
              <a:rPr lang="en-US" altLang="ko-KR" sz="3000" b="1" dirty="0" smtClean="0">
                <a:latin typeface="KoPub돋움체 Bold" panose="02020603020101020101" pitchFamily="18" charset="-127"/>
                <a:ea typeface="KoPub돋움체 Bold" panose="02020603020101020101" pitchFamily="18" charset="-127"/>
              </a:rPr>
              <a:t>Thank You for Listening</a:t>
            </a:r>
            <a:endParaRPr lang="ko-KR" altLang="en-US" sz="3000" b="1" dirty="0">
              <a:latin typeface="KoPub돋움체 Bold" panose="02020603020101020101" pitchFamily="18" charset="-127"/>
              <a:ea typeface="KoPub돋움체 Bold" panose="02020603020101020101" pitchFamily="18" charset="-127"/>
            </a:endParaRPr>
          </a:p>
        </p:txBody>
      </p:sp>
      <p:sp>
        <p:nvSpPr>
          <p:cNvPr id="6" name="직사각형 5"/>
          <p:cNvSpPr/>
          <p:nvPr/>
        </p:nvSpPr>
        <p:spPr>
          <a:xfrm>
            <a:off x="0" y="2852936"/>
            <a:ext cx="6084168"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KoPub돋움체 Bold" panose="02020603020101020101" pitchFamily="18" charset="-127"/>
              <a:ea typeface="KoPub돋움체 Bold" panose="02020603020101020101" pitchFamily="18" charset="-127"/>
            </a:endParaRPr>
          </a:p>
        </p:txBody>
      </p:sp>
      <p:sp>
        <p:nvSpPr>
          <p:cNvPr id="8" name="직사각형 7"/>
          <p:cNvSpPr/>
          <p:nvPr/>
        </p:nvSpPr>
        <p:spPr>
          <a:xfrm rot="5400000">
            <a:off x="-1584137" y="1763647"/>
            <a:ext cx="3573017"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제목 1"/>
          <p:cNvSpPr txBox="1">
            <a:spLocks/>
          </p:cNvSpPr>
          <p:nvPr/>
        </p:nvSpPr>
        <p:spPr>
          <a:xfrm>
            <a:off x="-2987159" y="1349770"/>
            <a:ext cx="7772400" cy="2115666"/>
          </a:xfrm>
          <a:prstGeom prst="rect">
            <a:avLst/>
          </a:prstGeom>
        </p:spPr>
        <p:txBody>
          <a:bodyPr vert="horz" lIns="91440" tIns="45720" rIns="91440" bIns="45720" rtlCol="0" anchor="b">
            <a:normAutofit/>
          </a:bodyPr>
          <a:lstStyle>
            <a:lvl1pPr algn="ctr" defTabSz="914400" rtl="0" eaLnBrk="1" latinLnBrk="1" hangingPunct="1">
              <a:lnSpc>
                <a:spcPct val="90000"/>
              </a:lnSpc>
              <a:spcBef>
                <a:spcPct val="0"/>
              </a:spcBef>
              <a:buNone/>
              <a:defRPr sz="6000" kern="1200">
                <a:solidFill>
                  <a:schemeClr val="tx1"/>
                </a:solidFill>
                <a:latin typeface="+mj-lt"/>
                <a:ea typeface="+mj-ea"/>
                <a:cs typeface="+mj-cs"/>
              </a:defRPr>
            </a:lvl1pPr>
          </a:lstStyle>
          <a:p>
            <a:endParaRPr lang="ko-KR" altLang="en-US" sz="3000" b="1" dirty="0">
              <a:latin typeface="KoPub돋움체 Bold" panose="02020603020101020101" pitchFamily="18" charset="-127"/>
              <a:ea typeface="KoPub돋움체 Bold" panose="02020603020101020101" pitchFamily="18" charset="-127"/>
            </a:endParaRPr>
          </a:p>
        </p:txBody>
      </p:sp>
    </p:spTree>
    <p:extLst>
      <p:ext uri="{BB962C8B-B14F-4D97-AF65-F5344CB8AC3E}">
        <p14:creationId xmlns:p14="http://schemas.microsoft.com/office/powerpoint/2010/main" val="1423503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1848" y="327451"/>
            <a:ext cx="5346357" cy="584775"/>
          </a:xfrm>
          <a:prstGeom prst="rect">
            <a:avLst/>
          </a:prstGeom>
          <a:noFill/>
        </p:spPr>
        <p:txBody>
          <a:bodyPr wrap="square" rtlCol="0">
            <a:spAutoFit/>
          </a:bodyPr>
          <a:lstStyle/>
          <a:p>
            <a:r>
              <a:rPr lang="en-US" altLang="ko-KR" sz="3200" dirty="0" smtClean="0">
                <a:latin typeface="KoPub돋움체 Bold" panose="02020603020101020101" pitchFamily="18" charset="-127"/>
                <a:ea typeface="KoPub돋움체 Bold" panose="02020603020101020101" pitchFamily="18" charset="-127"/>
              </a:rPr>
              <a:t>Introduction</a:t>
            </a:r>
            <a:endParaRPr lang="ko-KR" altLang="en-US" sz="3200" dirty="0">
              <a:latin typeface="KoPub돋움체 Bold" panose="02020603020101020101" pitchFamily="18" charset="-127"/>
              <a:ea typeface="KoPub돋움체 Bold" panose="02020603020101020101" pitchFamily="18" charset="-127"/>
            </a:endParaRPr>
          </a:p>
        </p:txBody>
      </p:sp>
      <p:cxnSp>
        <p:nvCxnSpPr>
          <p:cNvPr id="4"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9521" y="1268598"/>
            <a:ext cx="8138984" cy="1200329"/>
          </a:xfrm>
          <a:prstGeom prst="rect">
            <a:avLst/>
          </a:prstGeom>
          <a:noFill/>
        </p:spPr>
        <p:txBody>
          <a:bodyPr wrap="square" rtlCol="0">
            <a:spAutoFit/>
          </a:bodyPr>
          <a:lstStyle/>
          <a:p>
            <a:pPr algn="ctr"/>
            <a:r>
              <a:rPr lang="en-US" altLang="ko-KR" i="1" dirty="0">
                <a:latin typeface="helvetica" panose="020B0604020202020204" pitchFamily="34" charset="0"/>
                <a:cs typeface="helvetica" panose="020B0604020202020204" pitchFamily="34" charset="0"/>
              </a:rPr>
              <a:t>“The simple needs of automobiles are more easily understood and satisfied than the complex needs of cities, </a:t>
            </a:r>
            <a:r>
              <a:rPr lang="en-US" altLang="ko-KR" i="1" dirty="0" smtClean="0">
                <a:latin typeface="helvetica" panose="020B0604020202020204" pitchFamily="34" charset="0"/>
                <a:cs typeface="helvetica" panose="020B0604020202020204" pitchFamily="34" charset="0"/>
              </a:rPr>
              <a:t>and a growing number </a:t>
            </a:r>
            <a:r>
              <a:rPr lang="en-US" altLang="ko-KR" i="1" dirty="0">
                <a:latin typeface="helvetica" panose="020B0604020202020204" pitchFamily="34" charset="0"/>
                <a:cs typeface="helvetica" panose="020B0604020202020204" pitchFamily="34" charset="0"/>
              </a:rPr>
              <a:t>of planners and designers have come to believe that if </a:t>
            </a:r>
            <a:r>
              <a:rPr lang="en-US" altLang="ko-KR" i="1" dirty="0" smtClean="0">
                <a:latin typeface="helvetica" panose="020B0604020202020204" pitchFamily="34" charset="0"/>
                <a:cs typeface="helvetica" panose="020B0604020202020204" pitchFamily="34" charset="0"/>
              </a:rPr>
              <a:t>they can </a:t>
            </a:r>
            <a:r>
              <a:rPr lang="en-US" altLang="ko-KR" i="1" dirty="0">
                <a:latin typeface="helvetica" panose="020B0604020202020204" pitchFamily="34" charset="0"/>
                <a:cs typeface="helvetica" panose="020B0604020202020204" pitchFamily="34" charset="0"/>
              </a:rPr>
              <a:t>only solve the problems of traffic, they will thereby </a:t>
            </a:r>
            <a:r>
              <a:rPr lang="en-US" altLang="ko-KR" i="1" dirty="0" smtClean="0">
                <a:latin typeface="helvetica" panose="020B0604020202020204" pitchFamily="34" charset="0"/>
                <a:cs typeface="helvetica" panose="020B0604020202020204" pitchFamily="34" charset="0"/>
              </a:rPr>
              <a:t>have solved </a:t>
            </a:r>
            <a:r>
              <a:rPr lang="en-US" altLang="ko-KR" i="1" dirty="0">
                <a:latin typeface="helvetica" panose="020B0604020202020204" pitchFamily="34" charset="0"/>
                <a:cs typeface="helvetica" panose="020B0604020202020204" pitchFamily="34" charset="0"/>
              </a:rPr>
              <a:t>the major problem of cities.” </a:t>
            </a:r>
            <a:endParaRPr lang="ko-KR" altLang="en-US" i="1" dirty="0">
              <a:latin typeface="helvetica" panose="020B0604020202020204" pitchFamily="34" charset="0"/>
              <a:cs typeface="helvetica" panose="020B0604020202020204" pitchFamily="34" charset="0"/>
            </a:endParaRPr>
          </a:p>
        </p:txBody>
      </p:sp>
      <p:sp>
        <p:nvSpPr>
          <p:cNvPr id="12" name="TextBox 11"/>
          <p:cNvSpPr txBox="1"/>
          <p:nvPr/>
        </p:nvSpPr>
        <p:spPr>
          <a:xfrm>
            <a:off x="271848" y="2613368"/>
            <a:ext cx="8495396" cy="1200329"/>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rPr>
              <a:t>Example: North End, Boston</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rPr>
              <a:t>North End was a well-known in slum area near Boston harbor.</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rPr>
              <a:t>In 1950s, orthodox urban planners still regarded the area as slum, but Jacobs thought differently…</a:t>
            </a:r>
            <a:endParaRPr lang="ko-KR" altLang="en-US" dirty="0">
              <a:latin typeface="KoPub돋움체 Medium" panose="02020603020101020101" pitchFamily="18" charset="-127"/>
              <a:ea typeface="KoPub돋움체 Medium" panose="02020603020101020101" pitchFamily="18" charset="-127"/>
            </a:endParaRPr>
          </a:p>
        </p:txBody>
      </p:sp>
      <p:pic>
        <p:nvPicPr>
          <p:cNvPr id="8194" name="Picture 2" descr="http://northendwaterfront.com/wp-content/uploads/2012/09/1960s-Aerial-North-End-and-Downtown-Landmark-Commiss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394" y="3904559"/>
            <a:ext cx="3529597" cy="280161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Gus P. Napoli Square, Sunday Morning, North End,’’ by Jules Aarons, whose photographs are on view at the Boston Public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013" y="3941883"/>
            <a:ext cx="3483306" cy="268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907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Review on Orthodox </a:t>
            </a:r>
            <a:r>
              <a:rPr lang="en-US" altLang="ko-KR" sz="3200" b="1" dirty="0">
                <a:latin typeface="KoPub돋움체 Bold" panose="02020603020101020101" pitchFamily="18" charset="-127"/>
                <a:ea typeface="KoPub돋움체 Bold" panose="02020603020101020101" pitchFamily="18" charset="-127"/>
              </a:rPr>
              <a:t>U</a:t>
            </a:r>
            <a:r>
              <a:rPr lang="en-US" altLang="ko-KR" sz="3200" b="1" dirty="0" smtClean="0">
                <a:latin typeface="KoPub돋움체 Bold" panose="02020603020101020101" pitchFamily="18" charset="-127"/>
                <a:ea typeface="KoPub돋움체 Bold" panose="02020603020101020101" pitchFamily="18" charset="-127"/>
              </a:rPr>
              <a:t>rbanism </a:t>
            </a:r>
            <a:endParaRPr lang="ko-KR" altLang="en-US" sz="3200" b="1" dirty="0">
              <a:latin typeface="KoPub돋움체 Bold" panose="02020603020101020101" pitchFamily="18" charset="-127"/>
              <a:ea typeface="KoPub돋움체 Bold" panose="02020603020101020101" pitchFamily="18" charset="-127"/>
            </a:endParaRPr>
          </a:p>
        </p:txBody>
      </p:sp>
      <p:sp>
        <p:nvSpPr>
          <p:cNvPr id="8" name="TextBox 7"/>
          <p:cNvSpPr txBox="1"/>
          <p:nvPr/>
        </p:nvSpPr>
        <p:spPr>
          <a:xfrm>
            <a:off x="95250" y="1502688"/>
            <a:ext cx="8138984" cy="5355312"/>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Brief review on orthodox urban planning theory</a:t>
            </a: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Sources of Orthodox Urbanism:</a:t>
            </a:r>
          </a:p>
          <a:p>
            <a:pPr marL="742950" lvl="1" indent="-285750">
              <a:buFontTx/>
              <a:buChar char="-"/>
            </a:pPr>
            <a:r>
              <a:rPr lang="en-US" altLang="ko-KR" i="1" dirty="0" smtClean="0"/>
              <a:t>Garden </a:t>
            </a:r>
            <a:r>
              <a:rPr lang="en-US" altLang="ko-KR" i="1" dirty="0"/>
              <a:t>Cities of Tomorrow</a:t>
            </a:r>
            <a:r>
              <a:rPr lang="en-US" altLang="ko-KR" dirty="0"/>
              <a:t>, </a:t>
            </a:r>
            <a:r>
              <a:rPr lang="en-US" altLang="ko-KR" dirty="0">
                <a:hlinkClick r:id="rId2" tooltip="Ebenezer Howard"/>
              </a:rPr>
              <a:t>Ebenezer </a:t>
            </a:r>
            <a:r>
              <a:rPr lang="en-US" altLang="ko-KR" dirty="0" smtClean="0">
                <a:hlinkClick r:id="rId2" tooltip="Ebenezer Howard"/>
              </a:rPr>
              <a:t>Howard</a:t>
            </a:r>
            <a:r>
              <a:rPr lang="en-US" altLang="ko-KR" dirty="0" smtClean="0"/>
              <a:t>.</a:t>
            </a:r>
          </a:p>
          <a:p>
            <a:pPr marL="742950" lvl="1" indent="-285750">
              <a:buFontTx/>
              <a:buChar char="-"/>
            </a:pPr>
            <a:r>
              <a:rPr lang="en-US" altLang="ko-KR" i="1" dirty="0" smtClean="0"/>
              <a:t>The </a:t>
            </a:r>
            <a:r>
              <a:rPr lang="en-US" altLang="ko-KR" i="1" dirty="0"/>
              <a:t>Culture of Cities</a:t>
            </a:r>
            <a:r>
              <a:rPr lang="en-US" altLang="ko-KR" dirty="0"/>
              <a:t> </a:t>
            </a:r>
            <a:r>
              <a:rPr lang="en-US" altLang="ko-KR" dirty="0">
                <a:hlinkClick r:id="rId3" tooltip="Lewis Mumford"/>
              </a:rPr>
              <a:t>Lewis </a:t>
            </a:r>
            <a:r>
              <a:rPr lang="en-US" altLang="ko-KR" dirty="0" smtClean="0">
                <a:hlinkClick r:id="rId3" tooltip="Lewis Mumford"/>
              </a:rPr>
              <a:t>Mumford</a:t>
            </a:r>
            <a:r>
              <a:rPr lang="en-US" altLang="ko-KR" dirty="0" smtClean="0"/>
              <a:t>.</a:t>
            </a:r>
          </a:p>
          <a:p>
            <a:pPr marL="742950" lvl="1" indent="-285750">
              <a:buFontTx/>
              <a:buChar char="-"/>
            </a:pPr>
            <a:r>
              <a:rPr lang="en-US" altLang="ko-KR" i="1" dirty="0" smtClean="0"/>
              <a:t>Cities </a:t>
            </a:r>
            <a:r>
              <a:rPr lang="en-US" altLang="ko-KR" i="1" dirty="0"/>
              <a:t>in Evolution</a:t>
            </a:r>
            <a:r>
              <a:rPr lang="en-US" altLang="ko-KR" dirty="0"/>
              <a:t>, </a:t>
            </a:r>
            <a:r>
              <a:rPr lang="en-US" altLang="ko-KR" dirty="0">
                <a:hlinkClick r:id="rId4" tooltip="Sir Patrick Geddes"/>
              </a:rPr>
              <a:t>Sir Patrick </a:t>
            </a:r>
            <a:r>
              <a:rPr lang="en-US" altLang="ko-KR" dirty="0" smtClean="0">
                <a:hlinkClick r:id="rId4" tooltip="Sir Patrick Geddes"/>
              </a:rPr>
              <a:t>Geddes</a:t>
            </a:r>
            <a:r>
              <a:rPr lang="en-US" altLang="ko-KR" dirty="0" smtClean="0"/>
              <a:t>.</a:t>
            </a:r>
          </a:p>
          <a:p>
            <a:pPr marL="742950" lvl="1" indent="-285750">
              <a:buFontTx/>
              <a:buChar char="-"/>
            </a:pPr>
            <a:r>
              <a:rPr lang="en-US" altLang="ko-KR" i="1" dirty="0" smtClean="0"/>
              <a:t>Modern </a:t>
            </a:r>
            <a:r>
              <a:rPr lang="en-US" altLang="ko-KR" i="1" dirty="0"/>
              <a:t>Housing</a:t>
            </a:r>
            <a:r>
              <a:rPr lang="en-US" altLang="ko-KR" dirty="0"/>
              <a:t>, </a:t>
            </a:r>
            <a:r>
              <a:rPr lang="en-US" altLang="ko-KR" dirty="0">
                <a:hlinkClick r:id="rId5" tooltip="Catherine Bauer"/>
              </a:rPr>
              <a:t>Catherine </a:t>
            </a:r>
            <a:r>
              <a:rPr lang="en-US" altLang="ko-KR" dirty="0" smtClean="0">
                <a:hlinkClick r:id="rId5" tooltip="Catherine Bauer"/>
              </a:rPr>
              <a:t>Bauer</a:t>
            </a:r>
            <a:r>
              <a:rPr lang="en-US" altLang="ko-KR" dirty="0" smtClean="0"/>
              <a:t>.</a:t>
            </a:r>
          </a:p>
          <a:p>
            <a:pPr marL="742950" lvl="1" indent="-285750">
              <a:buFontTx/>
              <a:buChar char="-"/>
            </a:pPr>
            <a:r>
              <a:rPr lang="en-US" altLang="ko-KR" i="1" dirty="0" smtClean="0"/>
              <a:t>Toward </a:t>
            </a:r>
            <a:r>
              <a:rPr lang="en-US" altLang="ko-KR" i="1" dirty="0"/>
              <a:t>New Towns for America</a:t>
            </a:r>
            <a:r>
              <a:rPr lang="en-US" altLang="ko-KR" dirty="0"/>
              <a:t>, </a:t>
            </a:r>
            <a:r>
              <a:rPr lang="en-US" altLang="ko-KR" dirty="0">
                <a:hlinkClick r:id="rId6" tooltip="Clarence Stein"/>
              </a:rPr>
              <a:t>Clarence </a:t>
            </a:r>
            <a:r>
              <a:rPr lang="en-US" altLang="ko-KR" dirty="0" smtClean="0">
                <a:hlinkClick r:id="rId6" tooltip="Clarence Stein"/>
              </a:rPr>
              <a:t>Stein</a:t>
            </a:r>
            <a:r>
              <a:rPr lang="en-US" altLang="ko-KR" dirty="0" smtClean="0"/>
              <a:t>.</a:t>
            </a:r>
          </a:p>
          <a:p>
            <a:pPr marL="742950" lvl="1" indent="-285750">
              <a:buFontTx/>
              <a:buChar char="-"/>
            </a:pPr>
            <a:r>
              <a:rPr lang="en-US" altLang="ko-KR" i="1" dirty="0" smtClean="0"/>
              <a:t>Nothing </a:t>
            </a:r>
            <a:r>
              <a:rPr lang="en-US" altLang="ko-KR" i="1" dirty="0"/>
              <a:t>Gained by Overcrowding</a:t>
            </a:r>
            <a:r>
              <a:rPr lang="en-US" altLang="ko-KR" dirty="0"/>
              <a:t>, </a:t>
            </a:r>
            <a:r>
              <a:rPr lang="en-US" altLang="ko-KR" dirty="0">
                <a:hlinkClick r:id="rId7" tooltip="Sir Raymond Unwin"/>
              </a:rPr>
              <a:t>Sir Raymond </a:t>
            </a:r>
            <a:r>
              <a:rPr lang="en-US" altLang="ko-KR" dirty="0" smtClean="0">
                <a:hlinkClick r:id="rId7" tooltip="Sir Raymond Unwin"/>
              </a:rPr>
              <a:t>Unwin</a:t>
            </a:r>
            <a:r>
              <a:rPr lang="en-US" altLang="ko-KR" dirty="0" smtClean="0"/>
              <a:t>.</a:t>
            </a:r>
          </a:p>
          <a:p>
            <a:pPr marL="742950" lvl="1" indent="-285750">
              <a:buFontTx/>
              <a:buChar char="-"/>
            </a:pPr>
            <a:r>
              <a:rPr lang="en-US" altLang="ko-KR" i="1" dirty="0" smtClean="0"/>
              <a:t>The </a:t>
            </a:r>
            <a:r>
              <a:rPr lang="en-US" altLang="ko-KR" i="1" dirty="0"/>
              <a:t>City of Tomorrow and Its Planning</a:t>
            </a:r>
            <a:r>
              <a:rPr lang="en-US" altLang="ko-KR" dirty="0"/>
              <a:t>, </a:t>
            </a:r>
            <a:r>
              <a:rPr lang="en-US" altLang="ko-KR" dirty="0">
                <a:hlinkClick r:id="rId8" tooltip="Le Corbusier"/>
              </a:rPr>
              <a:t>Le Corbusier</a:t>
            </a:r>
            <a:r>
              <a:rPr lang="en-US" altLang="ko-KR" dirty="0"/>
              <a:t>.</a:t>
            </a:r>
          </a:p>
          <a:p>
            <a:pPr marL="742950" lvl="1" indent="-285750">
              <a:buFontTx/>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742950" lvl="1" indent="-285750">
              <a:buFontTx/>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lvl="0" indent="-285750">
              <a:buFont typeface="Arial" panose="020B0604020202020204" pitchFamily="34" charset="0"/>
              <a:buChar char="•"/>
            </a:pPr>
            <a:r>
              <a:rPr lang="en-US" altLang="ko-KR" dirty="0" smtClean="0">
                <a:solidFill>
                  <a:prstClr val="black"/>
                </a:solidFill>
                <a:latin typeface="KoPub돋움체 Medium" panose="02020603020101020101" pitchFamily="18" charset="-127"/>
                <a:ea typeface="KoPub돋움체 Medium" panose="02020603020101020101" pitchFamily="18" charset="-127"/>
                <a:cs typeface="helvetica" panose="020B0604020202020204" pitchFamily="34" charset="0"/>
              </a:rPr>
              <a:t>Criticism on </a:t>
            </a:r>
            <a:r>
              <a:rPr lang="en-US" altLang="ko-KR" dirty="0" smtClean="0">
                <a:solidFill>
                  <a:prstClr val="black"/>
                </a:solidFill>
                <a:latin typeface="KoPub돋움체 Bold" panose="02020603020101020101" pitchFamily="18" charset="-127"/>
                <a:ea typeface="KoPub돋움체 Bold" panose="02020603020101020101" pitchFamily="18" charset="-127"/>
                <a:cs typeface="helvetica" panose="020B0604020202020204" pitchFamily="34" charset="0"/>
              </a:rPr>
              <a:t>Howard &amp; Geddes</a:t>
            </a:r>
          </a:p>
          <a:p>
            <a:pPr marL="285750" lvl="0" indent="-285750">
              <a:buFont typeface="Arial" panose="020B0604020202020204" pitchFamily="34" charset="0"/>
              <a:buChar char="•"/>
            </a:pPr>
            <a:endParaRPr lang="en-US" altLang="ko-KR" dirty="0">
              <a:solidFill>
                <a:prstClr val="black"/>
              </a:solidFill>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lvl="0" indent="-285750">
              <a:buFont typeface="Arial" panose="020B0604020202020204" pitchFamily="34" charset="0"/>
              <a:buChar char="•"/>
            </a:pPr>
            <a:r>
              <a:rPr lang="en-US" altLang="ko-KR" dirty="0" smtClean="0">
                <a:solidFill>
                  <a:prstClr val="black"/>
                </a:solidFill>
                <a:latin typeface="KoPub돋움체 Medium" panose="02020603020101020101" pitchFamily="18" charset="-127"/>
                <a:ea typeface="KoPub돋움체 Medium" panose="02020603020101020101" pitchFamily="18" charset="-127"/>
                <a:cs typeface="helvetica" panose="020B0604020202020204" pitchFamily="34" charset="0"/>
              </a:rPr>
              <a:t>Howard tried to solve urban problems through running away from cities</a:t>
            </a:r>
          </a:p>
          <a:p>
            <a:pPr marL="285750" lvl="0" indent="-285750">
              <a:buFont typeface="Arial" panose="020B0604020202020204" pitchFamily="34" charset="0"/>
              <a:buChar char="•"/>
            </a:pPr>
            <a:r>
              <a:rPr lang="en-US" altLang="ko-KR" dirty="0" smtClean="0">
                <a:solidFill>
                  <a:prstClr val="black"/>
                </a:solidFill>
                <a:latin typeface="KoPub돋움체 Medium" panose="02020603020101020101" pitchFamily="18" charset="-127"/>
                <a:ea typeface="KoPub돋움체 Medium" panose="02020603020101020101" pitchFamily="18" charset="-127"/>
                <a:cs typeface="helvetica" panose="020B0604020202020204" pitchFamily="34" charset="0"/>
              </a:rPr>
              <a:t>He ignored many other aspects of big cities; diverse cultural activities, ways to maintain safety, political activities, exchange of thoughts</a:t>
            </a: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lvl="0" indent="-285750">
              <a:buFont typeface="Arial" panose="020B0604020202020204" pitchFamily="34" charset="0"/>
              <a:buChar char="•"/>
            </a:pPr>
            <a:r>
              <a:rPr lang="en-US" altLang="ko-KR" dirty="0" smtClean="0">
                <a:solidFill>
                  <a:prstClr val="black"/>
                </a:solidFill>
                <a:latin typeface="KoPub돋움체 Medium" panose="02020603020101020101" pitchFamily="18" charset="-127"/>
                <a:ea typeface="KoPub돋움체 Medium" panose="02020603020101020101" pitchFamily="18" charset="-127"/>
                <a:cs typeface="helvetica" panose="020B0604020202020204" pitchFamily="34" charset="0"/>
              </a:rPr>
              <a:t>Geddes supported Howard’s idea through a logic drawn from natural resources.</a:t>
            </a:r>
            <a:endParaRPr lang="en-US" altLang="ko-KR" dirty="0">
              <a:solidFill>
                <a:prstClr val="black"/>
              </a:solidFill>
              <a:latin typeface="KoPub돋움체 Medium" panose="02020603020101020101" pitchFamily="18" charset="-127"/>
              <a:ea typeface="KoPub돋움체 Medium" panose="02020603020101020101" pitchFamily="18" charset="-127"/>
              <a:cs typeface="helvetica" panose="020B0604020202020204" pitchFamily="34" charset="0"/>
            </a:endParaRPr>
          </a:p>
        </p:txBody>
      </p:sp>
      <p:pic>
        <p:nvPicPr>
          <p:cNvPr id="9218" name="Picture 2" descr="http://medias.photodeck.com/92008120-3248-11e1-b2bb-67a4f77d757b/Ann2.East-6634_xlarg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2955" y="1266825"/>
            <a:ext cx="3509207" cy="2333624"/>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6245352" y="3600449"/>
            <a:ext cx="2064411" cy="338554"/>
          </a:xfrm>
          <a:prstGeom prst="rect">
            <a:avLst/>
          </a:prstGeom>
        </p:spPr>
        <p:txBody>
          <a:bodyPr wrap="none">
            <a:spAutoFit/>
          </a:bodyPr>
          <a:lstStyle/>
          <a:p>
            <a:r>
              <a:rPr lang="en-US" altLang="ko-KR" sz="1600" dirty="0" err="1" smtClean="0">
                <a:solidFill>
                  <a:prstClr val="black"/>
                </a:solidFill>
                <a:latin typeface="KoPub돋움체 Medium" panose="02020603020101020101" pitchFamily="18" charset="-127"/>
                <a:ea typeface="KoPub돋움체 Medium" panose="02020603020101020101" pitchFamily="18" charset="-127"/>
              </a:rPr>
              <a:t>Welwyn</a:t>
            </a:r>
            <a:r>
              <a:rPr lang="en-US" altLang="ko-KR" sz="1600" dirty="0" smtClean="0">
                <a:solidFill>
                  <a:prstClr val="black"/>
                </a:solidFill>
                <a:latin typeface="KoPub돋움체 Medium" panose="02020603020101020101" pitchFamily="18" charset="-127"/>
                <a:ea typeface="KoPub돋움체 Medium" panose="02020603020101020101" pitchFamily="18" charset="-127"/>
              </a:rPr>
              <a:t> Garden City</a:t>
            </a:r>
            <a:endParaRPr lang="ko-KR" altLang="en-US" sz="1600" dirty="0"/>
          </a:p>
        </p:txBody>
      </p:sp>
    </p:spTree>
    <p:extLst>
      <p:ext uri="{BB962C8B-B14F-4D97-AF65-F5344CB8AC3E}">
        <p14:creationId xmlns:p14="http://schemas.microsoft.com/office/powerpoint/2010/main" val="1681151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Review on Orthodox </a:t>
            </a:r>
            <a:r>
              <a:rPr lang="en-US" altLang="ko-KR" sz="3200" b="1" dirty="0">
                <a:latin typeface="KoPub돋움체 Bold" panose="02020603020101020101" pitchFamily="18" charset="-127"/>
                <a:ea typeface="KoPub돋움체 Bold" panose="02020603020101020101" pitchFamily="18" charset="-127"/>
              </a:rPr>
              <a:t>U</a:t>
            </a:r>
            <a:r>
              <a:rPr lang="en-US" altLang="ko-KR" sz="3200" b="1" dirty="0" smtClean="0">
                <a:latin typeface="KoPub돋움체 Bold" panose="02020603020101020101" pitchFamily="18" charset="-127"/>
                <a:ea typeface="KoPub돋움체 Bold" panose="02020603020101020101" pitchFamily="18" charset="-127"/>
              </a:rPr>
              <a:t>rbanism </a:t>
            </a:r>
            <a:endParaRPr lang="ko-KR" altLang="en-US" sz="3200" b="1" dirty="0">
              <a:latin typeface="KoPub돋움체 Bold" panose="02020603020101020101" pitchFamily="18" charset="-127"/>
              <a:ea typeface="KoPub돋움체 Bold" panose="02020603020101020101" pitchFamily="18" charset="-127"/>
            </a:endParaRPr>
          </a:p>
        </p:txBody>
      </p:sp>
      <p:sp>
        <p:nvSpPr>
          <p:cNvPr id="8" name="TextBox 7"/>
          <p:cNvSpPr txBox="1"/>
          <p:nvPr/>
        </p:nvSpPr>
        <p:spPr>
          <a:xfrm>
            <a:off x="95250" y="1502688"/>
            <a:ext cx="8138984" cy="4524315"/>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a:t>
            </a:r>
            <a:r>
              <a:rPr lang="en-US" altLang="ko-KR" dirty="0" err="1" smtClean="0">
                <a:latin typeface="KoPub돋움체 Medium" panose="02020603020101020101" pitchFamily="18" charset="-127"/>
                <a:ea typeface="KoPub돋움체 Medium" panose="02020603020101020101" pitchFamily="18" charset="-127"/>
                <a:cs typeface="helvetica" panose="020B0604020202020204" pitchFamily="34" charset="0"/>
              </a:rPr>
              <a:t>Decentrists</a:t>
            </a: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 in America (1920s)</a:t>
            </a:r>
          </a:p>
          <a:p>
            <a:pPr marL="742950" lvl="1" indent="-285750">
              <a:buFontTx/>
              <a:buChar char="-"/>
            </a:pPr>
            <a:r>
              <a:rPr lang="en-US" altLang="ko-KR" dirty="0" smtClean="0">
                <a:latin typeface="KoPub돋움체 Bold" panose="02020603020101020101" pitchFamily="18" charset="-127"/>
                <a:ea typeface="KoPub돋움체 Bold" panose="02020603020101020101" pitchFamily="18" charset="-127"/>
                <a:cs typeface="helvetica" panose="020B0604020202020204" pitchFamily="34" charset="0"/>
              </a:rPr>
              <a:t>Louis Mumford</a:t>
            </a:r>
          </a:p>
          <a:p>
            <a:pPr marL="742950" lvl="1" indent="-285750">
              <a:buFontTx/>
              <a:buChar char="-"/>
            </a:pPr>
            <a:r>
              <a:rPr lang="en-US" altLang="ko-KR" dirty="0" smtClean="0">
                <a:latin typeface="KoPub돋움체 Bold" panose="02020603020101020101" pitchFamily="18" charset="-127"/>
                <a:ea typeface="KoPub돋움체 Bold" panose="02020603020101020101" pitchFamily="18" charset="-127"/>
                <a:cs typeface="helvetica" panose="020B0604020202020204" pitchFamily="34" charset="0"/>
              </a:rPr>
              <a:t>Clarence Stein</a:t>
            </a:r>
          </a:p>
          <a:p>
            <a:pPr marL="742950" lvl="1" indent="-285750">
              <a:buFontTx/>
              <a:buChar char="-"/>
            </a:pPr>
            <a:r>
              <a:rPr lang="en-US" altLang="ko-KR" dirty="0" smtClean="0">
                <a:latin typeface="KoPub돋움체 Bold" panose="02020603020101020101" pitchFamily="18" charset="-127"/>
                <a:ea typeface="KoPub돋움체 Bold" panose="02020603020101020101" pitchFamily="18" charset="-127"/>
                <a:cs typeface="helvetica" panose="020B0604020202020204" pitchFamily="34" charset="0"/>
              </a:rPr>
              <a:t>Henry Wright</a:t>
            </a:r>
          </a:p>
          <a:p>
            <a:pPr marL="742950" lvl="1" indent="-285750">
              <a:buFontTx/>
              <a:buChar char="-"/>
            </a:pPr>
            <a:r>
              <a:rPr lang="en-US" altLang="ko-KR" dirty="0" smtClean="0">
                <a:latin typeface="KoPub돋움체 Bold" panose="02020603020101020101" pitchFamily="18" charset="-127"/>
                <a:ea typeface="KoPub돋움체 Bold" panose="02020603020101020101" pitchFamily="18" charset="-127"/>
                <a:cs typeface="helvetica" panose="020B0604020202020204" pitchFamily="34" charset="0"/>
              </a:rPr>
              <a:t>Catherine Bauer</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Focused merely on the failures of great cities</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Did not give efforts to understand the principles of great cities</a:t>
            </a: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smtClean="0">
                <a:latin typeface="KoPub돋움체 Bold" panose="02020603020101020101" pitchFamily="18" charset="-127"/>
                <a:ea typeface="KoPub돋움체 Bold" panose="02020603020101020101" pitchFamily="18" charset="-127"/>
                <a:cs typeface="helvetica" panose="020B0604020202020204" pitchFamily="34" charset="0"/>
              </a:rPr>
              <a:t>Le Corbusier – Radiant City</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The </a:t>
            </a:r>
            <a:r>
              <a:rPr lang="en-US" altLang="ko-KR" dirty="0" err="1" smtClean="0">
                <a:latin typeface="KoPub돋움체 Medium" panose="02020603020101020101" pitchFamily="18" charset="-127"/>
                <a:ea typeface="KoPub돋움체 Medium" panose="02020603020101020101" pitchFamily="18" charset="-127"/>
                <a:cs typeface="helvetica" panose="020B0604020202020204" pitchFamily="34" charset="0"/>
              </a:rPr>
              <a:t>Decentrists</a:t>
            </a: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 were aghast at Le Corbusier’s </a:t>
            </a:r>
            <a:b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b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idea, but ironically, the Radiant City directly </a:t>
            </a:r>
            <a:b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b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came out from Garden City</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‘Vertical Garden City’</a:t>
            </a: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A City for automobiles </a:t>
            </a:r>
          </a:p>
        </p:txBody>
      </p:sp>
      <p:pic>
        <p:nvPicPr>
          <p:cNvPr id="10242" name="Picture 2" descr="https://rosswolfe.files.wordpress.com/2010/09/01_18_le_corbusier_la_ville_radieuse_193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4025" y="3750488"/>
            <a:ext cx="3505201" cy="288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941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3" name="직선 연결선 2"/>
          <p:cNvCxnSpPr/>
          <p:nvPr/>
        </p:nvCxnSpPr>
        <p:spPr>
          <a:xfrm flipV="1">
            <a:off x="0" y="1013254"/>
            <a:ext cx="9144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1848" y="327451"/>
            <a:ext cx="7090977" cy="584775"/>
          </a:xfrm>
          <a:prstGeom prst="rect">
            <a:avLst/>
          </a:prstGeom>
          <a:noFill/>
        </p:spPr>
        <p:txBody>
          <a:bodyPr wrap="square" rtlCol="0">
            <a:spAutoFit/>
          </a:bodyPr>
          <a:lstStyle/>
          <a:p>
            <a:r>
              <a:rPr lang="en-US" altLang="ko-KR" sz="3200" b="1" dirty="0" smtClean="0">
                <a:latin typeface="KoPub돋움체 Bold" panose="02020603020101020101" pitchFamily="18" charset="-127"/>
                <a:ea typeface="KoPub돋움체 Bold" panose="02020603020101020101" pitchFamily="18" charset="-127"/>
              </a:rPr>
              <a:t>Review on Orthodox </a:t>
            </a:r>
            <a:r>
              <a:rPr lang="en-US" altLang="ko-KR" sz="3200" b="1" dirty="0">
                <a:latin typeface="KoPub돋움체 Bold" panose="02020603020101020101" pitchFamily="18" charset="-127"/>
                <a:ea typeface="KoPub돋움체 Bold" panose="02020603020101020101" pitchFamily="18" charset="-127"/>
              </a:rPr>
              <a:t>U</a:t>
            </a:r>
            <a:r>
              <a:rPr lang="en-US" altLang="ko-KR" sz="3200" b="1" dirty="0" smtClean="0">
                <a:latin typeface="KoPub돋움체 Bold" panose="02020603020101020101" pitchFamily="18" charset="-127"/>
                <a:ea typeface="KoPub돋움체 Bold" panose="02020603020101020101" pitchFamily="18" charset="-127"/>
              </a:rPr>
              <a:t>rbanism </a:t>
            </a:r>
            <a:endParaRPr lang="ko-KR" altLang="en-US" sz="3200" b="1" dirty="0">
              <a:latin typeface="KoPub돋움체 Bold" panose="02020603020101020101" pitchFamily="18" charset="-127"/>
              <a:ea typeface="KoPub돋움체 Bold" panose="02020603020101020101" pitchFamily="18" charset="-127"/>
            </a:endParaRPr>
          </a:p>
        </p:txBody>
      </p:sp>
      <p:sp>
        <p:nvSpPr>
          <p:cNvPr id="8" name="TextBox 7"/>
          <p:cNvSpPr txBox="1"/>
          <p:nvPr/>
        </p:nvSpPr>
        <p:spPr>
          <a:xfrm>
            <a:off x="104775" y="1264563"/>
            <a:ext cx="8138984" cy="5355312"/>
          </a:xfrm>
          <a:prstGeom prst="rect">
            <a:avLst/>
          </a:prstGeom>
          <a:noFill/>
        </p:spPr>
        <p:txBody>
          <a:bodyPr wrap="square" rtlCol="0">
            <a:spAutoFit/>
          </a:bodyPr>
          <a:lstStyle/>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‘City Beautiful Movement’ – one other line of ancestry in orthodox planning</a:t>
            </a: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Daniel Burnham</a:t>
            </a: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The aim of the City Beautiful was the City Monumental</a:t>
            </a:r>
          </a:p>
          <a:p>
            <a:pPr marL="742950" lvl="1" indent="-285750">
              <a:buFontTx/>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Gathering monuments into a central area</a:t>
            </a:r>
          </a:p>
          <a:p>
            <a:pPr marL="742950" lvl="1" indent="-285750">
              <a:buFontTx/>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However, it failed in most cases</a:t>
            </a:r>
          </a:p>
          <a:p>
            <a:pPr marL="742950" lvl="1" indent="-285750">
              <a:buFontTx/>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Decay in the central parts got faster, and people visited less and less</a:t>
            </a:r>
          </a:p>
          <a:p>
            <a:pPr lvl="1"/>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a:p>
            <a:pPr marL="285750" indent="-285750">
              <a:buFont typeface="Arial" panose="020B0604020202020204" pitchFamily="34" charset="0"/>
              <a:buChar char="•"/>
            </a:pP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“Unstudied, </a:t>
            </a:r>
            <a:r>
              <a:rPr lang="en-US" altLang="ko-KR" dirty="0" err="1" smtClean="0">
                <a:latin typeface="KoPub돋움체 Medium" panose="02020603020101020101" pitchFamily="18" charset="-127"/>
                <a:ea typeface="KoPub돋움체 Medium" panose="02020603020101020101" pitchFamily="18" charset="-127"/>
                <a:cs typeface="helvetica" panose="020B0604020202020204" pitchFamily="34" charset="0"/>
              </a:rPr>
              <a:t>unrespected</a:t>
            </a:r>
            <a:r>
              <a:rPr lang="en-US" altLang="ko-KR" dirty="0" smtClean="0">
                <a:latin typeface="KoPub돋움체 Medium" panose="02020603020101020101" pitchFamily="18" charset="-127"/>
                <a:ea typeface="KoPub돋움체 Medium" panose="02020603020101020101" pitchFamily="18" charset="-127"/>
                <a:cs typeface="helvetica" panose="020B0604020202020204" pitchFamily="34" charset="0"/>
              </a:rPr>
              <a:t>, cities have served as sacrificial victims”</a:t>
            </a:r>
            <a:endParaRPr lang="en-US" altLang="ko-KR" dirty="0">
              <a:latin typeface="KoPub돋움체 Medium" panose="02020603020101020101" pitchFamily="18" charset="-127"/>
              <a:ea typeface="KoPub돋움체 Medium" panose="02020603020101020101" pitchFamily="18" charset="-127"/>
              <a:cs typeface="helvetica" panose="020B0604020202020204" pitchFamily="34" charset="0"/>
            </a:endParaRPr>
          </a:p>
        </p:txBody>
      </p:sp>
      <p:pic>
        <p:nvPicPr>
          <p:cNvPr id="11266" name="Picture 2" descr="http://www.spur.org/sites/default/files/migrated/images/02CityBeautifu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32" y="4215258"/>
            <a:ext cx="2844800" cy="188622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sidewalksprouts.files.wordpress.com/2008/04/national-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825" y="4184800"/>
            <a:ext cx="1616075" cy="247864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cavvia.net/images/Burnham-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0448" y="4184800"/>
            <a:ext cx="2444750" cy="191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806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314738" y="2295331"/>
            <a:ext cx="7569629" cy="557605"/>
          </a:xfrm>
        </p:spPr>
        <p:txBody>
          <a:bodyPr>
            <a:normAutofit/>
          </a:bodyPr>
          <a:lstStyle/>
          <a:p>
            <a:pPr algn="l"/>
            <a:r>
              <a:rPr lang="en-US" altLang="ko-KR" sz="3000" b="1" dirty="0" smtClean="0">
                <a:latin typeface="KoPub돋움체 Bold" panose="02020603020101020101" pitchFamily="18" charset="-127"/>
                <a:ea typeface="KoPub돋움체 Bold" panose="02020603020101020101" pitchFamily="18" charset="-127"/>
              </a:rPr>
              <a:t>II. The Uses of Sidewalks: Safety</a:t>
            </a:r>
            <a:endParaRPr lang="ko-KR" altLang="en-US" sz="3000" b="1" dirty="0">
              <a:latin typeface="KoPub돋움체 Bold" panose="02020603020101020101" pitchFamily="18" charset="-127"/>
              <a:ea typeface="KoPub돋움체 Bold" panose="02020603020101020101" pitchFamily="18" charset="-127"/>
            </a:endParaRPr>
          </a:p>
        </p:txBody>
      </p:sp>
      <p:sp>
        <p:nvSpPr>
          <p:cNvPr id="6" name="직사각형 5"/>
          <p:cNvSpPr/>
          <p:nvPr/>
        </p:nvSpPr>
        <p:spPr>
          <a:xfrm>
            <a:off x="0" y="2852936"/>
            <a:ext cx="6084168"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KoPub돋움체 Bold" panose="02020603020101020101" pitchFamily="18" charset="-127"/>
              <a:ea typeface="KoPub돋움체 Bold" panose="02020603020101020101" pitchFamily="18" charset="-127"/>
            </a:endParaRPr>
          </a:p>
        </p:txBody>
      </p:sp>
      <p:sp>
        <p:nvSpPr>
          <p:cNvPr id="8" name="직사각형 7"/>
          <p:cNvSpPr/>
          <p:nvPr/>
        </p:nvSpPr>
        <p:spPr>
          <a:xfrm rot="5400000">
            <a:off x="-1584137" y="1763647"/>
            <a:ext cx="3573017"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KoPub돋움체 Bold" panose="02020603020101020101" pitchFamily="18" charset="-127"/>
              <a:ea typeface="KoPub돋움체 Bold" panose="02020603020101020101" pitchFamily="18" charset="-127"/>
            </a:endParaRPr>
          </a:p>
        </p:txBody>
      </p:sp>
    </p:spTree>
    <p:extLst>
      <p:ext uri="{BB962C8B-B14F-4D97-AF65-F5344CB8AC3E}">
        <p14:creationId xmlns:p14="http://schemas.microsoft.com/office/powerpoint/2010/main" val="2582984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1722</TotalTime>
  <Words>1635</Words>
  <Application>Microsoft Office PowerPoint</Application>
  <PresentationFormat>화면 슬라이드 쇼(4:3)</PresentationFormat>
  <Paragraphs>242</Paragraphs>
  <Slides>41</Slides>
  <Notes>2</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41</vt:i4>
      </vt:variant>
    </vt:vector>
  </HeadingPairs>
  <TitlesOfParts>
    <vt:vector size="49" baseType="lpstr">
      <vt:lpstr>맑은 고딕</vt:lpstr>
      <vt:lpstr>KoPub돋움체 Bold</vt:lpstr>
      <vt:lpstr>Calibri</vt:lpstr>
      <vt:lpstr>KoPub돋움체 Medium</vt:lpstr>
      <vt:lpstr>Arial</vt:lpstr>
      <vt:lpstr>helvetica</vt:lpstr>
      <vt:lpstr>Calibri Light</vt:lpstr>
      <vt:lpstr>Office 테마</vt:lpstr>
      <vt:lpstr>PowerPoint 프레젠테이션</vt:lpstr>
      <vt:lpstr>PowerPoint 프레젠테이션</vt:lpstr>
      <vt:lpstr>I. Introduction</vt:lpstr>
      <vt:lpstr>PowerPoint 프레젠테이션</vt:lpstr>
      <vt:lpstr>PowerPoint 프레젠테이션</vt:lpstr>
      <vt:lpstr>PowerPoint 프레젠테이션</vt:lpstr>
      <vt:lpstr>PowerPoint 프레젠테이션</vt:lpstr>
      <vt:lpstr>PowerPoint 프레젠테이션</vt:lpstr>
      <vt:lpstr>II. The Uses of Sidewalks: Safety</vt:lpstr>
      <vt:lpstr>PowerPoint 프레젠테이션</vt:lpstr>
      <vt:lpstr>PowerPoint 프레젠테이션</vt:lpstr>
      <vt:lpstr>PowerPoint 프레젠테이션</vt:lpstr>
      <vt:lpstr>PowerPoint 프레젠테이션</vt:lpstr>
      <vt:lpstr>III. The Uses of Sidewalks: Contact</vt:lpstr>
      <vt:lpstr>PowerPoint 프레젠테이션</vt:lpstr>
      <vt:lpstr>PowerPoint 프레젠테이션</vt:lpstr>
      <vt:lpstr>PowerPoint 프레젠테이션</vt:lpstr>
      <vt:lpstr>PowerPoint 프레젠테이션</vt:lpstr>
      <vt:lpstr>IV. The Uses of Sidewalks: Assimilating Children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V. The Uses of Neighbourhood Parks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VI. The Uses of City Neighbourhoods</vt:lpstr>
      <vt:lpstr>PowerPoint 프레젠테이션</vt:lpstr>
      <vt:lpstr>PowerPoint 프레젠테이션</vt:lpstr>
      <vt:lpstr>PowerPoint 프레젠테이션</vt:lpstr>
      <vt:lpstr>PowerPoint 프레젠테이션</vt:lpstr>
      <vt:lpstr>Thank You for Listening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박정환</dc:creator>
  <cp:lastModifiedBy>박정환</cp:lastModifiedBy>
  <cp:revision>515</cp:revision>
  <dcterms:created xsi:type="dcterms:W3CDTF">2015-06-08T00:14:22Z</dcterms:created>
  <dcterms:modified xsi:type="dcterms:W3CDTF">2015-10-08T07:28:15Z</dcterms:modified>
</cp:coreProperties>
</file>