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1" r:id="rId2"/>
    <p:sldId id="262" r:id="rId3"/>
    <p:sldId id="275" r:id="rId4"/>
    <p:sldId id="288" r:id="rId5"/>
    <p:sldId id="263" r:id="rId6"/>
    <p:sldId id="264" r:id="rId7"/>
    <p:sldId id="265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6" r:id="rId16"/>
    <p:sldId id="295" r:id="rId17"/>
    <p:sldId id="277" r:id="rId18"/>
    <p:sldId id="289" r:id="rId19"/>
    <p:sldId id="278" r:id="rId20"/>
    <p:sldId id="280" r:id="rId21"/>
    <p:sldId id="290" r:id="rId22"/>
    <p:sldId id="279" r:id="rId23"/>
    <p:sldId id="281" r:id="rId24"/>
    <p:sldId id="282" r:id="rId25"/>
    <p:sldId id="283" r:id="rId26"/>
    <p:sldId id="284" r:id="rId27"/>
    <p:sldId id="285" r:id="rId28"/>
    <p:sldId id="293" r:id="rId29"/>
    <p:sldId id="292" r:id="rId30"/>
    <p:sldId id="291" r:id="rId31"/>
    <p:sldId id="286" r:id="rId32"/>
    <p:sldId id="294" r:id="rId33"/>
  </p:sldIdLst>
  <p:sldSz cx="9144000" cy="6858000" type="screen4x3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8148" autoAdjust="0"/>
    <p:restoredTop sz="94614" autoAdjust="0"/>
  </p:normalViewPr>
  <p:slideViewPr>
    <p:cSldViewPr>
      <p:cViewPr varScale="1">
        <p:scale>
          <a:sx n="86" d="100"/>
          <a:sy n="86" d="100"/>
        </p:scale>
        <p:origin x="11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9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56"/>
    </p:cViewPr>
  </p:sorterViewPr>
  <p:notesViewPr>
    <p:cSldViewPr>
      <p:cViewPr varScale="1">
        <p:scale>
          <a:sx n="82" d="100"/>
          <a:sy n="82" d="100"/>
        </p:scale>
        <p:origin x="-206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D41A833-D083-4C99-B445-819823E3B1DA}" type="datetimeFigureOut">
              <a:rPr lang="ko-KR" altLang="en-US" smtClean="0"/>
              <a:pPr/>
              <a:t>2014-02-03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B7A6EED-9736-4EEE-8954-FE44CC2736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5504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EC1AB49-0C93-49ED-AA38-0803D4E3CC62}" type="datetimeFigureOut">
              <a:rPr lang="ko-KR" altLang="en-US" smtClean="0"/>
              <a:pPr/>
              <a:t>2014-02-03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19A7B2F-4543-4637-9CF4-84970CA7FF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30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A7B2F-4543-4637-9CF4-84970CA7FF9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65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A7B2F-4543-4637-9CF4-84970CA7FF95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42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A7B2F-4543-4637-9CF4-84970CA7FF95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08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표지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0"/>
                </a:schemeClr>
              </a:gs>
              <a:gs pos="85000">
                <a:schemeClr val="bg1">
                  <a:alpha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-32" y="1700808"/>
            <a:ext cx="9144000" cy="1008112"/>
          </a:xfrm>
        </p:spPr>
        <p:txBody>
          <a:bodyPr anchor="ctr" anchorCtr="1">
            <a:noAutofit/>
          </a:bodyPr>
          <a:lstStyle>
            <a:lvl1pPr>
              <a:defRPr b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발표 제목</a:t>
            </a:r>
            <a:r>
              <a:rPr lang="en-US" altLang="ko-KR" dirty="0" smtClean="0"/>
              <a:t>_</a:t>
            </a:r>
            <a:r>
              <a:rPr lang="en-US" altLang="ko-KR" dirty="0" err="1" smtClean="0"/>
              <a:t>reflab.snu.ac.kr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700209"/>
            <a:ext cx="6400800" cy="1016823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reflab.snu.ac.kr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994B-B535-4D12-9E29-47860A679267}" type="datetime1">
              <a:rPr lang="en-US" altLang="ko-KR" smtClean="0"/>
              <a:pPr/>
              <a:t>2/3/2014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8143900" y="6381328"/>
            <a:ext cx="500066" cy="365125"/>
          </a:xfrm>
        </p:spPr>
        <p:txBody>
          <a:bodyPr/>
          <a:lstStyle/>
          <a:p>
            <a:r>
              <a:rPr lang="en-US" altLang="ko-KR" smtClean="0"/>
              <a:t>/ 52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429520" y="6381328"/>
            <a:ext cx="778010" cy="365125"/>
          </a:xfrm>
          <a:prstGeom prst="rect">
            <a:avLst/>
          </a:prstGeom>
        </p:spPr>
        <p:txBody>
          <a:bodyPr/>
          <a:lstStyle/>
          <a:p>
            <a:fld id="{6F5559CE-5C12-4976-946E-EE5AC158240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309320"/>
            <a:ext cx="9144000" cy="540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l" defTabSz="914400" rtl="0" eaLnBrk="1" latinLnBrk="1" hangingPunct="1">
              <a:spcBef>
                <a:spcPct val="0"/>
              </a:spcBef>
              <a:buNone/>
            </a:pPr>
            <a:endParaRPr lang="ko-KR" altLang="en-US" sz="4400" b="1" kern="120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8475-5C97-48AD-AD15-CBBC8A8C6482}" type="datetime1">
              <a:rPr lang="en-US" altLang="ko-KR" smtClean="0"/>
              <a:pPr/>
              <a:t>2/3/2014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/ 52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286644" y="6381328"/>
            <a:ext cx="778010" cy="365125"/>
          </a:xfrm>
          <a:prstGeom prst="rect">
            <a:avLst/>
          </a:prstGeom>
        </p:spPr>
        <p:txBody>
          <a:bodyPr/>
          <a:lstStyle/>
          <a:p>
            <a:fld id="{6F5559CE-5C12-4976-946E-EE5AC158240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7092280" cy="720000"/>
          </a:xfr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lang="ko-KR" altLang="en-US" sz="3600" b="1" kern="12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제목 적기</a:t>
            </a:r>
            <a:r>
              <a:rPr lang="en-US" altLang="ko-KR" dirty="0" smtClean="0"/>
              <a:t>_</a:t>
            </a:r>
            <a:r>
              <a:rPr lang="en-US" altLang="ko-KR" dirty="0" err="1" smtClean="0"/>
              <a:t>reflab.snu.ac.kr</a:t>
            </a:r>
            <a:endParaRPr lang="ko-KR" altLang="en-US" dirty="0"/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0" y="692696"/>
            <a:ext cx="9144000" cy="1588"/>
          </a:xfrm>
          <a:prstGeom prst="line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D:\D 드라이브\대학원\실험실 서식\공과대학 UI 관련\snu basic.jpg"/>
          <p:cNvPicPr>
            <a:picLocks noChangeAspect="1" noChangeArrowheads="1"/>
          </p:cNvPicPr>
          <p:nvPr userDrawn="1"/>
        </p:nvPicPr>
        <p:blipFill>
          <a:blip r:embed="rId2" cstate="print"/>
          <a:srcRect l="63422" t="21497" r="21991" b="71337"/>
          <a:stretch>
            <a:fillRect/>
          </a:stretch>
        </p:blipFill>
        <p:spPr bwMode="auto">
          <a:xfrm>
            <a:off x="7155014" y="0"/>
            <a:ext cx="1953490" cy="64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309320"/>
            <a:ext cx="9144000" cy="540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l" defTabSz="914400" rtl="0" eaLnBrk="1" latinLnBrk="1" hangingPunct="1">
              <a:spcBef>
                <a:spcPct val="0"/>
              </a:spcBef>
              <a:buNone/>
            </a:pPr>
            <a:endParaRPr lang="ko-KR" altLang="en-US" sz="4400" b="1" kern="120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20000"/>
          </a:xfr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lang="ko-KR" altLang="en-US" sz="4400" b="1" kern="12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 smtClean="0"/>
              <a:t>목차 적기</a:t>
            </a:r>
            <a:endParaRPr lang="ko-KR" altLang="en-US" dirty="0"/>
          </a:p>
        </p:txBody>
      </p:sp>
      <p:sp>
        <p:nvSpPr>
          <p:cNvPr id="7" name="직사각형 6"/>
          <p:cNvSpPr/>
          <p:nvPr userDrawn="1"/>
        </p:nvSpPr>
        <p:spPr>
          <a:xfrm>
            <a:off x="0" y="-5644"/>
            <a:ext cx="9144000" cy="720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l" defTabSz="914400" rtl="0" eaLnBrk="1" latinLnBrk="1" hangingPunct="1">
              <a:spcBef>
                <a:spcPct val="0"/>
              </a:spcBef>
              <a:buNone/>
            </a:pPr>
            <a:endParaRPr lang="ko-KR" altLang="en-US" sz="4400" b="1" kern="120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736B-F8B5-4D4B-85F4-EE8BDA4ABF22}" type="datetime1">
              <a:rPr lang="en-US" altLang="ko-KR" smtClean="0"/>
              <a:pPr/>
              <a:t>2/3/2014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/ 52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286644" y="6381328"/>
            <a:ext cx="778010" cy="365125"/>
          </a:xfrm>
          <a:prstGeom prst="rect">
            <a:avLst/>
          </a:prstGeom>
        </p:spPr>
        <p:txBody>
          <a:bodyPr/>
          <a:lstStyle/>
          <a:p>
            <a:fld id="{6F5559CE-5C12-4976-946E-EE5AC158240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3" descr="D:\D 드라이브\대학원\실험실 서식\공과대학 UI 관련\snu basic.jpg"/>
          <p:cNvPicPr>
            <a:picLocks noChangeAspect="1" noChangeArrowheads="1"/>
          </p:cNvPicPr>
          <p:nvPr userDrawn="1"/>
        </p:nvPicPr>
        <p:blipFill>
          <a:blip r:embed="rId2" cstate="print"/>
          <a:srcRect l="63422" t="21497" r="21991" b="71337"/>
          <a:stretch>
            <a:fillRect/>
          </a:stretch>
        </p:blipFill>
        <p:spPr bwMode="auto">
          <a:xfrm>
            <a:off x="7155014" y="0"/>
            <a:ext cx="1953490" cy="64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단원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309320"/>
            <a:ext cx="9144000" cy="540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l" defTabSz="914400" rtl="0" eaLnBrk="1" latinLnBrk="1" hangingPunct="1">
              <a:spcBef>
                <a:spcPct val="0"/>
              </a:spcBef>
              <a:buNone/>
            </a:pPr>
            <a:endParaRPr lang="ko-KR" altLang="en-US" sz="4400" b="1" kern="120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588-352A-4A9B-BBE5-45034FB4849B}" type="datetime1">
              <a:rPr lang="en-US" altLang="ko-KR" smtClean="0"/>
              <a:pPr/>
              <a:t>2/3/2014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/ 52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286644" y="6381328"/>
            <a:ext cx="778010" cy="365125"/>
          </a:xfrm>
          <a:prstGeom prst="rect">
            <a:avLst/>
          </a:prstGeom>
        </p:spPr>
        <p:txBody>
          <a:bodyPr/>
          <a:lstStyle/>
          <a:p>
            <a:fld id="{6F5559CE-5C12-4976-946E-EE5AC158240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0" y="2060848"/>
            <a:ext cx="9144000" cy="12600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err="1" smtClean="0"/>
              <a:t>단원명</a:t>
            </a:r>
            <a:r>
              <a:rPr lang="en-US" altLang="ko-KR" dirty="0" smtClean="0"/>
              <a:t>_</a:t>
            </a:r>
            <a:r>
              <a:rPr lang="en-US" altLang="ko-KR" dirty="0" err="1" smtClean="0"/>
              <a:t>reflab.snu.ac.kr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32520" y="6429396"/>
            <a:ext cx="1115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1" hangingPunct="1">
              <a:defRPr lang="ko-KR" altLang="en-US" sz="12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fld id="{6F11E6AE-1819-4329-AE37-143071FA2C37}" type="datetime1">
              <a:rPr lang="en-US" altLang="ko-KR" smtClean="0"/>
              <a:pPr/>
              <a:t>2/3/2014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7668344" y="6381328"/>
            <a:ext cx="832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1" hangingPunct="1">
              <a:defRPr lang="en-US" altLang="ko-KR" sz="1200" b="1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r>
              <a:rPr lang="ko-KR" altLang="en-US" dirty="0" smtClean="0"/>
              <a:t> </a:t>
            </a:r>
            <a:fld id="{7BB653A9-786D-45B2-B40C-4C095B7799F7}" type="slidenum">
              <a:rPr lang="en-US" altLang="ko-KR" smtClean="0"/>
              <a:pPr/>
              <a:t>‹#›</a:t>
            </a:fld>
            <a:r>
              <a:rPr lang="en-US" altLang="ko-KR" dirty="0" smtClean="0"/>
              <a:t> / 52</a:t>
            </a:r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5" r:id="rId4"/>
    <p:sldLayoutId id="2147483658" r:id="rId5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-32" y="1412776"/>
            <a:ext cx="9144000" cy="1008112"/>
          </a:xfrm>
        </p:spPr>
        <p:txBody>
          <a:bodyPr/>
          <a:lstStyle/>
          <a:p>
            <a:r>
              <a:rPr lang="en-US" altLang="ko-KR" dirty="0" smtClean="0"/>
              <a:t>Environmental Thermal Engineering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232247"/>
          </a:xfrm>
        </p:spPr>
        <p:txBody>
          <a:bodyPr/>
          <a:lstStyle/>
          <a:p>
            <a:r>
              <a:rPr lang="en-US" altLang="ko-KR" sz="1600" dirty="0" smtClean="0"/>
              <a:t>Lecture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# 1</a:t>
            </a:r>
          </a:p>
          <a:p>
            <a:endParaRPr lang="en-US" altLang="ko-KR" sz="1600" dirty="0" smtClean="0"/>
          </a:p>
          <a:p>
            <a:endParaRPr lang="ko-KR" altLang="en-US" sz="1600" dirty="0" smtClean="0"/>
          </a:p>
          <a:p>
            <a:r>
              <a:rPr lang="en-US" altLang="ko-KR" dirty="0" smtClean="0"/>
              <a:t>Min </a:t>
            </a:r>
            <a:r>
              <a:rPr lang="en-US" altLang="ko-KR" dirty="0" err="1" smtClean="0"/>
              <a:t>soo</a:t>
            </a:r>
            <a:r>
              <a:rPr lang="en-US" altLang="ko-KR" dirty="0" smtClean="0"/>
              <a:t> Kim</a:t>
            </a:r>
          </a:p>
          <a:p>
            <a:endParaRPr lang="en-US" altLang="ko-KR" sz="800" dirty="0" smtClean="0"/>
          </a:p>
          <a:p>
            <a:r>
              <a:rPr lang="en-US" altLang="ko-KR" dirty="0" smtClean="0"/>
              <a:t>Mechanical &amp; Aerospace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113" y="1481138"/>
            <a:ext cx="63500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 latinLnBrk="1">
              <a:spcBef>
                <a:spcPct val="0"/>
              </a:spcBef>
            </a:pP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Solar system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11" descr="Carbon_Dioxide_400kyr-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63" y="1150938"/>
            <a:ext cx="7494587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 latinLnBrk="1">
              <a:spcBef>
                <a:spcPct val="0"/>
              </a:spcBef>
            </a:pP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Change of carbon dioxide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스캔0002"/>
          <p:cNvPicPr>
            <a:picLocks noChangeAspect="1" noChangeArrowheads="1"/>
          </p:cNvPicPr>
          <p:nvPr/>
        </p:nvPicPr>
        <p:blipFill>
          <a:blip r:embed="rId3" cstate="print"/>
          <a:srcRect t="3870" b="10614"/>
          <a:stretch>
            <a:fillRect/>
          </a:stretch>
        </p:blipFill>
        <p:spPr bwMode="auto">
          <a:xfrm>
            <a:off x="1979613" y="1412875"/>
            <a:ext cx="5327650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2051050" y="6092825"/>
            <a:ext cx="5689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4863" indent="-804863"/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</a:rPr>
              <a:t>FIGURE	Investigation of CO</a:t>
            </a:r>
            <a:r>
              <a:rPr lang="en-US" altLang="ko-KR" sz="1400" baseline="-25000" dirty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</a:rPr>
              <a:t> concentration in the Antarctic</a:t>
            </a: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 latinLnBrk="1">
              <a:spcBef>
                <a:spcPct val="0"/>
              </a:spcBef>
            </a:pP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Density measurement for CO</a:t>
            </a:r>
            <a:r>
              <a:rPr lang="en-US" altLang="ko-KR" sz="3600" b="1" baseline="-25000" dirty="0" smtClean="0">
                <a:latin typeface="휴먼편지체" pitchFamily="18" charset="-127"/>
                <a:ea typeface="휴먼편지체" pitchFamily="18" charset="-127"/>
              </a:rPr>
              <a:t>2</a:t>
            </a:r>
            <a:endParaRPr lang="ko-KR" altLang="en-US" b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28875" y="6581775"/>
            <a:ext cx="6715125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latinLnBrk="0">
              <a:defRPr/>
            </a:pPr>
            <a:r>
              <a:rPr kumimoji="0" lang="en-US" altLang="ko-KR" sz="1400" dirty="0">
                <a:latin typeface="+mj-lt"/>
                <a:ea typeface="굴림" pitchFamily="50" charset="-127"/>
              </a:rPr>
              <a:t>Images : http://www.epa.gov/ of U.S.</a:t>
            </a:r>
            <a:endParaRPr kumimoji="0" lang="ko-KR" altLang="en-US" sz="1400" dirty="0">
              <a:latin typeface="+mj-lt"/>
              <a:ea typeface="굴림" pitchFamily="50" charset="-127"/>
            </a:endParaRPr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 latinLnBrk="1">
              <a:spcBef>
                <a:spcPct val="0"/>
              </a:spcBef>
            </a:pP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Sources of CO</a:t>
            </a:r>
            <a:r>
              <a:rPr lang="en-US" altLang="ko-KR" sz="3600" b="1" baseline="-25000" dirty="0" smtClean="0">
                <a:latin typeface="휴먼편지체" pitchFamily="18" charset="-127"/>
                <a:ea typeface="휴먼편지체" pitchFamily="18" charset="-127"/>
              </a:rPr>
              <a:t>2</a:t>
            </a: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 emissions</a:t>
            </a:r>
            <a:endParaRPr lang="ko-KR" altLang="en-US" b="1" dirty="0"/>
          </a:p>
        </p:txBody>
      </p:sp>
      <p:pic>
        <p:nvPicPr>
          <p:cNvPr id="22530" name="Picture 2" descr="http://www.epa.gov/climatechange/emissions/images/ES7-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4159527" cy="4140000"/>
          </a:xfrm>
          <a:prstGeom prst="rect">
            <a:avLst/>
          </a:prstGeom>
          <a:noFill/>
        </p:spPr>
      </p:pic>
      <p:pic>
        <p:nvPicPr>
          <p:cNvPr id="22532" name="Picture 4" descr="http://www.epa.gov/climatechange/emissions/images/E6-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34" y="1556791"/>
            <a:ext cx="4082499" cy="41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38" y="6550025"/>
            <a:ext cx="73580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latinLnBrk="0">
              <a:defRPr/>
            </a:pPr>
            <a:r>
              <a:rPr kumimoji="0" lang="en-US" altLang="ko-KR" sz="1400" dirty="0">
                <a:latin typeface="+mn-lt"/>
                <a:ea typeface="굴림" pitchFamily="50" charset="-127"/>
              </a:rPr>
              <a:t>Source: EPRI, PRISM Analysis of Nov.1</a:t>
            </a:r>
            <a:r>
              <a:rPr kumimoji="0" lang="en-US" altLang="ko-KR" sz="1400" baseline="30000" dirty="0">
                <a:latin typeface="+mn-lt"/>
                <a:ea typeface="굴림" pitchFamily="50" charset="-127"/>
              </a:rPr>
              <a:t>st</a:t>
            </a:r>
            <a:r>
              <a:rPr kumimoji="0" lang="en-US" altLang="ko-KR" sz="1400" dirty="0">
                <a:latin typeface="+mn-lt"/>
                <a:ea typeface="굴림" pitchFamily="50" charset="-127"/>
              </a:rPr>
              <a:t> . 2007</a:t>
            </a:r>
            <a:endParaRPr kumimoji="0" lang="ko-KR" altLang="en-US" sz="1400" dirty="0">
              <a:latin typeface="+mn-lt"/>
              <a:ea typeface="굴림" pitchFamily="50" charset="-127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 latinLnBrk="1">
              <a:spcBef>
                <a:spcPct val="0"/>
              </a:spcBef>
            </a:pP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CO</a:t>
            </a:r>
            <a:r>
              <a:rPr lang="en-US" altLang="ko-KR" sz="3600" b="1" baseline="-25000" dirty="0" smtClean="0">
                <a:latin typeface="휴먼편지체" pitchFamily="18" charset="-127"/>
                <a:ea typeface="휴먼편지체" pitchFamily="18" charset="-127"/>
              </a:rPr>
              <a:t>2 </a:t>
            </a: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Reduction method</a:t>
            </a:r>
            <a:endParaRPr lang="ko-KR" altLang="en-US" b="1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 l="51864" t="18000" r="13050" b="20081"/>
          <a:stretch>
            <a:fillRect/>
          </a:stretch>
        </p:blipFill>
        <p:spPr bwMode="auto">
          <a:xfrm>
            <a:off x="683568" y="1051863"/>
            <a:ext cx="7776864" cy="532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Cold temperature phenomena</a:t>
            </a:r>
            <a:endParaRPr lang="ko-KR" altLang="en-US" dirty="0"/>
          </a:p>
        </p:txBody>
      </p:sp>
      <p:pic>
        <p:nvPicPr>
          <p:cNvPr id="2050" name="Picture 2" descr="http://pds15.egloos.com/pds/200906/11/28/c0089428_4a3078e00e4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19"/>
            <a:ext cx="6552728" cy="553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Application of environmental </a:t>
            </a:r>
          </a:p>
          <a:p>
            <a:r>
              <a:rPr lang="en-US" altLang="ko-KR" dirty="0" smtClean="0"/>
              <a:t>thermodynamics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879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Food containing</a:t>
            </a:r>
            <a:endParaRPr lang="ko-KR" altLang="en-US" dirty="0"/>
          </a:p>
        </p:txBody>
      </p:sp>
      <p:pic>
        <p:nvPicPr>
          <p:cNvPr id="36872" name="Picture 8" descr="http://www.hankyung.com/news/app/imgview.php?aid=2010072267681&amp;photoid=201007221307&amp;size=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09040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3" name="Picture 9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84" y="908720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89040"/>
            <a:ext cx="4536504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1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789040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Transportation</a:t>
            </a:r>
            <a:endParaRPr lang="ko-KR" altLang="en-US" dirty="0"/>
          </a:p>
        </p:txBody>
      </p:sp>
      <p:pic>
        <p:nvPicPr>
          <p:cNvPr id="7" name="Picture 2" descr="http://www.dh-top.com/data/file/board1/1890304538_c94a1b0f_SDC13219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http://news.chosun.com/site/data/img_dir/2007/09/07/2007090701071_0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488" y="3789040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360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Living convenience</a:t>
            </a:r>
            <a:endParaRPr lang="ko-KR" altLang="en-US" dirty="0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47775"/>
            <a:ext cx="3857625" cy="378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8" name="Picture 8" descr="http://viral2.powerblog.co.kr/_cImages/BRG_VR_1222923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49709"/>
            <a:ext cx="4286250" cy="321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/>
              <a:t>Professor</a:t>
            </a:r>
            <a:endParaRPr lang="ko-KR" alt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36675"/>
            <a:ext cx="3325796" cy="439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2"/>
          <p:cNvSpPr>
            <a:spLocks noChangeArrowheads="1"/>
          </p:cNvSpPr>
          <p:nvPr/>
        </p:nvSpPr>
        <p:spPr bwMode="auto">
          <a:xfrm>
            <a:off x="3923928" y="1268413"/>
            <a:ext cx="514806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Name </a:t>
            </a:r>
            <a:r>
              <a:rPr lang="en-US" altLang="ko-KR" dirty="0">
                <a:latin typeface="휴먼편지체" pitchFamily="18" charset="-127"/>
                <a:ea typeface="휴먼편지체" pitchFamily="18" charset="-127"/>
              </a:rPr>
              <a:t>: </a:t>
            </a:r>
            <a:r>
              <a:rPr lang="ko-KR" altLang="ko-KR" dirty="0">
                <a:latin typeface="휴먼편지체" pitchFamily="18" charset="-127"/>
                <a:ea typeface="휴먼편지체" pitchFamily="18" charset="-127"/>
              </a:rPr>
              <a:t>김 민 수</a:t>
            </a:r>
            <a:r>
              <a:rPr lang="en-US" altLang="ko-KR" dirty="0">
                <a:latin typeface="휴먼편지체" pitchFamily="18" charset="-127"/>
                <a:ea typeface="휴먼편지체" pitchFamily="18" charset="-127"/>
              </a:rPr>
              <a:t> (KIM, Min </a:t>
            </a:r>
            <a:r>
              <a:rPr lang="en-US" altLang="ko-KR" dirty="0" err="1">
                <a:latin typeface="휴먼편지체" pitchFamily="18" charset="-127"/>
                <a:ea typeface="휴먼편지체" pitchFamily="18" charset="-127"/>
              </a:rPr>
              <a:t>Soo</a:t>
            </a:r>
            <a:r>
              <a:rPr lang="en-US" altLang="ko-KR" dirty="0">
                <a:latin typeface="휴먼편지체" pitchFamily="18" charset="-127"/>
                <a:ea typeface="휴먼편지체" pitchFamily="18" charset="-127"/>
              </a:rPr>
              <a:t>)</a:t>
            </a:r>
          </a:p>
          <a:p>
            <a:endParaRPr lang="ko-KR" altLang="ko-KR" dirty="0">
              <a:latin typeface="휴먼편지체" pitchFamily="18" charset="-127"/>
              <a:ea typeface="휴먼편지체" pitchFamily="18" charset="-127"/>
            </a:endParaRPr>
          </a:p>
          <a:p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Homepage </a:t>
            </a:r>
            <a:r>
              <a:rPr lang="en-US" altLang="ko-KR" dirty="0">
                <a:latin typeface="휴먼편지체" pitchFamily="18" charset="-127"/>
                <a:ea typeface="휴먼편지체" pitchFamily="18" charset="-127"/>
              </a:rPr>
              <a:t>: http://reflab.snu.ac.kr</a:t>
            </a:r>
            <a:endParaRPr lang="ko-KR" altLang="ko-KR" dirty="0">
              <a:latin typeface="휴먼편지체" pitchFamily="18" charset="-127"/>
              <a:ea typeface="휴먼편지체" pitchFamily="18" charset="-127"/>
            </a:endParaRPr>
          </a:p>
          <a:p>
            <a:endParaRPr lang="en-US" altLang="ko-KR" dirty="0">
              <a:latin typeface="휴먼편지체" pitchFamily="18" charset="-127"/>
              <a:ea typeface="휴먼편지체" pitchFamily="18" charset="-127"/>
            </a:endParaRPr>
          </a:p>
          <a:p>
            <a:r>
              <a:rPr lang="en-US" altLang="ko-KR" dirty="0">
                <a:latin typeface="휴먼편지체" pitchFamily="18" charset="-127"/>
                <a:ea typeface="휴먼편지체" pitchFamily="18" charset="-127"/>
              </a:rPr>
              <a:t>E-mail : minskim@snu.ac.kr</a:t>
            </a:r>
            <a:endParaRPr lang="ko-KR" altLang="ko-KR" dirty="0">
              <a:latin typeface="휴먼편지체" pitchFamily="18" charset="-127"/>
              <a:ea typeface="휴먼편지체" pitchFamily="18" charset="-127"/>
            </a:endParaRPr>
          </a:p>
          <a:p>
            <a:endParaRPr lang="en-US" altLang="ko-KR" dirty="0">
              <a:latin typeface="휴먼편지체" pitchFamily="18" charset="-127"/>
              <a:ea typeface="휴먼편지체" pitchFamily="18" charset="-127"/>
            </a:endParaRPr>
          </a:p>
          <a:p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Tel : 02-880-8362, 02-880-4301</a:t>
            </a:r>
            <a:endParaRPr lang="en-US" altLang="ko-KR" dirty="0">
              <a:latin typeface="휴먼편지체" pitchFamily="18" charset="-127"/>
              <a:ea typeface="휴먼편지체" pitchFamily="18" charset="-127"/>
            </a:endParaRPr>
          </a:p>
          <a:p>
            <a:endParaRPr lang="en-US" altLang="ko-KR" dirty="0">
              <a:latin typeface="휴먼편지체" pitchFamily="18" charset="-127"/>
              <a:ea typeface="휴먼편지체" pitchFamily="18" charset="-127"/>
            </a:endParaRPr>
          </a:p>
          <a:p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C.P : </a:t>
            </a:r>
            <a:r>
              <a:rPr lang="en-US" altLang="ko-KR" dirty="0">
                <a:latin typeface="휴먼편지체" pitchFamily="18" charset="-127"/>
                <a:ea typeface="휴먼편지체" pitchFamily="18" charset="-127"/>
              </a:rPr>
              <a:t>010-6207-8362</a:t>
            </a:r>
            <a:endParaRPr lang="ko-KR" altLang="ko-KR" dirty="0">
              <a:latin typeface="휴먼편지체" pitchFamily="18" charset="-127"/>
              <a:ea typeface="휴먼편지체" pitchFamily="18" charset="-127"/>
            </a:endParaRPr>
          </a:p>
          <a:p>
            <a:endParaRPr lang="en-US" altLang="ko-KR" dirty="0">
              <a:latin typeface="휴먼편지체" pitchFamily="18" charset="-127"/>
              <a:ea typeface="휴먼편지체" pitchFamily="18" charset="-127"/>
            </a:endParaRPr>
          </a:p>
          <a:p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Office hour </a:t>
            </a:r>
            <a:r>
              <a:rPr lang="en-US" altLang="ko-KR" dirty="0">
                <a:latin typeface="휴먼편지체" pitchFamily="18" charset="-127"/>
                <a:ea typeface="휴먼편지체" pitchFamily="18" charset="-127"/>
              </a:rPr>
              <a:t>: </a:t>
            </a: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After class </a:t>
            </a:r>
            <a:endParaRPr lang="en-US" altLang="ko-KR" dirty="0">
              <a:latin typeface="휴먼편지체" pitchFamily="18" charset="-127"/>
              <a:ea typeface="휴먼편지체" pitchFamily="18" charset="-127"/>
            </a:endParaRPr>
          </a:p>
          <a:p>
            <a:r>
              <a:rPr lang="en-US" altLang="ko-KR" dirty="0">
                <a:latin typeface="휴먼편지체" pitchFamily="18" charset="-127"/>
                <a:ea typeface="휴먼편지체" pitchFamily="18" charset="-127"/>
              </a:rPr>
              <a:t>            (right after the class)</a:t>
            </a:r>
          </a:p>
          <a:p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Office place : lecture room/ 301-1507/ </a:t>
            </a:r>
            <a:endParaRPr lang="en-US" altLang="ko-KR" dirty="0">
              <a:latin typeface="휴먼편지체" pitchFamily="18" charset="-127"/>
              <a:ea typeface="휴먼편지체" pitchFamily="18" charset="-127"/>
            </a:endParaRPr>
          </a:p>
          <a:p>
            <a:endParaRPr lang="en-US" altLang="ko-KR" dirty="0">
              <a:latin typeface="휴먼편지체" pitchFamily="18" charset="-127"/>
              <a:ea typeface="휴먼편지체" pitchFamily="18" charset="-127"/>
            </a:endParaRPr>
          </a:p>
          <a:p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T.A : </a:t>
            </a:r>
            <a:r>
              <a:rPr lang="ko-KR" altLang="en-US" dirty="0" smtClean="0">
                <a:latin typeface="휴먼편지체" pitchFamily="18" charset="-127"/>
                <a:ea typeface="휴먼편지체" pitchFamily="18" charset="-127"/>
              </a:rPr>
              <a:t>김동규 </a:t>
            </a: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(</a:t>
            </a:r>
            <a:r>
              <a:rPr lang="en-US" altLang="ko-KR" dirty="0">
                <a:latin typeface="휴먼편지체" pitchFamily="18" charset="-127"/>
                <a:ea typeface="휴먼편지체" pitchFamily="18" charset="-127"/>
              </a:rPr>
              <a:t>K</a:t>
            </a: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im, Dong Kyu,</a:t>
            </a:r>
            <a:r>
              <a:rPr lang="ko-KR" altLang="en-US" dirty="0" smtClean="0"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314</a:t>
            </a:r>
            <a:r>
              <a:rPr lang="ko-KR" altLang="en-US" dirty="0"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– 308) </a:t>
            </a:r>
            <a:b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</a:b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           Tel</a:t>
            </a:r>
            <a:r>
              <a:rPr lang="ko-KR" altLang="en-US" dirty="0" smtClean="0"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: 02-880-7545(3308)</a:t>
            </a:r>
          </a:p>
          <a:p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           E-mail : zero0403@snu.ac.kr</a:t>
            </a:r>
            <a:endParaRPr lang="ko-KR" altLang="en-US" dirty="0" smtClean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Leisure activities</a:t>
            </a:r>
            <a:endParaRPr lang="ko-KR" altLang="en-US" dirty="0"/>
          </a:p>
        </p:txBody>
      </p:sp>
      <p:pic>
        <p:nvPicPr>
          <p:cNvPr id="33793" name="Picture 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32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32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Medical service</a:t>
            </a:r>
            <a:endParaRPr lang="ko-KR" altLang="en-US" dirty="0"/>
          </a:p>
        </p:txBody>
      </p:sp>
      <p:pic>
        <p:nvPicPr>
          <p:cNvPr id="41986" name="Picture 2" descr="http://newsplus.chosun.com/site/data/img_dir/2010/02/21/2010022100834_0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1" name="Picture 7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2" name="Picture 8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472" y="371735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4" name="Picture 10" descr="http://news20.busan.com/content/image/2009/12/02/20091202000133_0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83671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Air conditioning system</a:t>
            </a:r>
            <a:endParaRPr lang="ko-KR" altLang="en-US" dirty="0"/>
          </a:p>
        </p:txBody>
      </p:sp>
      <p:pic>
        <p:nvPicPr>
          <p:cNvPr id="34817" name="Picture 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4067945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://t1.gstatic.com/images?q=tbn:ANd9GcQyQuzGa8oUEbIpvKinfDP6mLSyn4XTRfga2qg09DeMXfq_qdA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519" y="692696"/>
            <a:ext cx="4067945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user\My Documents\41.jpe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4067945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0519" y="3717032"/>
            <a:ext cx="4067945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Refrigeration system</a:t>
            </a:r>
            <a:endParaRPr lang="ko-KR" altLang="en-US" dirty="0"/>
          </a:p>
        </p:txBody>
      </p:sp>
      <p:pic>
        <p:nvPicPr>
          <p:cNvPr id="32770" name="Picture 2" descr="http://www.tsne.co.kr/img/img_fluent_01.gif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00" y="371703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http://www.ebuzz.co.kr/upload/content/20090508/1_02_Copy(102)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00" y="765024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480" y="371703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New regeneration energy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Oil depletion</a:t>
            </a:r>
            <a:endParaRPr lang="ko-KR" altLang="en-US" dirty="0"/>
          </a:p>
        </p:txBody>
      </p:sp>
      <p:pic>
        <p:nvPicPr>
          <p:cNvPr id="30722" name="Picture 2" descr="http://c.ask.nate.com/imgs/knsi.php/438172/1/%EC%84%9D%EC%9C%A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764704"/>
            <a:ext cx="4176464" cy="23812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3068960"/>
            <a:ext cx="7358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0">
              <a:defRPr/>
            </a:pPr>
            <a:r>
              <a:rPr kumimoji="0" lang="en-US" altLang="ko-KR" sz="1400" dirty="0">
                <a:latin typeface="+mn-lt"/>
                <a:ea typeface="굴림" pitchFamily="50" charset="-127"/>
              </a:rPr>
              <a:t>Source: </a:t>
            </a:r>
            <a:r>
              <a:rPr lang="ko-KR" altLang="en-US" sz="1400" dirty="0" smtClean="0"/>
              <a:t>한국일보   </a:t>
            </a:r>
            <a:r>
              <a:rPr lang="en-US" altLang="ko-KR" sz="1400" dirty="0" smtClean="0"/>
              <a:t>2007-12-17</a:t>
            </a:r>
            <a:endParaRPr lang="ko-KR" altLang="en-US" sz="1400" dirty="0" smtClean="0"/>
          </a:p>
        </p:txBody>
      </p:sp>
      <p:pic>
        <p:nvPicPr>
          <p:cNvPr id="30724" name="Picture 4" descr="http://t3.gstatic.com/images?q=tbn:ANd9GcRlZwP_QGBO-bBlDBMoKUHGHBg1xTWCi_o3jzcnk8JGIreutO3Z9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56792"/>
            <a:ext cx="1656184" cy="3312368"/>
          </a:xfrm>
          <a:prstGeom prst="rect">
            <a:avLst/>
          </a:prstGeom>
          <a:noFill/>
        </p:spPr>
      </p:pic>
      <p:pic>
        <p:nvPicPr>
          <p:cNvPr id="9218" name="Picture 2" descr="http://l.yimg.com/go/news/picture/2011/1/20110201/2011020107330126601_104523_1.jpg"/>
          <p:cNvPicPr>
            <a:picLocks noChangeAspect="1" noChangeArrowheads="1"/>
          </p:cNvPicPr>
          <p:nvPr/>
        </p:nvPicPr>
        <p:blipFill>
          <a:blip r:embed="rId4" cstate="print"/>
          <a:srcRect b="8642"/>
          <a:stretch>
            <a:fillRect/>
          </a:stretch>
        </p:blipFill>
        <p:spPr bwMode="auto">
          <a:xfrm>
            <a:off x="2627784" y="3356992"/>
            <a:ext cx="4176464" cy="2880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47664" y="6145559"/>
            <a:ext cx="7358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0">
              <a:defRPr/>
            </a:pPr>
            <a:r>
              <a:rPr kumimoji="0" lang="en-US" altLang="ko-KR" sz="1400" dirty="0">
                <a:latin typeface="+mn-lt"/>
                <a:ea typeface="굴림" pitchFamily="50" charset="-127"/>
              </a:rPr>
              <a:t>Source: </a:t>
            </a:r>
            <a:r>
              <a:rPr lang="ko-KR" altLang="en-US" sz="1400" dirty="0" smtClean="0">
                <a:ea typeface="굴림" pitchFamily="50" charset="-127"/>
              </a:rPr>
              <a:t>연합뉴스</a:t>
            </a:r>
            <a:r>
              <a:rPr lang="ko-KR" altLang="en-US" sz="1400" dirty="0" smtClean="0"/>
              <a:t>   </a:t>
            </a:r>
            <a:r>
              <a:rPr lang="en-US" altLang="ko-KR" sz="1400" dirty="0" smtClean="0"/>
              <a:t>2011-02-01</a:t>
            </a:r>
            <a:endParaRPr lang="ko-KR" altLang="en-US" sz="1400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Environmental pollution</a:t>
            </a:r>
            <a:endParaRPr lang="ko-KR" altLang="en-US" dirty="0"/>
          </a:p>
        </p:txBody>
      </p:sp>
      <p:pic>
        <p:nvPicPr>
          <p:cNvPr id="3" name="Picture 10" descr="http://img.pulug.com/EDITOR_IMG/WebEditor/pds/KNEditor2_Pds/%ED%99%98%EA%B2%BD%EC%98%A4%EC%97%BC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44824"/>
            <a:ext cx="432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http://c.ask.nate.com/imgs/qrsi.php/4066857/11065063/0/1/A/%ED%99%98%EA%B2%BD%EB%8F%85%EC%84%B1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432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Solar energy</a:t>
            </a:r>
            <a:endParaRPr lang="ko-KR" altLang="en-US" dirty="0"/>
          </a:p>
        </p:txBody>
      </p:sp>
      <p:pic>
        <p:nvPicPr>
          <p:cNvPr id="3" name="Picture 2" descr="http://img.hkbs.co.kr/_sys/_upload/imgori/200904/11/144394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561" y="1332048"/>
            <a:ext cx="6588943" cy="44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moha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1412776"/>
            <a:ext cx="2582421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://cfile28.uf.tistory.com/image/1509F8054C3D77401A70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608" y="3429000"/>
            <a:ext cx="2575384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Wind power energy</a:t>
            </a:r>
            <a:endParaRPr lang="ko-KR" altLang="en-US" dirty="0"/>
          </a:p>
        </p:txBody>
      </p:sp>
      <p:pic>
        <p:nvPicPr>
          <p:cNvPr id="43010" name="Picture 2" descr="http://www.hdcs.co.kr/artyboard/Pds/Board/photo/eh1004jy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268760"/>
            <a:ext cx="275937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 descr="http://img.hkbs.co.kr/_sys/_upload/image/200904/11/14439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268760"/>
            <a:ext cx="6372200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Picture 10" descr="http://t0.gstatic.com/images?q=tbn:ANd9GcRuFhoKUtwG49d65qfK8lZPHJFQTeefTCrosGAAjuUrNx2Cz6Q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617937"/>
            <a:ext cx="2736304" cy="261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Fuel cell</a:t>
            </a:r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59550" y="2873375"/>
            <a:ext cx="647700" cy="215900"/>
          </a:xfrm>
          <a:prstGeom prst="rect">
            <a:avLst/>
          </a:prstGeom>
          <a:noFill/>
          <a:ln w="28575" algn="ctr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4" name="Picture 4" descr="연료전지의작동원리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0275"/>
            <a:ext cx="43195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68313" y="4826000"/>
            <a:ext cx="4608512" cy="1103313"/>
            <a:chOff x="0" y="0"/>
            <a:chExt cx="3465" cy="480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3465" cy="4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>
                <a:latin typeface="Century Schoolbook" pitchFamily="18" charset="0"/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0" y="0"/>
              <a:ext cx="3465" cy="480"/>
              <a:chOff x="0" y="0"/>
              <a:chExt cx="3465" cy="480"/>
            </a:xfrm>
          </p:grpSpPr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465" cy="16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ko-KR" altLang="en-US">
                  <a:latin typeface="Century Schoolbook" pitchFamily="18" charset="0"/>
                </a:endParaRPr>
              </a:p>
            </p:txBody>
          </p:sp>
          <p:grpSp>
            <p:nvGrpSpPr>
              <p:cNvPr id="9" name="Group 11"/>
              <p:cNvGrpSpPr>
                <a:grpSpLocks/>
              </p:cNvGrpSpPr>
              <p:nvPr/>
            </p:nvGrpSpPr>
            <p:grpSpPr bwMode="auto">
              <a:xfrm>
                <a:off x="0" y="0"/>
                <a:ext cx="3420" cy="480"/>
                <a:chOff x="0" y="0"/>
                <a:chExt cx="3420" cy="480"/>
              </a:xfrm>
            </p:grpSpPr>
            <p:sp>
              <p:nvSpPr>
                <p:cNvPr id="10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420" cy="48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latin typeface="Century Schoolbook" pitchFamily="18" charset="0"/>
                  </a:endParaRPr>
                </a:p>
              </p:txBody>
            </p:sp>
            <p:sp>
              <p:nvSpPr>
                <p:cNvPr id="11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420" cy="48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Anode    : 2H</a:t>
                  </a:r>
                  <a:r>
                    <a:rPr lang="en-US" altLang="ko-KR" sz="1200" b="1" baseline="-25000">
                      <a:solidFill>
                        <a:schemeClr val="tx2"/>
                      </a:solidFill>
                      <a:latin typeface="Century Schoolbook" pitchFamily="18" charset="0"/>
                    </a:rPr>
                    <a:t>2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 → 4H</a:t>
                  </a:r>
                  <a:r>
                    <a:rPr lang="en-US" altLang="ko-KR" sz="1200" b="1" baseline="30000">
                      <a:solidFill>
                        <a:schemeClr val="tx2"/>
                      </a:solidFill>
                      <a:latin typeface="Century Schoolbook" pitchFamily="18" charset="0"/>
                    </a:rPr>
                    <a:t>+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 + 4e</a:t>
                  </a:r>
                  <a:r>
                    <a:rPr lang="en-US" altLang="ko-KR" sz="1200" b="1" baseline="30000">
                      <a:solidFill>
                        <a:schemeClr val="tx2"/>
                      </a:solidFill>
                      <a:latin typeface="Century Schoolbook" pitchFamily="18" charset="0"/>
                    </a:rPr>
                    <a:t>- 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/>
                  </a:r>
                  <a:b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</a:b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Cathode : O</a:t>
                  </a:r>
                  <a:r>
                    <a:rPr lang="en-US" altLang="ko-KR" sz="1200" b="1" baseline="-25000">
                      <a:solidFill>
                        <a:schemeClr val="tx2"/>
                      </a:solidFill>
                      <a:latin typeface="Century Schoolbook" pitchFamily="18" charset="0"/>
                    </a:rPr>
                    <a:t>2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 + 2H</a:t>
                  </a:r>
                  <a:r>
                    <a:rPr lang="en-US" altLang="ko-KR" sz="1200" b="1" baseline="30000">
                      <a:solidFill>
                        <a:schemeClr val="tx2"/>
                      </a:solidFill>
                      <a:latin typeface="Century Schoolbook" pitchFamily="18" charset="0"/>
                    </a:rPr>
                    <a:t>+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 + 2e</a:t>
                  </a:r>
                  <a:r>
                    <a:rPr lang="en-US" altLang="ko-KR" sz="1200" b="1" baseline="30000">
                      <a:solidFill>
                        <a:schemeClr val="tx2"/>
                      </a:solidFill>
                      <a:latin typeface="Century Schoolbook" pitchFamily="18" charset="0"/>
                    </a:rPr>
                    <a:t>-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 → H</a:t>
                  </a:r>
                  <a:r>
                    <a:rPr lang="en-US" altLang="ko-KR" sz="1200" b="1" baseline="-25000">
                      <a:solidFill>
                        <a:schemeClr val="tx2"/>
                      </a:solidFill>
                      <a:latin typeface="Century Schoolbook" pitchFamily="18" charset="0"/>
                    </a:rPr>
                    <a:t>2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O </a:t>
                  </a:r>
                </a:p>
                <a:p>
                  <a:pPr>
                    <a:lnSpc>
                      <a:spcPct val="120000"/>
                    </a:lnSpc>
                  </a:pPr>
                  <a:endParaRPr lang="en-US" altLang="ko-KR" sz="1200" b="1">
                    <a:solidFill>
                      <a:schemeClr val="tx2"/>
                    </a:solidFill>
                    <a:latin typeface="Century Schoolbook" pitchFamily="18" charset="0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Overall   : 2H</a:t>
                  </a:r>
                  <a:r>
                    <a:rPr lang="en-US" altLang="ko-KR" sz="1200" b="1" baseline="-25000">
                      <a:solidFill>
                        <a:schemeClr val="tx2"/>
                      </a:solidFill>
                      <a:latin typeface="Century Schoolbook" pitchFamily="18" charset="0"/>
                    </a:rPr>
                    <a:t>2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 + O</a:t>
                  </a:r>
                  <a:r>
                    <a:rPr lang="en-US" altLang="ko-KR" sz="1200" b="1" baseline="-25000">
                      <a:solidFill>
                        <a:schemeClr val="tx2"/>
                      </a:solidFill>
                      <a:latin typeface="Century Schoolbook" pitchFamily="18" charset="0"/>
                    </a:rPr>
                    <a:t>2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 → 2H</a:t>
                  </a:r>
                  <a:r>
                    <a:rPr lang="en-US" altLang="ko-KR" sz="1200" b="1" baseline="-25000">
                      <a:solidFill>
                        <a:schemeClr val="tx2"/>
                      </a:solidFill>
                      <a:latin typeface="Century Schoolbook" pitchFamily="18" charset="0"/>
                    </a:rPr>
                    <a:t>2</a:t>
                  </a:r>
                  <a:r>
                    <a:rPr lang="en-US" altLang="ko-KR" sz="1200" b="1">
                      <a:solidFill>
                        <a:schemeClr val="tx2"/>
                      </a:solidFill>
                      <a:latin typeface="Century Schoolbook" pitchFamily="18" charset="0"/>
                    </a:rPr>
                    <a:t>O + Electrical Energy + Heat Energy</a:t>
                  </a:r>
                </a:p>
              </p:txBody>
            </p:sp>
          </p:grpSp>
        </p:grpSp>
      </p:grp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531813" y="5407025"/>
            <a:ext cx="4400550" cy="47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203575" y="4786313"/>
            <a:ext cx="1657350" cy="4318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lIns="92075" tIns="46038" rIns="92075" bIns="46038" anchor="ctr" anchorCtr="1"/>
          <a:lstStyle/>
          <a:p>
            <a:pPr eaLnBrk="0" latinLnBrk="0" hangingPunct="0">
              <a:defRPr/>
            </a:pPr>
            <a:r>
              <a:rPr lang="en-US" altLang="ko-KR" sz="1400" dirty="0">
                <a:solidFill>
                  <a:schemeClr val="bg1"/>
                </a:solidFill>
                <a:latin typeface="Century Schoolbook" pitchFamily="18" charset="0"/>
              </a:rPr>
              <a:t>PEM FUEL CELL Rx.</a:t>
            </a:r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5219700" y="1054100"/>
            <a:ext cx="3311525" cy="1374775"/>
          </a:xfrm>
          <a:prstGeom prst="roundRect">
            <a:avLst>
              <a:gd name="adj" fmla="val 4347"/>
            </a:avLst>
          </a:prstGeom>
          <a:solidFill>
            <a:srgbClr val="FFFFCC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u="sng">
              <a:solidFill>
                <a:schemeClr val="bg1"/>
              </a:solidFill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5219700" y="2784475"/>
            <a:ext cx="3311525" cy="1374775"/>
          </a:xfrm>
          <a:prstGeom prst="roundRect">
            <a:avLst>
              <a:gd name="adj" fmla="val 4347"/>
            </a:avLst>
          </a:prstGeom>
          <a:solidFill>
            <a:srgbClr val="FFFFCC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u="sng">
              <a:solidFill>
                <a:schemeClr val="bg1"/>
              </a:solidFill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5219700" y="4503738"/>
            <a:ext cx="3311525" cy="1374775"/>
          </a:xfrm>
          <a:prstGeom prst="roundRect">
            <a:avLst>
              <a:gd name="adj" fmla="val 4347"/>
            </a:avLst>
          </a:prstGeom>
          <a:solidFill>
            <a:srgbClr val="FFFFCC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u="sng">
              <a:solidFill>
                <a:schemeClr val="bg1"/>
              </a:solidFill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6896100" y="2441575"/>
            <a:ext cx="0" cy="360363"/>
          </a:xfrm>
          <a:prstGeom prst="line">
            <a:avLst/>
          </a:prstGeom>
          <a:noFill/>
          <a:ln w="28575">
            <a:solidFill>
              <a:srgbClr val="C0C0C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6886575" y="4149725"/>
            <a:ext cx="0" cy="360363"/>
          </a:xfrm>
          <a:prstGeom prst="line">
            <a:avLst/>
          </a:prstGeom>
          <a:noFill/>
          <a:ln w="28575">
            <a:solidFill>
              <a:srgbClr val="C0C0C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5219700" y="1616075"/>
            <a:ext cx="33131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 eaLnBrk="0" latinLnBrk="0" hangingPunct="0"/>
            <a:r>
              <a:rPr lang="en-US" altLang="ko-KR" sz="1400" b="1">
                <a:solidFill>
                  <a:schemeClr val="tx2"/>
                </a:solidFill>
                <a:latin typeface="Century Schoolbook" pitchFamily="18" charset="0"/>
              </a:rPr>
              <a:t>①</a:t>
            </a:r>
            <a:r>
              <a:rPr lang="en-US" altLang="ko-KR" sz="1400">
                <a:solidFill>
                  <a:schemeClr val="tx2"/>
                </a:solidFill>
                <a:latin typeface="Century Schoolbook" pitchFamily="18" charset="0"/>
              </a:rPr>
              <a:t>  Hydrogen reacts with the Pt catalyst on the PEM to form protons and release electrons.</a:t>
            </a:r>
          </a:p>
        </p:txBody>
      </p:sp>
      <p:pic>
        <p:nvPicPr>
          <p:cNvPr id="20" name="Picture 22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5518150" y="1192213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3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5876925" y="1335088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4" descr="CA0037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1675" y="1146175"/>
            <a:ext cx="16986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5" descr="CA0037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362075"/>
            <a:ext cx="16986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AutoShape 26"/>
          <p:cNvSpPr>
            <a:spLocks noChangeArrowheads="1"/>
          </p:cNvSpPr>
          <p:nvPr/>
        </p:nvSpPr>
        <p:spPr bwMode="auto">
          <a:xfrm>
            <a:off x="6516688" y="1289050"/>
            <a:ext cx="719137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25" name="Picture 27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7345363" y="1192213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8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7993063" y="1408113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9" descr="CA0037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46175"/>
            <a:ext cx="16986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0" descr="CA0037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1289050"/>
            <a:ext cx="169862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661150" y="1073150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 eaLnBrk="0" latinLnBrk="0" hangingPunct="0"/>
            <a:r>
              <a:rPr lang="en-US" altLang="ko-KR" sz="1400" b="1">
                <a:solidFill>
                  <a:srgbClr val="CC3300"/>
                </a:solidFill>
              </a:rPr>
              <a:t>Pt</a:t>
            </a:r>
            <a:endParaRPr lang="en-US" altLang="ko-KR" sz="1400">
              <a:solidFill>
                <a:srgbClr val="CC3300"/>
              </a:solidFill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5219700" y="3579813"/>
            <a:ext cx="3313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 eaLnBrk="0" latinLnBrk="0" hangingPunct="0"/>
            <a:r>
              <a:rPr lang="en-US" altLang="ko-KR" sz="1400" b="1">
                <a:solidFill>
                  <a:schemeClr val="tx2"/>
                </a:solidFill>
                <a:latin typeface="Century Schoolbook" pitchFamily="18" charset="0"/>
              </a:rPr>
              <a:t>②</a:t>
            </a:r>
            <a:r>
              <a:rPr lang="en-US" altLang="ko-KR" sz="1400">
                <a:solidFill>
                  <a:schemeClr val="tx2"/>
                </a:solidFill>
                <a:latin typeface="Century Schoolbook" pitchFamily="18" charset="0"/>
              </a:rPr>
              <a:t>  The protons travel across the PEM.</a:t>
            </a:r>
          </a:p>
        </p:txBody>
      </p:sp>
      <p:pic>
        <p:nvPicPr>
          <p:cNvPr id="31" name="Picture 33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6118225" y="3070225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4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5618163" y="3284538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5" descr="CA0037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0988" y="2801938"/>
            <a:ext cx="169862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6" descr="CA0037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2801938"/>
            <a:ext cx="16986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7"/>
          <p:cNvGrpSpPr>
            <a:grpSpLocks/>
          </p:cNvGrpSpPr>
          <p:nvPr/>
        </p:nvGrpSpPr>
        <p:grpSpPr bwMode="auto">
          <a:xfrm>
            <a:off x="6761163" y="3017838"/>
            <a:ext cx="287337" cy="628650"/>
            <a:chOff x="4259" y="1921"/>
            <a:chExt cx="181" cy="499"/>
          </a:xfrm>
        </p:grpSpPr>
        <p:pic>
          <p:nvPicPr>
            <p:cNvPr id="36" name="Picture 38" descr="GDL_SEM_Pix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</a:blip>
            <a:srcRect l="37132" t="7492" r="2814" b="3699"/>
            <a:stretch>
              <a:fillRect/>
            </a:stretch>
          </p:blipFill>
          <p:spPr bwMode="auto">
            <a:xfrm>
              <a:off x="4259" y="1921"/>
              <a:ext cx="181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4326" y="1921"/>
              <a:ext cx="45" cy="499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8" name="Line 40"/>
          <p:cNvSpPr>
            <a:spLocks noChangeShapeType="1"/>
          </p:cNvSpPr>
          <p:nvPr/>
        </p:nvSpPr>
        <p:spPr bwMode="auto">
          <a:xfrm>
            <a:off x="5867400" y="3449638"/>
            <a:ext cx="1441450" cy="0"/>
          </a:xfrm>
          <a:prstGeom prst="line">
            <a:avLst/>
          </a:prstGeom>
          <a:noFill/>
          <a:ln w="28575">
            <a:solidFill>
              <a:srgbClr val="FF99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Line 41"/>
          <p:cNvSpPr>
            <a:spLocks noChangeShapeType="1"/>
          </p:cNvSpPr>
          <p:nvPr/>
        </p:nvSpPr>
        <p:spPr bwMode="auto">
          <a:xfrm>
            <a:off x="6372225" y="3181350"/>
            <a:ext cx="1439863" cy="0"/>
          </a:xfrm>
          <a:prstGeom prst="line">
            <a:avLst/>
          </a:prstGeom>
          <a:noFill/>
          <a:ln w="28575">
            <a:solidFill>
              <a:srgbClr val="FF99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0" name="Picture 42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7867650" y="3090863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3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7332663" y="3303588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AutoShape 44"/>
          <p:cNvSpPr>
            <a:spLocks noChangeArrowheads="1"/>
          </p:cNvSpPr>
          <p:nvPr/>
        </p:nvSpPr>
        <p:spPr bwMode="auto">
          <a:xfrm>
            <a:off x="6804025" y="2801938"/>
            <a:ext cx="215900" cy="211137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5219700" y="5249863"/>
            <a:ext cx="3313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 eaLnBrk="0" latinLnBrk="0" hangingPunct="0"/>
            <a:r>
              <a:rPr lang="en-US" altLang="ko-KR" sz="1400" b="1">
                <a:solidFill>
                  <a:schemeClr val="tx2"/>
                </a:solidFill>
                <a:latin typeface="Century Schoolbook" pitchFamily="18" charset="0"/>
              </a:rPr>
              <a:t>③</a:t>
            </a:r>
            <a:r>
              <a:rPr lang="en-US" altLang="ko-KR" sz="1400">
                <a:solidFill>
                  <a:schemeClr val="tx2"/>
                </a:solidFill>
                <a:latin typeface="Century Schoolbook" pitchFamily="18" charset="0"/>
              </a:rPr>
              <a:t>  The protons combine with O</a:t>
            </a:r>
            <a:r>
              <a:rPr lang="en-US" altLang="ko-KR" sz="1400" baseline="-25000">
                <a:solidFill>
                  <a:schemeClr val="tx2"/>
                </a:solidFill>
                <a:latin typeface="Century Schoolbook" pitchFamily="18" charset="0"/>
              </a:rPr>
              <a:t>2</a:t>
            </a:r>
            <a:r>
              <a:rPr lang="en-US" altLang="ko-KR" sz="1400">
                <a:solidFill>
                  <a:schemeClr val="tx2"/>
                </a:solidFill>
                <a:latin typeface="Century Schoolbook" pitchFamily="18" charset="0"/>
              </a:rPr>
              <a:t> and electrons to form water.</a:t>
            </a:r>
            <a:endParaRPr lang="ko-KR" altLang="en-US" sz="1400">
              <a:solidFill>
                <a:schemeClr val="tx2"/>
              </a:solidFill>
              <a:latin typeface="Century Schoolbook" pitchFamily="18" charset="0"/>
            </a:endParaRPr>
          </a:p>
        </p:txBody>
      </p:sp>
      <p:pic>
        <p:nvPicPr>
          <p:cNvPr id="44" name="Picture 46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6130925" y="4710113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7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5656263" y="4862513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8" descr="CA0037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4529138"/>
            <a:ext cx="169862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9" descr="CA0037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602163"/>
            <a:ext cx="16986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0" descr="유리구슬2"/>
          <p:cNvPicPr>
            <a:picLocks noChangeAspect="1" noChangeArrowheads="1"/>
          </p:cNvPicPr>
          <p:nvPr/>
        </p:nvPicPr>
        <p:blipFill>
          <a:blip r:embed="rId6" cstate="print"/>
          <a:srcRect l="12654" t="8180" r="12654"/>
          <a:stretch>
            <a:fillRect/>
          </a:stretch>
        </p:blipFill>
        <p:spPr bwMode="auto">
          <a:xfrm>
            <a:off x="6678613" y="4648200"/>
            <a:ext cx="40163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51" descr="유리구슬2"/>
          <p:cNvPicPr>
            <a:picLocks noChangeAspect="1" noChangeArrowheads="1"/>
          </p:cNvPicPr>
          <p:nvPr/>
        </p:nvPicPr>
        <p:blipFill>
          <a:blip r:embed="rId6" cstate="print"/>
          <a:srcRect l="12654" t="8180" r="12654"/>
          <a:stretch>
            <a:fillRect/>
          </a:stretch>
        </p:blipFill>
        <p:spPr bwMode="auto">
          <a:xfrm>
            <a:off x="6462713" y="4935538"/>
            <a:ext cx="40163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AutoShape 52"/>
          <p:cNvSpPr>
            <a:spLocks noChangeArrowheads="1"/>
          </p:cNvSpPr>
          <p:nvPr/>
        </p:nvSpPr>
        <p:spPr bwMode="auto">
          <a:xfrm>
            <a:off x="7019925" y="4962525"/>
            <a:ext cx="719138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1" name="Text Box 53"/>
          <p:cNvSpPr txBox="1">
            <a:spLocks noChangeArrowheads="1"/>
          </p:cNvSpPr>
          <p:nvPr/>
        </p:nvSpPr>
        <p:spPr bwMode="auto">
          <a:xfrm>
            <a:off x="7164388" y="4746625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 eaLnBrk="0" latinLnBrk="0" hangingPunct="0"/>
            <a:r>
              <a:rPr lang="en-US" altLang="ko-KR" sz="1400" b="1">
                <a:solidFill>
                  <a:srgbClr val="CC3300"/>
                </a:solidFill>
              </a:rPr>
              <a:t>Pt</a:t>
            </a:r>
            <a:endParaRPr lang="en-US" altLang="ko-KR" sz="1400">
              <a:solidFill>
                <a:srgbClr val="CC3300"/>
              </a:solidFill>
            </a:endParaRPr>
          </a:p>
        </p:txBody>
      </p:sp>
      <p:pic>
        <p:nvPicPr>
          <p:cNvPr id="52" name="Picture 54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7888288" y="4648200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5" descr="유리구슬_red copy"/>
          <p:cNvPicPr>
            <a:picLocks noChangeAspect="1" noChangeArrowheads="1"/>
          </p:cNvPicPr>
          <p:nvPr/>
        </p:nvPicPr>
        <p:blipFill>
          <a:blip r:embed="rId3" cstate="print"/>
          <a:srcRect l="28751" t="24500" r="25906" b="23769"/>
          <a:stretch>
            <a:fillRect/>
          </a:stretch>
        </p:blipFill>
        <p:spPr bwMode="auto">
          <a:xfrm>
            <a:off x="8137525" y="4792663"/>
            <a:ext cx="311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6" descr="유리구슬2"/>
          <p:cNvPicPr>
            <a:picLocks noChangeAspect="1" noChangeArrowheads="1"/>
          </p:cNvPicPr>
          <p:nvPr/>
        </p:nvPicPr>
        <p:blipFill>
          <a:blip r:embed="rId6" cstate="print"/>
          <a:srcRect l="12654" t="8180" r="12654"/>
          <a:stretch>
            <a:fillRect/>
          </a:stretch>
        </p:blipFill>
        <p:spPr bwMode="auto">
          <a:xfrm>
            <a:off x="7807325" y="4864100"/>
            <a:ext cx="4016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7"/>
          <p:cNvSpPr>
            <a:spLocks noChangeArrowheads="1"/>
          </p:cNvSpPr>
          <p:nvPr/>
        </p:nvSpPr>
        <p:spPr bwMode="auto">
          <a:xfrm>
            <a:off x="5599113" y="1217613"/>
            <a:ext cx="1095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</a:p>
        </p:txBody>
      </p: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5965825" y="1366838"/>
            <a:ext cx="1095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</a:p>
        </p:txBody>
      </p:sp>
      <p:sp>
        <p:nvSpPr>
          <p:cNvPr id="57" name="Rectangle 59"/>
          <p:cNvSpPr>
            <a:spLocks noChangeArrowheads="1"/>
          </p:cNvSpPr>
          <p:nvPr/>
        </p:nvSpPr>
        <p:spPr bwMode="auto">
          <a:xfrm>
            <a:off x="7399338" y="1217613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  <a:r>
              <a:rPr lang="en-US" altLang="ko-KR" b="1" baseline="30000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+</a:t>
            </a:r>
          </a:p>
        </p:txBody>
      </p:sp>
      <p:sp>
        <p:nvSpPr>
          <p:cNvPr id="58" name="Rectangle 60"/>
          <p:cNvSpPr>
            <a:spLocks noChangeArrowheads="1"/>
          </p:cNvSpPr>
          <p:nvPr/>
        </p:nvSpPr>
        <p:spPr bwMode="auto">
          <a:xfrm>
            <a:off x="8056563" y="1438275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  <a:r>
              <a:rPr lang="en-US" altLang="ko-KR" b="1" baseline="30000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+</a:t>
            </a:r>
          </a:p>
        </p:txBody>
      </p:sp>
      <p:sp>
        <p:nvSpPr>
          <p:cNvPr id="59" name="Rectangle 61"/>
          <p:cNvSpPr>
            <a:spLocks noChangeArrowheads="1"/>
          </p:cNvSpPr>
          <p:nvPr/>
        </p:nvSpPr>
        <p:spPr bwMode="auto">
          <a:xfrm>
            <a:off x="6165850" y="309880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  <a:r>
              <a:rPr lang="en-US" altLang="ko-KR" b="1" baseline="30000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+</a:t>
            </a:r>
          </a:p>
        </p:txBody>
      </p:sp>
      <p:sp>
        <p:nvSpPr>
          <p:cNvPr id="60" name="Rectangle 62"/>
          <p:cNvSpPr>
            <a:spLocks noChangeArrowheads="1"/>
          </p:cNvSpPr>
          <p:nvPr/>
        </p:nvSpPr>
        <p:spPr bwMode="auto">
          <a:xfrm>
            <a:off x="5670550" y="3305175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  <a:r>
              <a:rPr lang="en-US" altLang="ko-KR" b="1" baseline="30000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+</a:t>
            </a:r>
          </a:p>
        </p:txBody>
      </p:sp>
      <p:sp>
        <p:nvSpPr>
          <p:cNvPr id="61" name="Rectangle 63"/>
          <p:cNvSpPr>
            <a:spLocks noChangeArrowheads="1"/>
          </p:cNvSpPr>
          <p:nvPr/>
        </p:nvSpPr>
        <p:spPr bwMode="auto">
          <a:xfrm>
            <a:off x="7385050" y="3338513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  <a:r>
              <a:rPr lang="en-US" altLang="ko-KR" b="1" baseline="30000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+</a:t>
            </a:r>
          </a:p>
        </p:txBody>
      </p:sp>
      <p:sp>
        <p:nvSpPr>
          <p:cNvPr id="62" name="Rectangle 64"/>
          <p:cNvSpPr>
            <a:spLocks noChangeArrowheads="1"/>
          </p:cNvSpPr>
          <p:nvPr/>
        </p:nvSpPr>
        <p:spPr bwMode="auto">
          <a:xfrm>
            <a:off x="7904163" y="312420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  <a:r>
              <a:rPr lang="en-US" altLang="ko-KR" b="1" baseline="30000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+</a:t>
            </a: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6180138" y="4735513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  <a:r>
              <a:rPr lang="en-US" altLang="ko-KR" b="1" baseline="30000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+</a:t>
            </a:r>
          </a:p>
        </p:txBody>
      </p:sp>
      <p:sp>
        <p:nvSpPr>
          <p:cNvPr id="64" name="Rectangle 66"/>
          <p:cNvSpPr>
            <a:spLocks noChangeArrowheads="1"/>
          </p:cNvSpPr>
          <p:nvPr/>
        </p:nvSpPr>
        <p:spPr bwMode="auto">
          <a:xfrm>
            <a:off x="5708650" y="4894263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  <a:r>
              <a:rPr lang="en-US" altLang="ko-KR" b="1" baseline="30000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+</a:t>
            </a:r>
          </a:p>
        </p:txBody>
      </p:sp>
      <p:sp>
        <p:nvSpPr>
          <p:cNvPr id="65" name="Rectangle 67"/>
          <p:cNvSpPr>
            <a:spLocks noChangeArrowheads="1"/>
          </p:cNvSpPr>
          <p:nvPr/>
        </p:nvSpPr>
        <p:spPr bwMode="auto">
          <a:xfrm>
            <a:off x="6583363" y="5014913"/>
            <a:ext cx="1190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O</a:t>
            </a:r>
            <a:endParaRPr lang="en-US" altLang="ko-KR" b="1" baseline="30000">
              <a:solidFill>
                <a:schemeClr val="bg1"/>
              </a:solidFill>
              <a:latin typeface="Arial" pitchFamily="34" charset="0"/>
              <a:ea typeface="돋움체" pitchFamily="49" charset="-127"/>
            </a:endParaRPr>
          </a:p>
        </p:txBody>
      </p:sp>
      <p:sp>
        <p:nvSpPr>
          <p:cNvPr id="66" name="Rectangle 68"/>
          <p:cNvSpPr>
            <a:spLocks noChangeArrowheads="1"/>
          </p:cNvSpPr>
          <p:nvPr/>
        </p:nvSpPr>
        <p:spPr bwMode="auto">
          <a:xfrm>
            <a:off x="6799263" y="4706938"/>
            <a:ext cx="1190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O</a:t>
            </a:r>
            <a:endParaRPr lang="en-US" altLang="ko-KR" b="1" baseline="30000">
              <a:solidFill>
                <a:schemeClr val="bg1"/>
              </a:solidFill>
              <a:latin typeface="Arial" pitchFamily="34" charset="0"/>
              <a:ea typeface="돋움체" pitchFamily="49" charset="-127"/>
            </a:endParaRPr>
          </a:p>
        </p:txBody>
      </p:sp>
      <p:sp>
        <p:nvSpPr>
          <p:cNvPr id="67" name="Rectangle 69"/>
          <p:cNvSpPr>
            <a:spLocks noChangeArrowheads="1"/>
          </p:cNvSpPr>
          <p:nvPr/>
        </p:nvSpPr>
        <p:spPr bwMode="auto">
          <a:xfrm>
            <a:off x="7918450" y="4932363"/>
            <a:ext cx="1190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O</a:t>
            </a:r>
            <a:endParaRPr lang="en-US" altLang="ko-KR" b="1" baseline="30000">
              <a:solidFill>
                <a:schemeClr val="bg1"/>
              </a:solidFill>
              <a:latin typeface="Arial" pitchFamily="34" charset="0"/>
              <a:ea typeface="돋움체" pitchFamily="49" charset="-127"/>
            </a:endParaRPr>
          </a:p>
        </p:txBody>
      </p:sp>
      <p:sp>
        <p:nvSpPr>
          <p:cNvPr id="68" name="Rectangle 70"/>
          <p:cNvSpPr>
            <a:spLocks noChangeArrowheads="1"/>
          </p:cNvSpPr>
          <p:nvPr/>
        </p:nvSpPr>
        <p:spPr bwMode="auto">
          <a:xfrm>
            <a:off x="7956550" y="4654550"/>
            <a:ext cx="1095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</a:p>
        </p:txBody>
      </p:sp>
      <p:sp>
        <p:nvSpPr>
          <p:cNvPr id="69" name="Rectangle 71"/>
          <p:cNvSpPr>
            <a:spLocks noChangeArrowheads="1"/>
          </p:cNvSpPr>
          <p:nvPr/>
        </p:nvSpPr>
        <p:spPr bwMode="auto">
          <a:xfrm>
            <a:off x="8207375" y="4832350"/>
            <a:ext cx="1095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Arial" pitchFamily="34" charset="0"/>
                <a:ea typeface="돋움체" pitchFamily="49" charset="-127"/>
              </a:rPr>
              <a:t>H</a:t>
            </a:r>
          </a:p>
        </p:txBody>
      </p:sp>
      <p:pic>
        <p:nvPicPr>
          <p:cNvPr id="70" name="Picture 2" descr="U:\박사졸업관련사진_문서들\사진자료들\fuelcell\untitl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9825" y="922338"/>
            <a:ext cx="5365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Environmental Thermal Engineering?</a:t>
            </a:r>
            <a:endParaRPr lang="ko-KR" altLang="en-US" dirty="0"/>
          </a:p>
        </p:txBody>
      </p:sp>
      <p:grpSp>
        <p:nvGrpSpPr>
          <p:cNvPr id="33" name="그룹 32"/>
          <p:cNvGrpSpPr/>
          <p:nvPr/>
        </p:nvGrpSpPr>
        <p:grpSpPr>
          <a:xfrm>
            <a:off x="6084368" y="1556784"/>
            <a:ext cx="1800000" cy="1584024"/>
            <a:chOff x="6084368" y="1556784"/>
            <a:chExt cx="1800000" cy="1584024"/>
          </a:xfrm>
        </p:grpSpPr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84368" y="1700808"/>
              <a:ext cx="180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350"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양쪽 모서리가 둥근 사각형 9"/>
            <p:cNvSpPr/>
            <p:nvPr/>
          </p:nvSpPr>
          <p:spPr>
            <a:xfrm>
              <a:off x="6156176" y="1556784"/>
              <a:ext cx="1656000" cy="288000"/>
            </a:xfrm>
            <a:prstGeom prst="round2Same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rgbClr val="7030A0"/>
                  </a:solidFill>
                  <a:latin typeface="맑은 고딕" pitchFamily="50" charset="-127"/>
                  <a:ea typeface="맑은 고딕" pitchFamily="50" charset="-127"/>
                </a:rPr>
                <a:t>Energy</a:t>
              </a:r>
              <a:endParaRPr lang="ko-KR" altLang="en-US" sz="14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6516416" y="3141088"/>
            <a:ext cx="1800000" cy="1584016"/>
            <a:chOff x="6084368" y="2493056"/>
            <a:chExt cx="1800000" cy="1584016"/>
          </a:xfrm>
        </p:grpSpPr>
        <p:pic>
          <p:nvPicPr>
            <p:cNvPr id="1027" name="Picture 3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84368" y="2637072"/>
              <a:ext cx="180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350"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양쪽 모서리가 둥근 사각형 10"/>
            <p:cNvSpPr/>
            <p:nvPr/>
          </p:nvSpPr>
          <p:spPr>
            <a:xfrm>
              <a:off x="6156176" y="2493056"/>
              <a:ext cx="1656000" cy="288000"/>
            </a:xfrm>
            <a:prstGeom prst="round2Same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rgbClr val="7030A0"/>
                  </a:solidFill>
                  <a:latin typeface="맑은 고딕" pitchFamily="50" charset="-127"/>
                  <a:ea typeface="맑은 고딕" pitchFamily="50" charset="-127"/>
                </a:rPr>
                <a:t>Environment</a:t>
              </a:r>
              <a:endParaRPr lang="ko-KR" altLang="en-US" sz="14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724328" y="4797152"/>
            <a:ext cx="1800000" cy="1584184"/>
            <a:chOff x="5868144" y="4293088"/>
            <a:chExt cx="1800000" cy="1584184"/>
          </a:xfrm>
        </p:grpSpPr>
        <p:pic>
          <p:nvPicPr>
            <p:cNvPr id="1028" name="Picture 4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8144" y="4437272"/>
              <a:ext cx="180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350"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양쪽 모서리가 둥근 사각형 11"/>
            <p:cNvSpPr/>
            <p:nvPr/>
          </p:nvSpPr>
          <p:spPr>
            <a:xfrm>
              <a:off x="5939952" y="4293088"/>
              <a:ext cx="1656000" cy="288000"/>
            </a:xfrm>
            <a:prstGeom prst="round2Same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rgbClr val="7030A0"/>
                  </a:solidFill>
                  <a:latin typeface="맑은 고딕" pitchFamily="50" charset="-127"/>
                  <a:ea typeface="맑은 고딕" pitchFamily="50" charset="-127"/>
                </a:rPr>
                <a:t>Climate</a:t>
              </a:r>
              <a:endParaRPr lang="ko-KR" altLang="en-US" sz="14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707904" y="5085344"/>
            <a:ext cx="1800000" cy="1584016"/>
            <a:chOff x="3852120" y="4797152"/>
            <a:chExt cx="1800000" cy="1584016"/>
          </a:xfrm>
        </p:grpSpPr>
        <p:pic>
          <p:nvPicPr>
            <p:cNvPr id="1029" name="Picture 5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52120" y="4941168"/>
              <a:ext cx="180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350"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양쪽 모서리가 둥근 사각형 12"/>
            <p:cNvSpPr/>
            <p:nvPr/>
          </p:nvSpPr>
          <p:spPr>
            <a:xfrm>
              <a:off x="3923928" y="4797152"/>
              <a:ext cx="1656000" cy="288000"/>
            </a:xfrm>
            <a:prstGeom prst="round2Same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rgbClr val="7030A0"/>
                  </a:solidFill>
                  <a:latin typeface="맑은 고딕" pitchFamily="50" charset="-127"/>
                  <a:ea typeface="맑은 고딕" pitchFamily="50" charset="-127"/>
                </a:rPr>
                <a:t>Waste</a:t>
              </a:r>
              <a:endParaRPr lang="ko-KR" altLang="en-US" sz="14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1691880" y="4869328"/>
            <a:ext cx="1800000" cy="1584016"/>
            <a:chOff x="1619872" y="4509320"/>
            <a:chExt cx="1800000" cy="1584016"/>
          </a:xfrm>
        </p:grpSpPr>
        <p:pic>
          <p:nvPicPr>
            <p:cNvPr id="1030" name="Picture 6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19872" y="4653336"/>
              <a:ext cx="180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350"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양쪽 모서리가 둥근 사각형 13"/>
            <p:cNvSpPr/>
            <p:nvPr/>
          </p:nvSpPr>
          <p:spPr>
            <a:xfrm>
              <a:off x="1691680" y="4509320"/>
              <a:ext cx="1656000" cy="288000"/>
            </a:xfrm>
            <a:prstGeom prst="round2Same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rgbClr val="7030A0"/>
                  </a:solidFill>
                  <a:latin typeface="맑은 고딕" pitchFamily="50" charset="-127"/>
                  <a:ea typeface="맑은 고딕" pitchFamily="50" charset="-127"/>
                </a:rPr>
                <a:t>Geo engineering</a:t>
              </a:r>
              <a:endParaRPr lang="ko-KR" altLang="en-US" sz="14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1187824" y="1556784"/>
            <a:ext cx="1800000" cy="1584184"/>
            <a:chOff x="2051920" y="908720"/>
            <a:chExt cx="1800000" cy="1584184"/>
          </a:xfrm>
        </p:grpSpPr>
        <p:pic>
          <p:nvPicPr>
            <p:cNvPr id="1032" name="Picture 8"/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51920" y="1052904"/>
              <a:ext cx="180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350"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양쪽 모서리가 둥근 사각형 16"/>
            <p:cNvSpPr/>
            <p:nvPr/>
          </p:nvSpPr>
          <p:spPr>
            <a:xfrm>
              <a:off x="2123928" y="908720"/>
              <a:ext cx="1656000" cy="288000"/>
            </a:xfrm>
            <a:prstGeom prst="round2Same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rgbClr val="7030A0"/>
                  </a:solidFill>
                  <a:latin typeface="맑은 고딕" pitchFamily="50" charset="-127"/>
                  <a:ea typeface="맑은 고딕" pitchFamily="50" charset="-127"/>
                </a:rPr>
                <a:t>Refrigeration</a:t>
              </a:r>
              <a:endParaRPr lang="ko-KR" altLang="en-US" sz="14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26" name="직선 화살표 연결선 25"/>
          <p:cNvCxnSpPr>
            <a:stCxn id="63" idx="4"/>
          </p:cNvCxnSpPr>
          <p:nvPr/>
        </p:nvCxnSpPr>
        <p:spPr>
          <a:xfrm flipH="1">
            <a:off x="3419688" y="1412776"/>
            <a:ext cx="1260324" cy="3600552"/>
          </a:xfrm>
          <a:prstGeom prst="straightConnector1">
            <a:avLst/>
          </a:prstGeom>
          <a:ln w="63500">
            <a:solidFill>
              <a:srgbClr val="00B050">
                <a:alpha val="4000"/>
              </a:srgbClr>
            </a:solidFill>
            <a:tailEnd type="arrow" w="lg" len="med"/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>
            <a:stCxn id="63" idx="4"/>
          </p:cNvCxnSpPr>
          <p:nvPr/>
        </p:nvCxnSpPr>
        <p:spPr>
          <a:xfrm flipH="1">
            <a:off x="4607712" y="1412776"/>
            <a:ext cx="72300" cy="3672568"/>
          </a:xfrm>
          <a:prstGeom prst="straightConnector1">
            <a:avLst/>
          </a:prstGeom>
          <a:ln w="63500">
            <a:solidFill>
              <a:srgbClr val="00B050">
                <a:alpha val="4000"/>
              </a:srgbClr>
            </a:solidFill>
            <a:tailEnd type="arrow" w="lg" len="med"/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/>
          <p:cNvCxnSpPr>
            <a:stCxn id="63" idx="4"/>
          </p:cNvCxnSpPr>
          <p:nvPr/>
        </p:nvCxnSpPr>
        <p:spPr>
          <a:xfrm>
            <a:off x="4680012" y="1412776"/>
            <a:ext cx="1116124" cy="3528376"/>
          </a:xfrm>
          <a:prstGeom prst="straightConnector1">
            <a:avLst/>
          </a:prstGeom>
          <a:ln w="63500">
            <a:solidFill>
              <a:srgbClr val="00B050">
                <a:alpha val="4000"/>
              </a:srgbClr>
            </a:solidFill>
            <a:tailEnd type="arrow" w="lg" len="med"/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>
            <a:stCxn id="63" idx="4"/>
          </p:cNvCxnSpPr>
          <p:nvPr/>
        </p:nvCxnSpPr>
        <p:spPr>
          <a:xfrm>
            <a:off x="4680012" y="1412776"/>
            <a:ext cx="1836404" cy="2592328"/>
          </a:xfrm>
          <a:prstGeom prst="straightConnector1">
            <a:avLst/>
          </a:prstGeom>
          <a:ln w="63500">
            <a:solidFill>
              <a:srgbClr val="00B050">
                <a:alpha val="4000"/>
              </a:srgbClr>
            </a:solidFill>
            <a:tailEnd type="arrow" w="lg" len="med"/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>
            <a:stCxn id="63" idx="4"/>
          </p:cNvCxnSpPr>
          <p:nvPr/>
        </p:nvCxnSpPr>
        <p:spPr>
          <a:xfrm flipH="1">
            <a:off x="2699792" y="1412776"/>
            <a:ext cx="1980220" cy="2664376"/>
          </a:xfrm>
          <a:prstGeom prst="straightConnector1">
            <a:avLst/>
          </a:prstGeom>
          <a:ln w="63500">
            <a:solidFill>
              <a:srgbClr val="00B050">
                <a:alpha val="4000"/>
              </a:srgbClr>
            </a:solidFill>
            <a:tailEnd type="arrow" w="lg" len="med"/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/>
          <p:cNvGrpSpPr/>
          <p:nvPr/>
        </p:nvGrpSpPr>
        <p:grpSpPr>
          <a:xfrm>
            <a:off x="899792" y="3212936"/>
            <a:ext cx="1800000" cy="1584216"/>
            <a:chOff x="755776" y="2636912"/>
            <a:chExt cx="1800000" cy="1584216"/>
          </a:xfrm>
        </p:grpSpPr>
        <p:pic>
          <p:nvPicPr>
            <p:cNvPr id="1031" name="Picture 7"/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5776" y="2781128"/>
              <a:ext cx="180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350"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양쪽 모서리가 둥근 사각형 15"/>
            <p:cNvSpPr/>
            <p:nvPr/>
          </p:nvSpPr>
          <p:spPr>
            <a:xfrm>
              <a:off x="827784" y="2636912"/>
              <a:ext cx="1656000" cy="288000"/>
            </a:xfrm>
            <a:prstGeom prst="round2Same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rgbClr val="7030A0"/>
                  </a:solidFill>
                  <a:latin typeface="맑은 고딕" pitchFamily="50" charset="-127"/>
                  <a:ea typeface="맑은 고딕" pitchFamily="50" charset="-127"/>
                </a:rPr>
                <a:t>Air conditioning</a:t>
              </a:r>
              <a:endParaRPr lang="ko-KR" altLang="en-US" sz="14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58" name="직선 화살표 연결선 57"/>
          <p:cNvCxnSpPr>
            <a:stCxn id="63" idx="4"/>
            <a:endCxn id="3" idx="1"/>
          </p:cNvCxnSpPr>
          <p:nvPr/>
        </p:nvCxnSpPr>
        <p:spPr>
          <a:xfrm>
            <a:off x="4680012" y="1412776"/>
            <a:ext cx="1404356" cy="1008032"/>
          </a:xfrm>
          <a:prstGeom prst="straightConnector1">
            <a:avLst/>
          </a:prstGeom>
          <a:ln w="63500">
            <a:solidFill>
              <a:srgbClr val="00B050">
                <a:alpha val="4000"/>
              </a:srgbClr>
            </a:solidFill>
            <a:tailEnd type="arrow" w="lg" len="med"/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/>
          <p:cNvCxnSpPr>
            <a:stCxn id="63" idx="4"/>
          </p:cNvCxnSpPr>
          <p:nvPr/>
        </p:nvCxnSpPr>
        <p:spPr>
          <a:xfrm flipH="1">
            <a:off x="2987824" y="1412776"/>
            <a:ext cx="1692188" cy="1008192"/>
          </a:xfrm>
          <a:prstGeom prst="straightConnector1">
            <a:avLst/>
          </a:prstGeom>
          <a:ln w="63500">
            <a:solidFill>
              <a:srgbClr val="00B050">
                <a:alpha val="4000"/>
              </a:srgbClr>
            </a:solidFill>
            <a:tailEnd type="arrow" w="lg" len="med"/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타원 62"/>
          <p:cNvSpPr/>
          <p:nvPr/>
        </p:nvSpPr>
        <p:spPr>
          <a:xfrm>
            <a:off x="4067944" y="764704"/>
            <a:ext cx="1224136" cy="64807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>
                <a:latin typeface="휴먼편지체" pitchFamily="18" charset="-127"/>
                <a:ea typeface="휴먼편지체" pitchFamily="18" charset="-127"/>
              </a:rPr>
              <a:t>Environmental Thermal Engineering</a:t>
            </a:r>
            <a:endParaRPr lang="ko-KR" altLang="en-US" sz="1050" dirty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Geothermal energy</a:t>
            </a:r>
            <a:endParaRPr lang="ko-KR" altLang="en-US" dirty="0"/>
          </a:p>
        </p:txBody>
      </p:sp>
      <p:pic>
        <p:nvPicPr>
          <p:cNvPr id="45058" name="Picture 2" descr="http://www.hkbs.co.kr/_sys/_upload/image/200911/09/125776037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3333750" cy="32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ttp://www.gkenergy.co.kr/g_energy/image/ge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556792"/>
            <a:ext cx="4824536" cy="407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Bio energy</a:t>
            </a:r>
            <a:endParaRPr lang="ko-KR" altLang="en-US" dirty="0"/>
          </a:p>
        </p:txBody>
      </p:sp>
      <p:pic>
        <p:nvPicPr>
          <p:cNvPr id="27650" name="Picture 2" descr="http://blog.chosun.com/web_file/blog/331/20831/7/cano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373" y="3212976"/>
            <a:ext cx="2520280" cy="2382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http://www.hellodd.com/IMAGE/NEWS/2009/04/20090409134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2661" y="1268760"/>
            <a:ext cx="6017811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http://www.enviroasia.info/n2_photo/J06060903/J06060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73" y="1268760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Environment and Pollution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3" descr="1101060403_4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315" y="1124744"/>
            <a:ext cx="4175125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1" algn="ctr" rtl="0" latinLnBrk="1">
              <a:spcBef>
                <a:spcPct val="0"/>
              </a:spcBef>
            </a:pP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Global warming? Climate change?</a:t>
            </a:r>
            <a:endParaRPr lang="en-US" altLang="ko-KR" sz="3600" b="1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67544" y="1844824"/>
            <a:ext cx="3816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altLang="ko-KR" dirty="0" smtClean="0"/>
              <a:t> Growing Scientific and public opinion that CO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 emissions are contributing to climate change…</a:t>
            </a:r>
          </a:p>
          <a:p>
            <a:pPr algn="just">
              <a:buFont typeface="Wingdings" pitchFamily="2" charset="2"/>
              <a:buChar char="Ø"/>
            </a:pPr>
            <a:endParaRPr lang="en-US" altLang="ko-KR" dirty="0" smtClean="0"/>
          </a:p>
          <a:p>
            <a:pPr algn="just">
              <a:buFont typeface="Wingdings" pitchFamily="2" charset="2"/>
              <a:buChar char="Ø"/>
            </a:pPr>
            <a:r>
              <a:rPr lang="en-US" altLang="ko-KR" dirty="0" smtClean="0"/>
              <a:t> Priority of 110th U.S. Congress…</a:t>
            </a:r>
          </a:p>
          <a:p>
            <a:pPr algn="just">
              <a:buFont typeface="Wingdings" pitchFamily="2" charset="2"/>
              <a:buChar char="Ø"/>
            </a:pPr>
            <a:endParaRPr lang="en-US" altLang="ko-KR" dirty="0" smtClean="0"/>
          </a:p>
          <a:p>
            <a:pPr algn="just">
              <a:buFont typeface="Wingdings" pitchFamily="2" charset="2"/>
              <a:buChar char="Ø"/>
            </a:pPr>
            <a:r>
              <a:rPr lang="en-US" altLang="ko-KR" dirty="0" smtClean="0"/>
              <a:t> U.S. responsible for 1/3 of global CO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 emissions…</a:t>
            </a:r>
          </a:p>
          <a:p>
            <a:pPr algn="just">
              <a:buFont typeface="Wingdings" pitchFamily="2" charset="2"/>
              <a:buChar char="Ø"/>
            </a:pPr>
            <a:endParaRPr lang="en-US" altLang="ko-KR" dirty="0" smtClean="0"/>
          </a:p>
          <a:p>
            <a:pPr algn="just">
              <a:buFont typeface="Wingdings" pitchFamily="2" charset="2"/>
              <a:buChar char="Ø"/>
            </a:pPr>
            <a:r>
              <a:rPr lang="en-US" altLang="ko-KR" dirty="0" smtClean="0"/>
              <a:t> Electricity sector responsible for 1/3 of U.S. CO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 emissions…</a:t>
            </a:r>
          </a:p>
          <a:p>
            <a:pPr algn="just">
              <a:buFont typeface="Wingdings" pitchFamily="2" charset="2"/>
              <a:buChar char="Ø"/>
            </a:pPr>
            <a:endParaRPr lang="en-US" altLang="ko-KR" dirty="0" smtClean="0"/>
          </a:p>
          <a:p>
            <a:pPr algn="just">
              <a:buFont typeface="Wingdings" pitchFamily="2" charset="2"/>
              <a:buChar char="Ø"/>
            </a:pPr>
            <a:r>
              <a:rPr lang="en-US" altLang="ko-KR" dirty="0" smtClean="0"/>
              <a:t> General agreement that technology solutions are needed…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0" descr="Instrumental_Temperature_Record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805" y="1845144"/>
            <a:ext cx="385818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 latinLnBrk="1">
              <a:spcBef>
                <a:spcPct val="0"/>
              </a:spcBef>
            </a:pP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Climate change?</a:t>
            </a:r>
            <a:endParaRPr lang="ko-KR" altLang="en-US" b="1" dirty="0"/>
          </a:p>
        </p:txBody>
      </p:sp>
      <p:pic>
        <p:nvPicPr>
          <p:cNvPr id="8" name="그림 7" descr="GISS_temperature_2000-09_lrg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4756" y="1844824"/>
            <a:ext cx="4217724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7454" y="4983239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Red : Warmer than Past</a:t>
            </a:r>
          </a:p>
          <a:p>
            <a:r>
              <a:rPr lang="en-US" altLang="ko-KR" sz="1200" dirty="0" smtClean="0"/>
              <a:t>Blue : Cooler than Past</a:t>
            </a:r>
          </a:p>
          <a:p>
            <a:r>
              <a:rPr lang="en-US" altLang="ko-KR" sz="1200" dirty="0" smtClean="0"/>
              <a:t>(Past : Average temperatures recorded </a:t>
            </a:r>
          </a:p>
          <a:p>
            <a:r>
              <a:rPr lang="en-US" altLang="ko-KR" sz="1200" dirty="0" smtClean="0"/>
              <a:t>between 1951 and 1980)</a:t>
            </a:r>
            <a:endParaRPr lang="ko-K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1773238"/>
            <a:ext cx="7231062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23850" y="476250"/>
            <a:ext cx="8351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 algn="ctr">
              <a:spcBef>
                <a:spcPct val="50000"/>
              </a:spcBef>
            </a:pPr>
            <a:r>
              <a:rPr lang="en-US" altLang="ko-KR" sz="3600" dirty="0" smtClean="0">
                <a:latin typeface="휴먼편지체" pitchFamily="18" charset="-127"/>
                <a:ea typeface="휴먼편지체" pitchFamily="18" charset="-127"/>
              </a:rPr>
              <a:t>Meanwhile, in 1940-1970’s?</a:t>
            </a:r>
            <a:endParaRPr lang="en-US" altLang="ko-KR" sz="3600" dirty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0350" y="1341438"/>
            <a:ext cx="621030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176464" y="0"/>
            <a:ext cx="7092280" cy="720000"/>
          </a:xfrm>
        </p:spPr>
        <p:txBody>
          <a:bodyPr>
            <a:normAutofit/>
          </a:bodyPr>
          <a:lstStyle/>
          <a:p>
            <a:pPr lvl="1" algn="l" rtl="0" latinLnBrk="1">
              <a:spcBef>
                <a:spcPct val="0"/>
              </a:spcBef>
            </a:pP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Sun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481138"/>
            <a:ext cx="6061075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995936" y="0"/>
            <a:ext cx="7092280" cy="720000"/>
          </a:xfrm>
        </p:spPr>
        <p:txBody>
          <a:bodyPr>
            <a:normAutofit/>
          </a:bodyPr>
          <a:lstStyle/>
          <a:p>
            <a:pPr lvl="1" algn="l" rtl="0" latinLnBrk="1">
              <a:spcBef>
                <a:spcPct val="0"/>
              </a:spcBef>
            </a:pPr>
            <a:r>
              <a:rPr lang="en-US" altLang="ko-KR" sz="3600" b="1" dirty="0" smtClean="0">
                <a:latin typeface="휴먼편지체" pitchFamily="18" charset="-127"/>
                <a:ea typeface="휴먼편지체" pitchFamily="18" charset="-127"/>
              </a:rPr>
              <a:t>Earth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3253</TotalTime>
  <Words>345</Words>
  <Application>Microsoft Office PowerPoint</Application>
  <PresentationFormat>화면 슬라이드 쇼(4:3)</PresentationFormat>
  <Paragraphs>107</Paragraphs>
  <Slides>32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1" baseType="lpstr">
      <vt:lpstr>굴림</vt:lpstr>
      <vt:lpstr>돋움체</vt:lpstr>
      <vt:lpstr>맑은 고딕</vt:lpstr>
      <vt:lpstr>휴먼편지체</vt:lpstr>
      <vt:lpstr>Arial</vt:lpstr>
      <vt:lpstr>Century Schoolbook</vt:lpstr>
      <vt:lpstr>Tahoma</vt:lpstr>
      <vt:lpstr>Wingdings</vt:lpstr>
      <vt:lpstr>Office 테마</vt:lpstr>
      <vt:lpstr>Environmental Thermal Engineering</vt:lpstr>
      <vt:lpstr>Professor</vt:lpstr>
      <vt:lpstr>Environmental Thermal Engineering?</vt:lpstr>
      <vt:lpstr>PowerPoint 프레젠테이션</vt:lpstr>
      <vt:lpstr>Global warming? Climate change?</vt:lpstr>
      <vt:lpstr>Climate change?</vt:lpstr>
      <vt:lpstr>PowerPoint 프레젠테이션</vt:lpstr>
      <vt:lpstr>Sun</vt:lpstr>
      <vt:lpstr>Earth</vt:lpstr>
      <vt:lpstr>Solar system</vt:lpstr>
      <vt:lpstr>Change of carbon dioxide</vt:lpstr>
      <vt:lpstr>Density measurement for CO2</vt:lpstr>
      <vt:lpstr>Sources of CO2 emissions</vt:lpstr>
      <vt:lpstr>CO2 Reduction method</vt:lpstr>
      <vt:lpstr>Cold temperature phenomena</vt:lpstr>
      <vt:lpstr>PowerPoint 프레젠테이션</vt:lpstr>
      <vt:lpstr>Food containing</vt:lpstr>
      <vt:lpstr>Transportation</vt:lpstr>
      <vt:lpstr>Living convenience</vt:lpstr>
      <vt:lpstr>Leisure activities</vt:lpstr>
      <vt:lpstr>Medical service</vt:lpstr>
      <vt:lpstr>Air conditioning system</vt:lpstr>
      <vt:lpstr>Refrigeration system</vt:lpstr>
      <vt:lpstr>PowerPoint 프레젠테이션</vt:lpstr>
      <vt:lpstr>Oil depletion</vt:lpstr>
      <vt:lpstr>Environmental pollution</vt:lpstr>
      <vt:lpstr>Solar energy</vt:lpstr>
      <vt:lpstr>Wind power energy</vt:lpstr>
      <vt:lpstr>Fuel cell</vt:lpstr>
      <vt:lpstr>Geothermal energy</vt:lpstr>
      <vt:lpstr>Bio energy</vt:lpstr>
      <vt:lpstr>PowerPoint 프레젠테이션</vt:lpstr>
    </vt:vector>
  </TitlesOfParts>
  <Company>snu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spykan</dc:creator>
  <cp:lastModifiedBy>Richard</cp:lastModifiedBy>
  <cp:revision>724</cp:revision>
  <dcterms:created xsi:type="dcterms:W3CDTF">2011-01-15T15:21:51Z</dcterms:created>
  <dcterms:modified xsi:type="dcterms:W3CDTF">2014-02-03T04:17:03Z</dcterms:modified>
</cp:coreProperties>
</file>