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20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14" autoAdjust="0"/>
  </p:normalViewPr>
  <p:slideViewPr>
    <p:cSldViewPr>
      <p:cViewPr varScale="1">
        <p:scale>
          <a:sx n="86" d="100"/>
          <a:sy n="86" d="100"/>
        </p:scale>
        <p:origin x="8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6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activeX/activeX1.xml><?xml version="1.0" encoding="utf-8"?>
<ax:ocx xmlns:ax="http://schemas.microsoft.com/office/2006/activeX" xmlns:r="http://schemas.openxmlformats.org/officeDocument/2006/relationships" ax:classid="{2C724BE3-A87B-31D1-8027-00A0C903B2B1}" ax:license="Haansoft">
  <ax:ocxPr ax:name="_ExtentX" ax:value="9102"/>
  <ax:ocxPr ax:name="_ExtentY" ax:value="8969"/>
  <ax:ocxPr ax:name="_0" ax:value="*=d-FEF@@@@@A@*?@*?@@@A@A@`)N@@A@A@@@@@*?@@@.????????.@@@@@@@@H@)V4)C)h!24@F@A@@@A@@@K@)V4)D!4!)G2)i$@A@B@@@I@)V4)M!42)i8@A@C@@@M@)V4-Collection-@A@@@D@@@I@)V4-Object-@A@F@B@.????.B@@@E@@@I@)V4)S42)i)n'@B@A@@@p@F@@@H@)V4)V!)l5%@A@D@@@C@@@E@@@B@@@qp@F@@@D@@@.????.D@@@E@@@A@@@p@F@@@D@@@.????.E@@@E@@@C@@@mqp@F@@@D@@@.????.F@@@E@@@C@@@mrp@F@@@D@@@.????.G@@@E@@@C@@@msp@F@@@D@@@.????.A@A@A@E@@@@@@@@@@@@)@*a)E@+h*^)EH@@@G@@@K@)V4)B!#)k$2)o0@A@A@A@A@B@@@@@B@@@@@@@@@+H)B@@+H)B@@A@B@@@@@B@.???.@@@*`)A@@I@@@H@@@G@)V4-Fill-@A@A@A@B@.???.@B@@@@@@@A@B@.???.@B@.@)@?.@@@J@@@I@@@J@)V4)P)i#452%@A@A@.??????.D@@@@@D@@@D@@@K@@@J@@@P@)V4)C)h!24-Footnote-@A@K@@@L@)V4)C)h!24)T%84@A@L@@@L@@@L@)V4)T%84-Block-@B@A@@@B@B@@@A@.????.M@@@M@@@G@)V4-Font-@A@N@@@E@@@F@@@.q|xr)C|.@F@@@D@@@@@)@)AA@@@B@@@@@D@@@A@$@@@@@@@@@@@+`A@@PA@@A@O@@@E@@@D@@@.pb)A)V.@F@@@D@@@+`A@@PA@@@@@@@@@@+`A@@PA@@@@D@@@N@@@O@)V4)C)h!24)S%#4-ion-@A@*0@$@A@@@@@0)C@@0)C@@)f)D@@r)DE@P@@@G@@@A@A@A@B@@@@@B@@@@@@@@@+H)B@@+H)B@@A@B@@@@@B@.???.@@@*`)A@@Q@@@H@@@A@A@B@.???.@B@@@@@,6165"/>
  <ax:ocxPr ax:name="_1" ax:value="-@@A@B@.???.@B@.@)@?.@@@R@@@I@@@A@.??????.D@@@@@D@@@D@@@D@@@S@@@O@@@N@)V4)C)h!24)L%'%)n$@A@T@@@M@@@N@@@@@)@)AA@@@B@@@@@D@@@A@@@B@B@@@N@@@*0@*0@A@@@@H*I)E@XV)E@+@*Y)E@*xg)ED@U@@@G@@@A@A@A@B@@@@@B@@@@@@@@@+H)B@@+H)B@@A@B@@@@@B@.???.@@@*`)A@@V@@@H@@@A@A@B@.???.@B@@@@@@@A@B@.???.@B@.@)@?.@@@W@@@I@@@A@.??????.D@@@@@D@@@D@@@D@@@X@@@P@@@L@)V4)C)h!24-Plot-@E@Y@@@Q@@@H@)V4)A22!9@B@@@A@C@@@@@D@@@@@*@)?@@*@)?@@@@@@*@)?@@*@)?@@*t)CA@A@B@.???.@B@@@@@@@A@A@@@@@B@@@@@@@@@@@)@)@@@@@A@@@B@.???.@B@@@@@@@A@@@@@@@B@@@@@@@@@@@)@)@A@C@@@0)B@@*0)A@@@)?@@@)?@@@)@@@@@Z@@@R@@@I@)V4)L)i')h4s@A@[@@@Q@@@A@A@C@@@A@D@@@(5C@@@S@@@L@)V4-InfLight3-@A@@@@@@@@@@@*@)?@@*@)?D@@@*Z*YY~@@@)?*?*?D@@@]@@@T@@@G@)V4)A8)i3@F@@@*?*?^@@@U@@@H@)V4)B94%3@A@@@@@F@@@D@@@J@@@A@A@@@@@B@@@@@@@@@@@)@)@A@@@@@@@B@@@@@@@@@@@)@)@A@@@@@@@B@@@@@@@@@@@)@)@@@*0)B@@0)B_@@@L@@@A@@@B@B@@@*?*?`@@@G@@@A@A@A@B@@@@@B@@@@@@@@@+H)B@@+H)B@@A@B@@@@@B@.???.@@@*`)A@@a@@@H@@@A@A@B@.???.@B@@@@@@@A@B@.???.@B@.@)@?.@@@b@@@I@@@A@.??????.D@@@@@D@@@D@@@c@@@M@@@N@@@@@)@)AA@@@B@@@@@D@@@*?*?$@,EC0B"/>
  <ax:ocxPr ax:name="_2" ax:value="-@@@@@@@@@@pD@@PA@@A@d@@@E@@@I@@@)X`+C+``.)Afx1.@F@@@D@@@pD@@PA@@@@@@@@@@pD@@PA@@@@D@@@e@@@Q@@@A@A@C@@@A@D@@@f@@@V@@@Q@)V4)A8)i3)S#!)l%-Block-@A@g@@@Q@@@E@A@C@@@@@D@@@.????????????????????.@@@@W@@@M@)V4)V!)l5%-Block-@A@G@@@.????.A@h@@@E@@@C@@@msp@F@@@D@@@@)@*eL@@@A@@@B@B@@@@@i@@@G@@@A@A@A@B@@@@@B@@@@@@@@@+H)B@@+H)B@@A@B@@@@@B@.???.@@@*`)A@@j@@@H@@@A@A@B@.???.@B@@@@@@@A@B@.???.@B@.@)@?.@@@k@@@I@@@A@A@.????.D@@@@@D@@@D@@@l@@@M@@@N@@@@@)@)AA@@@B@@@@@D@@@@@$@@@)QO@@)P.&gt;??.)PS@@)`.???.A@h@@@!A@@PA@@)QO@@)P.&gt;??r.P@@)`.???.@@D@@@@@@@@@*?*?@@@@A@A@A@A@A@@@@@@@@@@@@@A@*?*?@@*@)?@@D@A@@@@@@@D@E@@@@@D@@@m@@@Q@@@A@A@C@@@A@D@@@n@@@T@@@@@*?*?o@@@U@@@@@@@F@@@D@@@J@A@A@A@@@@@B@@@@@@@@@@@)@)@A@@@@@@@B@@@@@@@@@@@)@)@A@@@@@@@B@@@@@@@@@@@)@)@@@*0)B@@0)Bp@@@L@@@A@@@B@B@B@*?*?q@@@G@@@A@A@A@B@@@@@B@@@@@@@@@+H)B@@+H)B@@A@B@@@@@B@.???.@@@*`)A@@r@@@H@@@A@A@B@.???.@B@@@@@@@A@B@.???.@B@.@)@?.@@@s@@@I@@@A@.??????.D@@@@@D@@@D@@@t@@@M@@@N@@@@@)@)AA@@@B@@@@@D@@@*?*?$@@@@@@@@@@@PA@@pD@@A@u@@@E@@@I@@@)Y`+C+``.)Afx1.@F@@@D@@@pD@@PA@@@@@@@@@@PA,FBC7"/>
  <ax:ocxPr ax:name="_3" ax:value=")@)@0-D@@@@D@@@v@@@Q@@@A@A@C@@@A@D@@@w@@@V@@@x@@@Q@@@E@A@C@@@@@D@@@.????????????????????.@@A@W@@@y@@@X@@@I@)V4)D)o5)b)l%@A@@@@@@@)B)@*?*?F@@@D@@@.????.A@z@@@E@@@B@@@sv@F@@@D@@@@@@L@@@A@@@A@B@@@@@{@@@G@@@A@A@A@B@@@@@B@@@@@@@@@+H)B@@+H)B@@A@B@@@@@B@.???.@@@*`)A@@|@@@H@@@A@A@B@.???.@B@@@@@@@A@B@.???.@B@.@)@?.@@@}@@@I@@@A@A@.????.D@@@@@D@@@D@@@~@@@M@@@N@@@@@)@)AA@@@B@@@@@D@@@@@$@@@5.&gt;??.sO@@)`.???.)CP@@A@z@@@+k@@@PA@@5.&gt;??.sO@@)`.???.)CP@@@@D@@@@@@@@@*?*?@@@@A@A@A@A@A@@@@@@@@@@@@@A@@@@@*@)?@@@@@@x)@@@@@@@)B)@F@E@A@A@@@D@A@@@@@@@D@E@@@A@D@@@)?@@@Q@@@A@A@C@@@A@D@@@)@@@@T@@@A@*?*?)A@@@U@@@@@@@F@@@D@@@J@@@A@A@@@@@B@@@@@@@@@@@)@)@A@@@@@@@B@@@@@@@@@@@)@)@A@@@@@@@B@@@@@@@@@@@)@)@@@*0)B@@0)B)B@@@L@@@A@@@B@B@B@*?*?)C@@@G@@@A@A@A@B@@@@@B@@@@@@@@@+H)B@@+H)B@@A@B@@@@@B@.???.@@@*`)A@@)D@@@H@@@A@A@B@.???.@B@@@@@@@A@B@.???.@B@.@)@?.@@@)E@@@I@@@A@.??????.D@@@@@D@@@D@@@)F@@@M@@@N@@@@@)@)AA@@@B@@@@@D@@@*?*?$@@@@@@@@@@@PA@@PF@@A@)G@@@E@@@M@@@.u)Q)Bp*`-*YC`+`A)f8q/@F@@@D@@@PF@@PA@@@@@@@@@@PA@@PF@@@@D@@@)H@@@Q@@@A@A@C@@@A@D@@@)I@@@V@,53B4"/>
  <ax:ocxPr ax:name="_4" ax:value=")@)@J-@@@Q@@@E@A@C@@@@@D@@@.????????????????????.@@A@W@@@)K@@@X@@@@@@@@@)B)@*?*?F@@@D@@@.????.A@)L@@@E@@@B@@@sv@F@@@D@@@@)@*eL@@@A@@@@@B@@@A@)M@@@G@@@A@A@A@B@@@@@B@@@@@@@@@+H)B@@+H)B@@A@B@@@@@B@.???.@@@*`)A@@)N@@@H@@@A@A@B@.???.@B@@@@@@@A@B@.???.@B@.@)@?.@@@)O@@@I@@@A@A@.????.D@@@@@D@@@D@@@)P@@@M@@@N@@@@@)@)AA@@@B@@@@@D@@@A@$@@@@@@@@@@@+k@@@PA@@A@)L@@@+k@@@PA@@@@@@@@@@+k@@@PA@@@@D@@@@@@@@@*?*?@@@@A@A@A@A@A@@@@@@@@@@@@@A@@@@@*@)?@@D@A@@@@@@@D@E@@@A@D@@@)Q@@@T@@@@@*?*?)R@@@U@@@@@@@F@@@D@@@J@@@A@A@@@@@B@@@@@@@@@@@)@)@A@@@@@@@B@@@@@@@@@@@)@)@A@@@@@@@B@@@@@@@@@@@)@)@@@*0)B@@0)B)S@@@L@@@A@@@B@B@@@*?*?)T@@@G@@@A@A@A@B@@@@@B@@@@@@@@@+H)B@@+H)B@@A@B@@@@@B@.???.@@@*`)A@@)U@@@H@@@A@A@B@.???.@B@@@@@@@A@B@.???.@B@.@)@?.@@@)V@@@I@@@A@.??????.D@@@@@D@@@D@@@)W@@@M@@@N@@@@@)@)AA@@@B@@@@@D@@@*?*?$@@@@@@@@@@@pD@@PA@@A@)X@@@E@@@I@@@)Z`+C+``.)Afx1.@F@@@D@@@pD@@PA@@@@@@@@@@pD@@PA@@@@D@@@)Y@@@Q@@@@@A@C@@@@@D@@@@@@@@@*?*?@@@@A@A@A@A@A@@@@@@@@@@@@@*?*?@@@@*@)?@@D@A@@@@@@@D@E@@@B@D@@@*?*?@@*t)B@@*t)B.)C5h.~@@*@)?_*Ek)?D@/MLL*=)?)?.Z-@,3EE0"/>
  <ax:ocxPr ax:name="_5" ax:value="-@@Y@@@N@)V4)S52)f!#%)D%3#@A@A@A@B@.???.@B@@@@@@@A@A@@@@@B@@@@@@@@@@@)@)@@@@@@@)[@@@Q@@@@@A@C@@@@@D@@@(1C@@@T@@@@@@@)]@@@U@@@@@@@F@@@D@@@J@@@A@@@@@@@B@@@@@@@@@@@)@)@A@@@@@@@B@@@@@@@@@@@)@)@A@@@@@@@B@@@@@@@@@@@)@)@@@@@@@@@)^@@@L@@@A@@@B@B@@@.??????.)_@@@M@@@N@@@@@)@)AA@@@B@@@@@D@@@@@$@@@@@@@@@@@@@@@@@@@@@.????.@@@@@@@@@@@@@@@@@@@@@@@@@@D@@@)`@@@Q@@@@@A@C@@@@@D@@@@@@@@@@@@@@@@@@@A@A@@@@@@@@@@@@@@@@@@@@@*@)?@@B@@@@@@@@@D@E@@@@@D@@@*?*?!@@@Z@@@L@)V4-CLineItem-@A@@@@@@@@@A@A@B@*?@@@B@@@@@@@A@I@@@@@B@*?@@@@@*`)A@@)@)@.????.D@@@)b@@@Z@@@@@@@@@@@A@A@B@*?*?@@B@@@@@@@A@I@@@@@B@*?*?@@@@*`)A@@)@)@.????.D@@@@@@@@@A@A@A@@@D@@@.????.@@A@@@A@A@@@N@@@*0@*0@A@*?*?@@0)C@@?)C@+@*Y)E@+`*W)EH@#@@@G@@@A@A@A@B@@@@@B@@@@@@@@@+H)B@@+H)B@@A@B@@@@@B@.???.@@@*`)A@@$@@@H@@@A@A@B@.???.@B@@@@@@@A@B@.???.@B@.@)@?.@@@%@@@I@@@A@.??????.D@@@@@D@@@D@@@D@@@)f@@@Q@@@A@A@C@@@A@D@@@'@@@[@@@I@)V4)S%2)i%3@E@A@A@@@B@B@*?@@@@@`)B@@)@)@A@A@@@@@B@*?@@A@@@@@@)@)@A@A@B@*?@@@B@@@@@@@.????.)h@@@Q@@@E@A@C@@@E@D@@@)i@@@(5C@@@N@)V4)S%2)i%3-Point-@A@)j@@@]@@@N@)V,DAB1"/>
  <ax:ocxPr ax:name="_6" ax:value="tSeriesLabel-@A@L@@@A@@@B@B@@@A@.????.)k@@@M@@@)l@@@E@@@D@@@.q|xr.@F@@@D@@@@@$)A@@@@B@@@@@D@@@@@$@@@@@@@@@@@@@@@@@@@@@.????.@@@@@@@@@@@@@@@@@@@@@@@@@@D@@@@@@@@@@@@@@@.????????.D@@@)m@@@(5C@@@)n@@@]@@@L@@@A@@@B@B@@@A@.????.)o@@@M@@@)l@@@@@$)A@@@@B@@@@@D@@@@@$@@@@@@@@@@@@@@@@@@@@@.????.@@@@@@@@@@@@@@@@@@@@@@@@@@D@@@@@@@@@@@@@@@.????????.D@@@0@@@(5C@@@1@@@]@@@L@@@A@@@B@B@@@A@.????.2@@@M@@@)l@@@@@$)A@@@@B@@@@@D@@@@@$@@@@@@@@@@@@@@@@@@@@@.????.@@@@@@@@@@@@@@@@@@@@@@@@@@D@@@@@@@@@@@@@@@.????????.D@@@3@@@(5C@@@4@@@]@@@L@@@A@@@B@B@@@A@.????.5@@@M@@@)l@@@@@$)A@@@@B@@@@@D@@@@@$@@@@@@@@@@@@@@@@@@@@@.????.@@@@@@@@@@@@@@@@@@@@@@@@@@D@@@@@@@@@@@@@@@.????????.D@@@6@@@(5C@@@7@@@]@@@L@@@A@@@B@B@@@A@.????.8@@@M@@@)l@@@@@$)A@@@@B@@@@@D@@@@@$@@@@@@@@@@@@@@@@@@@@@.????.@@@@@@@@@@@@@@@@@@@@@@@@@@D@@@@@@@@@@@@@@@.????????.D@@@*?*?@@@@@@A@A@@@@@B@@@@@@@@@@@)@)@L@@@@@@@@@@@@@@@@@@@@@@@@@@@@@@@@@@@A@@@@@@@B@@@@*@@@*`)A@@)@)@@@9@@@E@@@A@@@p@F@@@D@@@:@@@]@@@L@@@A@@@B@B@@@.??????.;@@@M@@@N@@@@@)@)AA@@@B@@@@@D@@@@@$@@@@@@@@@@@@@@@@@@@@@9@,4D94"/>
  <ax:ocxPr ax:name="_7" ax:value="-@@@@@@@@@@@@@@@@@@@@@@@@@@@@D@@@&lt;@@@L@@@A@@@@@B@@@A@.????.=@@@M@@@N@@@@@)@)AA@@@B@@@@@D@@@A@@@@@@@@@@@@@5@@@PA@@A@9@@@5@@@PA@@@@@@@@@@5@@@PA@@@@D@@@A@&gt;@@@^@@@M@)V4)T%84)F)o2)m!4@B@D@@@@@?@@@_@@@N@)V4)F)o2)m!4)G2)o50@B@D@@@A@*@@@@`@@@L@)V4)F)o2)m!44%2@C@D@@@J@)n@G@I@@@@@@@@@@@@@@@@@@@B@@@@@*A@@@E@@@@@@@F@@@D@@@*B@@@a@@@K@)V4)D)i')i4)S%4@B@D@@@@@@@@@*C@@@a@@@D@@@@@@@@@*D@@@a@@@D@@@@@@@@@*E@@@`@@@D@@@J@)n@G@I@@@@@@@@@@@@@@@@@@@B@@@@@*F@@@E@@@@@@@F@@@D@@@*G@@@a@@@D@@@@@@@@@*H@@@a@@@D@@@@@@@@@*I@@@a@@@D@@@@@@@@@*J@@@`@@@D@@@J@)n@G@I@@@@@@@@@@@@@@@@@@@B@@@@@*K@@@E@@@@@@@F@@@D@@@*L@@@a@@@D@@@@@@@@@*M@@@a@@@D@@@@@@@@@*N@@@a@@@D@@@@@@@@@*O@@@`@@@D@@@J@)n@G@I@@@@@@@@@@@@@@@@@@@B@@@@@*P@@@E@@@@@@@F@@@D@@@*Q@@@a@@@D@@@@@@@@@*R@@@a@@@D@@@@@@@@@*S@@@a@@@D@@@@@@@@@*T@@@^@@@D@@@@@*U@@@_@@@D@@@A@*V@@@`@@@D@@@F@)n@F@I@@@@@*&gt;*?@@@@@@@@@@@@B@@@@@*W@@@E@@@G@@@)Bp)E)Bq)J)n@F@@@D@@@*X@@@a@@@D@@@A@@@@@*Y@@@a@@@D@@@A@A@@@*Z@@@a@@@D@@@@@@@@@*[@@@`@@@D@@@J@)n@G@I@@@@@@@@@@@@@@@@@@@B@@@@@(DC@@@E@@@@@@@F@@@D@@@*]@@@a@@@D@@@@@@@@@*^@@@a@,98AF"/>
  <ax:ocxPr ax:name="_8" ax:value="-@@D@@@@@@@@@*_@@@a@@@D@@@@@@@@@*`@@@`@@@D@@@J@)n@G@I@@@@@@@@@@@@@@@@@@@B@@@@@*a@@@E@@@@@@@F@@@D@@@*b@@@a@@@D@@@@@@@@@*c@@@a@@@D@@@@@@@@@*d@@@a@@@D@@@@@@@@@*e@@@`@@@D@@@J@)n@G@I@@@@@@@@@@@@@@@@@@@B@@@@@*f@@@E@@@@@@@F@@@D@@@*g@@@a@@@D@@@@@@@@@*h@@@a@@@D@@@@@@@@@*i@@@a@@@D@@@@@@@@@*j@@@]@@@L@@@A@@@B@B@@@A@.????k.@@@M@@@)l@@@@@$)A@@@@B@@@@@D@@@@@$@@@@@@@@@@@@@@@@@@@@@.????.@@@@@@@@@@@@@@@@@@@@@@@@@@D@@@@@A@B@A@A@@@@@B@*?@@@@@`)B@@)@)@@@+H)B@@B@*?@@@*l@@@I@@@A@@@.????.D@@@K@@@D@@@*@)?B@*?@@AB@*?@@A@@[@@@A@E@F@G@H@I@J@@@A@B@C@D@W@X@Y@K@L@M@O@P@U@V@`@a@b@b@E@B@B@B@F@H@@@@@@@@@@@D@@@*m@@@b@@@M@)V4)C)h!24)T)i4)l%@A@K@@@*n@@@L@@@A@@@B@B@@@A@.????o.@@@M@@@N@@@@@)@)AA@@@B@@@@@D@@@A@$@@@@@@@@@@@vD@@PA@@A@*p@@@E@@@I@@@.)B7)Fn*`)Afx1.@F@@@D@@@vD@@PA@@@@@@@@@@vD@@PA@@@@D@@@N@@@*0@$@A@@@@*`*2)D@*h*H)E@p)I)E@)h*W)EA@*q@@@G@@@A@A@A@B@@@@@B@@@@@@@@@+H)B@@+H)B@@A@B@@@@@B@.???.@@@*`)A@@*r@@@H@@@A@A@B@.???.@B@@@@@@@A@B@.???.@B@.@)@?.@@@*s@@@I@@@A@.??????.D@@@@@D@@@D@@@D@@@*t@@@c@@@G@)V4)L)i34@B@C@@@@@D@@@@@A@@@@@.??????????????.C@,CC72"/>
  <ax:ocxPr ax:name="_9" ax:value="-@@@@d@@@I@)V4-Window-@C@D@@@@@,2BA3"/>
  <ax:ocxPr ax:name="_count" ax:value="10"/>
  <ax:ocxPr ax:name="_ver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1A833-D083-4C99-B445-819823E3B1DA}" type="datetimeFigureOut">
              <a:rPr lang="ko-KR" altLang="en-US" smtClean="0"/>
              <a:pPr/>
              <a:t>2014-02-02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A6EED-9736-4EEE-8954-FE44CC2736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75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AB49-0C93-49ED-AA38-0803D4E3CC62}" type="datetimeFigureOut">
              <a:rPr lang="ko-KR" altLang="en-US" smtClean="0"/>
              <a:pPr/>
              <a:t>2014-02-02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A7B2F-4543-4637-9CF4-84970CA7FF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89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A7B2F-4543-4637-9CF4-84970CA7FF95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7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표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0000">
                <a:schemeClr val="bg1">
                  <a:alpha val="0"/>
                </a:schemeClr>
              </a:gs>
              <a:gs pos="85000">
                <a:schemeClr val="bg1">
                  <a:alpha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-32" y="1700808"/>
            <a:ext cx="9144000" cy="1008112"/>
          </a:xfrm>
        </p:spPr>
        <p:txBody>
          <a:bodyPr anchor="ctr" anchorCtr="1">
            <a:noAutofit/>
          </a:bodyPr>
          <a:lstStyle>
            <a:lvl1pPr>
              <a:defRPr b="1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발표 제목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714620"/>
            <a:ext cx="6400800" cy="2657617"/>
          </a:xfrm>
        </p:spPr>
        <p:txBody>
          <a:bodyPr anchor="ctr" anchorCtr="1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1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z="1600" dirty="0" smtClean="0"/>
              <a:t>강의 </a:t>
            </a:r>
            <a:r>
              <a:rPr lang="en-US" altLang="ko-KR" sz="1600" dirty="0" smtClean="0"/>
              <a:t># ?</a:t>
            </a:r>
          </a:p>
          <a:p>
            <a:endParaRPr lang="en-US" altLang="ko-KR" sz="1600" dirty="0" smtClean="0"/>
          </a:p>
          <a:p>
            <a:endParaRPr lang="ko-KR" altLang="en-US" sz="1600" dirty="0" smtClean="0"/>
          </a:p>
          <a:p>
            <a:r>
              <a:rPr lang="ko-KR" altLang="en-US" dirty="0" smtClean="0"/>
              <a:t>소속 지위</a:t>
            </a:r>
            <a:endParaRPr lang="en-US" altLang="ko-KR" dirty="0" smtClean="0"/>
          </a:p>
          <a:p>
            <a:r>
              <a:rPr lang="ko-KR" altLang="en-US" dirty="0" smtClean="0"/>
              <a:t>이름</a:t>
            </a:r>
            <a:endParaRPr lang="en-US" altLang="ko-KR" dirty="0" smtClean="0"/>
          </a:p>
          <a:p>
            <a:endParaRPr lang="en-US" altLang="ko-KR" sz="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994B-B535-4D12-9E29-47860A679267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143900" y="6381328"/>
            <a:ext cx="500066" cy="365125"/>
          </a:xfrm>
        </p:spPr>
        <p:txBody>
          <a:bodyPr/>
          <a:lstStyle/>
          <a:p>
            <a:r>
              <a:rPr lang="en-US" altLang="ko-KR" smtClean="0"/>
              <a:t>/ 52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429520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8475-5C97-48AD-AD15-CBBC8A8C6482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092280" cy="720000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3600" b="1" u="none" kern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제목 적기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D:\D 드라이브\대학원\실험실 서식\공과대학 UI 관련\snu basic.jpg"/>
          <p:cNvPicPr>
            <a:picLocks noChangeAspect="1" noChangeArrowheads="1"/>
          </p:cNvPicPr>
          <p:nvPr userDrawn="1"/>
        </p:nvPicPr>
        <p:blipFill>
          <a:blip r:embed="rId2" cstate="print"/>
          <a:srcRect l="63422" t="21497" r="21991" b="71337"/>
          <a:stretch>
            <a:fillRect/>
          </a:stretch>
        </p:blipFill>
        <p:spPr bwMode="auto">
          <a:xfrm>
            <a:off x="7190510" y="0"/>
            <a:ext cx="1953490" cy="64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&amp; 부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8475-5C97-48AD-AD15-CBBC8A8C6482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092280" cy="720000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3600" b="1" u="none" kern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제목 적기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D:\D 드라이브\대학원\실험실 서식\공과대학 UI 관련\snu basic.jpg"/>
          <p:cNvPicPr>
            <a:picLocks noChangeAspect="1" noChangeArrowheads="1"/>
          </p:cNvPicPr>
          <p:nvPr userDrawn="1"/>
        </p:nvPicPr>
        <p:blipFill>
          <a:blip r:embed="rId2" cstate="print"/>
          <a:srcRect l="63422" t="21497" r="21991" b="71337"/>
          <a:stretch>
            <a:fillRect/>
          </a:stretch>
        </p:blipFill>
        <p:spPr bwMode="auto">
          <a:xfrm>
            <a:off x="7155014" y="0"/>
            <a:ext cx="1953490" cy="648000"/>
          </a:xfrm>
          <a:prstGeom prst="rect">
            <a:avLst/>
          </a:prstGeom>
          <a:noFill/>
        </p:spPr>
      </p:pic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714356"/>
            <a:ext cx="9144000" cy="571503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1"/>
            <a:tileRect/>
          </a:gradFill>
        </p:spPr>
        <p:txBody>
          <a:bodyPr>
            <a:normAutofit/>
          </a:bodyPr>
          <a:lstStyle>
            <a:lvl1pPr marL="514350" indent="-514350" algn="ctr">
              <a:buFontTx/>
              <a:buNone/>
              <a:defRPr sz="2800" b="1" u="none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부제목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단원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1588-352A-4A9B-BBE5-45034FB4849B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0" y="2060848"/>
            <a:ext cx="9144000" cy="126000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4400" b="1" u="none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err="1" smtClean="0"/>
              <a:t>단원명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720000"/>
          </a:xfr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4400" b="1" kern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목차 적기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-5644"/>
            <a:ext cx="9144000" cy="7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36B-F8B5-4D4B-85F4-EE8BDA4ABF22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Picture 3" descr="D:\D 드라이브\대학원\실험실 서식\공과대학 UI 관련\snu basic.jpg"/>
          <p:cNvPicPr>
            <a:picLocks noChangeAspect="1" noChangeArrowheads="1"/>
          </p:cNvPicPr>
          <p:nvPr userDrawn="1"/>
        </p:nvPicPr>
        <p:blipFill>
          <a:blip r:embed="rId2" cstate="print"/>
          <a:srcRect l="63422" t="21497" r="21991" b="71337"/>
          <a:stretch>
            <a:fillRect/>
          </a:stretch>
        </p:blipFill>
        <p:spPr bwMode="auto">
          <a:xfrm>
            <a:off x="7155014" y="0"/>
            <a:ext cx="1953490" cy="64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32520" y="6429396"/>
            <a:ext cx="1115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1" hangingPunct="1">
              <a:defRPr lang="ko-KR" altLang="en-US" sz="1200" b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fld id="{6F11E6AE-1819-4329-AE37-143071FA2C37}" type="datetime1">
              <a:rPr lang="en-US" altLang="ko-KR" smtClean="0"/>
              <a:pPr/>
              <a:t>2/2/2014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7668344" y="6381328"/>
            <a:ext cx="832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1" hangingPunct="1">
              <a:defRPr lang="en-US" altLang="ko-KR" sz="1200" b="1" kern="120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ko-KR" altLang="en-US" dirty="0" smtClean="0"/>
              <a:t> </a:t>
            </a:r>
            <a:fld id="{7BB653A9-786D-45B2-B40C-4C095B7799F7}" type="slidenum">
              <a:rPr lang="en-US" altLang="ko-KR" smtClean="0"/>
              <a:pPr/>
              <a:t>‹#›</a:t>
            </a:fld>
            <a:r>
              <a:rPr lang="en-US" altLang="ko-KR" dirty="0" smtClean="0"/>
              <a:t> / 52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55" r:id="rId4"/>
    <p:sldLayoutId id="2147483657" r:id="rId5"/>
    <p:sldLayoutId id="2147483658" r:id="rId6"/>
    <p:sldLayoutId id="2147483663" r:id="rId7"/>
    <p:sldLayoutId id="2147483664" r:id="rId8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2.wmf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oleObject" Target="../embeddings/oleObject23.bin"/><Relationship Id="rId7" Type="http://schemas.openxmlformats.org/officeDocument/2006/relationships/hyperlink" Target="http://images.google.co.kr/imgres?imgurl=nekorea.com/picture/sell/0213/1109.jpg&amp;imgrefurl=http://nekorea.com/auction/sell/sell_list.cgi?m=total&amp;h=230&amp;w=230&amp;prev=/images?q=%EC%A0%84%EC%9E%90%EB%A0%88%EC%9D%B8%EC%A7%80&amp;svnum=10&amp;hl=ko&amp;lr=&amp;ie=UTF-8&amp;oe=utf8&amp;newwindow=1&amp;sa=N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5.jpeg"/><Relationship Id="rId4" Type="http://schemas.openxmlformats.org/officeDocument/2006/relationships/image" Target="../media/image32.wmf"/><Relationship Id="rId9" Type="http://schemas.openxmlformats.org/officeDocument/2006/relationships/hyperlink" Target="http://images.google.co.kr/imgres?imgurl=www.cmstech.co.kr/home/product/tai/images/03.jpg&amp;imgrefurl=http://www.cmstech.co.kr/home/product/tai/win.htm&amp;h=214&amp;w=407&amp;prev=/images?q=%EC%A0%84%EC%9E%90%EB%A0%88%EC%9D%B8%EC%A7%80&amp;svnum=10&amp;hl=ko&amp;lr=&amp;ie=UTF-8&amp;oe=utf8&amp;newwindow=1&amp;sa=N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kikimart.com/bbsemarket/img/t2.jpg&amp;imgrefurl=http://www.kikimart.com/bbsemarket/shop/goodlist.php3?part_code=tupperware&amp;h=332&amp;w=217&amp;prev=/images?q=%EB%83%89%EC%9E%A5%EA%B3%A0&amp;start=60&amp;svnum=10&amp;hl=ko&amp;lr=&amp;ie=UTF-8&amp;inlang=ko&amp;sa=N" TargetMode="Externa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8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images.google.com/imgres?imgurl=www.fishchain.co.kr/kr/e_store/pro_img/ref3.jpg&amp;imgrefurl=http://www.fishchain.co.kr/kr/e_store/main.asp?ca_main=400&amp;h=225&amp;w=225&amp;prev=/images?q=%EB%83%89%EC%9E%A5%EA%B3%A0&amp;svnum=10&amp;hl=ko&amp;lr=&amp;ie=UTF-8&amp;inlang=ko&amp;sa=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tarzanj.hihome.com/promin01.gif&amp;imgrefurl=http://tarzanj.hihome.com/a1.htm&amp;h=156&amp;w=156&amp;prev=/images?q=%ED%83%9C%EC%96%91&amp;start=20&amp;svnum=10&amp;hl=ko&amp;lr=&amp;ie=UTF-8&amp;inlang=ko&amp;sa=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-32" y="1412776"/>
            <a:ext cx="9144000" cy="1008112"/>
          </a:xfrm>
        </p:spPr>
        <p:txBody>
          <a:bodyPr/>
          <a:lstStyle/>
          <a:p>
            <a:r>
              <a:rPr lang="en-US" altLang="ko-KR" dirty="0" smtClean="0"/>
              <a:t>Environmental Thermal Engineering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232247"/>
          </a:xfrm>
        </p:spPr>
        <p:txBody>
          <a:bodyPr/>
          <a:lstStyle/>
          <a:p>
            <a:r>
              <a:rPr lang="en-US" altLang="ko-KR" sz="1600" dirty="0" smtClean="0"/>
              <a:t>Lecture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# </a:t>
            </a:r>
            <a:r>
              <a:rPr lang="en-US" altLang="ko-KR" sz="1600" dirty="0" smtClean="0"/>
              <a:t>14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ko-KR" altLang="en-US" sz="1600" dirty="0" smtClean="0"/>
          </a:p>
          <a:p>
            <a:r>
              <a:rPr lang="en-US" altLang="ko-KR" dirty="0" smtClean="0"/>
              <a:t>Min </a:t>
            </a:r>
            <a:r>
              <a:rPr lang="en-US" altLang="ko-KR" dirty="0" err="1" smtClean="0"/>
              <a:t>soo</a:t>
            </a:r>
            <a:r>
              <a:rPr lang="en-US" altLang="ko-KR" dirty="0" smtClean="0"/>
              <a:t> Kim</a:t>
            </a:r>
          </a:p>
          <a:p>
            <a:endParaRPr lang="en-US" altLang="ko-KR" sz="800" dirty="0" smtClean="0"/>
          </a:p>
          <a:p>
            <a:r>
              <a:rPr lang="en-US" altLang="ko-KR" dirty="0" smtClean="0"/>
              <a:t>Mechanical &amp; Aerospace Engineering</a:t>
            </a:r>
          </a:p>
        </p:txBody>
      </p:sp>
    </p:spTree>
    <p:extLst>
      <p:ext uri="{BB962C8B-B14F-4D97-AF65-F5344CB8AC3E}">
        <p14:creationId xmlns:p14="http://schemas.microsoft.com/office/powerpoint/2010/main" val="38124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99392"/>
            <a:ext cx="7092280" cy="72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400" b="1" dirty="0" smtClean="0"/>
              <a:t>Overview of the relationship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between </a:t>
            </a:r>
            <a:r>
              <a:rPr lang="en-US" altLang="ko-KR" sz="2400" b="1" dirty="0" smtClean="0"/>
              <a:t>cooling load and heat gain</a:t>
            </a:r>
            <a:endParaRPr lang="ko-KR" altLang="en-US" sz="2400" b="1" dirty="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27038" y="2036763"/>
            <a:ext cx="8550275" cy="3919537"/>
            <a:chOff x="269" y="1403"/>
            <a:chExt cx="5386" cy="2469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269" y="1403"/>
              <a:ext cx="4843" cy="2223"/>
              <a:chOff x="357" y="1403"/>
              <a:chExt cx="4843" cy="2223"/>
            </a:xfrm>
          </p:grpSpPr>
          <p:sp>
            <p:nvSpPr>
              <p:cNvPr id="48132" name="Rectangle 4"/>
              <p:cNvSpPr>
                <a:spLocks noChangeArrowheads="1"/>
              </p:cNvSpPr>
              <p:nvPr/>
            </p:nvSpPr>
            <p:spPr bwMode="auto">
              <a:xfrm>
                <a:off x="625" y="2160"/>
                <a:ext cx="1014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Instantaneous</a:t>
                </a:r>
              </a:p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Heat</a:t>
                </a:r>
              </a:p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gain</a:t>
                </a:r>
              </a:p>
            </p:txBody>
          </p:sp>
          <p:sp>
            <p:nvSpPr>
              <p:cNvPr id="48133" name="Rectangle 5"/>
              <p:cNvSpPr>
                <a:spLocks noChangeArrowheads="1"/>
              </p:cNvSpPr>
              <p:nvPr/>
            </p:nvSpPr>
            <p:spPr bwMode="auto">
              <a:xfrm>
                <a:off x="1826" y="3059"/>
                <a:ext cx="86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ko-KR" sz="1000">
                    <a:latin typeface="Georgia" pitchFamily="18" charset="0"/>
                    <a:ea typeface="HY견고딕" pitchFamily="18" charset="-127"/>
                  </a:rPr>
                  <a:t>Furnishings,</a:t>
                </a:r>
              </a:p>
              <a:p>
                <a:r>
                  <a:rPr lang="en-US" altLang="ko-KR" sz="1000">
                    <a:latin typeface="Georgia" pitchFamily="18" charset="0"/>
                    <a:ea typeface="HY견고딕" pitchFamily="18" charset="-127"/>
                  </a:rPr>
                  <a:t>Structure,</a:t>
                </a:r>
              </a:p>
              <a:p>
                <a:r>
                  <a:rPr lang="en-US" altLang="ko-KR" sz="1000">
                    <a:latin typeface="Georgia" pitchFamily="18" charset="0"/>
                    <a:ea typeface="HY견고딕" pitchFamily="18" charset="-127"/>
                  </a:rPr>
                  <a:t>Variable heat storage</a:t>
                </a:r>
              </a:p>
            </p:txBody>
          </p:sp>
          <p:sp>
            <p:nvSpPr>
              <p:cNvPr id="48134" name="Rectangle 6"/>
              <p:cNvSpPr>
                <a:spLocks noChangeArrowheads="1"/>
              </p:cNvSpPr>
              <p:nvPr/>
            </p:nvSpPr>
            <p:spPr bwMode="auto">
              <a:xfrm>
                <a:off x="4038" y="2160"/>
                <a:ext cx="1014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Heat extraction</a:t>
                </a:r>
              </a:p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By equipment</a:t>
                </a:r>
              </a:p>
            </p:txBody>
          </p:sp>
          <p:sp>
            <p:nvSpPr>
              <p:cNvPr id="48135" name="Rectangle 7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1014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Instantaneous</a:t>
                </a:r>
              </a:p>
              <a:p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Cooling load</a:t>
                </a:r>
              </a:p>
            </p:txBody>
          </p:sp>
          <p:sp>
            <p:nvSpPr>
              <p:cNvPr id="48136" name="Line 8"/>
              <p:cNvSpPr>
                <a:spLocks noChangeShapeType="1"/>
              </p:cNvSpPr>
              <p:nvPr/>
            </p:nvSpPr>
            <p:spPr bwMode="auto">
              <a:xfrm>
                <a:off x="1639" y="2361"/>
                <a:ext cx="12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37" name="Line 9"/>
              <p:cNvSpPr>
                <a:spLocks noChangeShapeType="1"/>
              </p:cNvSpPr>
              <p:nvPr/>
            </p:nvSpPr>
            <p:spPr bwMode="auto">
              <a:xfrm>
                <a:off x="3894" y="2369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38" name="Line 10"/>
              <p:cNvSpPr>
                <a:spLocks noChangeShapeType="1"/>
              </p:cNvSpPr>
              <p:nvPr/>
            </p:nvSpPr>
            <p:spPr bwMode="auto">
              <a:xfrm>
                <a:off x="5054" y="2369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39" name="Line 11"/>
              <p:cNvSpPr>
                <a:spLocks noChangeShapeType="1"/>
              </p:cNvSpPr>
              <p:nvPr/>
            </p:nvSpPr>
            <p:spPr bwMode="auto">
              <a:xfrm>
                <a:off x="357" y="2361"/>
                <a:ext cx="2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>
                <a:off x="1687" y="2361"/>
                <a:ext cx="0" cy="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>
                <a:off x="1687" y="3205"/>
                <a:ext cx="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2677" y="3221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 flipV="1">
                <a:off x="2775" y="2344"/>
                <a:ext cx="0" cy="8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4" name="Line 16"/>
              <p:cNvSpPr>
                <a:spLocks noChangeShapeType="1"/>
              </p:cNvSpPr>
              <p:nvPr/>
            </p:nvSpPr>
            <p:spPr bwMode="auto">
              <a:xfrm>
                <a:off x="357" y="2361"/>
                <a:ext cx="1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>
                <a:off x="1728" y="2361"/>
                <a:ext cx="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6" name="Line 18"/>
              <p:cNvSpPr>
                <a:spLocks noChangeShapeType="1"/>
              </p:cNvSpPr>
              <p:nvPr/>
            </p:nvSpPr>
            <p:spPr bwMode="auto">
              <a:xfrm>
                <a:off x="1744" y="3205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7" name="Line 19"/>
              <p:cNvSpPr>
                <a:spLocks noChangeShapeType="1"/>
              </p:cNvSpPr>
              <p:nvPr/>
            </p:nvSpPr>
            <p:spPr bwMode="auto">
              <a:xfrm>
                <a:off x="2693" y="3221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8" name="Line 20"/>
              <p:cNvSpPr>
                <a:spLocks noChangeShapeType="1"/>
              </p:cNvSpPr>
              <p:nvPr/>
            </p:nvSpPr>
            <p:spPr bwMode="auto">
              <a:xfrm flipV="1">
                <a:off x="2775" y="2580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49" name="Line 21"/>
              <p:cNvSpPr>
                <a:spLocks noChangeShapeType="1"/>
              </p:cNvSpPr>
              <p:nvPr/>
            </p:nvSpPr>
            <p:spPr bwMode="auto">
              <a:xfrm>
                <a:off x="2775" y="2361"/>
                <a:ext cx="1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51" name="Line 23"/>
              <p:cNvSpPr>
                <a:spLocks noChangeShapeType="1"/>
              </p:cNvSpPr>
              <p:nvPr/>
            </p:nvSpPr>
            <p:spPr bwMode="auto">
              <a:xfrm>
                <a:off x="3910" y="2369"/>
                <a:ext cx="6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cxnSp>
            <p:nvCxnSpPr>
              <p:cNvPr id="48152" name="AutoShape 24"/>
              <p:cNvCxnSpPr>
                <a:cxnSpLocks noChangeShapeType="1"/>
                <a:stCxn id="48133" idx="2"/>
                <a:endCxn id="48151" idx="1"/>
              </p:cNvCxnSpPr>
              <p:nvPr/>
            </p:nvCxnSpPr>
            <p:spPr bwMode="auto">
              <a:xfrm rot="5400000" flipH="1" flipV="1">
                <a:off x="2561" y="2064"/>
                <a:ext cx="1110" cy="1719"/>
              </a:xfrm>
              <a:prstGeom prst="bentConnector3">
                <a:avLst>
                  <a:gd name="adj1" fmla="val -12972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</p:cxnSp>
          <p:sp>
            <p:nvSpPr>
              <p:cNvPr id="48153" name="Line 25"/>
              <p:cNvSpPr>
                <a:spLocks noChangeShapeType="1"/>
              </p:cNvSpPr>
              <p:nvPr/>
            </p:nvSpPr>
            <p:spPr bwMode="auto">
              <a:xfrm flipV="1">
                <a:off x="2255" y="35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54" name="Line 26"/>
              <p:cNvSpPr>
                <a:spLocks noChangeShapeType="1"/>
              </p:cNvSpPr>
              <p:nvPr/>
            </p:nvSpPr>
            <p:spPr bwMode="auto">
              <a:xfrm flipH="1">
                <a:off x="3286" y="3626"/>
                <a:ext cx="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55" name="Line 27"/>
              <p:cNvSpPr>
                <a:spLocks noChangeShapeType="1"/>
              </p:cNvSpPr>
              <p:nvPr/>
            </p:nvSpPr>
            <p:spPr bwMode="auto">
              <a:xfrm flipH="1">
                <a:off x="3975" y="2532"/>
                <a:ext cx="0" cy="2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56" name="Rectangle 28"/>
              <p:cNvSpPr>
                <a:spLocks noChangeArrowheads="1"/>
              </p:cNvSpPr>
              <p:nvPr/>
            </p:nvSpPr>
            <p:spPr bwMode="auto">
              <a:xfrm>
                <a:off x="1420" y="1403"/>
                <a:ext cx="163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ko-KR" sz="1400">
                    <a:latin typeface="Georgia" pitchFamily="18" charset="0"/>
                    <a:ea typeface="HY견고딕" pitchFamily="18" charset="-127"/>
                  </a:rPr>
                  <a:t>CLTD and CLF method</a:t>
                </a:r>
              </a:p>
            </p:txBody>
          </p:sp>
          <p:sp>
            <p:nvSpPr>
              <p:cNvPr id="48157" name="Line 29"/>
              <p:cNvSpPr>
                <a:spLocks noChangeShapeType="1"/>
              </p:cNvSpPr>
              <p:nvPr/>
            </p:nvSpPr>
            <p:spPr bwMode="auto">
              <a:xfrm>
                <a:off x="568" y="1493"/>
                <a:ext cx="0" cy="6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58" name="Line 30"/>
              <p:cNvSpPr>
                <a:spLocks noChangeShapeType="1"/>
              </p:cNvSpPr>
              <p:nvPr/>
            </p:nvSpPr>
            <p:spPr bwMode="auto">
              <a:xfrm>
                <a:off x="3934" y="1475"/>
                <a:ext cx="0" cy="7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59" name="Line 31"/>
              <p:cNvSpPr>
                <a:spLocks noChangeShapeType="1"/>
              </p:cNvSpPr>
              <p:nvPr/>
            </p:nvSpPr>
            <p:spPr bwMode="auto">
              <a:xfrm>
                <a:off x="568" y="1565"/>
                <a:ext cx="8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60" name="Line 32"/>
              <p:cNvSpPr>
                <a:spLocks noChangeShapeType="1"/>
              </p:cNvSpPr>
              <p:nvPr/>
            </p:nvSpPr>
            <p:spPr bwMode="auto">
              <a:xfrm>
                <a:off x="3089" y="1523"/>
                <a:ext cx="8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8161" name="Text Box 33"/>
              <p:cNvSpPr txBox="1">
                <a:spLocks noChangeArrowheads="1"/>
              </p:cNvSpPr>
              <p:nvPr/>
            </p:nvSpPr>
            <p:spPr bwMode="auto">
              <a:xfrm>
                <a:off x="1679" y="2160"/>
                <a:ext cx="120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Convection component</a:t>
                </a:r>
              </a:p>
            </p:txBody>
          </p:sp>
          <p:sp>
            <p:nvSpPr>
              <p:cNvPr id="48162" name="Text Box 34"/>
              <p:cNvSpPr txBox="1">
                <a:spLocks noChangeArrowheads="1"/>
              </p:cNvSpPr>
              <p:nvPr/>
            </p:nvSpPr>
            <p:spPr bwMode="auto">
              <a:xfrm>
                <a:off x="1736" y="2426"/>
                <a:ext cx="1144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ko-KR" sz="1100">
                    <a:latin typeface="Georgia" pitchFamily="18" charset="0"/>
                    <a:ea typeface="HY견고딕" pitchFamily="18" charset="-127"/>
                  </a:rPr>
                  <a:t>Radiation component</a:t>
                </a:r>
              </a:p>
            </p:txBody>
          </p:sp>
          <p:sp>
            <p:nvSpPr>
              <p:cNvPr id="48163" name="Text Box 35"/>
              <p:cNvSpPr txBox="1">
                <a:spLocks noChangeArrowheads="1"/>
              </p:cNvSpPr>
              <p:nvPr/>
            </p:nvSpPr>
            <p:spPr bwMode="auto">
              <a:xfrm>
                <a:off x="2880" y="2645"/>
                <a:ext cx="102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Convection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altLang="ko-KR" sz="1200">
                    <a:latin typeface="Georgia" pitchFamily="18" charset="0"/>
                    <a:ea typeface="HY견고딕" pitchFamily="18" charset="-127"/>
                  </a:rPr>
                  <a:t>(with time delay)</a:t>
                </a:r>
              </a:p>
            </p:txBody>
          </p:sp>
        </p:grpSp>
        <p:sp>
          <p:nvSpPr>
            <p:cNvPr id="48164" name="Text Box 36"/>
            <p:cNvSpPr txBox="1">
              <a:spLocks noChangeArrowheads="1"/>
            </p:cNvSpPr>
            <p:nvPr/>
          </p:nvSpPr>
          <p:spPr bwMode="auto">
            <a:xfrm>
              <a:off x="2385" y="3699"/>
              <a:ext cx="1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ko-KR" sz="1200">
                  <a:latin typeface="Georgia" pitchFamily="18" charset="0"/>
                  <a:ea typeface="HY견고딕" pitchFamily="18" charset="-127"/>
                </a:rPr>
                <a:t>Swing of space temperature</a:t>
              </a:r>
            </a:p>
          </p:txBody>
        </p:sp>
        <p:sp>
          <p:nvSpPr>
            <p:cNvPr id="48165" name="Text Box 37"/>
            <p:cNvSpPr txBox="1">
              <a:spLocks noChangeArrowheads="1"/>
            </p:cNvSpPr>
            <p:nvPr/>
          </p:nvSpPr>
          <p:spPr bwMode="auto">
            <a:xfrm>
              <a:off x="5111" y="2160"/>
              <a:ext cx="54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ko-KR" sz="1200">
                  <a:latin typeface="Georgia" pitchFamily="18" charset="0"/>
                  <a:ea typeface="HY견고딕" pitchFamily="18" charset="-127"/>
                </a:rPr>
                <a:t>Heat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200">
                  <a:latin typeface="Georgia" pitchFamily="18" charset="0"/>
                  <a:ea typeface="HY견고딕" pitchFamily="18" charset="-127"/>
                </a:rPr>
                <a:t>rejected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1878013" y="2419350"/>
            <a:ext cx="1541462" cy="7270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 smtClean="0"/>
              <a:t>Light, middle, heavy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structure’s</a:t>
            </a:r>
            <a:br>
              <a:rPr lang="en-US" altLang="ko-KR" sz="2000" dirty="0" smtClean="0"/>
            </a:br>
            <a:r>
              <a:rPr lang="en-US" altLang="ko-KR" sz="2000" dirty="0" smtClean="0"/>
              <a:t>real cooling load and solar heat gain</a:t>
            </a:r>
            <a:endParaRPr lang="ko-KR" altLang="en-US" sz="2000" dirty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490663" y="2116138"/>
            <a:ext cx="0" cy="343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490663" y="5561013"/>
            <a:ext cx="6538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1503363" y="2578100"/>
            <a:ext cx="4157662" cy="2982913"/>
          </a:xfrm>
          <a:custGeom>
            <a:avLst/>
            <a:gdLst/>
            <a:ahLst/>
            <a:cxnLst>
              <a:cxn ang="0">
                <a:pos x="0" y="1879"/>
              </a:cxn>
              <a:cxn ang="0">
                <a:pos x="55" y="1808"/>
              </a:cxn>
              <a:cxn ang="0">
                <a:pos x="150" y="1706"/>
              </a:cxn>
              <a:cxn ang="0">
                <a:pos x="197" y="1635"/>
              </a:cxn>
              <a:cxn ang="0">
                <a:pos x="300" y="1572"/>
              </a:cxn>
              <a:cxn ang="0">
                <a:pos x="631" y="1540"/>
              </a:cxn>
              <a:cxn ang="0">
                <a:pos x="789" y="1516"/>
              </a:cxn>
              <a:cxn ang="0">
                <a:pos x="860" y="1493"/>
              </a:cxn>
              <a:cxn ang="0">
                <a:pos x="884" y="1477"/>
              </a:cxn>
              <a:cxn ang="0">
                <a:pos x="907" y="1453"/>
              </a:cxn>
              <a:cxn ang="0">
                <a:pos x="955" y="1430"/>
              </a:cxn>
              <a:cxn ang="0">
                <a:pos x="1002" y="1398"/>
              </a:cxn>
              <a:cxn ang="0">
                <a:pos x="1049" y="1351"/>
              </a:cxn>
              <a:cxn ang="0">
                <a:pos x="1057" y="1327"/>
              </a:cxn>
              <a:cxn ang="0">
                <a:pos x="1081" y="1311"/>
              </a:cxn>
              <a:cxn ang="0">
                <a:pos x="1168" y="1146"/>
              </a:cxn>
              <a:cxn ang="0">
                <a:pos x="1199" y="1075"/>
              </a:cxn>
              <a:cxn ang="0">
                <a:pos x="1223" y="1067"/>
              </a:cxn>
              <a:cxn ang="0">
                <a:pos x="1310" y="901"/>
              </a:cxn>
              <a:cxn ang="0">
                <a:pos x="1333" y="830"/>
              </a:cxn>
              <a:cxn ang="0">
                <a:pos x="1428" y="617"/>
              </a:cxn>
              <a:cxn ang="0">
                <a:pos x="1499" y="459"/>
              </a:cxn>
              <a:cxn ang="0">
                <a:pos x="1554" y="262"/>
              </a:cxn>
              <a:cxn ang="0">
                <a:pos x="1578" y="214"/>
              </a:cxn>
              <a:cxn ang="0">
                <a:pos x="1665" y="72"/>
              </a:cxn>
              <a:cxn ang="0">
                <a:pos x="1949" y="41"/>
              </a:cxn>
              <a:cxn ang="0">
                <a:pos x="1996" y="65"/>
              </a:cxn>
              <a:cxn ang="0">
                <a:pos x="2004" y="88"/>
              </a:cxn>
              <a:cxn ang="0">
                <a:pos x="2091" y="136"/>
              </a:cxn>
              <a:cxn ang="0">
                <a:pos x="2209" y="278"/>
              </a:cxn>
              <a:cxn ang="0">
                <a:pos x="2280" y="388"/>
              </a:cxn>
              <a:cxn ang="0">
                <a:pos x="2288" y="412"/>
              </a:cxn>
              <a:cxn ang="0">
                <a:pos x="2304" y="435"/>
              </a:cxn>
              <a:cxn ang="0">
                <a:pos x="2328" y="491"/>
              </a:cxn>
              <a:cxn ang="0">
                <a:pos x="2375" y="633"/>
              </a:cxn>
              <a:cxn ang="0">
                <a:pos x="2446" y="988"/>
              </a:cxn>
              <a:cxn ang="0">
                <a:pos x="2454" y="1059"/>
              </a:cxn>
              <a:cxn ang="0">
                <a:pos x="2470" y="1106"/>
              </a:cxn>
              <a:cxn ang="0">
                <a:pos x="2517" y="1406"/>
              </a:cxn>
              <a:cxn ang="0">
                <a:pos x="2564" y="1643"/>
              </a:cxn>
              <a:cxn ang="0">
                <a:pos x="2612" y="1840"/>
              </a:cxn>
              <a:cxn ang="0">
                <a:pos x="2619" y="1879"/>
              </a:cxn>
            </a:cxnLst>
            <a:rect l="0" t="0" r="r" b="b"/>
            <a:pathLst>
              <a:path w="2619" h="1879">
                <a:moveTo>
                  <a:pt x="0" y="1879"/>
                </a:moveTo>
                <a:cubicBezTo>
                  <a:pt x="10" y="1851"/>
                  <a:pt x="55" y="1808"/>
                  <a:pt x="55" y="1808"/>
                </a:cubicBezTo>
                <a:cubicBezTo>
                  <a:pt x="67" y="1773"/>
                  <a:pt x="113" y="1718"/>
                  <a:pt x="150" y="1706"/>
                </a:cubicBezTo>
                <a:cubicBezTo>
                  <a:pt x="161" y="1674"/>
                  <a:pt x="173" y="1658"/>
                  <a:pt x="197" y="1635"/>
                </a:cubicBezTo>
                <a:cubicBezTo>
                  <a:pt x="211" y="1592"/>
                  <a:pt x="258" y="1581"/>
                  <a:pt x="300" y="1572"/>
                </a:cubicBezTo>
                <a:cubicBezTo>
                  <a:pt x="409" y="1549"/>
                  <a:pt x="520" y="1545"/>
                  <a:pt x="631" y="1540"/>
                </a:cubicBezTo>
                <a:cubicBezTo>
                  <a:pt x="684" y="1532"/>
                  <a:pt x="738" y="1531"/>
                  <a:pt x="789" y="1516"/>
                </a:cubicBezTo>
                <a:cubicBezTo>
                  <a:pt x="918" y="1478"/>
                  <a:pt x="707" y="1524"/>
                  <a:pt x="860" y="1493"/>
                </a:cubicBezTo>
                <a:cubicBezTo>
                  <a:pt x="868" y="1488"/>
                  <a:pt x="877" y="1483"/>
                  <a:pt x="884" y="1477"/>
                </a:cubicBezTo>
                <a:cubicBezTo>
                  <a:pt x="892" y="1470"/>
                  <a:pt x="898" y="1459"/>
                  <a:pt x="907" y="1453"/>
                </a:cubicBezTo>
                <a:cubicBezTo>
                  <a:pt x="979" y="1404"/>
                  <a:pt x="881" y="1492"/>
                  <a:pt x="955" y="1430"/>
                </a:cubicBezTo>
                <a:cubicBezTo>
                  <a:pt x="996" y="1396"/>
                  <a:pt x="958" y="1413"/>
                  <a:pt x="1002" y="1398"/>
                </a:cubicBezTo>
                <a:cubicBezTo>
                  <a:pt x="1018" y="1382"/>
                  <a:pt x="1042" y="1372"/>
                  <a:pt x="1049" y="1351"/>
                </a:cubicBezTo>
                <a:cubicBezTo>
                  <a:pt x="1052" y="1343"/>
                  <a:pt x="1052" y="1334"/>
                  <a:pt x="1057" y="1327"/>
                </a:cubicBezTo>
                <a:cubicBezTo>
                  <a:pt x="1063" y="1319"/>
                  <a:pt x="1073" y="1316"/>
                  <a:pt x="1081" y="1311"/>
                </a:cubicBezTo>
                <a:cubicBezTo>
                  <a:pt x="1117" y="1260"/>
                  <a:pt x="1132" y="1197"/>
                  <a:pt x="1168" y="1146"/>
                </a:cubicBezTo>
                <a:cubicBezTo>
                  <a:pt x="1172" y="1135"/>
                  <a:pt x="1192" y="1081"/>
                  <a:pt x="1199" y="1075"/>
                </a:cubicBezTo>
                <a:cubicBezTo>
                  <a:pt x="1205" y="1069"/>
                  <a:pt x="1215" y="1070"/>
                  <a:pt x="1223" y="1067"/>
                </a:cubicBezTo>
                <a:cubicBezTo>
                  <a:pt x="1258" y="1015"/>
                  <a:pt x="1275" y="953"/>
                  <a:pt x="1310" y="901"/>
                </a:cubicBezTo>
                <a:cubicBezTo>
                  <a:pt x="1333" y="784"/>
                  <a:pt x="1301" y="929"/>
                  <a:pt x="1333" y="830"/>
                </a:cubicBezTo>
                <a:cubicBezTo>
                  <a:pt x="1359" y="751"/>
                  <a:pt x="1367" y="678"/>
                  <a:pt x="1428" y="617"/>
                </a:cubicBezTo>
                <a:cubicBezTo>
                  <a:pt x="1446" y="562"/>
                  <a:pt x="1480" y="515"/>
                  <a:pt x="1499" y="459"/>
                </a:cubicBezTo>
                <a:cubicBezTo>
                  <a:pt x="1521" y="394"/>
                  <a:pt x="1537" y="328"/>
                  <a:pt x="1554" y="262"/>
                </a:cubicBezTo>
                <a:cubicBezTo>
                  <a:pt x="1558" y="245"/>
                  <a:pt x="1572" y="231"/>
                  <a:pt x="1578" y="214"/>
                </a:cubicBezTo>
                <a:cubicBezTo>
                  <a:pt x="1596" y="167"/>
                  <a:pt x="1615" y="89"/>
                  <a:pt x="1665" y="72"/>
                </a:cubicBezTo>
                <a:cubicBezTo>
                  <a:pt x="1690" y="0"/>
                  <a:pt x="1923" y="40"/>
                  <a:pt x="1949" y="41"/>
                </a:cubicBezTo>
                <a:cubicBezTo>
                  <a:pt x="1963" y="51"/>
                  <a:pt x="1983" y="53"/>
                  <a:pt x="1996" y="65"/>
                </a:cubicBezTo>
                <a:cubicBezTo>
                  <a:pt x="2002" y="71"/>
                  <a:pt x="1998" y="83"/>
                  <a:pt x="2004" y="88"/>
                </a:cubicBezTo>
                <a:cubicBezTo>
                  <a:pt x="2042" y="122"/>
                  <a:pt x="2054" y="124"/>
                  <a:pt x="2091" y="136"/>
                </a:cubicBezTo>
                <a:cubicBezTo>
                  <a:pt x="2144" y="189"/>
                  <a:pt x="2166" y="220"/>
                  <a:pt x="2209" y="278"/>
                </a:cubicBezTo>
                <a:cubicBezTo>
                  <a:pt x="2224" y="321"/>
                  <a:pt x="2249" y="356"/>
                  <a:pt x="2280" y="388"/>
                </a:cubicBezTo>
                <a:cubicBezTo>
                  <a:pt x="2283" y="396"/>
                  <a:pt x="2284" y="404"/>
                  <a:pt x="2288" y="412"/>
                </a:cubicBezTo>
                <a:cubicBezTo>
                  <a:pt x="2292" y="420"/>
                  <a:pt x="2300" y="426"/>
                  <a:pt x="2304" y="435"/>
                </a:cubicBezTo>
                <a:cubicBezTo>
                  <a:pt x="2337" y="510"/>
                  <a:pt x="2286" y="429"/>
                  <a:pt x="2328" y="491"/>
                </a:cubicBezTo>
                <a:cubicBezTo>
                  <a:pt x="2337" y="539"/>
                  <a:pt x="2353" y="590"/>
                  <a:pt x="2375" y="633"/>
                </a:cubicBezTo>
                <a:cubicBezTo>
                  <a:pt x="2389" y="753"/>
                  <a:pt x="2413" y="872"/>
                  <a:pt x="2446" y="988"/>
                </a:cubicBezTo>
                <a:cubicBezTo>
                  <a:pt x="2449" y="1012"/>
                  <a:pt x="2449" y="1036"/>
                  <a:pt x="2454" y="1059"/>
                </a:cubicBezTo>
                <a:cubicBezTo>
                  <a:pt x="2457" y="1075"/>
                  <a:pt x="2467" y="1090"/>
                  <a:pt x="2470" y="1106"/>
                </a:cubicBezTo>
                <a:cubicBezTo>
                  <a:pt x="2489" y="1205"/>
                  <a:pt x="2495" y="1307"/>
                  <a:pt x="2517" y="1406"/>
                </a:cubicBezTo>
                <a:cubicBezTo>
                  <a:pt x="2525" y="1485"/>
                  <a:pt x="2519" y="1575"/>
                  <a:pt x="2564" y="1643"/>
                </a:cubicBezTo>
                <a:cubicBezTo>
                  <a:pt x="2571" y="1711"/>
                  <a:pt x="2573" y="1782"/>
                  <a:pt x="2612" y="1840"/>
                </a:cubicBezTo>
                <a:cubicBezTo>
                  <a:pt x="2614" y="1853"/>
                  <a:pt x="2619" y="1879"/>
                  <a:pt x="2619" y="1879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490663" y="3155950"/>
            <a:ext cx="6613525" cy="2405063"/>
          </a:xfrm>
          <a:custGeom>
            <a:avLst/>
            <a:gdLst/>
            <a:ahLst/>
            <a:cxnLst>
              <a:cxn ang="0">
                <a:pos x="0" y="1515"/>
              </a:cxn>
              <a:cxn ang="0">
                <a:pos x="87" y="1484"/>
              </a:cxn>
              <a:cxn ang="0">
                <a:pos x="181" y="1436"/>
              </a:cxn>
              <a:cxn ang="0">
                <a:pos x="252" y="1365"/>
              </a:cxn>
              <a:cxn ang="0">
                <a:pos x="655" y="1294"/>
              </a:cxn>
              <a:cxn ang="0">
                <a:pos x="702" y="1279"/>
              </a:cxn>
              <a:cxn ang="0">
                <a:pos x="750" y="1271"/>
              </a:cxn>
              <a:cxn ang="0">
                <a:pos x="805" y="1247"/>
              </a:cxn>
              <a:cxn ang="0">
                <a:pos x="868" y="1223"/>
              </a:cxn>
              <a:cxn ang="0">
                <a:pos x="892" y="1208"/>
              </a:cxn>
              <a:cxn ang="0">
                <a:pos x="923" y="1200"/>
              </a:cxn>
              <a:cxn ang="0">
                <a:pos x="1041" y="1152"/>
              </a:cxn>
              <a:cxn ang="0">
                <a:pos x="1113" y="1089"/>
              </a:cxn>
              <a:cxn ang="0">
                <a:pos x="1160" y="1066"/>
              </a:cxn>
              <a:cxn ang="0">
                <a:pos x="1176" y="1042"/>
              </a:cxn>
              <a:cxn ang="0">
                <a:pos x="1199" y="1034"/>
              </a:cxn>
              <a:cxn ang="0">
                <a:pos x="1207" y="1010"/>
              </a:cxn>
              <a:cxn ang="0">
                <a:pos x="1223" y="987"/>
              </a:cxn>
              <a:cxn ang="0">
                <a:pos x="1255" y="939"/>
              </a:cxn>
              <a:cxn ang="0">
                <a:pos x="1318" y="845"/>
              </a:cxn>
              <a:cxn ang="0">
                <a:pos x="1397" y="734"/>
              </a:cxn>
              <a:cxn ang="0">
                <a:pos x="1444" y="679"/>
              </a:cxn>
              <a:cxn ang="0">
                <a:pos x="1578" y="561"/>
              </a:cxn>
              <a:cxn ang="0">
                <a:pos x="1633" y="474"/>
              </a:cxn>
              <a:cxn ang="0">
                <a:pos x="1696" y="371"/>
              </a:cxn>
              <a:cxn ang="0">
                <a:pos x="1744" y="277"/>
              </a:cxn>
              <a:cxn ang="0">
                <a:pos x="1775" y="237"/>
              </a:cxn>
              <a:cxn ang="0">
                <a:pos x="1823" y="182"/>
              </a:cxn>
              <a:cxn ang="0">
                <a:pos x="1886" y="119"/>
              </a:cxn>
              <a:cxn ang="0">
                <a:pos x="1894" y="95"/>
              </a:cxn>
              <a:cxn ang="0">
                <a:pos x="1957" y="71"/>
              </a:cxn>
              <a:cxn ang="0">
                <a:pos x="2075" y="40"/>
              </a:cxn>
              <a:cxn ang="0">
                <a:pos x="2288" y="24"/>
              </a:cxn>
              <a:cxn ang="0">
                <a:pos x="2407" y="71"/>
              </a:cxn>
              <a:cxn ang="0">
                <a:pos x="2454" y="119"/>
              </a:cxn>
              <a:cxn ang="0">
                <a:pos x="2478" y="166"/>
              </a:cxn>
              <a:cxn ang="0">
                <a:pos x="2525" y="221"/>
              </a:cxn>
              <a:cxn ang="0">
                <a:pos x="2580" y="308"/>
              </a:cxn>
              <a:cxn ang="0">
                <a:pos x="2604" y="387"/>
              </a:cxn>
              <a:cxn ang="0">
                <a:pos x="2643" y="497"/>
              </a:cxn>
              <a:cxn ang="0">
                <a:pos x="2691" y="616"/>
              </a:cxn>
              <a:cxn ang="0">
                <a:pos x="2714" y="663"/>
              </a:cxn>
              <a:cxn ang="0">
                <a:pos x="2738" y="742"/>
              </a:cxn>
              <a:cxn ang="0">
                <a:pos x="2809" y="1002"/>
              </a:cxn>
              <a:cxn ang="0">
                <a:pos x="2927" y="1121"/>
              </a:cxn>
              <a:cxn ang="0">
                <a:pos x="2975" y="1160"/>
              </a:cxn>
              <a:cxn ang="0">
                <a:pos x="3006" y="1192"/>
              </a:cxn>
              <a:cxn ang="0">
                <a:pos x="3117" y="1263"/>
              </a:cxn>
              <a:cxn ang="0">
                <a:pos x="3267" y="1334"/>
              </a:cxn>
              <a:cxn ang="0">
                <a:pos x="3330" y="1358"/>
              </a:cxn>
              <a:cxn ang="0">
                <a:pos x="3456" y="1421"/>
              </a:cxn>
              <a:cxn ang="0">
                <a:pos x="4166" y="1452"/>
              </a:cxn>
            </a:cxnLst>
            <a:rect l="0" t="0" r="r" b="b"/>
            <a:pathLst>
              <a:path w="4166" h="1515">
                <a:moveTo>
                  <a:pt x="0" y="1515"/>
                </a:moveTo>
                <a:cubicBezTo>
                  <a:pt x="34" y="1508"/>
                  <a:pt x="55" y="1495"/>
                  <a:pt x="87" y="1484"/>
                </a:cubicBezTo>
                <a:cubicBezTo>
                  <a:pt x="115" y="1465"/>
                  <a:pt x="149" y="1447"/>
                  <a:pt x="181" y="1436"/>
                </a:cubicBezTo>
                <a:cubicBezTo>
                  <a:pt x="191" y="1409"/>
                  <a:pt x="225" y="1375"/>
                  <a:pt x="252" y="1365"/>
                </a:cubicBezTo>
                <a:cubicBezTo>
                  <a:pt x="355" y="1266"/>
                  <a:pt x="521" y="1305"/>
                  <a:pt x="655" y="1294"/>
                </a:cubicBezTo>
                <a:cubicBezTo>
                  <a:pt x="671" y="1289"/>
                  <a:pt x="686" y="1283"/>
                  <a:pt x="702" y="1279"/>
                </a:cubicBezTo>
                <a:cubicBezTo>
                  <a:pt x="718" y="1275"/>
                  <a:pt x="734" y="1276"/>
                  <a:pt x="750" y="1271"/>
                </a:cubicBezTo>
                <a:cubicBezTo>
                  <a:pt x="769" y="1265"/>
                  <a:pt x="786" y="1253"/>
                  <a:pt x="805" y="1247"/>
                </a:cubicBezTo>
                <a:cubicBezTo>
                  <a:pt x="855" y="1212"/>
                  <a:pt x="796" y="1249"/>
                  <a:pt x="868" y="1223"/>
                </a:cubicBezTo>
                <a:cubicBezTo>
                  <a:pt x="877" y="1220"/>
                  <a:pt x="883" y="1212"/>
                  <a:pt x="892" y="1208"/>
                </a:cubicBezTo>
                <a:cubicBezTo>
                  <a:pt x="902" y="1204"/>
                  <a:pt x="913" y="1203"/>
                  <a:pt x="923" y="1200"/>
                </a:cubicBezTo>
                <a:cubicBezTo>
                  <a:pt x="959" y="1176"/>
                  <a:pt x="1002" y="1171"/>
                  <a:pt x="1041" y="1152"/>
                </a:cubicBezTo>
                <a:cubicBezTo>
                  <a:pt x="1073" y="1136"/>
                  <a:pt x="1086" y="1116"/>
                  <a:pt x="1113" y="1089"/>
                </a:cubicBezTo>
                <a:cubicBezTo>
                  <a:pt x="1125" y="1077"/>
                  <a:pt x="1145" y="1075"/>
                  <a:pt x="1160" y="1066"/>
                </a:cubicBezTo>
                <a:cubicBezTo>
                  <a:pt x="1165" y="1058"/>
                  <a:pt x="1169" y="1048"/>
                  <a:pt x="1176" y="1042"/>
                </a:cubicBezTo>
                <a:cubicBezTo>
                  <a:pt x="1182" y="1037"/>
                  <a:pt x="1193" y="1040"/>
                  <a:pt x="1199" y="1034"/>
                </a:cubicBezTo>
                <a:cubicBezTo>
                  <a:pt x="1205" y="1028"/>
                  <a:pt x="1203" y="1018"/>
                  <a:pt x="1207" y="1010"/>
                </a:cubicBezTo>
                <a:cubicBezTo>
                  <a:pt x="1211" y="1002"/>
                  <a:pt x="1218" y="995"/>
                  <a:pt x="1223" y="987"/>
                </a:cubicBezTo>
                <a:cubicBezTo>
                  <a:pt x="1237" y="945"/>
                  <a:pt x="1222" y="979"/>
                  <a:pt x="1255" y="939"/>
                </a:cubicBezTo>
                <a:cubicBezTo>
                  <a:pt x="1283" y="905"/>
                  <a:pt x="1281" y="880"/>
                  <a:pt x="1318" y="845"/>
                </a:cubicBezTo>
                <a:cubicBezTo>
                  <a:pt x="1334" y="797"/>
                  <a:pt x="1355" y="762"/>
                  <a:pt x="1397" y="734"/>
                </a:cubicBezTo>
                <a:cubicBezTo>
                  <a:pt x="1418" y="702"/>
                  <a:pt x="1407" y="691"/>
                  <a:pt x="1444" y="679"/>
                </a:cubicBezTo>
                <a:cubicBezTo>
                  <a:pt x="1470" y="641"/>
                  <a:pt x="1532" y="574"/>
                  <a:pt x="1578" y="561"/>
                </a:cubicBezTo>
                <a:cubicBezTo>
                  <a:pt x="1611" y="539"/>
                  <a:pt x="1616" y="508"/>
                  <a:pt x="1633" y="474"/>
                </a:cubicBezTo>
                <a:cubicBezTo>
                  <a:pt x="1651" y="438"/>
                  <a:pt x="1678" y="407"/>
                  <a:pt x="1696" y="371"/>
                </a:cubicBezTo>
                <a:cubicBezTo>
                  <a:pt x="1712" y="339"/>
                  <a:pt x="1724" y="306"/>
                  <a:pt x="1744" y="277"/>
                </a:cubicBezTo>
                <a:cubicBezTo>
                  <a:pt x="1759" y="231"/>
                  <a:pt x="1740" y="273"/>
                  <a:pt x="1775" y="237"/>
                </a:cubicBezTo>
                <a:cubicBezTo>
                  <a:pt x="1804" y="207"/>
                  <a:pt x="1779" y="197"/>
                  <a:pt x="1823" y="182"/>
                </a:cubicBezTo>
                <a:cubicBezTo>
                  <a:pt x="1841" y="154"/>
                  <a:pt x="1858" y="137"/>
                  <a:pt x="1886" y="119"/>
                </a:cubicBezTo>
                <a:cubicBezTo>
                  <a:pt x="1889" y="111"/>
                  <a:pt x="1888" y="101"/>
                  <a:pt x="1894" y="95"/>
                </a:cubicBezTo>
                <a:cubicBezTo>
                  <a:pt x="1910" y="79"/>
                  <a:pt x="1936" y="78"/>
                  <a:pt x="1957" y="71"/>
                </a:cubicBezTo>
                <a:cubicBezTo>
                  <a:pt x="2030" y="45"/>
                  <a:pt x="2012" y="51"/>
                  <a:pt x="2075" y="40"/>
                </a:cubicBezTo>
                <a:cubicBezTo>
                  <a:pt x="2136" y="0"/>
                  <a:pt x="2220" y="19"/>
                  <a:pt x="2288" y="24"/>
                </a:cubicBezTo>
                <a:cubicBezTo>
                  <a:pt x="2318" y="34"/>
                  <a:pt x="2378" y="46"/>
                  <a:pt x="2407" y="71"/>
                </a:cubicBezTo>
                <a:cubicBezTo>
                  <a:pt x="2424" y="86"/>
                  <a:pt x="2454" y="119"/>
                  <a:pt x="2454" y="119"/>
                </a:cubicBezTo>
                <a:cubicBezTo>
                  <a:pt x="2478" y="188"/>
                  <a:pt x="2442" y="91"/>
                  <a:pt x="2478" y="166"/>
                </a:cubicBezTo>
                <a:cubicBezTo>
                  <a:pt x="2493" y="197"/>
                  <a:pt x="2489" y="209"/>
                  <a:pt x="2525" y="221"/>
                </a:cubicBezTo>
                <a:cubicBezTo>
                  <a:pt x="2536" y="255"/>
                  <a:pt x="2551" y="288"/>
                  <a:pt x="2580" y="308"/>
                </a:cubicBezTo>
                <a:cubicBezTo>
                  <a:pt x="2611" y="354"/>
                  <a:pt x="2586" y="309"/>
                  <a:pt x="2604" y="387"/>
                </a:cubicBezTo>
                <a:cubicBezTo>
                  <a:pt x="2612" y="423"/>
                  <a:pt x="2629" y="463"/>
                  <a:pt x="2643" y="497"/>
                </a:cubicBezTo>
                <a:cubicBezTo>
                  <a:pt x="2651" y="542"/>
                  <a:pt x="2666" y="578"/>
                  <a:pt x="2691" y="616"/>
                </a:cubicBezTo>
                <a:cubicBezTo>
                  <a:pt x="2707" y="671"/>
                  <a:pt x="2686" y="608"/>
                  <a:pt x="2714" y="663"/>
                </a:cubicBezTo>
                <a:cubicBezTo>
                  <a:pt x="2727" y="688"/>
                  <a:pt x="2730" y="716"/>
                  <a:pt x="2738" y="742"/>
                </a:cubicBezTo>
                <a:cubicBezTo>
                  <a:pt x="2747" y="826"/>
                  <a:pt x="2759" y="931"/>
                  <a:pt x="2809" y="1002"/>
                </a:cubicBezTo>
                <a:cubicBezTo>
                  <a:pt x="2825" y="1050"/>
                  <a:pt x="2880" y="1105"/>
                  <a:pt x="2927" y="1121"/>
                </a:cubicBezTo>
                <a:cubicBezTo>
                  <a:pt x="2942" y="1135"/>
                  <a:pt x="2962" y="1144"/>
                  <a:pt x="2975" y="1160"/>
                </a:cubicBezTo>
                <a:cubicBezTo>
                  <a:pt x="3006" y="1199"/>
                  <a:pt x="2955" y="1174"/>
                  <a:pt x="3006" y="1192"/>
                </a:cubicBezTo>
                <a:cubicBezTo>
                  <a:pt x="3030" y="1229"/>
                  <a:pt x="3076" y="1249"/>
                  <a:pt x="3117" y="1263"/>
                </a:cubicBezTo>
                <a:cubicBezTo>
                  <a:pt x="3160" y="1293"/>
                  <a:pt x="3217" y="1317"/>
                  <a:pt x="3267" y="1334"/>
                </a:cubicBezTo>
                <a:cubicBezTo>
                  <a:pt x="3318" y="1369"/>
                  <a:pt x="3256" y="1331"/>
                  <a:pt x="3330" y="1358"/>
                </a:cubicBezTo>
                <a:cubicBezTo>
                  <a:pt x="3372" y="1373"/>
                  <a:pt x="3411" y="1413"/>
                  <a:pt x="3456" y="1421"/>
                </a:cubicBezTo>
                <a:cubicBezTo>
                  <a:pt x="3687" y="1465"/>
                  <a:pt x="3932" y="1452"/>
                  <a:pt x="4166" y="1452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60" name="Freeform 8"/>
          <p:cNvSpPr>
            <a:spLocks/>
          </p:cNvSpPr>
          <p:nvPr/>
        </p:nvSpPr>
        <p:spPr bwMode="auto">
          <a:xfrm>
            <a:off x="1516063" y="2943225"/>
            <a:ext cx="6426200" cy="2630488"/>
          </a:xfrm>
          <a:custGeom>
            <a:avLst/>
            <a:gdLst/>
            <a:ahLst/>
            <a:cxnLst>
              <a:cxn ang="0">
                <a:pos x="0" y="1657"/>
              </a:cxn>
              <a:cxn ang="0">
                <a:pos x="55" y="1594"/>
              </a:cxn>
              <a:cxn ang="0">
                <a:pos x="150" y="1547"/>
              </a:cxn>
              <a:cxn ang="0">
                <a:pos x="189" y="1531"/>
              </a:cxn>
              <a:cxn ang="0">
                <a:pos x="197" y="1507"/>
              </a:cxn>
              <a:cxn ang="0">
                <a:pos x="213" y="1484"/>
              </a:cxn>
              <a:cxn ang="0">
                <a:pos x="236" y="1476"/>
              </a:cxn>
              <a:cxn ang="0">
                <a:pos x="473" y="1405"/>
              </a:cxn>
              <a:cxn ang="0">
                <a:pos x="789" y="1357"/>
              </a:cxn>
              <a:cxn ang="0">
                <a:pos x="876" y="1318"/>
              </a:cxn>
              <a:cxn ang="0">
                <a:pos x="994" y="1263"/>
              </a:cxn>
              <a:cxn ang="0">
                <a:pos x="1041" y="1200"/>
              </a:cxn>
              <a:cxn ang="0">
                <a:pos x="1089" y="1129"/>
              </a:cxn>
              <a:cxn ang="0">
                <a:pos x="1120" y="1097"/>
              </a:cxn>
              <a:cxn ang="0">
                <a:pos x="1136" y="1073"/>
              </a:cxn>
              <a:cxn ang="0">
                <a:pos x="1160" y="1058"/>
              </a:cxn>
              <a:cxn ang="0">
                <a:pos x="1215" y="1002"/>
              </a:cxn>
              <a:cxn ang="0">
                <a:pos x="1262" y="939"/>
              </a:cxn>
              <a:cxn ang="0">
                <a:pos x="1349" y="821"/>
              </a:cxn>
              <a:cxn ang="0">
                <a:pos x="1396" y="774"/>
              </a:cxn>
              <a:cxn ang="0">
                <a:pos x="1420" y="750"/>
              </a:cxn>
              <a:cxn ang="0">
                <a:pos x="1467" y="679"/>
              </a:cxn>
              <a:cxn ang="0">
                <a:pos x="1475" y="655"/>
              </a:cxn>
              <a:cxn ang="0">
                <a:pos x="1491" y="624"/>
              </a:cxn>
              <a:cxn ang="0">
                <a:pos x="1515" y="560"/>
              </a:cxn>
              <a:cxn ang="0">
                <a:pos x="1586" y="418"/>
              </a:cxn>
              <a:cxn ang="0">
                <a:pos x="1617" y="387"/>
              </a:cxn>
              <a:cxn ang="0">
                <a:pos x="1633" y="363"/>
              </a:cxn>
              <a:cxn ang="0">
                <a:pos x="1657" y="347"/>
              </a:cxn>
              <a:cxn ang="0">
                <a:pos x="1728" y="269"/>
              </a:cxn>
              <a:cxn ang="0">
                <a:pos x="1775" y="205"/>
              </a:cxn>
              <a:cxn ang="0">
                <a:pos x="1807" y="174"/>
              </a:cxn>
              <a:cxn ang="0">
                <a:pos x="1854" y="126"/>
              </a:cxn>
              <a:cxn ang="0">
                <a:pos x="1949" y="79"/>
              </a:cxn>
              <a:cxn ang="0">
                <a:pos x="2320" y="95"/>
              </a:cxn>
              <a:cxn ang="0">
                <a:pos x="2391" y="205"/>
              </a:cxn>
              <a:cxn ang="0">
                <a:pos x="2438" y="308"/>
              </a:cxn>
              <a:cxn ang="0">
                <a:pos x="2446" y="379"/>
              </a:cxn>
              <a:cxn ang="0">
                <a:pos x="2462" y="450"/>
              </a:cxn>
              <a:cxn ang="0">
                <a:pos x="2509" y="639"/>
              </a:cxn>
              <a:cxn ang="0">
                <a:pos x="2580" y="845"/>
              </a:cxn>
              <a:cxn ang="0">
                <a:pos x="2675" y="1089"/>
              </a:cxn>
              <a:cxn ang="0">
                <a:pos x="2682" y="1113"/>
              </a:cxn>
              <a:cxn ang="0">
                <a:pos x="2698" y="1136"/>
              </a:cxn>
              <a:cxn ang="0">
                <a:pos x="2706" y="1176"/>
              </a:cxn>
              <a:cxn ang="0">
                <a:pos x="2746" y="1247"/>
              </a:cxn>
              <a:cxn ang="0">
                <a:pos x="2793" y="1302"/>
              </a:cxn>
              <a:cxn ang="0">
                <a:pos x="2840" y="1397"/>
              </a:cxn>
              <a:cxn ang="0">
                <a:pos x="2982" y="1468"/>
              </a:cxn>
              <a:cxn ang="0">
                <a:pos x="3369" y="1602"/>
              </a:cxn>
              <a:cxn ang="0">
                <a:pos x="3487" y="1610"/>
              </a:cxn>
              <a:cxn ang="0">
                <a:pos x="3606" y="1626"/>
              </a:cxn>
              <a:cxn ang="0">
                <a:pos x="4048" y="1618"/>
              </a:cxn>
            </a:cxnLst>
            <a:rect l="0" t="0" r="r" b="b"/>
            <a:pathLst>
              <a:path w="4048" h="1657">
                <a:moveTo>
                  <a:pt x="0" y="1657"/>
                </a:moveTo>
                <a:cubicBezTo>
                  <a:pt x="24" y="1625"/>
                  <a:pt x="20" y="1606"/>
                  <a:pt x="55" y="1594"/>
                </a:cubicBezTo>
                <a:cubicBezTo>
                  <a:pt x="90" y="1559"/>
                  <a:pt x="99" y="1555"/>
                  <a:pt x="150" y="1547"/>
                </a:cubicBezTo>
                <a:cubicBezTo>
                  <a:pt x="163" y="1542"/>
                  <a:pt x="178" y="1540"/>
                  <a:pt x="189" y="1531"/>
                </a:cubicBezTo>
                <a:cubicBezTo>
                  <a:pt x="195" y="1526"/>
                  <a:pt x="193" y="1515"/>
                  <a:pt x="197" y="1507"/>
                </a:cubicBezTo>
                <a:cubicBezTo>
                  <a:pt x="201" y="1499"/>
                  <a:pt x="206" y="1490"/>
                  <a:pt x="213" y="1484"/>
                </a:cubicBezTo>
                <a:cubicBezTo>
                  <a:pt x="219" y="1479"/>
                  <a:pt x="229" y="1480"/>
                  <a:pt x="236" y="1476"/>
                </a:cubicBezTo>
                <a:cubicBezTo>
                  <a:pt x="310" y="1438"/>
                  <a:pt x="391" y="1419"/>
                  <a:pt x="473" y="1405"/>
                </a:cubicBezTo>
                <a:cubicBezTo>
                  <a:pt x="570" y="1357"/>
                  <a:pt x="683" y="1372"/>
                  <a:pt x="789" y="1357"/>
                </a:cubicBezTo>
                <a:cubicBezTo>
                  <a:pt x="818" y="1338"/>
                  <a:pt x="847" y="1337"/>
                  <a:pt x="876" y="1318"/>
                </a:cubicBezTo>
                <a:cubicBezTo>
                  <a:pt x="894" y="1255"/>
                  <a:pt x="927" y="1269"/>
                  <a:pt x="994" y="1263"/>
                </a:cubicBezTo>
                <a:cubicBezTo>
                  <a:pt x="1004" y="1233"/>
                  <a:pt x="1023" y="1226"/>
                  <a:pt x="1041" y="1200"/>
                </a:cubicBezTo>
                <a:cubicBezTo>
                  <a:pt x="1051" y="1170"/>
                  <a:pt x="1071" y="1155"/>
                  <a:pt x="1089" y="1129"/>
                </a:cubicBezTo>
                <a:cubicBezTo>
                  <a:pt x="1107" y="1076"/>
                  <a:pt x="1082" y="1128"/>
                  <a:pt x="1120" y="1097"/>
                </a:cubicBezTo>
                <a:cubicBezTo>
                  <a:pt x="1127" y="1091"/>
                  <a:pt x="1129" y="1080"/>
                  <a:pt x="1136" y="1073"/>
                </a:cubicBezTo>
                <a:cubicBezTo>
                  <a:pt x="1143" y="1066"/>
                  <a:pt x="1152" y="1063"/>
                  <a:pt x="1160" y="1058"/>
                </a:cubicBezTo>
                <a:cubicBezTo>
                  <a:pt x="1171" y="1026"/>
                  <a:pt x="1183" y="1013"/>
                  <a:pt x="1215" y="1002"/>
                </a:cubicBezTo>
                <a:cubicBezTo>
                  <a:pt x="1234" y="975"/>
                  <a:pt x="1235" y="958"/>
                  <a:pt x="1262" y="939"/>
                </a:cubicBezTo>
                <a:cubicBezTo>
                  <a:pt x="1299" y="886"/>
                  <a:pt x="1295" y="875"/>
                  <a:pt x="1349" y="821"/>
                </a:cubicBezTo>
                <a:cubicBezTo>
                  <a:pt x="1365" y="805"/>
                  <a:pt x="1380" y="790"/>
                  <a:pt x="1396" y="774"/>
                </a:cubicBezTo>
                <a:cubicBezTo>
                  <a:pt x="1404" y="766"/>
                  <a:pt x="1420" y="750"/>
                  <a:pt x="1420" y="750"/>
                </a:cubicBezTo>
                <a:cubicBezTo>
                  <a:pt x="1430" y="719"/>
                  <a:pt x="1453" y="707"/>
                  <a:pt x="1467" y="679"/>
                </a:cubicBezTo>
                <a:cubicBezTo>
                  <a:pt x="1471" y="671"/>
                  <a:pt x="1472" y="663"/>
                  <a:pt x="1475" y="655"/>
                </a:cubicBezTo>
                <a:cubicBezTo>
                  <a:pt x="1480" y="644"/>
                  <a:pt x="1486" y="634"/>
                  <a:pt x="1491" y="624"/>
                </a:cubicBezTo>
                <a:cubicBezTo>
                  <a:pt x="1511" y="526"/>
                  <a:pt x="1485" y="630"/>
                  <a:pt x="1515" y="560"/>
                </a:cubicBezTo>
                <a:cubicBezTo>
                  <a:pt x="1540" y="503"/>
                  <a:pt x="1541" y="463"/>
                  <a:pt x="1586" y="418"/>
                </a:cubicBezTo>
                <a:cubicBezTo>
                  <a:pt x="1604" y="367"/>
                  <a:pt x="1579" y="418"/>
                  <a:pt x="1617" y="387"/>
                </a:cubicBezTo>
                <a:cubicBezTo>
                  <a:pt x="1624" y="381"/>
                  <a:pt x="1626" y="370"/>
                  <a:pt x="1633" y="363"/>
                </a:cubicBezTo>
                <a:cubicBezTo>
                  <a:pt x="1640" y="356"/>
                  <a:pt x="1649" y="352"/>
                  <a:pt x="1657" y="347"/>
                </a:cubicBezTo>
                <a:cubicBezTo>
                  <a:pt x="1669" y="313"/>
                  <a:pt x="1694" y="279"/>
                  <a:pt x="1728" y="269"/>
                </a:cubicBezTo>
                <a:cubicBezTo>
                  <a:pt x="1739" y="237"/>
                  <a:pt x="1747" y="224"/>
                  <a:pt x="1775" y="205"/>
                </a:cubicBezTo>
                <a:cubicBezTo>
                  <a:pt x="1792" y="155"/>
                  <a:pt x="1768" y="204"/>
                  <a:pt x="1807" y="174"/>
                </a:cubicBezTo>
                <a:cubicBezTo>
                  <a:pt x="1825" y="160"/>
                  <a:pt x="1835" y="138"/>
                  <a:pt x="1854" y="126"/>
                </a:cubicBezTo>
                <a:cubicBezTo>
                  <a:pt x="1883" y="108"/>
                  <a:pt x="1916" y="90"/>
                  <a:pt x="1949" y="79"/>
                </a:cubicBezTo>
                <a:cubicBezTo>
                  <a:pt x="2063" y="0"/>
                  <a:pt x="2204" y="56"/>
                  <a:pt x="2320" y="95"/>
                </a:cubicBezTo>
                <a:cubicBezTo>
                  <a:pt x="2357" y="121"/>
                  <a:pt x="2365" y="168"/>
                  <a:pt x="2391" y="205"/>
                </a:cubicBezTo>
                <a:cubicBezTo>
                  <a:pt x="2401" y="240"/>
                  <a:pt x="2421" y="275"/>
                  <a:pt x="2438" y="308"/>
                </a:cubicBezTo>
                <a:cubicBezTo>
                  <a:pt x="2441" y="332"/>
                  <a:pt x="2442" y="356"/>
                  <a:pt x="2446" y="379"/>
                </a:cubicBezTo>
                <a:cubicBezTo>
                  <a:pt x="2450" y="403"/>
                  <a:pt x="2459" y="426"/>
                  <a:pt x="2462" y="450"/>
                </a:cubicBezTo>
                <a:cubicBezTo>
                  <a:pt x="2471" y="518"/>
                  <a:pt x="2469" y="581"/>
                  <a:pt x="2509" y="639"/>
                </a:cubicBezTo>
                <a:cubicBezTo>
                  <a:pt x="2519" y="687"/>
                  <a:pt x="2555" y="808"/>
                  <a:pt x="2580" y="845"/>
                </a:cubicBezTo>
                <a:cubicBezTo>
                  <a:pt x="2602" y="930"/>
                  <a:pt x="2626" y="1015"/>
                  <a:pt x="2675" y="1089"/>
                </a:cubicBezTo>
                <a:cubicBezTo>
                  <a:pt x="2677" y="1097"/>
                  <a:pt x="2678" y="1106"/>
                  <a:pt x="2682" y="1113"/>
                </a:cubicBezTo>
                <a:cubicBezTo>
                  <a:pt x="2686" y="1121"/>
                  <a:pt x="2695" y="1127"/>
                  <a:pt x="2698" y="1136"/>
                </a:cubicBezTo>
                <a:cubicBezTo>
                  <a:pt x="2703" y="1149"/>
                  <a:pt x="2701" y="1163"/>
                  <a:pt x="2706" y="1176"/>
                </a:cubicBezTo>
                <a:cubicBezTo>
                  <a:pt x="2714" y="1198"/>
                  <a:pt x="2733" y="1227"/>
                  <a:pt x="2746" y="1247"/>
                </a:cubicBezTo>
                <a:cubicBezTo>
                  <a:pt x="2757" y="1284"/>
                  <a:pt x="2775" y="1267"/>
                  <a:pt x="2793" y="1302"/>
                </a:cubicBezTo>
                <a:cubicBezTo>
                  <a:pt x="2807" y="1331"/>
                  <a:pt x="2817" y="1374"/>
                  <a:pt x="2840" y="1397"/>
                </a:cubicBezTo>
                <a:cubicBezTo>
                  <a:pt x="2868" y="1426"/>
                  <a:pt x="2945" y="1449"/>
                  <a:pt x="2982" y="1468"/>
                </a:cubicBezTo>
                <a:cubicBezTo>
                  <a:pt x="3105" y="1531"/>
                  <a:pt x="3230" y="1588"/>
                  <a:pt x="3369" y="1602"/>
                </a:cubicBezTo>
                <a:cubicBezTo>
                  <a:pt x="3408" y="1606"/>
                  <a:pt x="3448" y="1606"/>
                  <a:pt x="3487" y="1610"/>
                </a:cubicBezTo>
                <a:cubicBezTo>
                  <a:pt x="3527" y="1614"/>
                  <a:pt x="3566" y="1621"/>
                  <a:pt x="3606" y="1626"/>
                </a:cubicBezTo>
                <a:cubicBezTo>
                  <a:pt x="3753" y="1623"/>
                  <a:pt x="4048" y="1618"/>
                  <a:pt x="4048" y="1618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1552575" y="4675188"/>
            <a:ext cx="6615113" cy="885825"/>
          </a:xfrm>
          <a:custGeom>
            <a:avLst/>
            <a:gdLst/>
            <a:ahLst/>
            <a:cxnLst>
              <a:cxn ang="0">
                <a:pos x="0" y="558"/>
              </a:cxn>
              <a:cxn ang="0">
                <a:pos x="284" y="527"/>
              </a:cxn>
              <a:cxn ang="0">
                <a:pos x="458" y="503"/>
              </a:cxn>
              <a:cxn ang="0">
                <a:pos x="813" y="456"/>
              </a:cxn>
              <a:cxn ang="0">
                <a:pos x="947" y="408"/>
              </a:cxn>
              <a:cxn ang="0">
                <a:pos x="1145" y="314"/>
              </a:cxn>
              <a:cxn ang="0">
                <a:pos x="1381" y="243"/>
              </a:cxn>
              <a:cxn ang="0">
                <a:pos x="1563" y="195"/>
              </a:cxn>
              <a:cxn ang="0">
                <a:pos x="1713" y="148"/>
              </a:cxn>
              <a:cxn ang="0">
                <a:pos x="1784" y="124"/>
              </a:cxn>
              <a:cxn ang="0">
                <a:pos x="1807" y="109"/>
              </a:cxn>
              <a:cxn ang="0">
                <a:pos x="1831" y="101"/>
              </a:cxn>
              <a:cxn ang="0">
                <a:pos x="1973" y="30"/>
              </a:cxn>
              <a:cxn ang="0">
                <a:pos x="2139" y="6"/>
              </a:cxn>
              <a:cxn ang="0">
                <a:pos x="2683" y="14"/>
              </a:cxn>
              <a:cxn ang="0">
                <a:pos x="2825" y="45"/>
              </a:cxn>
              <a:cxn ang="0">
                <a:pos x="3015" y="109"/>
              </a:cxn>
              <a:cxn ang="0">
                <a:pos x="3109" y="140"/>
              </a:cxn>
              <a:cxn ang="0">
                <a:pos x="3196" y="187"/>
              </a:cxn>
              <a:cxn ang="0">
                <a:pos x="3314" y="235"/>
              </a:cxn>
              <a:cxn ang="0">
                <a:pos x="3480" y="306"/>
              </a:cxn>
              <a:cxn ang="0">
                <a:pos x="3575" y="353"/>
              </a:cxn>
              <a:cxn ang="0">
                <a:pos x="3843" y="448"/>
              </a:cxn>
              <a:cxn ang="0">
                <a:pos x="3938" y="472"/>
              </a:cxn>
              <a:cxn ang="0">
                <a:pos x="4167" y="472"/>
              </a:cxn>
            </a:cxnLst>
            <a:rect l="0" t="0" r="r" b="b"/>
            <a:pathLst>
              <a:path w="4167" h="558">
                <a:moveTo>
                  <a:pt x="0" y="558"/>
                </a:moveTo>
                <a:cubicBezTo>
                  <a:pt x="91" y="528"/>
                  <a:pt x="190" y="543"/>
                  <a:pt x="284" y="527"/>
                </a:cubicBezTo>
                <a:cubicBezTo>
                  <a:pt x="361" y="488"/>
                  <a:pt x="293" y="517"/>
                  <a:pt x="458" y="503"/>
                </a:cubicBezTo>
                <a:cubicBezTo>
                  <a:pt x="577" y="493"/>
                  <a:pt x="695" y="473"/>
                  <a:pt x="813" y="456"/>
                </a:cubicBezTo>
                <a:cubicBezTo>
                  <a:pt x="857" y="439"/>
                  <a:pt x="905" y="429"/>
                  <a:pt x="947" y="408"/>
                </a:cubicBezTo>
                <a:cubicBezTo>
                  <a:pt x="1010" y="377"/>
                  <a:pt x="1079" y="336"/>
                  <a:pt x="1145" y="314"/>
                </a:cubicBezTo>
                <a:cubicBezTo>
                  <a:pt x="1211" y="268"/>
                  <a:pt x="1303" y="256"/>
                  <a:pt x="1381" y="243"/>
                </a:cubicBezTo>
                <a:cubicBezTo>
                  <a:pt x="1440" y="219"/>
                  <a:pt x="1501" y="205"/>
                  <a:pt x="1563" y="195"/>
                </a:cubicBezTo>
                <a:cubicBezTo>
                  <a:pt x="1609" y="173"/>
                  <a:pt x="1662" y="156"/>
                  <a:pt x="1713" y="148"/>
                </a:cubicBezTo>
                <a:cubicBezTo>
                  <a:pt x="1736" y="139"/>
                  <a:pt x="1761" y="134"/>
                  <a:pt x="1784" y="124"/>
                </a:cubicBezTo>
                <a:cubicBezTo>
                  <a:pt x="1792" y="120"/>
                  <a:pt x="1799" y="113"/>
                  <a:pt x="1807" y="109"/>
                </a:cubicBezTo>
                <a:cubicBezTo>
                  <a:pt x="1815" y="105"/>
                  <a:pt x="1823" y="104"/>
                  <a:pt x="1831" y="101"/>
                </a:cubicBezTo>
                <a:cubicBezTo>
                  <a:pt x="1874" y="37"/>
                  <a:pt x="1904" y="40"/>
                  <a:pt x="1973" y="30"/>
                </a:cubicBezTo>
                <a:cubicBezTo>
                  <a:pt x="2180" y="0"/>
                  <a:pt x="1970" y="25"/>
                  <a:pt x="2139" y="6"/>
                </a:cubicBezTo>
                <a:cubicBezTo>
                  <a:pt x="2320" y="9"/>
                  <a:pt x="2502" y="9"/>
                  <a:pt x="2683" y="14"/>
                </a:cubicBezTo>
                <a:cubicBezTo>
                  <a:pt x="2731" y="15"/>
                  <a:pt x="2825" y="45"/>
                  <a:pt x="2825" y="45"/>
                </a:cubicBezTo>
                <a:cubicBezTo>
                  <a:pt x="2885" y="85"/>
                  <a:pt x="2945" y="92"/>
                  <a:pt x="3015" y="109"/>
                </a:cubicBezTo>
                <a:cubicBezTo>
                  <a:pt x="3047" y="117"/>
                  <a:pt x="3077" y="132"/>
                  <a:pt x="3109" y="140"/>
                </a:cubicBezTo>
                <a:cubicBezTo>
                  <a:pt x="3131" y="173"/>
                  <a:pt x="3159" y="176"/>
                  <a:pt x="3196" y="187"/>
                </a:cubicBezTo>
                <a:cubicBezTo>
                  <a:pt x="3234" y="212"/>
                  <a:pt x="3269" y="227"/>
                  <a:pt x="3314" y="235"/>
                </a:cubicBezTo>
                <a:cubicBezTo>
                  <a:pt x="3363" y="267"/>
                  <a:pt x="3423" y="294"/>
                  <a:pt x="3480" y="306"/>
                </a:cubicBezTo>
                <a:cubicBezTo>
                  <a:pt x="3515" y="329"/>
                  <a:pt x="3533" y="345"/>
                  <a:pt x="3575" y="353"/>
                </a:cubicBezTo>
                <a:cubicBezTo>
                  <a:pt x="3660" y="397"/>
                  <a:pt x="3752" y="425"/>
                  <a:pt x="3843" y="448"/>
                </a:cubicBezTo>
                <a:cubicBezTo>
                  <a:pt x="3889" y="460"/>
                  <a:pt x="3890" y="471"/>
                  <a:pt x="3938" y="472"/>
                </a:cubicBezTo>
                <a:cubicBezTo>
                  <a:pt x="4014" y="474"/>
                  <a:pt x="4091" y="472"/>
                  <a:pt x="4167" y="472"/>
                </a:cubicBez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690688" y="2543175"/>
            <a:ext cx="1905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ko-KR" sz="1400">
                <a:latin typeface="Georgia" pitchFamily="18" charset="0"/>
              </a:rPr>
              <a:t>      Instantaneous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ko-KR" sz="1400">
                <a:latin typeface="Georgia" pitchFamily="18" charset="0"/>
              </a:rPr>
              <a:t>      heat gain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155950" y="3055938"/>
            <a:ext cx="688975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167" name="AutoShape 15"/>
          <p:cNvSpPr>
            <a:spLocks noChangeArrowheads="1"/>
          </p:cNvSpPr>
          <p:nvPr/>
        </p:nvSpPr>
        <p:spPr bwMode="auto">
          <a:xfrm>
            <a:off x="5110163" y="2368550"/>
            <a:ext cx="939800" cy="550863"/>
          </a:xfrm>
          <a:prstGeom prst="wedgeEllipseCallout">
            <a:avLst>
              <a:gd name="adj1" fmla="val -43750"/>
              <a:gd name="adj2" fmla="val 7219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1400">
                <a:latin typeface="Georgia" pitchFamily="18" charset="0"/>
              </a:rPr>
              <a:t>Light</a:t>
            </a:r>
          </a:p>
        </p:txBody>
      </p:sp>
      <p:sp>
        <p:nvSpPr>
          <p:cNvPr id="49168" name="AutoShape 16"/>
          <p:cNvSpPr>
            <a:spLocks noChangeArrowheads="1"/>
          </p:cNvSpPr>
          <p:nvPr/>
        </p:nvSpPr>
        <p:spPr bwMode="auto">
          <a:xfrm>
            <a:off x="5573713" y="2968625"/>
            <a:ext cx="1377950" cy="450850"/>
          </a:xfrm>
          <a:prstGeom prst="wedgeEllipseCallout">
            <a:avLst>
              <a:gd name="adj1" fmla="val -45736"/>
              <a:gd name="adj2" fmla="val 15035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1400">
                <a:latin typeface="Georgia" pitchFamily="18" charset="0"/>
              </a:rPr>
              <a:t>Medium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724650" y="4159250"/>
            <a:ext cx="2419350" cy="463550"/>
            <a:chOff x="4236" y="2620"/>
            <a:chExt cx="887" cy="292"/>
          </a:xfrm>
        </p:grpSpPr>
        <p:sp>
          <p:nvSpPr>
            <p:cNvPr id="49171" name="AutoShape 19"/>
            <p:cNvSpPr>
              <a:spLocks noChangeArrowheads="1"/>
            </p:cNvSpPr>
            <p:nvPr/>
          </p:nvSpPr>
          <p:spPr bwMode="auto">
            <a:xfrm>
              <a:off x="4262" y="2620"/>
              <a:ext cx="852" cy="284"/>
            </a:xfrm>
            <a:prstGeom prst="wedgeEllipseCallout">
              <a:avLst>
                <a:gd name="adj1" fmla="val -48472"/>
                <a:gd name="adj2" fmla="val 20598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1400">
                  <a:latin typeface="Georgia" pitchFamily="18" charset="0"/>
                </a:rPr>
                <a:t>Medium</a:t>
              </a:r>
            </a:p>
          </p:txBody>
        </p:sp>
        <p:sp>
          <p:nvSpPr>
            <p:cNvPr id="49170" name="AutoShape 18"/>
            <p:cNvSpPr>
              <a:spLocks noChangeArrowheads="1"/>
            </p:cNvSpPr>
            <p:nvPr/>
          </p:nvSpPr>
          <p:spPr bwMode="auto">
            <a:xfrm>
              <a:off x="4255" y="2621"/>
              <a:ext cx="868" cy="284"/>
            </a:xfrm>
            <a:prstGeom prst="wedgeEllipseCallout">
              <a:avLst>
                <a:gd name="adj1" fmla="val -76727"/>
                <a:gd name="adj2" fmla="val 208449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1400">
                  <a:latin typeface="Georgia" pitchFamily="18" charset="0"/>
                </a:rPr>
                <a:t>Medium</a:t>
              </a:r>
            </a:p>
          </p:txBody>
        </p:sp>
        <p:sp>
          <p:nvSpPr>
            <p:cNvPr id="49169" name="AutoShape 17"/>
            <p:cNvSpPr>
              <a:spLocks noChangeArrowheads="1"/>
            </p:cNvSpPr>
            <p:nvPr/>
          </p:nvSpPr>
          <p:spPr bwMode="auto">
            <a:xfrm>
              <a:off x="4236" y="2628"/>
              <a:ext cx="868" cy="284"/>
            </a:xfrm>
            <a:prstGeom prst="wedgeEllipseCallout">
              <a:avLst>
                <a:gd name="adj1" fmla="val -41130"/>
                <a:gd name="adj2" fmla="val 153171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1200">
                  <a:latin typeface="Georgia" pitchFamily="18" charset="0"/>
                </a:rPr>
                <a:t>Actual cooling load</a:t>
              </a:r>
            </a:p>
          </p:txBody>
        </p:sp>
      </p:grpSp>
      <p:sp>
        <p:nvSpPr>
          <p:cNvPr id="49173" name="AutoShape 21"/>
          <p:cNvSpPr>
            <a:spLocks noChangeArrowheads="1"/>
          </p:cNvSpPr>
          <p:nvPr/>
        </p:nvSpPr>
        <p:spPr bwMode="auto">
          <a:xfrm>
            <a:off x="5981700" y="3670300"/>
            <a:ext cx="1077913" cy="625475"/>
          </a:xfrm>
          <a:prstGeom prst="wedgeEllipseCallout">
            <a:avLst>
              <a:gd name="adj1" fmla="val -44551"/>
              <a:gd name="adj2" fmla="val 122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1400">
                <a:latin typeface="Georgia" pitchFamily="18" charset="0"/>
              </a:rPr>
              <a:t>Heavy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3619500" y="5637213"/>
            <a:ext cx="200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/>
              <a:t>      </a:t>
            </a:r>
            <a:r>
              <a:rPr lang="en-US" altLang="ko-KR">
                <a:latin typeface="Georgia" pitchFamily="18" charset="0"/>
              </a:rPr>
              <a:t>Time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 rot="10800000">
            <a:off x="938213" y="2116138"/>
            <a:ext cx="549275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2000"/>
              <a:t>    </a:t>
            </a:r>
            <a:r>
              <a:rPr lang="en-US" altLang="ko-KR" sz="2000">
                <a:latin typeface="Georgia" pitchFamily="18" charset="0"/>
              </a:rPr>
              <a:t>Heat gain or cooling</a:t>
            </a:r>
            <a:r>
              <a:rPr lang="en-US" altLang="ko-KR">
                <a:latin typeface="Georgia" pitchFamily="18" charset="0"/>
              </a:rPr>
              <a:t> </a:t>
            </a:r>
            <a:r>
              <a:rPr lang="en-US" altLang="ko-KR" sz="2000">
                <a:latin typeface="Georgia" pitchFamily="18" charset="0"/>
              </a:rPr>
              <a:t>load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6" name="Rectangle 4108"/>
          <p:cNvSpPr>
            <a:spLocks noChangeArrowheads="1"/>
          </p:cNvSpPr>
          <p:nvPr/>
        </p:nvSpPr>
        <p:spPr bwMode="auto">
          <a:xfrm>
            <a:off x="4890963" y="1456531"/>
            <a:ext cx="4073525" cy="40322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98307" name="Picture 40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638" y="2528094"/>
            <a:ext cx="164623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309" name="computr3"/>
          <p:cNvSpPr>
            <a:spLocks noEditPoints="1" noChangeArrowheads="1"/>
          </p:cNvSpPr>
          <p:nvPr/>
        </p:nvSpPr>
        <p:spPr bwMode="auto">
          <a:xfrm>
            <a:off x="5573588" y="2824956"/>
            <a:ext cx="1339850" cy="1027113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2" name="Group 4107"/>
          <p:cNvGrpSpPr>
            <a:grpSpLocks/>
          </p:cNvGrpSpPr>
          <p:nvPr/>
        </p:nvGrpSpPr>
        <p:grpSpPr bwMode="auto">
          <a:xfrm>
            <a:off x="5243388" y="3860006"/>
            <a:ext cx="1974850" cy="1174750"/>
            <a:chOff x="3145" y="2826"/>
            <a:chExt cx="1244" cy="740"/>
          </a:xfrm>
        </p:grpSpPr>
        <p:sp>
          <p:nvSpPr>
            <p:cNvPr id="98311" name="Rectangle 4103"/>
            <p:cNvSpPr>
              <a:spLocks noChangeArrowheads="1"/>
            </p:cNvSpPr>
            <p:nvPr/>
          </p:nvSpPr>
          <p:spPr bwMode="auto">
            <a:xfrm>
              <a:off x="3145" y="2876"/>
              <a:ext cx="56" cy="69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8313" name="Rectangle 4105"/>
            <p:cNvSpPr>
              <a:spLocks noChangeArrowheads="1"/>
            </p:cNvSpPr>
            <p:nvPr/>
          </p:nvSpPr>
          <p:spPr bwMode="auto">
            <a:xfrm>
              <a:off x="4333" y="2876"/>
              <a:ext cx="56" cy="69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8310" name="Rectangle 4102"/>
            <p:cNvSpPr>
              <a:spLocks noChangeArrowheads="1"/>
            </p:cNvSpPr>
            <p:nvPr/>
          </p:nvSpPr>
          <p:spPr bwMode="auto">
            <a:xfrm>
              <a:off x="3145" y="2826"/>
              <a:ext cx="1241" cy="5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98318" name="Line 4110"/>
          <p:cNvSpPr>
            <a:spLocks noChangeShapeType="1"/>
          </p:cNvSpPr>
          <p:nvPr/>
        </p:nvSpPr>
        <p:spPr bwMode="auto">
          <a:xfrm flipH="1">
            <a:off x="6595938" y="1477169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19" name="Line 4111"/>
          <p:cNvSpPr>
            <a:spLocks noChangeShapeType="1"/>
          </p:cNvSpPr>
          <p:nvPr/>
        </p:nvSpPr>
        <p:spPr bwMode="auto">
          <a:xfrm flipH="1">
            <a:off x="7315075" y="1477169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20" name="AutoShape 4112"/>
          <p:cNvSpPr>
            <a:spLocks noChangeArrowheads="1"/>
          </p:cNvSpPr>
          <p:nvPr/>
        </p:nvSpPr>
        <p:spPr bwMode="auto">
          <a:xfrm>
            <a:off x="6354638" y="1654969"/>
            <a:ext cx="1177925" cy="207962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CC00"/>
              </a:gs>
              <a:gs pos="50000">
                <a:srgbClr val="FFFF00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" name="Group 4116"/>
          <p:cNvGrpSpPr>
            <a:grpSpLocks/>
          </p:cNvGrpSpPr>
          <p:nvPr/>
        </p:nvGrpSpPr>
        <p:grpSpPr bwMode="auto">
          <a:xfrm>
            <a:off x="2146175" y="4133056"/>
            <a:ext cx="803275" cy="1090613"/>
            <a:chOff x="1194" y="2998"/>
            <a:chExt cx="506" cy="687"/>
          </a:xfrm>
        </p:grpSpPr>
        <p:sp>
          <p:nvSpPr>
            <p:cNvPr id="98321" name="Rectangle 4113" descr="흰색 대리석"/>
            <p:cNvSpPr>
              <a:spLocks noChangeArrowheads="1"/>
            </p:cNvSpPr>
            <p:nvPr/>
          </p:nvSpPr>
          <p:spPr bwMode="auto">
            <a:xfrm>
              <a:off x="1194" y="2998"/>
              <a:ext cx="506" cy="687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8322" name="Line 4114" descr="흰색 대리석"/>
            <p:cNvSpPr>
              <a:spLocks noChangeShapeType="1"/>
            </p:cNvSpPr>
            <p:nvPr/>
          </p:nvSpPr>
          <p:spPr bwMode="auto">
            <a:xfrm>
              <a:off x="1201" y="3005"/>
              <a:ext cx="492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98323" name="Text Box 4115"/>
          <p:cNvSpPr txBox="1">
            <a:spLocks noChangeArrowheads="1"/>
          </p:cNvSpPr>
          <p:nvPr/>
        </p:nvSpPr>
        <p:spPr bwMode="auto">
          <a:xfrm>
            <a:off x="1892175" y="3537744"/>
            <a:ext cx="13112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ko-KR" sz="1800" b="1"/>
              <a:t>Cooling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ko-KR" sz="1800" b="1"/>
              <a:t>coil</a:t>
            </a:r>
          </a:p>
        </p:txBody>
      </p:sp>
      <p:sp>
        <p:nvSpPr>
          <p:cNvPr id="98325" name="AutoShape 4117"/>
          <p:cNvSpPr>
            <a:spLocks noChangeArrowheads="1"/>
          </p:cNvSpPr>
          <p:nvPr/>
        </p:nvSpPr>
        <p:spPr bwMode="auto">
          <a:xfrm rot="5400000">
            <a:off x="2353344" y="5302250"/>
            <a:ext cx="406400" cy="34131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4" name="Group 4121"/>
          <p:cNvGrpSpPr>
            <a:grpSpLocks/>
          </p:cNvGrpSpPr>
          <p:nvPr/>
        </p:nvGrpSpPr>
        <p:grpSpPr bwMode="auto">
          <a:xfrm>
            <a:off x="3468563" y="4452144"/>
            <a:ext cx="725487" cy="500062"/>
            <a:chOff x="417" y="1908"/>
            <a:chExt cx="457" cy="315"/>
          </a:xfrm>
        </p:grpSpPr>
        <p:sp>
          <p:nvSpPr>
            <p:cNvPr id="98328" name="Rectangle 4120"/>
            <p:cNvSpPr>
              <a:spLocks noChangeArrowheads="1"/>
            </p:cNvSpPr>
            <p:nvPr/>
          </p:nvSpPr>
          <p:spPr bwMode="auto">
            <a:xfrm>
              <a:off x="576" y="1908"/>
              <a:ext cx="298" cy="16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8326" name="Oval 4118"/>
            <p:cNvSpPr>
              <a:spLocks noChangeArrowheads="1"/>
            </p:cNvSpPr>
            <p:nvPr/>
          </p:nvSpPr>
          <p:spPr bwMode="auto">
            <a:xfrm>
              <a:off x="417" y="1909"/>
              <a:ext cx="315" cy="31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8327" name="Oval 4119"/>
            <p:cNvSpPr>
              <a:spLocks noChangeArrowheads="1"/>
            </p:cNvSpPr>
            <p:nvPr/>
          </p:nvSpPr>
          <p:spPr bwMode="auto">
            <a:xfrm>
              <a:off x="479" y="1978"/>
              <a:ext cx="180" cy="17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98330" name="Line 4122"/>
          <p:cNvSpPr>
            <a:spLocks noChangeShapeType="1"/>
          </p:cNvSpPr>
          <p:nvPr/>
        </p:nvSpPr>
        <p:spPr bwMode="auto">
          <a:xfrm flipH="1">
            <a:off x="1033338" y="1985169"/>
            <a:ext cx="385762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1" name="Line 4123"/>
          <p:cNvSpPr>
            <a:spLocks noChangeShapeType="1"/>
          </p:cNvSpPr>
          <p:nvPr/>
        </p:nvSpPr>
        <p:spPr bwMode="auto">
          <a:xfrm flipH="1" flipV="1">
            <a:off x="3016125" y="1985169"/>
            <a:ext cx="1509713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2" name="Line 4124"/>
          <p:cNvSpPr>
            <a:spLocks noChangeShapeType="1"/>
          </p:cNvSpPr>
          <p:nvPr/>
        </p:nvSpPr>
        <p:spPr bwMode="auto">
          <a:xfrm>
            <a:off x="1142875" y="4695031"/>
            <a:ext cx="10033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3" name="Line 4125"/>
          <p:cNvSpPr>
            <a:spLocks noChangeShapeType="1"/>
          </p:cNvSpPr>
          <p:nvPr/>
        </p:nvSpPr>
        <p:spPr bwMode="auto">
          <a:xfrm>
            <a:off x="2960563" y="4706144"/>
            <a:ext cx="7493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4" name="Line 4126"/>
          <p:cNvSpPr>
            <a:spLocks noChangeShapeType="1"/>
          </p:cNvSpPr>
          <p:nvPr/>
        </p:nvSpPr>
        <p:spPr bwMode="auto">
          <a:xfrm>
            <a:off x="4205163" y="4585494"/>
            <a:ext cx="685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5" name="Line 4127"/>
          <p:cNvSpPr>
            <a:spLocks noChangeShapeType="1"/>
          </p:cNvSpPr>
          <p:nvPr/>
        </p:nvSpPr>
        <p:spPr bwMode="auto">
          <a:xfrm>
            <a:off x="955550" y="4695031"/>
            <a:ext cx="363538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6" name="Line 4128"/>
          <p:cNvSpPr>
            <a:spLocks noChangeShapeType="1"/>
          </p:cNvSpPr>
          <p:nvPr/>
        </p:nvSpPr>
        <p:spPr bwMode="auto">
          <a:xfrm>
            <a:off x="1484188" y="1996281"/>
            <a:ext cx="0" cy="26987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8337" name="Text Box 4129"/>
          <p:cNvSpPr txBox="1">
            <a:spLocks noChangeArrowheads="1"/>
          </p:cNvSpPr>
          <p:nvPr/>
        </p:nvSpPr>
        <p:spPr bwMode="auto">
          <a:xfrm>
            <a:off x="3711450" y="1445419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/>
          </a:p>
        </p:txBody>
      </p:sp>
      <p:sp>
        <p:nvSpPr>
          <p:cNvPr id="98338" name="Text Box 4130"/>
          <p:cNvSpPr txBox="1">
            <a:spLocks noChangeArrowheads="1"/>
          </p:cNvSpPr>
          <p:nvPr/>
        </p:nvSpPr>
        <p:spPr bwMode="auto">
          <a:xfrm>
            <a:off x="2476375" y="1577181"/>
            <a:ext cx="2214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400" b="1"/>
              <a:t>Return air</a:t>
            </a:r>
          </a:p>
        </p:txBody>
      </p:sp>
      <p:sp>
        <p:nvSpPr>
          <p:cNvPr id="98339" name="Text Box 4131"/>
          <p:cNvSpPr txBox="1">
            <a:spLocks noChangeArrowheads="1"/>
          </p:cNvSpPr>
          <p:nvPr/>
        </p:nvSpPr>
        <p:spPr bwMode="auto">
          <a:xfrm>
            <a:off x="250700" y="1488281"/>
            <a:ext cx="1211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ko-KR" sz="1400"/>
          </a:p>
          <a:p>
            <a:pPr algn="l">
              <a:spcBef>
                <a:spcPct val="50000"/>
              </a:spcBef>
            </a:pPr>
            <a:r>
              <a:rPr lang="en-US" altLang="ko-KR" sz="1400" b="1"/>
              <a:t>Exhaust</a:t>
            </a:r>
          </a:p>
        </p:txBody>
      </p:sp>
      <p:sp>
        <p:nvSpPr>
          <p:cNvPr id="98340" name="Text Box 4132"/>
          <p:cNvSpPr txBox="1">
            <a:spLocks noChangeArrowheads="1"/>
          </p:cNvSpPr>
          <p:nvPr/>
        </p:nvSpPr>
        <p:spPr bwMode="auto">
          <a:xfrm>
            <a:off x="250700" y="4429919"/>
            <a:ext cx="749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1"/>
              <a:t>Makeup</a:t>
            </a:r>
          </a:p>
        </p:txBody>
      </p:sp>
      <p:sp>
        <p:nvSpPr>
          <p:cNvPr id="98341" name="Text Box 4133"/>
          <p:cNvSpPr txBox="1">
            <a:spLocks noChangeArrowheads="1"/>
          </p:cNvSpPr>
          <p:nvPr/>
        </p:nvSpPr>
        <p:spPr bwMode="auto">
          <a:xfrm>
            <a:off x="3279650" y="4044156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/>
              <a:t>Fan</a:t>
            </a:r>
          </a:p>
        </p:txBody>
      </p:sp>
      <p:sp>
        <p:nvSpPr>
          <p:cNvPr id="98342" name="Text Box 4134"/>
          <p:cNvSpPr txBox="1">
            <a:spLocks noChangeArrowheads="1"/>
          </p:cNvSpPr>
          <p:nvPr/>
        </p:nvSpPr>
        <p:spPr bwMode="auto">
          <a:xfrm>
            <a:off x="4062288" y="4750594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1"/>
              <a:t>Supply air</a:t>
            </a:r>
          </a:p>
        </p:txBody>
      </p:sp>
      <p:graphicFrame>
        <p:nvGraphicFramePr>
          <p:cNvPr id="98343" name="Object 4135"/>
          <p:cNvGraphicFramePr>
            <a:graphicFrameLocks noChangeAspect="1"/>
          </p:cNvGraphicFramePr>
          <p:nvPr/>
        </p:nvGraphicFramePr>
        <p:xfrm>
          <a:off x="2741488" y="5166519"/>
          <a:ext cx="5445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5" imgW="304560" imgH="317160" progId="Equation.DSMT4">
                  <p:embed/>
                </p:oleObj>
              </mc:Choice>
              <mc:Fallback>
                <p:oleObj name="Equation" r:id="rId5" imgW="304560" imgH="317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488" y="5166519"/>
                        <a:ext cx="54451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제목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Cooling load of forced air cooling</a:t>
            </a:r>
            <a:endParaRPr lang="ko-KR" alt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2500" dirty="0" smtClean="0"/>
              <a:t>Actual </a:t>
            </a:r>
            <a:r>
              <a:rPr lang="en-US" altLang="ko-KR" sz="2500" dirty="0"/>
              <a:t>cooling load from fluorescent lights</a:t>
            </a:r>
          </a:p>
        </p:txBody>
      </p:sp>
      <p:sp>
        <p:nvSpPr>
          <p:cNvPr id="50216" name="Oval 40"/>
          <p:cNvSpPr>
            <a:spLocks noChangeArrowheads="1"/>
          </p:cNvSpPr>
          <p:nvPr/>
        </p:nvSpPr>
        <p:spPr bwMode="auto">
          <a:xfrm>
            <a:off x="4826000" y="2257425"/>
            <a:ext cx="4318000" cy="26558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490663" y="2116138"/>
            <a:ext cx="0" cy="343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766888" y="5322888"/>
            <a:ext cx="3055937" cy="677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1447800" y="5526088"/>
            <a:ext cx="6688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754188" y="3043238"/>
            <a:ext cx="1816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 b="1"/>
              <a:t>Heat storage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788988" y="5637213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/>
              <a:t>         </a:t>
            </a:r>
            <a:r>
              <a:rPr lang="en-US" altLang="ko-KR" sz="1400" b="1"/>
              <a:t>Lights on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822825" y="5637213"/>
            <a:ext cx="206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 b="1"/>
              <a:t>Lights off</a:t>
            </a: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6565900" y="4462463"/>
            <a:ext cx="1706563" cy="452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 rot="10800000">
            <a:off x="923925" y="2457450"/>
            <a:ext cx="54927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 b="1"/>
              <a:t>Heat gain or</a:t>
            </a:r>
            <a:r>
              <a:rPr lang="en-US" altLang="ko-KR" b="1"/>
              <a:t> </a:t>
            </a:r>
            <a:r>
              <a:rPr lang="en-US" altLang="ko-KR" sz="1800" b="1"/>
              <a:t>cooling load</a:t>
            </a:r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1493838" y="2733675"/>
            <a:ext cx="3146425" cy="2794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50222" name="Freeform 46"/>
          <p:cNvSpPr>
            <a:spLocks/>
          </p:cNvSpPr>
          <p:nvPr/>
        </p:nvSpPr>
        <p:spPr bwMode="auto">
          <a:xfrm>
            <a:off x="1482725" y="3094038"/>
            <a:ext cx="6340475" cy="1762125"/>
          </a:xfrm>
          <a:custGeom>
            <a:avLst/>
            <a:gdLst/>
            <a:ahLst/>
            <a:cxnLst>
              <a:cxn ang="0">
                <a:pos x="0" y="1116"/>
              </a:cxn>
              <a:cxn ang="0">
                <a:pos x="628" y="291"/>
              </a:cxn>
              <a:cxn ang="0">
                <a:pos x="2957" y="47"/>
              </a:cxn>
              <a:cxn ang="0">
                <a:pos x="4013" y="9"/>
              </a:cxn>
            </a:cxnLst>
            <a:rect l="0" t="0" r="r" b="b"/>
            <a:pathLst>
              <a:path w="4013" h="1116">
                <a:moveTo>
                  <a:pt x="0" y="1116"/>
                </a:moveTo>
                <a:cubicBezTo>
                  <a:pt x="67" y="792"/>
                  <a:pt x="135" y="469"/>
                  <a:pt x="628" y="291"/>
                </a:cubicBezTo>
                <a:cubicBezTo>
                  <a:pt x="1121" y="113"/>
                  <a:pt x="2393" y="94"/>
                  <a:pt x="2957" y="47"/>
                </a:cubicBezTo>
                <a:cubicBezTo>
                  <a:pt x="3521" y="0"/>
                  <a:pt x="3767" y="4"/>
                  <a:pt x="4013" y="9"/>
                </a:cubicBez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30" name="Freeform 54"/>
          <p:cNvSpPr>
            <a:spLocks/>
          </p:cNvSpPr>
          <p:nvPr/>
        </p:nvSpPr>
        <p:spPr bwMode="auto">
          <a:xfrm>
            <a:off x="4643438" y="3270250"/>
            <a:ext cx="3433762" cy="1909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698"/>
              </a:cxn>
              <a:cxn ang="0">
                <a:pos x="2163" y="1203"/>
              </a:cxn>
            </a:cxnLst>
            <a:rect l="0" t="0" r="r" b="b"/>
            <a:pathLst>
              <a:path w="2163" h="1203">
                <a:moveTo>
                  <a:pt x="0" y="0"/>
                </a:moveTo>
                <a:cubicBezTo>
                  <a:pt x="11" y="248"/>
                  <a:pt x="23" y="497"/>
                  <a:pt x="384" y="698"/>
                </a:cubicBezTo>
                <a:cubicBezTo>
                  <a:pt x="745" y="899"/>
                  <a:pt x="1454" y="1051"/>
                  <a:pt x="2163" y="12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34" name="Freeform 58"/>
          <p:cNvSpPr>
            <a:spLocks/>
          </p:cNvSpPr>
          <p:nvPr/>
        </p:nvSpPr>
        <p:spPr bwMode="auto">
          <a:xfrm>
            <a:off x="1493838" y="3983038"/>
            <a:ext cx="3149600" cy="1533525"/>
          </a:xfrm>
          <a:custGeom>
            <a:avLst/>
            <a:gdLst/>
            <a:ahLst/>
            <a:cxnLst>
              <a:cxn ang="0">
                <a:pos x="6" y="557"/>
              </a:cxn>
              <a:cxn ang="0">
                <a:pos x="307" y="480"/>
              </a:cxn>
              <a:cxn ang="0">
                <a:pos x="384" y="441"/>
              </a:cxn>
              <a:cxn ang="0">
                <a:pos x="467" y="409"/>
              </a:cxn>
              <a:cxn ang="0">
                <a:pos x="1984" y="0"/>
              </a:cxn>
              <a:cxn ang="0">
                <a:pos x="1984" y="960"/>
              </a:cxn>
              <a:cxn ang="0">
                <a:pos x="0" y="966"/>
              </a:cxn>
              <a:cxn ang="0">
                <a:pos x="6" y="557"/>
              </a:cxn>
            </a:cxnLst>
            <a:rect l="0" t="0" r="r" b="b"/>
            <a:pathLst>
              <a:path w="1984" h="966">
                <a:moveTo>
                  <a:pt x="6" y="557"/>
                </a:moveTo>
                <a:cubicBezTo>
                  <a:pt x="107" y="545"/>
                  <a:pt x="210" y="511"/>
                  <a:pt x="307" y="480"/>
                </a:cubicBezTo>
                <a:cubicBezTo>
                  <a:pt x="328" y="465"/>
                  <a:pt x="360" y="451"/>
                  <a:pt x="384" y="441"/>
                </a:cubicBezTo>
                <a:cubicBezTo>
                  <a:pt x="406" y="432"/>
                  <a:pt x="451" y="428"/>
                  <a:pt x="467" y="409"/>
                </a:cubicBezTo>
                <a:lnTo>
                  <a:pt x="1984" y="0"/>
                </a:lnTo>
                <a:lnTo>
                  <a:pt x="1984" y="960"/>
                </a:lnTo>
                <a:lnTo>
                  <a:pt x="0" y="966"/>
                </a:lnTo>
                <a:lnTo>
                  <a:pt x="6" y="557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35" name="Freeform 59"/>
          <p:cNvSpPr>
            <a:spLocks/>
          </p:cNvSpPr>
          <p:nvPr/>
        </p:nvSpPr>
        <p:spPr bwMode="auto">
          <a:xfrm>
            <a:off x="1482725" y="4572000"/>
            <a:ext cx="650875" cy="284163"/>
          </a:xfrm>
          <a:custGeom>
            <a:avLst/>
            <a:gdLst/>
            <a:ahLst/>
            <a:cxnLst>
              <a:cxn ang="0">
                <a:pos x="0" y="179"/>
              </a:cxn>
              <a:cxn ang="0">
                <a:pos x="308" y="0"/>
              </a:cxn>
              <a:cxn ang="0">
                <a:pos x="410" y="154"/>
              </a:cxn>
              <a:cxn ang="0">
                <a:pos x="0" y="179"/>
              </a:cxn>
            </a:cxnLst>
            <a:rect l="0" t="0" r="r" b="b"/>
            <a:pathLst>
              <a:path w="410" h="179">
                <a:moveTo>
                  <a:pt x="0" y="179"/>
                </a:moveTo>
                <a:lnTo>
                  <a:pt x="308" y="0"/>
                </a:lnTo>
                <a:lnTo>
                  <a:pt x="410" y="154"/>
                </a:lnTo>
                <a:lnTo>
                  <a:pt x="0" y="179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38" name="Freeform 62"/>
          <p:cNvSpPr>
            <a:spLocks/>
          </p:cNvSpPr>
          <p:nvPr/>
        </p:nvSpPr>
        <p:spPr bwMode="auto">
          <a:xfrm>
            <a:off x="4643438" y="3322638"/>
            <a:ext cx="3454400" cy="2214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89"/>
              </a:cxn>
              <a:cxn ang="0">
                <a:pos x="2176" y="1395"/>
              </a:cxn>
              <a:cxn ang="0">
                <a:pos x="2176" y="1177"/>
              </a:cxn>
              <a:cxn ang="0">
                <a:pos x="448" y="774"/>
              </a:cxn>
              <a:cxn ang="0">
                <a:pos x="205" y="537"/>
              </a:cxn>
              <a:cxn ang="0">
                <a:pos x="19" y="301"/>
              </a:cxn>
              <a:cxn ang="0">
                <a:pos x="0" y="147"/>
              </a:cxn>
            </a:cxnLst>
            <a:rect l="0" t="0" r="r" b="b"/>
            <a:pathLst>
              <a:path w="2176" h="1395">
                <a:moveTo>
                  <a:pt x="0" y="0"/>
                </a:moveTo>
                <a:lnTo>
                  <a:pt x="0" y="1389"/>
                </a:lnTo>
                <a:lnTo>
                  <a:pt x="2176" y="1395"/>
                </a:lnTo>
                <a:lnTo>
                  <a:pt x="2176" y="1177"/>
                </a:lnTo>
                <a:lnTo>
                  <a:pt x="448" y="774"/>
                </a:lnTo>
                <a:lnTo>
                  <a:pt x="205" y="537"/>
                </a:lnTo>
                <a:lnTo>
                  <a:pt x="19" y="301"/>
                </a:lnTo>
                <a:lnTo>
                  <a:pt x="0" y="147"/>
                </a:lnTo>
              </a:path>
            </a:pathLst>
          </a:cu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40" name="Freeform 64"/>
          <p:cNvSpPr>
            <a:spLocks/>
          </p:cNvSpPr>
          <p:nvPr/>
        </p:nvSpPr>
        <p:spPr bwMode="auto">
          <a:xfrm>
            <a:off x="5089525" y="4267200"/>
            <a:ext cx="1179513" cy="528638"/>
          </a:xfrm>
          <a:custGeom>
            <a:avLst/>
            <a:gdLst/>
            <a:ahLst/>
            <a:cxnLst>
              <a:cxn ang="0">
                <a:pos x="154" y="166"/>
              </a:cxn>
              <a:cxn ang="0">
                <a:pos x="180" y="154"/>
              </a:cxn>
              <a:cxn ang="0">
                <a:pos x="141" y="147"/>
              </a:cxn>
              <a:cxn ang="0">
                <a:pos x="173" y="205"/>
              </a:cxn>
              <a:cxn ang="0">
                <a:pos x="148" y="141"/>
              </a:cxn>
              <a:cxn ang="0">
                <a:pos x="212" y="179"/>
              </a:cxn>
              <a:cxn ang="0">
                <a:pos x="237" y="205"/>
              </a:cxn>
              <a:cxn ang="0">
                <a:pos x="256" y="173"/>
              </a:cxn>
              <a:cxn ang="0">
                <a:pos x="301" y="237"/>
              </a:cxn>
              <a:cxn ang="0">
                <a:pos x="352" y="237"/>
              </a:cxn>
              <a:cxn ang="0">
                <a:pos x="352" y="230"/>
              </a:cxn>
              <a:cxn ang="0">
                <a:pos x="237" y="154"/>
              </a:cxn>
              <a:cxn ang="0">
                <a:pos x="256" y="173"/>
              </a:cxn>
              <a:cxn ang="0">
                <a:pos x="141" y="128"/>
              </a:cxn>
              <a:cxn ang="0">
                <a:pos x="116" y="141"/>
              </a:cxn>
              <a:cxn ang="0">
                <a:pos x="96" y="102"/>
              </a:cxn>
              <a:cxn ang="0">
                <a:pos x="0" y="0"/>
              </a:cxn>
              <a:cxn ang="0">
                <a:pos x="109" y="77"/>
              </a:cxn>
              <a:cxn ang="0">
                <a:pos x="244" y="147"/>
              </a:cxn>
              <a:cxn ang="0">
                <a:pos x="359" y="198"/>
              </a:cxn>
              <a:cxn ang="0">
                <a:pos x="653" y="288"/>
              </a:cxn>
              <a:cxn ang="0">
                <a:pos x="704" y="333"/>
              </a:cxn>
              <a:cxn ang="0">
                <a:pos x="468" y="269"/>
              </a:cxn>
              <a:cxn ang="0">
                <a:pos x="468" y="237"/>
              </a:cxn>
              <a:cxn ang="0">
                <a:pos x="506" y="256"/>
              </a:cxn>
              <a:cxn ang="0">
                <a:pos x="397" y="224"/>
              </a:cxn>
              <a:cxn ang="0">
                <a:pos x="436" y="198"/>
              </a:cxn>
              <a:cxn ang="0">
                <a:pos x="269" y="147"/>
              </a:cxn>
              <a:cxn ang="0">
                <a:pos x="276" y="147"/>
              </a:cxn>
              <a:cxn ang="0">
                <a:pos x="308" y="179"/>
              </a:cxn>
              <a:cxn ang="0">
                <a:pos x="244" y="160"/>
              </a:cxn>
              <a:cxn ang="0">
                <a:pos x="186" y="122"/>
              </a:cxn>
              <a:cxn ang="0">
                <a:pos x="192" y="122"/>
              </a:cxn>
              <a:cxn ang="0">
                <a:pos x="116" y="154"/>
              </a:cxn>
              <a:cxn ang="0">
                <a:pos x="122" y="128"/>
              </a:cxn>
              <a:cxn ang="0">
                <a:pos x="154" y="154"/>
              </a:cxn>
              <a:cxn ang="0">
                <a:pos x="128" y="141"/>
              </a:cxn>
              <a:cxn ang="0">
                <a:pos x="173" y="166"/>
              </a:cxn>
              <a:cxn ang="0">
                <a:pos x="154" y="134"/>
              </a:cxn>
              <a:cxn ang="0">
                <a:pos x="186" y="173"/>
              </a:cxn>
              <a:cxn ang="0">
                <a:pos x="224" y="160"/>
              </a:cxn>
              <a:cxn ang="0">
                <a:pos x="295" y="192"/>
              </a:cxn>
              <a:cxn ang="0">
                <a:pos x="320" y="205"/>
              </a:cxn>
            </a:cxnLst>
            <a:rect l="0" t="0" r="r" b="b"/>
            <a:pathLst>
              <a:path w="743" h="333">
                <a:moveTo>
                  <a:pt x="103" y="122"/>
                </a:moveTo>
                <a:cubicBezTo>
                  <a:pt x="125" y="154"/>
                  <a:pt x="109" y="136"/>
                  <a:pt x="154" y="166"/>
                </a:cubicBezTo>
                <a:cubicBezTo>
                  <a:pt x="167" y="175"/>
                  <a:pt x="192" y="192"/>
                  <a:pt x="192" y="192"/>
                </a:cubicBezTo>
                <a:cubicBezTo>
                  <a:pt x="188" y="179"/>
                  <a:pt x="180" y="154"/>
                  <a:pt x="180" y="154"/>
                </a:cubicBezTo>
                <a:cubicBezTo>
                  <a:pt x="173" y="156"/>
                  <a:pt x="167" y="161"/>
                  <a:pt x="160" y="160"/>
                </a:cubicBezTo>
                <a:cubicBezTo>
                  <a:pt x="152" y="159"/>
                  <a:pt x="148" y="144"/>
                  <a:pt x="141" y="147"/>
                </a:cubicBezTo>
                <a:cubicBezTo>
                  <a:pt x="135" y="150"/>
                  <a:pt x="146" y="160"/>
                  <a:pt x="148" y="166"/>
                </a:cubicBezTo>
                <a:cubicBezTo>
                  <a:pt x="158" y="201"/>
                  <a:pt x="145" y="186"/>
                  <a:pt x="173" y="205"/>
                </a:cubicBezTo>
                <a:cubicBezTo>
                  <a:pt x="169" y="192"/>
                  <a:pt x="164" y="179"/>
                  <a:pt x="160" y="166"/>
                </a:cubicBezTo>
                <a:cubicBezTo>
                  <a:pt x="157" y="157"/>
                  <a:pt x="143" y="149"/>
                  <a:pt x="148" y="141"/>
                </a:cubicBezTo>
                <a:cubicBezTo>
                  <a:pt x="153" y="134"/>
                  <a:pt x="165" y="145"/>
                  <a:pt x="173" y="147"/>
                </a:cubicBezTo>
                <a:cubicBezTo>
                  <a:pt x="174" y="148"/>
                  <a:pt x="205" y="182"/>
                  <a:pt x="212" y="179"/>
                </a:cubicBezTo>
                <a:cubicBezTo>
                  <a:pt x="219" y="176"/>
                  <a:pt x="190" y="139"/>
                  <a:pt x="192" y="141"/>
                </a:cubicBezTo>
                <a:cubicBezTo>
                  <a:pt x="211" y="157"/>
                  <a:pt x="223" y="185"/>
                  <a:pt x="237" y="205"/>
                </a:cubicBezTo>
                <a:cubicBezTo>
                  <a:pt x="239" y="188"/>
                  <a:pt x="235" y="169"/>
                  <a:pt x="244" y="154"/>
                </a:cubicBezTo>
                <a:cubicBezTo>
                  <a:pt x="248" y="148"/>
                  <a:pt x="253" y="166"/>
                  <a:pt x="256" y="173"/>
                </a:cubicBezTo>
                <a:cubicBezTo>
                  <a:pt x="278" y="218"/>
                  <a:pt x="245" y="165"/>
                  <a:pt x="276" y="211"/>
                </a:cubicBezTo>
                <a:cubicBezTo>
                  <a:pt x="291" y="162"/>
                  <a:pt x="296" y="220"/>
                  <a:pt x="301" y="237"/>
                </a:cubicBezTo>
                <a:cubicBezTo>
                  <a:pt x="332" y="190"/>
                  <a:pt x="316" y="187"/>
                  <a:pt x="346" y="218"/>
                </a:cubicBezTo>
                <a:cubicBezTo>
                  <a:pt x="348" y="224"/>
                  <a:pt x="346" y="240"/>
                  <a:pt x="352" y="237"/>
                </a:cubicBezTo>
                <a:cubicBezTo>
                  <a:pt x="360" y="233"/>
                  <a:pt x="359" y="220"/>
                  <a:pt x="359" y="211"/>
                </a:cubicBezTo>
                <a:cubicBezTo>
                  <a:pt x="359" y="204"/>
                  <a:pt x="354" y="224"/>
                  <a:pt x="352" y="230"/>
                </a:cubicBezTo>
                <a:cubicBezTo>
                  <a:pt x="328" y="192"/>
                  <a:pt x="302" y="182"/>
                  <a:pt x="263" y="166"/>
                </a:cubicBezTo>
                <a:cubicBezTo>
                  <a:pt x="254" y="162"/>
                  <a:pt x="246" y="158"/>
                  <a:pt x="237" y="154"/>
                </a:cubicBezTo>
                <a:cubicBezTo>
                  <a:pt x="231" y="151"/>
                  <a:pt x="213" y="142"/>
                  <a:pt x="218" y="147"/>
                </a:cubicBezTo>
                <a:cubicBezTo>
                  <a:pt x="229" y="158"/>
                  <a:pt x="271" y="176"/>
                  <a:pt x="256" y="173"/>
                </a:cubicBezTo>
                <a:cubicBezTo>
                  <a:pt x="211" y="165"/>
                  <a:pt x="230" y="170"/>
                  <a:pt x="199" y="160"/>
                </a:cubicBezTo>
                <a:cubicBezTo>
                  <a:pt x="154" y="130"/>
                  <a:pt x="175" y="139"/>
                  <a:pt x="141" y="128"/>
                </a:cubicBezTo>
                <a:cubicBezTo>
                  <a:pt x="125" y="104"/>
                  <a:pt x="98" y="93"/>
                  <a:pt x="71" y="83"/>
                </a:cubicBezTo>
                <a:cubicBezTo>
                  <a:pt x="78" y="94"/>
                  <a:pt x="101" y="141"/>
                  <a:pt x="116" y="141"/>
                </a:cubicBezTo>
                <a:cubicBezTo>
                  <a:pt x="124" y="141"/>
                  <a:pt x="107" y="129"/>
                  <a:pt x="103" y="122"/>
                </a:cubicBezTo>
                <a:cubicBezTo>
                  <a:pt x="100" y="116"/>
                  <a:pt x="100" y="108"/>
                  <a:pt x="96" y="102"/>
                </a:cubicBezTo>
                <a:cubicBezTo>
                  <a:pt x="79" y="77"/>
                  <a:pt x="57" y="52"/>
                  <a:pt x="39" y="26"/>
                </a:cubicBezTo>
                <a:cubicBezTo>
                  <a:pt x="30" y="13"/>
                  <a:pt x="0" y="0"/>
                  <a:pt x="0" y="0"/>
                </a:cubicBezTo>
                <a:cubicBezTo>
                  <a:pt x="15" y="22"/>
                  <a:pt x="26" y="30"/>
                  <a:pt x="52" y="38"/>
                </a:cubicBezTo>
                <a:cubicBezTo>
                  <a:pt x="72" y="59"/>
                  <a:pt x="85" y="64"/>
                  <a:pt x="109" y="77"/>
                </a:cubicBezTo>
                <a:cubicBezTo>
                  <a:pt x="135" y="91"/>
                  <a:pt x="162" y="112"/>
                  <a:pt x="186" y="128"/>
                </a:cubicBezTo>
                <a:cubicBezTo>
                  <a:pt x="200" y="137"/>
                  <a:pt x="228" y="142"/>
                  <a:pt x="244" y="147"/>
                </a:cubicBezTo>
                <a:cubicBezTo>
                  <a:pt x="266" y="162"/>
                  <a:pt x="294" y="178"/>
                  <a:pt x="320" y="186"/>
                </a:cubicBezTo>
                <a:cubicBezTo>
                  <a:pt x="333" y="190"/>
                  <a:pt x="359" y="198"/>
                  <a:pt x="359" y="198"/>
                </a:cubicBezTo>
                <a:cubicBezTo>
                  <a:pt x="393" y="221"/>
                  <a:pt x="434" y="220"/>
                  <a:pt x="474" y="230"/>
                </a:cubicBezTo>
                <a:cubicBezTo>
                  <a:pt x="535" y="245"/>
                  <a:pt x="593" y="269"/>
                  <a:pt x="653" y="288"/>
                </a:cubicBezTo>
                <a:cubicBezTo>
                  <a:pt x="681" y="307"/>
                  <a:pt x="711" y="313"/>
                  <a:pt x="743" y="320"/>
                </a:cubicBezTo>
                <a:cubicBezTo>
                  <a:pt x="730" y="324"/>
                  <a:pt x="718" y="333"/>
                  <a:pt x="704" y="333"/>
                </a:cubicBezTo>
                <a:cubicBezTo>
                  <a:pt x="676" y="333"/>
                  <a:pt x="619" y="302"/>
                  <a:pt x="589" y="294"/>
                </a:cubicBezTo>
                <a:cubicBezTo>
                  <a:pt x="548" y="283"/>
                  <a:pt x="510" y="274"/>
                  <a:pt x="468" y="269"/>
                </a:cubicBezTo>
                <a:cubicBezTo>
                  <a:pt x="431" y="259"/>
                  <a:pt x="400" y="243"/>
                  <a:pt x="365" y="230"/>
                </a:cubicBezTo>
                <a:cubicBezTo>
                  <a:pt x="398" y="220"/>
                  <a:pt x="437" y="221"/>
                  <a:pt x="468" y="237"/>
                </a:cubicBezTo>
                <a:cubicBezTo>
                  <a:pt x="475" y="241"/>
                  <a:pt x="480" y="247"/>
                  <a:pt x="487" y="250"/>
                </a:cubicBezTo>
                <a:cubicBezTo>
                  <a:pt x="493" y="253"/>
                  <a:pt x="513" y="256"/>
                  <a:pt x="506" y="256"/>
                </a:cubicBezTo>
                <a:cubicBezTo>
                  <a:pt x="489" y="256"/>
                  <a:pt x="472" y="252"/>
                  <a:pt x="455" y="250"/>
                </a:cubicBezTo>
                <a:cubicBezTo>
                  <a:pt x="433" y="242"/>
                  <a:pt x="416" y="237"/>
                  <a:pt x="397" y="224"/>
                </a:cubicBezTo>
                <a:cubicBezTo>
                  <a:pt x="381" y="201"/>
                  <a:pt x="372" y="200"/>
                  <a:pt x="346" y="192"/>
                </a:cubicBezTo>
                <a:cubicBezTo>
                  <a:pt x="377" y="182"/>
                  <a:pt x="406" y="189"/>
                  <a:pt x="436" y="198"/>
                </a:cubicBezTo>
                <a:cubicBezTo>
                  <a:pt x="393" y="226"/>
                  <a:pt x="370" y="191"/>
                  <a:pt x="333" y="166"/>
                </a:cubicBezTo>
                <a:cubicBezTo>
                  <a:pt x="327" y="162"/>
                  <a:pt x="280" y="150"/>
                  <a:pt x="269" y="147"/>
                </a:cubicBezTo>
                <a:cubicBezTo>
                  <a:pt x="263" y="145"/>
                  <a:pt x="243" y="141"/>
                  <a:pt x="250" y="141"/>
                </a:cubicBezTo>
                <a:cubicBezTo>
                  <a:pt x="259" y="141"/>
                  <a:pt x="267" y="145"/>
                  <a:pt x="276" y="147"/>
                </a:cubicBezTo>
                <a:cubicBezTo>
                  <a:pt x="282" y="151"/>
                  <a:pt x="290" y="155"/>
                  <a:pt x="295" y="160"/>
                </a:cubicBezTo>
                <a:cubicBezTo>
                  <a:pt x="300" y="165"/>
                  <a:pt x="302" y="174"/>
                  <a:pt x="308" y="179"/>
                </a:cubicBezTo>
                <a:cubicBezTo>
                  <a:pt x="313" y="183"/>
                  <a:pt x="379" y="208"/>
                  <a:pt x="327" y="192"/>
                </a:cubicBezTo>
                <a:cubicBezTo>
                  <a:pt x="302" y="175"/>
                  <a:pt x="273" y="169"/>
                  <a:pt x="244" y="160"/>
                </a:cubicBezTo>
                <a:cubicBezTo>
                  <a:pt x="231" y="148"/>
                  <a:pt x="221" y="136"/>
                  <a:pt x="205" y="128"/>
                </a:cubicBezTo>
                <a:cubicBezTo>
                  <a:pt x="199" y="125"/>
                  <a:pt x="192" y="124"/>
                  <a:pt x="186" y="122"/>
                </a:cubicBezTo>
                <a:cubicBezTo>
                  <a:pt x="180" y="120"/>
                  <a:pt x="160" y="115"/>
                  <a:pt x="167" y="115"/>
                </a:cubicBezTo>
                <a:cubicBezTo>
                  <a:pt x="176" y="115"/>
                  <a:pt x="184" y="120"/>
                  <a:pt x="192" y="122"/>
                </a:cubicBezTo>
                <a:cubicBezTo>
                  <a:pt x="214" y="135"/>
                  <a:pt x="229" y="152"/>
                  <a:pt x="250" y="166"/>
                </a:cubicBezTo>
                <a:cubicBezTo>
                  <a:pt x="204" y="198"/>
                  <a:pt x="160" y="182"/>
                  <a:pt x="116" y="154"/>
                </a:cubicBezTo>
                <a:cubicBezTo>
                  <a:pt x="112" y="147"/>
                  <a:pt x="101" y="142"/>
                  <a:pt x="103" y="134"/>
                </a:cubicBezTo>
                <a:cubicBezTo>
                  <a:pt x="104" y="128"/>
                  <a:pt x="116" y="126"/>
                  <a:pt x="122" y="128"/>
                </a:cubicBezTo>
                <a:cubicBezTo>
                  <a:pt x="129" y="131"/>
                  <a:pt x="129" y="142"/>
                  <a:pt x="135" y="147"/>
                </a:cubicBezTo>
                <a:cubicBezTo>
                  <a:pt x="140" y="151"/>
                  <a:pt x="148" y="152"/>
                  <a:pt x="154" y="154"/>
                </a:cubicBezTo>
                <a:cubicBezTo>
                  <a:pt x="174" y="183"/>
                  <a:pt x="214" y="192"/>
                  <a:pt x="154" y="179"/>
                </a:cubicBezTo>
                <a:cubicBezTo>
                  <a:pt x="145" y="166"/>
                  <a:pt x="137" y="154"/>
                  <a:pt x="128" y="141"/>
                </a:cubicBezTo>
                <a:cubicBezTo>
                  <a:pt x="108" y="111"/>
                  <a:pt x="111" y="121"/>
                  <a:pt x="154" y="128"/>
                </a:cubicBezTo>
                <a:cubicBezTo>
                  <a:pt x="178" y="152"/>
                  <a:pt x="211" y="154"/>
                  <a:pt x="173" y="166"/>
                </a:cubicBezTo>
                <a:cubicBezTo>
                  <a:pt x="138" y="115"/>
                  <a:pt x="185" y="146"/>
                  <a:pt x="199" y="160"/>
                </a:cubicBezTo>
                <a:cubicBezTo>
                  <a:pt x="180" y="211"/>
                  <a:pt x="166" y="152"/>
                  <a:pt x="154" y="134"/>
                </a:cubicBezTo>
                <a:cubicBezTo>
                  <a:pt x="186" y="124"/>
                  <a:pt x="182" y="143"/>
                  <a:pt x="205" y="166"/>
                </a:cubicBezTo>
                <a:cubicBezTo>
                  <a:pt x="199" y="168"/>
                  <a:pt x="191" y="178"/>
                  <a:pt x="186" y="173"/>
                </a:cubicBezTo>
                <a:cubicBezTo>
                  <a:pt x="181" y="168"/>
                  <a:pt x="186" y="156"/>
                  <a:pt x="192" y="154"/>
                </a:cubicBezTo>
                <a:cubicBezTo>
                  <a:pt x="202" y="150"/>
                  <a:pt x="213" y="158"/>
                  <a:pt x="224" y="160"/>
                </a:cubicBezTo>
                <a:cubicBezTo>
                  <a:pt x="266" y="200"/>
                  <a:pt x="232" y="157"/>
                  <a:pt x="288" y="173"/>
                </a:cubicBezTo>
                <a:cubicBezTo>
                  <a:pt x="290" y="179"/>
                  <a:pt x="288" y="190"/>
                  <a:pt x="295" y="192"/>
                </a:cubicBezTo>
                <a:cubicBezTo>
                  <a:pt x="302" y="194"/>
                  <a:pt x="306" y="178"/>
                  <a:pt x="314" y="179"/>
                </a:cubicBezTo>
                <a:cubicBezTo>
                  <a:pt x="345" y="185"/>
                  <a:pt x="326" y="199"/>
                  <a:pt x="320" y="205"/>
                </a:cubicBezTo>
              </a:path>
            </a:pathLst>
          </a:custGeom>
          <a:solidFill>
            <a:srgbClr val="00FFFF"/>
          </a:solidFill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48" name="Line 72"/>
          <p:cNvSpPr>
            <a:spLocks noChangeShapeType="1"/>
          </p:cNvSpPr>
          <p:nvPr/>
        </p:nvSpPr>
        <p:spPr bwMode="auto">
          <a:xfrm>
            <a:off x="4649788" y="3708400"/>
            <a:ext cx="112712" cy="274638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50" name="Freeform 74"/>
          <p:cNvSpPr>
            <a:spLocks/>
          </p:cNvSpPr>
          <p:nvPr/>
        </p:nvSpPr>
        <p:spPr bwMode="auto">
          <a:xfrm>
            <a:off x="5010150" y="4246563"/>
            <a:ext cx="822325" cy="38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8" y="160"/>
              </a:cxn>
              <a:cxn ang="0">
                <a:pos x="518" y="243"/>
              </a:cxn>
            </a:cxnLst>
            <a:rect l="0" t="0" r="r" b="b"/>
            <a:pathLst>
              <a:path w="518" h="243">
                <a:moveTo>
                  <a:pt x="0" y="0"/>
                </a:moveTo>
                <a:lnTo>
                  <a:pt x="218" y="160"/>
                </a:lnTo>
                <a:lnTo>
                  <a:pt x="518" y="243"/>
                </a:lnTo>
              </a:path>
            </a:pathLst>
          </a:custGeom>
          <a:noFill/>
          <a:ln w="63500" cap="flat" cmpd="sng">
            <a:solidFill>
              <a:srgbClr val="00FF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1736725" y="2916238"/>
            <a:ext cx="1860550" cy="36671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 b="1"/>
              <a:t>Heat storage</a:t>
            </a:r>
          </a:p>
        </p:txBody>
      </p:sp>
      <p:sp>
        <p:nvSpPr>
          <p:cNvPr id="50252" name="Text Box 76"/>
          <p:cNvSpPr txBox="1">
            <a:spLocks noChangeArrowheads="1"/>
          </p:cNvSpPr>
          <p:nvPr/>
        </p:nvSpPr>
        <p:spPr bwMode="auto">
          <a:xfrm>
            <a:off x="4805363" y="4754563"/>
            <a:ext cx="229711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 b="1"/>
              <a:t>Stored </a:t>
            </a:r>
          </a:p>
          <a:p>
            <a:pPr>
              <a:spcBef>
                <a:spcPct val="50000"/>
              </a:spcBef>
            </a:pPr>
            <a:r>
              <a:rPr lang="en-US" altLang="ko-KR" sz="1800" b="1"/>
              <a:t>heat removed</a:t>
            </a:r>
          </a:p>
        </p:txBody>
      </p:sp>
      <p:sp>
        <p:nvSpPr>
          <p:cNvPr id="50253" name="AutoShape 77"/>
          <p:cNvSpPr>
            <a:spLocks noChangeArrowheads="1"/>
          </p:cNvSpPr>
          <p:nvPr/>
        </p:nvSpPr>
        <p:spPr bwMode="auto">
          <a:xfrm>
            <a:off x="3089275" y="1955800"/>
            <a:ext cx="1757363" cy="639763"/>
          </a:xfrm>
          <a:prstGeom prst="wedgeRectCallout">
            <a:avLst>
              <a:gd name="adj1" fmla="val -47833"/>
              <a:gd name="adj2" fmla="val 7009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1800" b="1"/>
              <a:t>Instantaneous heat gain</a:t>
            </a:r>
          </a:p>
        </p:txBody>
      </p:sp>
      <p:sp>
        <p:nvSpPr>
          <p:cNvPr id="50255" name="AutoShape 79"/>
          <p:cNvSpPr>
            <a:spLocks noChangeArrowheads="1"/>
          </p:cNvSpPr>
          <p:nvPr/>
        </p:nvSpPr>
        <p:spPr bwMode="auto">
          <a:xfrm rot="10800000">
            <a:off x="2486025" y="3621088"/>
            <a:ext cx="1889125" cy="603250"/>
          </a:xfrm>
          <a:prstGeom prst="wedgeRectCallout">
            <a:avLst>
              <a:gd name="adj1" fmla="val 33528"/>
              <a:gd name="adj2" fmla="val 6841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anchor="ctr"/>
          <a:lstStyle/>
          <a:p>
            <a:r>
              <a:rPr lang="en-US" altLang="ko-KR" sz="1800" b="1"/>
              <a:t>Actual cooling load</a:t>
            </a:r>
          </a:p>
        </p:txBody>
      </p:sp>
      <p:sp>
        <p:nvSpPr>
          <p:cNvPr id="50256" name="AutoShape 80"/>
          <p:cNvSpPr>
            <a:spLocks noChangeArrowheads="1"/>
          </p:cNvSpPr>
          <p:nvPr/>
        </p:nvSpPr>
        <p:spPr bwMode="auto">
          <a:xfrm>
            <a:off x="5426075" y="2303463"/>
            <a:ext cx="2295525" cy="731837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1600" b="1"/>
              <a:t>Cooling load </a:t>
            </a:r>
          </a:p>
          <a:p>
            <a:r>
              <a:rPr lang="en-US" altLang="ko-KR" sz="1600" b="1"/>
              <a:t>if lights remain on</a:t>
            </a:r>
          </a:p>
        </p:txBody>
      </p:sp>
      <p:sp>
        <p:nvSpPr>
          <p:cNvPr id="50257" name="Text Box 81"/>
          <p:cNvSpPr txBox="1">
            <a:spLocks noChangeArrowheads="1"/>
          </p:cNvSpPr>
          <p:nvPr/>
        </p:nvSpPr>
        <p:spPr bwMode="auto">
          <a:xfrm>
            <a:off x="4064000" y="5710238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Cooling load calculation</a:t>
            </a:r>
            <a:endParaRPr lang="ko-KR" alt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3568" y="1412776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/>
          </a:p>
          <a:p>
            <a:r>
              <a:rPr lang="en-US" altLang="ko-KR" dirty="0" smtClean="0"/>
              <a:t>Heat balance method</a:t>
            </a:r>
            <a:endParaRPr lang="ko-KR" altLang="en-US" dirty="0"/>
          </a:p>
          <a:p>
            <a:pPr>
              <a:buFontTx/>
              <a:buNone/>
            </a:pPr>
            <a:endParaRPr lang="ko-KR" altLang="en-US" dirty="0"/>
          </a:p>
          <a:p>
            <a:r>
              <a:rPr lang="en-US" altLang="ko-KR" dirty="0" smtClean="0"/>
              <a:t>Transfer function method</a:t>
            </a:r>
            <a:endParaRPr lang="ko-KR" altLang="en-US" dirty="0"/>
          </a:p>
          <a:p>
            <a:pPr>
              <a:buFontTx/>
              <a:buNone/>
            </a:pPr>
            <a:endParaRPr lang="ko-KR" altLang="en-US" dirty="0"/>
          </a:p>
          <a:p>
            <a:r>
              <a:rPr lang="en-US" altLang="ko-KR" dirty="0"/>
              <a:t>CLTD/SCL/CLF </a:t>
            </a:r>
            <a:r>
              <a:rPr lang="en-US" altLang="ko-KR" dirty="0" smtClean="0"/>
              <a:t>method</a:t>
            </a:r>
            <a:endParaRPr lang="ko-KR" altLang="en-US" dirty="0"/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9" name="Picture 3" descr="http://www.mirae94.co.kr/menu/Imag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0488" y="1412776"/>
            <a:ext cx="6559550" cy="4452938"/>
          </a:xfrm>
          <a:prstGeom prst="rect">
            <a:avLst/>
          </a:prstGeom>
          <a:noFill/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Evolution of calculating methods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706" y="476672"/>
            <a:ext cx="7772400" cy="503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altLang="ko-KR" sz="2800" dirty="0"/>
              <a:t>1) </a:t>
            </a:r>
            <a:r>
              <a:rPr lang="en-US" altLang="ko-KR" sz="2800" dirty="0" smtClean="0"/>
              <a:t>The </a:t>
            </a:r>
            <a:r>
              <a:rPr lang="en-US" altLang="ko-KR" sz="2800" dirty="0"/>
              <a:t>heat balance </a:t>
            </a:r>
            <a:r>
              <a:rPr lang="en-US" altLang="ko-KR" sz="2800" dirty="0" smtClean="0"/>
              <a:t>method</a:t>
            </a:r>
            <a:endParaRPr lang="en-US" altLang="ko-KR" sz="28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706" y="1184697"/>
            <a:ext cx="7772400" cy="1077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 smtClean="0"/>
              <a:t>The energy flow in each section is equilibrium.</a:t>
            </a:r>
            <a:br>
              <a:rPr lang="en-US" altLang="ko-KR" sz="2000" dirty="0" smtClean="0"/>
            </a:br>
            <a:r>
              <a:rPr lang="en-US" altLang="ko-KR" sz="2000" dirty="0" smtClean="0"/>
              <a:t>Get a solution by energy equilibrium of each space’s air separating by each wall, roof and ceiling.</a:t>
            </a:r>
            <a:endParaRPr lang="en-US" altLang="ko-KR" sz="2000" dirty="0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467544" y="2246734"/>
            <a:ext cx="8242300" cy="1303338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835844" y="2276897"/>
            <a:ext cx="7350125" cy="1293812"/>
            <a:chOff x="565" y="1795"/>
            <a:chExt cx="4630" cy="815"/>
          </a:xfrm>
        </p:grpSpPr>
        <p:graphicFrame>
          <p:nvGraphicFramePr>
            <p:cNvPr id="52235" name="Object 11"/>
            <p:cNvGraphicFramePr>
              <a:graphicFrameLocks noChangeAspect="1"/>
            </p:cNvGraphicFramePr>
            <p:nvPr/>
          </p:nvGraphicFramePr>
          <p:xfrm>
            <a:off x="565" y="1795"/>
            <a:ext cx="3195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86" name="Equation" r:id="rId3" imgW="2730240" imgH="431640" progId="Equation.DSMT4">
                    <p:embed/>
                  </p:oleObj>
                </mc:Choice>
                <mc:Fallback>
                  <p:oleObj name="Equation" r:id="rId3" imgW="2730240" imgH="43164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" y="1795"/>
                          <a:ext cx="3195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7" name="Object 13"/>
            <p:cNvGraphicFramePr>
              <a:graphicFrameLocks noChangeAspect="1"/>
            </p:cNvGraphicFramePr>
            <p:nvPr/>
          </p:nvGraphicFramePr>
          <p:xfrm>
            <a:off x="2138" y="2166"/>
            <a:ext cx="3057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87" name="Equation" r:id="rId5" imgW="2273040" imgH="330120" progId="Equation.DSMT4">
                    <p:embed/>
                  </p:oleObj>
                </mc:Choice>
                <mc:Fallback>
                  <p:oleObj name="Equation" r:id="rId5" imgW="2273040" imgH="33012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" y="2166"/>
                          <a:ext cx="3057" cy="4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77069" y="4034259"/>
            <a:ext cx="8240712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ko-KR" sz="1400" dirty="0"/>
              <a:t>	= </a:t>
            </a:r>
            <a:r>
              <a:rPr lang="en-US" altLang="ko-KR" sz="1400" dirty="0" smtClean="0"/>
              <a:t>Density of air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Specific heat of air</a:t>
            </a:r>
            <a:endParaRPr lang="ko-KR" altLang="en-US" sz="1400" dirty="0"/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Volumetric flow rate of outdoor air entering into the room at time Θ</a:t>
            </a:r>
            <a:endParaRPr lang="ko-KR" altLang="en-US" sz="14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Outdoor air temperature at time </a:t>
            </a:r>
            <a:r>
              <a:rPr lang="en-US" altLang="ko-KR" sz="1400" dirty="0"/>
              <a:t>Θ</a:t>
            </a:r>
            <a:endParaRPr lang="ko-KR" altLang="en-US" sz="14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Ventilating air volume flow rate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at time </a:t>
            </a:r>
            <a:r>
              <a:rPr lang="en-US" altLang="ko-KR" sz="1400" dirty="0"/>
              <a:t>Θ</a:t>
            </a:r>
            <a:endParaRPr lang="ko-KR" altLang="en-US" sz="14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Ventilating temperature</a:t>
            </a:r>
            <a:r>
              <a:rPr lang="ko-KR" altLang="en-US" sz="1400" dirty="0" smtClean="0"/>
              <a:t> </a:t>
            </a:r>
            <a:r>
              <a:rPr lang="en-US" altLang="ko-KR" sz="1400" dirty="0"/>
              <a:t>at time Θ</a:t>
            </a:r>
            <a:endParaRPr lang="ko-KR" altLang="en-US" sz="14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Solar heat radiation amount into </a:t>
            </a:r>
            <a:r>
              <a:rPr lang="en-US" altLang="ko-KR" sz="1400" dirty="0"/>
              <a:t>the room at time </a:t>
            </a:r>
            <a:r>
              <a:rPr lang="en-US" altLang="ko-KR" sz="1400" dirty="0" smtClean="0"/>
              <a:t>Θ</a:t>
            </a:r>
            <a:endParaRPr lang="ko-KR" altLang="en-US" sz="14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Lighting heat radiation into </a:t>
            </a:r>
            <a:r>
              <a:rPr lang="en-US" altLang="ko-KR" sz="1400" dirty="0"/>
              <a:t>the room at time </a:t>
            </a:r>
            <a:r>
              <a:rPr lang="en-US" altLang="ko-KR" sz="1400" dirty="0" smtClean="0"/>
              <a:t>Θ</a:t>
            </a:r>
            <a:endParaRPr lang="ko-KR" altLang="en-US" sz="14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dirty="0"/>
              <a:t>	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Facility heat radiation into </a:t>
            </a:r>
            <a:r>
              <a:rPr lang="en-US" altLang="ko-KR" sz="1400" dirty="0"/>
              <a:t>the room at time </a:t>
            </a:r>
            <a:r>
              <a:rPr lang="en-US" altLang="ko-KR" sz="1400" dirty="0" smtClean="0"/>
              <a:t>Θ</a:t>
            </a:r>
            <a:endParaRPr lang="ko-KR" altLang="en-US" sz="1400" dirty="0"/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06346"/>
              </p:ext>
            </p:extLst>
          </p:nvPr>
        </p:nvGraphicFramePr>
        <p:xfrm>
          <a:off x="1056308" y="4067597"/>
          <a:ext cx="1936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88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308" y="4067597"/>
                        <a:ext cx="193675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68454"/>
              </p:ext>
            </p:extLst>
          </p:nvPr>
        </p:nvGraphicFramePr>
        <p:xfrm>
          <a:off x="1052998" y="4276204"/>
          <a:ext cx="2492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89" name="Equation" r:id="rId9" imgW="177480" imgH="241200" progId="Equation.DSMT4">
                  <p:embed/>
                </p:oleObj>
              </mc:Choice>
              <mc:Fallback>
                <p:oleObj name="Equation" r:id="rId9" imgW="1774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998" y="4276204"/>
                        <a:ext cx="249237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777201"/>
              </p:ext>
            </p:extLst>
          </p:nvPr>
        </p:nvGraphicFramePr>
        <p:xfrm>
          <a:off x="1051546" y="4538960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0" name="Equation" r:id="rId11" imgW="266400" imgH="330120" progId="Equation.DSMT4">
                  <p:embed/>
                </p:oleObj>
              </mc:Choice>
              <mc:Fallback>
                <p:oleObj name="Equation" r:id="rId11" imgW="26640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546" y="4538960"/>
                        <a:ext cx="26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98619"/>
              </p:ext>
            </p:extLst>
          </p:nvPr>
        </p:nvGraphicFramePr>
        <p:xfrm>
          <a:off x="1067421" y="4834086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1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421" y="4834086"/>
                        <a:ext cx="215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26082"/>
              </p:ext>
            </p:extLst>
          </p:nvPr>
        </p:nvGraphicFramePr>
        <p:xfrm>
          <a:off x="1043608" y="5037286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2" name="Equation" r:id="rId15" imgW="279360" imgH="330120" progId="Equation.DSMT4">
                  <p:embed/>
                </p:oleObj>
              </mc:Choice>
              <mc:Fallback>
                <p:oleObj name="Equation" r:id="rId15" imgW="279360" imgH="3301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037286"/>
                        <a:ext cx="279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682603"/>
              </p:ext>
            </p:extLst>
          </p:nvPr>
        </p:nvGraphicFramePr>
        <p:xfrm>
          <a:off x="1057896" y="5381773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3" name="Equation" r:id="rId17" imgW="215640" imgH="241200" progId="Equation.DSMT4">
                  <p:embed/>
                </p:oleObj>
              </mc:Choice>
              <mc:Fallback>
                <p:oleObj name="Equation" r:id="rId17" imgW="2156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96" y="5381773"/>
                        <a:ext cx="215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511734"/>
              </p:ext>
            </p:extLst>
          </p:nvPr>
        </p:nvGraphicFramePr>
        <p:xfrm>
          <a:off x="1086471" y="5557986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4" name="Equation" r:id="rId19" imgW="253800" imgH="330120" progId="Equation.DSMT4">
                  <p:embed/>
                </p:oleObj>
              </mc:Choice>
              <mc:Fallback>
                <p:oleObj name="Equation" r:id="rId19" imgW="25380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471" y="5557986"/>
                        <a:ext cx="254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787934"/>
              </p:ext>
            </p:extLst>
          </p:nvPr>
        </p:nvGraphicFramePr>
        <p:xfrm>
          <a:off x="1083296" y="5838973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5" name="Equation" r:id="rId21" imgW="241200" imgH="330120" progId="Equation.DSMT4">
                  <p:embed/>
                </p:oleObj>
              </mc:Choice>
              <mc:Fallback>
                <p:oleObj name="Equation" r:id="rId21" imgW="24120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296" y="5838973"/>
                        <a:ext cx="241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03594"/>
              </p:ext>
            </p:extLst>
          </p:nvPr>
        </p:nvGraphicFramePr>
        <p:xfrm>
          <a:off x="1107108" y="6123136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6" name="Equation" r:id="rId23" imgW="253800" imgH="330120" progId="Equation.DSMT4">
                  <p:embed/>
                </p:oleObj>
              </mc:Choice>
              <mc:Fallback>
                <p:oleObj name="Equation" r:id="rId23" imgW="253800" imgH="3301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108" y="6123136"/>
                        <a:ext cx="254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47738"/>
            <a:ext cx="7772400" cy="542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ko-KR" sz="2500" dirty="0"/>
              <a:t>2) </a:t>
            </a:r>
            <a:r>
              <a:rPr lang="en-US" altLang="ko-KR" sz="2500" dirty="0" smtClean="0"/>
              <a:t>The </a:t>
            </a:r>
            <a:r>
              <a:rPr lang="en-US" altLang="ko-KR" sz="2500" dirty="0"/>
              <a:t>transfer function </a:t>
            </a:r>
            <a:r>
              <a:rPr lang="en-US" altLang="ko-KR" sz="2500" dirty="0" smtClean="0"/>
              <a:t>method</a:t>
            </a:r>
            <a:endParaRPr lang="en-US" altLang="ko-KR" sz="28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918648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 smtClean="0"/>
              <a:t>Specification</a:t>
            </a:r>
            <a:endParaRPr lang="ko-KR" altLang="en-US" sz="2000" dirty="0"/>
          </a:p>
          <a:p>
            <a:pPr>
              <a:buFontTx/>
              <a:buNone/>
            </a:pPr>
            <a:endParaRPr lang="ko-KR" altLang="en-US" sz="2000" dirty="0"/>
          </a:p>
          <a:p>
            <a:pPr>
              <a:buFontTx/>
              <a:buNone/>
            </a:pPr>
            <a:r>
              <a:rPr lang="ko-KR" altLang="en-US" sz="2000" dirty="0"/>
              <a:t>   </a:t>
            </a:r>
            <a:r>
              <a:rPr lang="en-US" altLang="ko-KR" sz="2000" dirty="0"/>
              <a:t>- </a:t>
            </a:r>
            <a:r>
              <a:rPr lang="en-US" altLang="ko-KR" sz="2000" dirty="0" smtClean="0"/>
              <a:t>Time rating that </a:t>
            </a:r>
            <a:r>
              <a:rPr lang="en-US" altLang="ko-KR" sz="2000" dirty="0" smtClean="0"/>
              <a:t>relates </a:t>
            </a:r>
            <a:r>
              <a:rPr lang="en-US" altLang="ko-KR" sz="2000" dirty="0" smtClean="0"/>
              <a:t>variables </a:t>
            </a:r>
            <a:r>
              <a:rPr lang="en-US" altLang="ko-KR" sz="2000" dirty="0" smtClean="0"/>
              <a:t>of </a:t>
            </a:r>
            <a:r>
              <a:rPr lang="en-US" altLang="ko-KR" sz="2000" dirty="0" smtClean="0"/>
              <a:t>past </a:t>
            </a:r>
            <a:r>
              <a:rPr lang="en-US" altLang="ko-KR" sz="2000" dirty="0" smtClean="0"/>
              <a:t>values </a:t>
            </a:r>
            <a:r>
              <a:rPr lang="en-US" altLang="ko-KR" sz="2000" dirty="0" smtClean="0"/>
              <a:t>and </a:t>
            </a:r>
            <a:r>
              <a:rPr lang="en-US" altLang="ko-KR" sz="2000" dirty="0" smtClean="0"/>
              <a:t>others at </a:t>
            </a:r>
            <a:r>
              <a:rPr lang="en-US" altLang="ko-KR" sz="2000" dirty="0" smtClean="0"/>
              <a:t>discontinuous time interval</a:t>
            </a:r>
            <a:endParaRPr lang="ko-KR" altLang="en-US" sz="2000" dirty="0"/>
          </a:p>
          <a:p>
            <a:pPr>
              <a:buFontTx/>
              <a:buNone/>
            </a:pPr>
            <a:r>
              <a:rPr lang="ko-KR" altLang="en-US" sz="2000" dirty="0"/>
              <a:t>   </a:t>
            </a:r>
            <a:r>
              <a:rPr lang="en-US" altLang="ko-KR" sz="2000" dirty="0"/>
              <a:t>- </a:t>
            </a:r>
            <a:r>
              <a:rPr lang="en-US" altLang="ko-KR" sz="2000" dirty="0" smtClean="0"/>
              <a:t>Derived from response coefficient</a:t>
            </a:r>
            <a:endParaRPr lang="ko-KR" altLang="en-US" sz="2000" dirty="0"/>
          </a:p>
          <a:p>
            <a:pPr>
              <a:buFontTx/>
              <a:buNone/>
            </a:pPr>
            <a:endParaRPr lang="ko-KR" altLang="en-US" sz="2000" dirty="0"/>
          </a:p>
          <a:p>
            <a:r>
              <a:rPr lang="en-US" altLang="ko-KR" sz="2000" dirty="0" smtClean="0"/>
              <a:t>Type</a:t>
            </a:r>
            <a:endParaRPr lang="ko-KR" altLang="en-US" sz="2000" dirty="0"/>
          </a:p>
          <a:p>
            <a:pPr>
              <a:buFontTx/>
              <a:buNone/>
            </a:pPr>
            <a:endParaRPr lang="ko-KR" altLang="en-US" sz="2000" dirty="0"/>
          </a:p>
          <a:p>
            <a:pPr>
              <a:buFontTx/>
              <a:buNone/>
            </a:pPr>
            <a:r>
              <a:rPr lang="ko-KR" altLang="en-US" sz="2000" dirty="0"/>
              <a:t>    </a:t>
            </a:r>
            <a:r>
              <a:rPr lang="en-US" altLang="ko-KR" sz="2000" dirty="0"/>
              <a:t>- </a:t>
            </a:r>
            <a:r>
              <a:rPr lang="en-US" altLang="ko-KR" sz="2000" dirty="0" smtClean="0"/>
              <a:t>conduction </a:t>
            </a:r>
            <a:r>
              <a:rPr lang="en-US" altLang="ko-KR" sz="2000" dirty="0"/>
              <a:t>transfer </a:t>
            </a:r>
            <a:r>
              <a:rPr lang="en-US" altLang="ko-KR" sz="2000" dirty="0" smtClean="0"/>
              <a:t>function</a:t>
            </a:r>
            <a:endParaRPr lang="en-US" altLang="ko-KR" sz="2000" dirty="0"/>
          </a:p>
          <a:p>
            <a:pPr>
              <a:buFontTx/>
              <a:buNone/>
            </a:pPr>
            <a:r>
              <a:rPr lang="en-US" altLang="ko-KR" sz="2000" dirty="0"/>
              <a:t>    - </a:t>
            </a:r>
            <a:r>
              <a:rPr lang="en-US" altLang="ko-KR" sz="2000" dirty="0" smtClean="0"/>
              <a:t>room </a:t>
            </a:r>
            <a:r>
              <a:rPr lang="en-US" altLang="ko-KR" sz="2000" dirty="0"/>
              <a:t>transfer </a:t>
            </a:r>
            <a:r>
              <a:rPr lang="en-US" altLang="ko-KR" sz="2000" dirty="0" smtClean="0"/>
              <a:t>function</a:t>
            </a:r>
            <a:endParaRPr lang="en-US" altLang="ko-K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98438" y="990600"/>
            <a:ext cx="1228725" cy="11779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200"/>
              <a:t>Calculate solar </a:t>
            </a:r>
          </a:p>
          <a:p>
            <a:r>
              <a:rPr lang="en-US" altLang="ko-KR" sz="1200"/>
              <a:t>Intensities for </a:t>
            </a:r>
          </a:p>
          <a:p>
            <a:r>
              <a:rPr lang="en-US" altLang="ko-KR" sz="1200"/>
              <a:t>each hour for</a:t>
            </a:r>
          </a:p>
          <a:p>
            <a:r>
              <a:rPr lang="en-US" altLang="ko-KR" sz="1200"/>
              <a:t> each exterior</a:t>
            </a:r>
          </a:p>
          <a:p>
            <a:r>
              <a:rPr lang="en-US" altLang="ko-KR" sz="1200"/>
              <a:t>surface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563688" y="1003300"/>
            <a:ext cx="1379537" cy="1835150"/>
            <a:chOff x="1200" y="600"/>
            <a:chExt cx="869" cy="1156"/>
          </a:xfrm>
        </p:grpSpPr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1200" y="600"/>
              <a:ext cx="869" cy="31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Calculate transmitted</a:t>
              </a:r>
            </a:p>
            <a:p>
              <a:r>
                <a:rPr lang="en-US" altLang="ko-KR" sz="1000"/>
                <a:t>Solar heat gain factors</a:t>
              </a:r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1207" y="993"/>
              <a:ext cx="853" cy="29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Calculate absorbed</a:t>
              </a:r>
            </a:p>
            <a:p>
              <a:r>
                <a:rPr lang="en-US" altLang="ko-KR" sz="1000"/>
                <a:t>Solar heat gain factors</a:t>
              </a: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1206" y="1354"/>
              <a:ext cx="861" cy="40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Calculate solar</a:t>
              </a:r>
            </a:p>
            <a:p>
              <a:r>
                <a:rPr lang="en-US" altLang="ko-KR" sz="1000"/>
                <a:t>Temperatures for</a:t>
              </a:r>
            </a:p>
            <a:p>
              <a:r>
                <a:rPr lang="en-US" altLang="ko-KR" sz="1000"/>
                <a:t>each hour for each</a:t>
              </a:r>
            </a:p>
            <a:p>
              <a:r>
                <a:rPr lang="en-US" altLang="ko-KR" sz="1000"/>
                <a:t>Exterior surface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448300" y="1017588"/>
            <a:ext cx="1993900" cy="5178425"/>
            <a:chOff x="3544" y="609"/>
            <a:chExt cx="1256" cy="3262"/>
          </a:xfrm>
        </p:grpSpPr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3560" y="609"/>
              <a:ext cx="1003" cy="64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Using</a:t>
              </a:r>
              <a:r>
                <a:rPr lang="en-US" altLang="ko-KR" sz="1000">
                  <a:latin typeface="Times New Roman"/>
                </a:rPr>
                <a:t>”</a:t>
              </a:r>
              <a:r>
                <a:rPr lang="en-US" altLang="ko-KR" sz="1000"/>
                <a:t>solar</a:t>
              </a:r>
              <a:r>
                <a:rPr lang="en-US" altLang="ko-KR" sz="1000">
                  <a:latin typeface="Times New Roman"/>
                </a:rPr>
                <a:t>”</a:t>
              </a:r>
              <a:r>
                <a:rPr lang="en-US" altLang="ko-KR" sz="1000"/>
                <a:t> WF coe-</a:t>
              </a:r>
            </a:p>
            <a:p>
              <a:r>
                <a:rPr lang="en-US" altLang="ko-KR" sz="1000"/>
                <a:t>Fficients and transmitted</a:t>
              </a:r>
            </a:p>
            <a:p>
              <a:r>
                <a:rPr lang="en-US" altLang="ko-KR" sz="1000"/>
                <a:t>Solar heat gains,</a:t>
              </a:r>
            </a:p>
            <a:p>
              <a:r>
                <a:rPr lang="en-US" altLang="ko-KR" sz="1000"/>
                <a:t> calculate hourly cooling</a:t>
              </a:r>
            </a:p>
            <a:p>
              <a:r>
                <a:rPr lang="en-US" altLang="ko-KR" sz="1000"/>
                <a:t> loads due to</a:t>
              </a:r>
            </a:p>
            <a:p>
              <a:r>
                <a:rPr lang="en-US" altLang="ko-KR" sz="1000"/>
                <a:t> transmitted solar heat gain</a:t>
              </a:r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3552" y="1293"/>
              <a:ext cx="1066" cy="96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Using </a:t>
              </a:r>
              <a:r>
                <a:rPr lang="en-US" altLang="ko-KR" sz="1000">
                  <a:latin typeface="Times New Roman"/>
                </a:rPr>
                <a:t>“</a:t>
              </a:r>
              <a:r>
                <a:rPr lang="en-US" altLang="ko-KR" sz="1000"/>
                <a:t>conduction</a:t>
              </a:r>
              <a:r>
                <a:rPr lang="en-US" altLang="ko-KR" sz="1000">
                  <a:latin typeface="Times New Roman"/>
                </a:rPr>
                <a:t>”</a:t>
              </a:r>
              <a:r>
                <a:rPr lang="en-US" altLang="ko-KR" sz="1000"/>
                <a:t>WF</a:t>
              </a:r>
            </a:p>
            <a:p>
              <a:r>
                <a:rPr lang="en-US" altLang="ko-KR" sz="1000"/>
                <a:t>Coefficients and sum of</a:t>
              </a:r>
            </a:p>
            <a:p>
              <a:r>
                <a:rPr lang="en-US" altLang="ko-KR" sz="1000"/>
                <a:t>Conduction heat gains</a:t>
              </a:r>
            </a:p>
            <a:p>
              <a:r>
                <a:rPr lang="en-US" altLang="ko-KR" sz="1000"/>
                <a:t>And window conduction</a:t>
              </a:r>
            </a:p>
            <a:p>
              <a:r>
                <a:rPr lang="en-US" altLang="ko-KR" sz="1000"/>
                <a:t>Heat gains, calculate</a:t>
              </a:r>
            </a:p>
            <a:p>
              <a:r>
                <a:rPr lang="en-US" altLang="ko-KR" sz="1000"/>
                <a:t>Hourly cooling loads</a:t>
              </a:r>
            </a:p>
            <a:p>
              <a:r>
                <a:rPr lang="en-US" altLang="ko-KR" sz="1000"/>
                <a:t>Due to conduction heat </a:t>
              </a:r>
            </a:p>
            <a:p>
              <a:r>
                <a:rPr lang="en-US" altLang="ko-KR" sz="1000"/>
                <a:t>gain, Absorbed solar heat </a:t>
              </a:r>
            </a:p>
            <a:p>
              <a:r>
                <a:rPr lang="en-US" altLang="ko-KR" sz="1000"/>
                <a:t>Gains and window </a:t>
              </a:r>
            </a:p>
            <a:p>
              <a:r>
                <a:rPr lang="en-US" altLang="ko-KR" sz="1000"/>
                <a:t>Conduction heat gains</a:t>
              </a:r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3552" y="2338"/>
              <a:ext cx="829" cy="26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Calculate infiltration</a:t>
              </a:r>
            </a:p>
            <a:p>
              <a:r>
                <a:rPr lang="en-US" altLang="ko-KR" sz="1000"/>
                <a:t>loads</a:t>
              </a:r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3544" y="2633"/>
              <a:ext cx="884" cy="45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Using </a:t>
              </a:r>
              <a:r>
                <a:rPr lang="en-US" altLang="ko-KR" sz="1000">
                  <a:latin typeface="Times New Roman"/>
                </a:rPr>
                <a:t>“</a:t>
              </a:r>
              <a:r>
                <a:rPr lang="en-US" altLang="ko-KR" sz="1000"/>
                <a:t>lighting</a:t>
              </a:r>
              <a:r>
                <a:rPr lang="en-US" altLang="ko-KR" sz="1000">
                  <a:latin typeface="Times New Roman"/>
                </a:rPr>
                <a:t>”</a:t>
              </a:r>
              <a:r>
                <a:rPr lang="en-US" altLang="ko-KR" sz="1000"/>
                <a:t>WF</a:t>
              </a:r>
            </a:p>
            <a:p>
              <a:r>
                <a:rPr lang="en-US" altLang="ko-KR" sz="1000"/>
                <a:t>Coefficient and lighting</a:t>
              </a:r>
            </a:p>
            <a:p>
              <a:r>
                <a:rPr lang="en-US" altLang="ko-KR" sz="1000"/>
                <a:t>Heat gains, calculate</a:t>
              </a:r>
            </a:p>
            <a:p>
              <a:r>
                <a:rPr lang="en-US" altLang="ko-KR" sz="1000"/>
                <a:t>Hourly cooling loads</a:t>
              </a:r>
            </a:p>
            <a:p>
              <a:r>
                <a:rPr lang="en-US" altLang="ko-KR" sz="1000"/>
                <a:t>Due to lighting</a:t>
              </a:r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3544" y="3145"/>
              <a:ext cx="1256" cy="72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Using </a:t>
              </a:r>
              <a:r>
                <a:rPr lang="en-US" altLang="ko-KR" sz="1000">
                  <a:latin typeface="Times New Roman"/>
                </a:rPr>
                <a:t>“</a:t>
              </a:r>
              <a:r>
                <a:rPr lang="en-US" altLang="ko-KR" sz="1000"/>
                <a:t>occupant/equipment</a:t>
              </a:r>
              <a:r>
                <a:rPr lang="en-US" altLang="ko-KR" sz="1000">
                  <a:latin typeface="Times New Roman"/>
                </a:rPr>
                <a:t>”</a:t>
              </a:r>
              <a:endParaRPr lang="en-US" altLang="ko-KR" sz="1000"/>
            </a:p>
            <a:p>
              <a:r>
                <a:rPr lang="en-US" altLang="ko-KR" sz="1000"/>
                <a:t>WF coefficients and sum of</a:t>
              </a:r>
            </a:p>
            <a:p>
              <a:r>
                <a:rPr lang="en-US" altLang="ko-KR" sz="1000"/>
                <a:t>Occupant heat gains and</a:t>
              </a:r>
            </a:p>
            <a:p>
              <a:r>
                <a:rPr lang="en-US" altLang="ko-KR" sz="1000"/>
                <a:t>Equipment heat gains,</a:t>
              </a:r>
            </a:p>
            <a:p>
              <a:r>
                <a:rPr lang="en-US" altLang="ko-KR" sz="1000"/>
                <a:t>Calculate hourly cooling loads</a:t>
              </a:r>
            </a:p>
            <a:p>
              <a:r>
                <a:rPr lang="en-US" altLang="ko-KR" sz="1000"/>
                <a:t>Due to occupants and equipment</a:t>
              </a:r>
            </a:p>
          </p:txBody>
        </p:sp>
      </p:grp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7929563" y="1916113"/>
            <a:ext cx="865187" cy="8905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/>
              <a:t>Characterize</a:t>
            </a:r>
          </a:p>
          <a:p>
            <a:r>
              <a:rPr lang="en-US" altLang="ko-KR" sz="1000"/>
              <a:t>Effects of</a:t>
            </a:r>
          </a:p>
          <a:p>
            <a:r>
              <a:rPr lang="en-US" altLang="ko-KR" sz="1000"/>
              <a:t>Control system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160713" y="1016000"/>
            <a:ext cx="1541462" cy="4873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/>
              <a:t>Calculate transmitted</a:t>
            </a:r>
          </a:p>
          <a:p>
            <a:r>
              <a:rPr lang="en-US" altLang="ko-KR" sz="1000"/>
              <a:t>Solar heat gain for each</a:t>
            </a:r>
          </a:p>
          <a:p>
            <a:r>
              <a:rPr lang="en-US" altLang="ko-KR" sz="1000"/>
              <a:t>Hour of each window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148013" y="1574800"/>
            <a:ext cx="1566862" cy="4762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sz="1000"/>
              <a:t>Calculate absorbed</a:t>
            </a:r>
          </a:p>
          <a:p>
            <a:pPr algn="l"/>
            <a:r>
              <a:rPr lang="en-US" altLang="ko-KR" sz="1000"/>
              <a:t>Solar heat gain for each </a:t>
            </a:r>
          </a:p>
          <a:p>
            <a:pPr algn="l"/>
            <a:r>
              <a:rPr lang="en-US" altLang="ko-KR" sz="1000"/>
              <a:t>hour for  each window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186113" y="2174875"/>
            <a:ext cx="1516062" cy="12144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/>
              <a:t>Using CTF, calculate </a:t>
            </a:r>
          </a:p>
          <a:p>
            <a:r>
              <a:rPr lang="en-US" altLang="ko-KR" sz="1000"/>
              <a:t>Conduction heat gain</a:t>
            </a:r>
          </a:p>
          <a:p>
            <a:r>
              <a:rPr lang="en-US" altLang="ko-KR" sz="1000"/>
              <a:t>For each hour for each</a:t>
            </a:r>
          </a:p>
          <a:p>
            <a:r>
              <a:rPr lang="en-US" altLang="ko-KR" sz="1000"/>
              <a:t>Exterior surface and any</a:t>
            </a:r>
          </a:p>
          <a:p>
            <a:r>
              <a:rPr lang="en-US" altLang="ko-KR" sz="1000"/>
              <a:t>Thermally massive interior</a:t>
            </a:r>
          </a:p>
          <a:p>
            <a:r>
              <a:rPr lang="en-US" altLang="ko-KR" sz="1000"/>
              <a:t>Surfaces separating</a:t>
            </a:r>
          </a:p>
          <a:p>
            <a:r>
              <a:rPr lang="en-US" altLang="ko-KR" sz="1000"/>
              <a:t>Different temperature</a:t>
            </a:r>
          </a:p>
          <a:p>
            <a:r>
              <a:rPr lang="en-US" altLang="ko-KR" sz="1000"/>
              <a:t>needs</a:t>
            </a: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3181350" y="3495675"/>
            <a:ext cx="1528763" cy="5381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/>
              <a:t>Calculate conduction</a:t>
            </a:r>
          </a:p>
          <a:p>
            <a:r>
              <a:rPr lang="en-US" altLang="ko-KR" sz="1000"/>
              <a:t>Heat gain for each hour</a:t>
            </a:r>
          </a:p>
          <a:p>
            <a:r>
              <a:rPr lang="en-US" altLang="ko-KR" sz="1000"/>
              <a:t>For each window</a:t>
            </a:r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3181350" y="4144963"/>
            <a:ext cx="1516063" cy="4000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/>
              <a:t>Determine lighting</a:t>
            </a:r>
          </a:p>
          <a:p>
            <a:r>
              <a:rPr lang="en-US" altLang="ko-KR" sz="1000"/>
              <a:t>Heat gains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171825" y="4922838"/>
            <a:ext cx="1516063" cy="766762"/>
            <a:chOff x="1998" y="2901"/>
            <a:chExt cx="955" cy="483"/>
          </a:xfrm>
        </p:grpSpPr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2004" y="2901"/>
              <a:ext cx="947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Determine occupant</a:t>
              </a:r>
            </a:p>
            <a:p>
              <a:r>
                <a:rPr lang="en-US" altLang="ko-KR" sz="1000"/>
                <a:t>Heat gains</a:t>
              </a:r>
            </a:p>
          </p:txBody>
        </p:sp>
        <p:sp>
          <p:nvSpPr>
            <p:cNvPr id="53282" name="Rectangle 34"/>
            <p:cNvSpPr>
              <a:spLocks noChangeArrowheads="1"/>
            </p:cNvSpPr>
            <p:nvPr/>
          </p:nvSpPr>
          <p:spPr bwMode="auto">
            <a:xfrm>
              <a:off x="1998" y="3171"/>
              <a:ext cx="955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000"/>
                <a:t>Determine equipment</a:t>
              </a:r>
            </a:p>
            <a:p>
              <a:r>
                <a:rPr lang="en-US" altLang="ko-KR" sz="1000"/>
                <a:t>Heat gains</a:t>
              </a:r>
            </a:p>
          </p:txBody>
        </p:sp>
      </p:grp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7934325" y="3368675"/>
            <a:ext cx="952500" cy="15525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000"/>
              <a:t>If desired, </a:t>
            </a:r>
          </a:p>
          <a:p>
            <a:r>
              <a:rPr lang="en-US" altLang="ko-KR" sz="1000"/>
              <a:t>correct</a:t>
            </a:r>
          </a:p>
          <a:p>
            <a:r>
              <a:rPr lang="en-US" altLang="ko-KR" sz="1000"/>
              <a:t>Cooling loads </a:t>
            </a:r>
          </a:p>
          <a:p>
            <a:r>
              <a:rPr lang="en-US" altLang="ko-KR" sz="1000"/>
              <a:t>For effects of </a:t>
            </a:r>
          </a:p>
          <a:p>
            <a:r>
              <a:rPr lang="en-US" altLang="ko-KR" sz="1000"/>
              <a:t>Control system </a:t>
            </a:r>
          </a:p>
          <a:p>
            <a:r>
              <a:rPr lang="en-US" altLang="ko-KR" sz="1000"/>
              <a:t>and temperature</a:t>
            </a:r>
          </a:p>
          <a:p>
            <a:r>
              <a:rPr lang="en-US" altLang="ko-KR" sz="1000"/>
              <a:t> With space </a:t>
            </a:r>
          </a:p>
          <a:p>
            <a:r>
              <a:rPr lang="en-US" altLang="ko-KR" sz="1000"/>
              <a:t>air transfer</a:t>
            </a:r>
          </a:p>
          <a:p>
            <a:r>
              <a:rPr lang="en-US" altLang="ko-KR" sz="1000"/>
              <a:t>functions</a:t>
            </a:r>
          </a:p>
        </p:txBody>
      </p:sp>
      <p:sp>
        <p:nvSpPr>
          <p:cNvPr id="53289" name="Oval 41"/>
          <p:cNvSpPr>
            <a:spLocks noChangeArrowheads="1"/>
          </p:cNvSpPr>
          <p:nvPr/>
        </p:nvSpPr>
        <p:spPr bwMode="auto">
          <a:xfrm>
            <a:off x="4848225" y="2470150"/>
            <a:ext cx="388938" cy="487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3293" name="Oval 45"/>
          <p:cNvSpPr>
            <a:spLocks noChangeArrowheads="1"/>
          </p:cNvSpPr>
          <p:nvPr/>
        </p:nvSpPr>
        <p:spPr bwMode="auto">
          <a:xfrm>
            <a:off x="4860925" y="5140325"/>
            <a:ext cx="388938" cy="487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53294" name="Object 46"/>
          <p:cNvGraphicFramePr>
            <a:graphicFrameLocks noChangeAspect="1"/>
          </p:cNvGraphicFramePr>
          <p:nvPr/>
        </p:nvGraphicFramePr>
        <p:xfrm>
          <a:off x="4903788" y="5189538"/>
          <a:ext cx="3651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3" imgW="139680" imgH="152280" progId="Equation.DSMT4">
                  <p:embed/>
                </p:oleObj>
              </mc:Choice>
              <mc:Fallback>
                <p:oleObj name="Equation" r:id="rId3" imgW="139680" imgH="152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5189538"/>
                        <a:ext cx="3651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97" name="Oval 49"/>
          <p:cNvSpPr>
            <a:spLocks noChangeArrowheads="1"/>
          </p:cNvSpPr>
          <p:nvPr/>
        </p:nvSpPr>
        <p:spPr bwMode="auto">
          <a:xfrm>
            <a:off x="7242175" y="3722688"/>
            <a:ext cx="388938" cy="487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53298" name="Object 50"/>
          <p:cNvGraphicFramePr>
            <a:graphicFrameLocks noChangeAspect="1"/>
          </p:cNvGraphicFramePr>
          <p:nvPr/>
        </p:nvGraphicFramePr>
        <p:xfrm>
          <a:off x="7285038" y="3771900"/>
          <a:ext cx="3651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Equation" r:id="rId5" imgW="139680" imgH="152280" progId="Equation.DSMT4">
                  <p:embed/>
                </p:oleObj>
              </mc:Choice>
              <mc:Fallback>
                <p:oleObj name="Equation" r:id="rId5" imgW="139680" imgH="152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038" y="3771900"/>
                        <a:ext cx="3651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99" name="Line 51"/>
          <p:cNvSpPr>
            <a:spLocks noChangeShapeType="1"/>
          </p:cNvSpPr>
          <p:nvPr/>
        </p:nvSpPr>
        <p:spPr bwMode="auto">
          <a:xfrm>
            <a:off x="1428750" y="1303338"/>
            <a:ext cx="13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>
            <a:off x="1428750" y="1866900"/>
            <a:ext cx="13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>
            <a:off x="1077913" y="2166938"/>
            <a:ext cx="4873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>
            <a:off x="2955925" y="1265238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>
            <a:off x="2930525" y="1854200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>
            <a:off x="2943225" y="2543175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>
            <a:off x="4710113" y="1228725"/>
            <a:ext cx="763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>
            <a:off x="4710113" y="1817688"/>
            <a:ext cx="350837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8" name="Line 60"/>
          <p:cNvSpPr>
            <a:spLocks noChangeShapeType="1"/>
          </p:cNvSpPr>
          <p:nvPr/>
        </p:nvSpPr>
        <p:spPr bwMode="auto">
          <a:xfrm>
            <a:off x="4710113" y="2732088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 flipV="1">
            <a:off x="4710113" y="2994025"/>
            <a:ext cx="287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0" name="Line 62"/>
          <p:cNvSpPr>
            <a:spLocks noChangeShapeType="1"/>
          </p:cNvSpPr>
          <p:nvPr/>
        </p:nvSpPr>
        <p:spPr bwMode="auto">
          <a:xfrm>
            <a:off x="4684713" y="4346575"/>
            <a:ext cx="763587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>
            <a:off x="5273675" y="2732088"/>
            <a:ext cx="174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2" name="Line 64"/>
          <p:cNvSpPr>
            <a:spLocks noChangeShapeType="1"/>
          </p:cNvSpPr>
          <p:nvPr/>
        </p:nvSpPr>
        <p:spPr bwMode="auto">
          <a:xfrm>
            <a:off x="4684713" y="5099050"/>
            <a:ext cx="225425" cy="11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 flipV="1">
            <a:off x="4684713" y="5462588"/>
            <a:ext cx="187325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4" name="Line 66"/>
          <p:cNvSpPr>
            <a:spLocks noChangeShapeType="1"/>
          </p:cNvSpPr>
          <p:nvPr/>
        </p:nvSpPr>
        <p:spPr bwMode="auto">
          <a:xfrm>
            <a:off x="5248275" y="5386388"/>
            <a:ext cx="2000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>
            <a:off x="7077075" y="1479550"/>
            <a:ext cx="376238" cy="224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6" name="Line 68"/>
          <p:cNvSpPr>
            <a:spLocks noChangeShapeType="1"/>
          </p:cNvSpPr>
          <p:nvPr/>
        </p:nvSpPr>
        <p:spPr bwMode="auto">
          <a:xfrm>
            <a:off x="7164388" y="3194050"/>
            <a:ext cx="20161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6789738" y="3971925"/>
            <a:ext cx="45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8" name="Line 70"/>
          <p:cNvSpPr>
            <a:spLocks noChangeShapeType="1"/>
          </p:cNvSpPr>
          <p:nvPr/>
        </p:nvSpPr>
        <p:spPr bwMode="auto">
          <a:xfrm flipV="1">
            <a:off x="6864350" y="4146550"/>
            <a:ext cx="41275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 flipV="1">
            <a:off x="7127875" y="4197350"/>
            <a:ext cx="312738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20" name="Line 72"/>
          <p:cNvSpPr>
            <a:spLocks noChangeShapeType="1"/>
          </p:cNvSpPr>
          <p:nvPr/>
        </p:nvSpPr>
        <p:spPr bwMode="auto">
          <a:xfrm>
            <a:off x="7627938" y="39846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321" name="Line 73"/>
          <p:cNvSpPr>
            <a:spLocks noChangeShapeType="1"/>
          </p:cNvSpPr>
          <p:nvPr/>
        </p:nvSpPr>
        <p:spPr bwMode="auto">
          <a:xfrm>
            <a:off x="8404225" y="2819400"/>
            <a:ext cx="0" cy="550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53290" name="Object 42"/>
          <p:cNvGraphicFramePr>
            <a:graphicFrameLocks noChangeAspect="1"/>
          </p:cNvGraphicFramePr>
          <p:nvPr/>
        </p:nvGraphicFramePr>
        <p:xfrm>
          <a:off x="4891088" y="2519363"/>
          <a:ext cx="3651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Equation" r:id="rId6" imgW="139680" imgH="152280" progId="Equation.DSMT4">
                  <p:embed/>
                </p:oleObj>
              </mc:Choice>
              <mc:Fallback>
                <p:oleObj name="Equation" r:id="rId6" imgW="139680" imgH="152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2519363"/>
                        <a:ext cx="3651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제목 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transfer function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5" name="Oval 15"/>
          <p:cNvSpPr>
            <a:spLocks noChangeArrowheads="1"/>
          </p:cNvSpPr>
          <p:nvPr/>
        </p:nvSpPr>
        <p:spPr bwMode="auto">
          <a:xfrm>
            <a:off x="7340600" y="3429000"/>
            <a:ext cx="1133475" cy="11969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dirty="0" smtClean="0"/>
              <a:t>Cooling</a:t>
            </a:r>
          </a:p>
          <a:p>
            <a:r>
              <a:rPr lang="en-US" altLang="ko-KR" dirty="0" smtClean="0"/>
              <a:t>Load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632200" y="2151063"/>
            <a:ext cx="3000375" cy="4224337"/>
            <a:chOff x="2288" y="1355"/>
            <a:chExt cx="1890" cy="2661"/>
          </a:xfrm>
        </p:grpSpPr>
        <p:sp>
          <p:nvSpPr>
            <p:cNvPr id="97317" name="Rectangle 37"/>
            <p:cNvSpPr>
              <a:spLocks noChangeArrowheads="1"/>
            </p:cNvSpPr>
            <p:nvPr/>
          </p:nvSpPr>
          <p:spPr bwMode="auto">
            <a:xfrm>
              <a:off x="2288" y="1355"/>
              <a:ext cx="1890" cy="2661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auto">
            <a:xfrm>
              <a:off x="2387" y="2160"/>
              <a:ext cx="714" cy="75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2000" dirty="0" smtClean="0"/>
                <a:t>Interior</a:t>
              </a:r>
            </a:p>
            <a:p>
              <a:r>
                <a:rPr lang="en-US" altLang="ko-KR" sz="2000" dirty="0" smtClean="0"/>
                <a:t>Heat</a:t>
              </a:r>
            </a:p>
            <a:p>
              <a:r>
                <a:rPr lang="en-US" altLang="ko-KR" sz="2000" dirty="0" smtClean="0"/>
                <a:t>Gain</a:t>
              </a:r>
              <a:endParaRPr lang="ko-KR" altLang="en-US" sz="2000" dirty="0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225" y="1409"/>
              <a:ext cx="827" cy="2516"/>
              <a:chOff x="3598" y="1401"/>
              <a:chExt cx="827" cy="2516"/>
            </a:xfrm>
          </p:grpSpPr>
          <p:pic>
            <p:nvPicPr>
              <p:cNvPr id="97298" name="Picture 1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98" y="1401"/>
                <a:ext cx="827" cy="8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7299" name="Picture 1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17" y="2320"/>
                <a:ext cx="781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7300" name="Picture 2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98" y="3206"/>
                <a:ext cx="750" cy="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97318" name="AutoShape 38"/>
          <p:cNvSpPr>
            <a:spLocks noChangeArrowheads="1"/>
          </p:cNvSpPr>
          <p:nvPr/>
        </p:nvSpPr>
        <p:spPr bwMode="auto">
          <a:xfrm>
            <a:off x="3322638" y="3851275"/>
            <a:ext cx="244475" cy="450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7319" name="AutoShape 39"/>
          <p:cNvSpPr>
            <a:spLocks noChangeArrowheads="1"/>
          </p:cNvSpPr>
          <p:nvPr/>
        </p:nvSpPr>
        <p:spPr bwMode="auto">
          <a:xfrm>
            <a:off x="6748463" y="3863975"/>
            <a:ext cx="385762" cy="4127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31775" y="2667000"/>
            <a:ext cx="3014663" cy="3052763"/>
            <a:chOff x="146" y="1680"/>
            <a:chExt cx="1899" cy="1923"/>
          </a:xfrm>
        </p:grpSpPr>
        <p:sp>
          <p:nvSpPr>
            <p:cNvPr id="97315" name="Rectangle 35"/>
            <p:cNvSpPr>
              <a:spLocks noChangeArrowheads="1"/>
            </p:cNvSpPr>
            <p:nvPr/>
          </p:nvSpPr>
          <p:spPr bwMode="auto">
            <a:xfrm>
              <a:off x="146" y="1680"/>
              <a:ext cx="1899" cy="1923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7285" name="Oval 5"/>
            <p:cNvSpPr>
              <a:spLocks noChangeArrowheads="1"/>
            </p:cNvSpPr>
            <p:nvPr/>
          </p:nvSpPr>
          <p:spPr bwMode="auto">
            <a:xfrm>
              <a:off x="251" y="2205"/>
              <a:ext cx="714" cy="75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ko-KR" sz="1600" dirty="0" smtClean="0"/>
                <a:t>Exterior</a:t>
              </a:r>
            </a:p>
            <a:p>
              <a:r>
                <a:rPr lang="en-US" altLang="ko-KR" sz="1600" dirty="0" smtClean="0"/>
                <a:t>Heat</a:t>
              </a:r>
            </a:p>
            <a:p>
              <a:r>
                <a:rPr lang="en-US" altLang="ko-KR" sz="1600" dirty="0" smtClean="0"/>
                <a:t>Gain</a:t>
              </a:r>
            </a:p>
          </p:txBody>
        </p: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1082" y="1981"/>
              <a:ext cx="908" cy="1152"/>
              <a:chOff x="4522" y="1227"/>
              <a:chExt cx="908" cy="1152"/>
            </a:xfrm>
          </p:grpSpPr>
          <p:sp>
            <p:nvSpPr>
              <p:cNvPr id="97302" name="Rectangle 22"/>
              <p:cNvSpPr>
                <a:spLocks noChangeArrowheads="1"/>
              </p:cNvSpPr>
              <p:nvPr/>
            </p:nvSpPr>
            <p:spPr bwMode="auto">
              <a:xfrm>
                <a:off x="4595" y="1786"/>
                <a:ext cx="499" cy="593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7303" name="Rectangle 23"/>
              <p:cNvSpPr>
                <a:spLocks noChangeArrowheads="1"/>
              </p:cNvSpPr>
              <p:nvPr/>
            </p:nvSpPr>
            <p:spPr bwMode="auto">
              <a:xfrm>
                <a:off x="5095" y="1792"/>
                <a:ext cx="254" cy="58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7304" name="AutoShape 24" descr="큰 다이아몬드"/>
              <p:cNvSpPr>
                <a:spLocks noChangeArrowheads="1"/>
              </p:cNvSpPr>
              <p:nvPr/>
            </p:nvSpPr>
            <p:spPr bwMode="auto">
              <a:xfrm>
                <a:off x="4522" y="1230"/>
                <a:ext cx="726" cy="570"/>
              </a:xfrm>
              <a:prstGeom prst="parallelogram">
                <a:avLst>
                  <a:gd name="adj" fmla="val 31842"/>
                </a:avLst>
              </a:prstGeom>
              <a:pattFill prst="solidDmnd">
                <a:fgClr>
                  <a:srgbClr val="339966"/>
                </a:fgClr>
                <a:bgClr>
                  <a:srgbClr val="FFFFFF"/>
                </a:bgClr>
              </a:pattFill>
              <a:ln w="9525">
                <a:solidFill>
                  <a:srgbClr val="3399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7305" name="Line 25"/>
              <p:cNvSpPr>
                <a:spLocks noChangeShapeType="1"/>
              </p:cNvSpPr>
              <p:nvPr/>
            </p:nvSpPr>
            <p:spPr bwMode="auto">
              <a:xfrm>
                <a:off x="5243" y="1227"/>
                <a:ext cx="187" cy="587"/>
              </a:xfrm>
              <a:prstGeom prst="line">
                <a:avLst/>
              </a:prstGeom>
              <a:noFill/>
              <a:ln w="63500">
                <a:solidFill>
                  <a:srgbClr val="3399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7306" name="Rectangle 26"/>
              <p:cNvSpPr>
                <a:spLocks noChangeArrowheads="1"/>
              </p:cNvSpPr>
              <p:nvPr/>
            </p:nvSpPr>
            <p:spPr bwMode="auto">
              <a:xfrm>
                <a:off x="4781" y="1910"/>
                <a:ext cx="163" cy="249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7320" name="AutoShape 40"/>
              <p:cNvSpPr>
                <a:spLocks noChangeArrowheads="1"/>
              </p:cNvSpPr>
              <p:nvPr/>
            </p:nvSpPr>
            <p:spPr bwMode="auto">
              <a:xfrm>
                <a:off x="5089" y="1257"/>
                <a:ext cx="316" cy="536"/>
              </a:xfrm>
              <a:prstGeom prst="triangle">
                <a:avLst>
                  <a:gd name="adj" fmla="val 50000"/>
                </a:avLst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Order of transfer function calculation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5" grpId="0" animBg="1" autoUpdateAnimBg="0"/>
      <p:bldP spid="97318" grpId="0" animBg="1"/>
      <p:bldP spid="973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2514600" cy="2195513"/>
          </a:xfrm>
          <a:prstGeom prst="rect">
            <a:avLst/>
          </a:prstGeom>
          <a:noFill/>
        </p:spPr>
      </p:pic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Cooling Load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49288" y="10795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2800" dirty="0"/>
              <a:t>3) CLTD/SCL/CLF </a:t>
            </a:r>
            <a:r>
              <a:rPr lang="en-US" altLang="ko-KR" sz="2800" dirty="0" smtClean="0"/>
              <a:t>Method</a:t>
            </a:r>
            <a:endParaRPr lang="ko-KR" alt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03888" y="2838450"/>
            <a:ext cx="2689225" cy="2743200"/>
            <a:chOff x="2923" y="1908"/>
            <a:chExt cx="1694" cy="1728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3060" y="2746"/>
              <a:ext cx="931" cy="89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3992" y="2755"/>
              <a:ext cx="474" cy="88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359" name="AutoShape 7" descr="큰 다이아몬드"/>
            <p:cNvSpPr>
              <a:spLocks noChangeArrowheads="1"/>
            </p:cNvSpPr>
            <p:nvPr/>
          </p:nvSpPr>
          <p:spPr bwMode="auto">
            <a:xfrm>
              <a:off x="2923" y="1912"/>
              <a:ext cx="1355" cy="856"/>
            </a:xfrm>
            <a:prstGeom prst="parallelogram">
              <a:avLst>
                <a:gd name="adj" fmla="val 39574"/>
              </a:avLst>
            </a:prstGeom>
            <a:pattFill prst="solidDmnd">
              <a:fgClr>
                <a:srgbClr val="339966"/>
              </a:fgClr>
              <a:bgClr>
                <a:srgbClr val="FFFFFF"/>
              </a:bgClr>
            </a:pattFill>
            <a:ln w="952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>
              <a:off x="4269" y="1908"/>
              <a:ext cx="348" cy="880"/>
            </a:xfrm>
            <a:prstGeom prst="lin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361" name="Rectangle 9"/>
            <p:cNvSpPr>
              <a:spLocks noChangeArrowheads="1"/>
            </p:cNvSpPr>
            <p:nvPr/>
          </p:nvSpPr>
          <p:spPr bwMode="auto">
            <a:xfrm>
              <a:off x="3406" y="2933"/>
              <a:ext cx="305" cy="37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00362" name="AutoShape 10"/>
          <p:cNvSpPr>
            <a:spLocks noChangeArrowheads="1"/>
          </p:cNvSpPr>
          <p:nvPr/>
        </p:nvSpPr>
        <p:spPr bwMode="auto">
          <a:xfrm rot="3000000">
            <a:off x="6998493" y="2034382"/>
            <a:ext cx="360363" cy="1130300"/>
          </a:xfrm>
          <a:prstGeom prst="curvedRightArrow">
            <a:avLst>
              <a:gd name="adj1" fmla="val 43636"/>
              <a:gd name="adj2" fmla="val 125361"/>
              <a:gd name="adj3" fmla="val 7431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 rot="3000000">
            <a:off x="6473825" y="1471613"/>
            <a:ext cx="536575" cy="2019300"/>
          </a:xfrm>
          <a:prstGeom prst="curvedRightArrow">
            <a:avLst>
              <a:gd name="adj1" fmla="val 52355"/>
              <a:gd name="adj2" fmla="val 150411"/>
              <a:gd name="adj3" fmla="val 7431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 rot="3000000">
            <a:off x="7289006" y="2364582"/>
            <a:ext cx="360363" cy="1130300"/>
          </a:xfrm>
          <a:prstGeom prst="curvedRightArrow">
            <a:avLst>
              <a:gd name="adj1" fmla="val 43636"/>
              <a:gd name="adj2" fmla="val 125361"/>
              <a:gd name="adj3" fmla="val 7431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 rot="20400000">
            <a:off x="5291138" y="4478338"/>
            <a:ext cx="1649412" cy="720725"/>
          </a:xfrm>
          <a:prstGeom prst="curvedDownArrow">
            <a:avLst>
              <a:gd name="adj1" fmla="val 45771"/>
              <a:gd name="adj2" fmla="val 91542"/>
              <a:gd name="adj3" fmla="val 3333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859588" y="2897188"/>
            <a:ext cx="2379662" cy="1416050"/>
            <a:chOff x="4068" y="1769"/>
            <a:chExt cx="1499" cy="892"/>
          </a:xfrm>
        </p:grpSpPr>
        <p:sp>
          <p:nvSpPr>
            <p:cNvPr id="100365" name="AutoShape 13"/>
            <p:cNvSpPr>
              <a:spLocks noChangeArrowheads="1"/>
            </p:cNvSpPr>
            <p:nvPr/>
          </p:nvSpPr>
          <p:spPr bwMode="auto">
            <a:xfrm rot="8100000">
              <a:off x="4196" y="2167"/>
              <a:ext cx="1371" cy="398"/>
            </a:xfrm>
            <a:prstGeom prst="curvedDownArrow">
              <a:avLst>
                <a:gd name="adj1" fmla="val 68894"/>
                <a:gd name="adj2" fmla="val 137789"/>
                <a:gd name="adj3" fmla="val 3333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366" name="AutoShape 14"/>
            <p:cNvSpPr>
              <a:spLocks noChangeArrowheads="1"/>
            </p:cNvSpPr>
            <p:nvPr/>
          </p:nvSpPr>
          <p:spPr bwMode="auto">
            <a:xfrm rot="8100000">
              <a:off x="4196" y="2263"/>
              <a:ext cx="1371" cy="398"/>
            </a:xfrm>
            <a:prstGeom prst="curvedDownArrow">
              <a:avLst>
                <a:gd name="adj1" fmla="val 68894"/>
                <a:gd name="adj2" fmla="val 137789"/>
                <a:gd name="adj3" fmla="val 3333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367" name="AutoShape 15"/>
            <p:cNvSpPr>
              <a:spLocks noChangeArrowheads="1"/>
            </p:cNvSpPr>
            <p:nvPr/>
          </p:nvSpPr>
          <p:spPr bwMode="auto">
            <a:xfrm rot="8100000">
              <a:off x="4068" y="1769"/>
              <a:ext cx="1371" cy="398"/>
            </a:xfrm>
            <a:prstGeom prst="curvedDownArrow">
              <a:avLst>
                <a:gd name="adj1" fmla="val 68894"/>
                <a:gd name="adj2" fmla="val 137789"/>
                <a:gd name="adj3" fmla="val 3333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319088" y="2770188"/>
            <a:ext cx="5029200" cy="3251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altLang="ko-KR" sz="1600" dirty="0"/>
          </a:p>
          <a:p>
            <a:pPr algn="l"/>
            <a:r>
              <a:rPr lang="en-US" altLang="ko-KR" sz="1600" dirty="0" smtClean="0"/>
              <a:t>Cooling </a:t>
            </a:r>
            <a:r>
              <a:rPr lang="en-US" altLang="ko-KR" sz="1600" dirty="0"/>
              <a:t>Load Temperature </a:t>
            </a:r>
            <a:r>
              <a:rPr lang="en-US" altLang="ko-KR" sz="1600" dirty="0" smtClean="0"/>
              <a:t>Difference</a:t>
            </a:r>
            <a:endParaRPr lang="en-US" altLang="ko-KR" sz="1600" dirty="0"/>
          </a:p>
          <a:p>
            <a:pPr algn="l"/>
            <a:r>
              <a:rPr lang="en-US" altLang="ko-KR" sz="1600" dirty="0"/>
              <a:t>   </a:t>
            </a:r>
            <a:r>
              <a:rPr lang="en-US" altLang="ko-KR" sz="1600" dirty="0" smtClean="0"/>
              <a:t>: Temperature difference of cooling load of</a:t>
            </a:r>
          </a:p>
          <a:p>
            <a:pPr algn="l"/>
            <a:r>
              <a:rPr lang="en-US" altLang="ko-KR" sz="1600" dirty="0"/>
              <a:t> </a:t>
            </a:r>
            <a:r>
              <a:rPr lang="en-US" altLang="ko-KR" sz="1600" dirty="0" smtClean="0"/>
              <a:t>    the ceiling, wall and glass (exterior cooling load)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dirty="0">
                <a:latin typeface="돋움" pitchFamily="50" charset="-127"/>
                <a:ea typeface="돋움" pitchFamily="50" charset="-127"/>
              </a:rPr>
              <a:t>A : </a:t>
            </a:r>
            <a:r>
              <a:rPr lang="en-US" altLang="ko-KR" sz="1600" dirty="0" smtClean="0">
                <a:latin typeface="돋움" pitchFamily="50" charset="-127"/>
                <a:ea typeface="돋움" pitchFamily="50" charset="-127"/>
              </a:rPr>
              <a:t>Area of the ceiling, wall and glass</a:t>
            </a:r>
            <a:endParaRPr lang="en-US" altLang="ko-KR" sz="1600" dirty="0">
              <a:latin typeface="돋움" pitchFamily="50" charset="-127"/>
              <a:ea typeface="돋움" pitchFamily="50" charset="-127"/>
            </a:endParaRPr>
          </a:p>
          <a:p>
            <a:pPr algn="l"/>
            <a:r>
              <a:rPr lang="en-US" altLang="ko-KR" sz="1600" dirty="0" smtClean="0">
                <a:latin typeface="돋움" pitchFamily="50" charset="-127"/>
                <a:ea typeface="돋움" pitchFamily="50" charset="-127"/>
              </a:rPr>
              <a:t>     calculated by floor plan drawing (</a:t>
            </a:r>
            <a:r>
              <a:rPr lang="en-US" altLang="ko-KR" sz="1600" dirty="0">
                <a:latin typeface="돋움" pitchFamily="50" charset="-127"/>
                <a:ea typeface="돋움" pitchFamily="50" charset="-127"/>
              </a:rPr>
              <a:t>㎡)</a:t>
            </a:r>
          </a:p>
          <a:p>
            <a:pPr algn="l"/>
            <a:r>
              <a:rPr lang="en-US" altLang="ko-KR" sz="1600" dirty="0">
                <a:latin typeface="돋움" pitchFamily="50" charset="-127"/>
                <a:ea typeface="돋움" pitchFamily="50" charset="-127"/>
              </a:rPr>
              <a:t>U : </a:t>
            </a:r>
            <a:r>
              <a:rPr lang="en-US" altLang="ko-KR" sz="1600" dirty="0" smtClean="0">
                <a:latin typeface="돋움" pitchFamily="50" charset="-127"/>
                <a:ea typeface="돋움" pitchFamily="50" charset="-127"/>
              </a:rPr>
              <a:t>Total heat transfer coefficient of</a:t>
            </a:r>
          </a:p>
          <a:p>
            <a:pPr algn="l"/>
            <a:r>
              <a:rPr lang="en-US" altLang="ko-KR" sz="1600" dirty="0" smtClean="0">
                <a:latin typeface="돋움" pitchFamily="50" charset="-127"/>
                <a:ea typeface="돋움" pitchFamily="50" charset="-127"/>
              </a:rPr>
              <a:t>     the ceiling, wall and glass</a:t>
            </a:r>
          </a:p>
          <a:p>
            <a:pPr algn="l"/>
            <a:endParaRPr lang="en-US" altLang="ko-KR" sz="1600" dirty="0">
              <a:latin typeface="돋움" pitchFamily="50" charset="-127"/>
              <a:ea typeface="돋움" pitchFamily="50" charset="-127"/>
            </a:endParaRPr>
          </a:p>
          <a:p>
            <a:pPr algn="l"/>
            <a:endParaRPr lang="ko-KR" altLang="en-US" sz="1600" dirty="0">
              <a:latin typeface="돋움" pitchFamily="50" charset="-127"/>
              <a:ea typeface="돋움" pitchFamily="50" charset="-127"/>
            </a:endParaRPr>
          </a:p>
          <a:p>
            <a:pPr algn="l"/>
            <a:endParaRPr lang="en-US" altLang="ko-KR" sz="16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0371" name="Rectangle 19"/>
          <p:cNvSpPr>
            <a:spLocks noChangeArrowheads="1"/>
          </p:cNvSpPr>
          <p:nvPr/>
        </p:nvSpPr>
        <p:spPr bwMode="auto">
          <a:xfrm>
            <a:off x="803275" y="2482850"/>
            <a:ext cx="1763713" cy="584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/>
              <a:t> CLTD</a:t>
            </a:r>
          </a:p>
        </p:txBody>
      </p:sp>
      <p:graphicFrame>
        <p:nvGraphicFramePr>
          <p:cNvPr id="1003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86740"/>
              </p:ext>
            </p:extLst>
          </p:nvPr>
        </p:nvGraphicFramePr>
        <p:xfrm>
          <a:off x="1715596" y="5340350"/>
          <a:ext cx="22621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8" name="Equation" r:id="rId3" imgW="952200" imgH="203040" progId="Equation.DSMT4">
                  <p:embed/>
                </p:oleObj>
              </mc:Choice>
              <mc:Fallback>
                <p:oleObj name="Equation" r:id="rId3" imgW="9522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596" y="5340350"/>
                        <a:ext cx="22621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265294" cy="10801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altLang="ko-KR" sz="1800" dirty="0" smtClean="0"/>
              <a:t>Following CLTD example’s conditions are given below. All conditions are steady-state.</a:t>
            </a:r>
            <a:br>
              <a:rPr lang="en-US" altLang="ko-KR" sz="1800" dirty="0" smtClean="0"/>
            </a:br>
            <a:r>
              <a:rPr lang="en-US" altLang="ko-KR" sz="1800" dirty="0"/>
              <a:t> </a:t>
            </a:r>
            <a:r>
              <a:rPr lang="en-US" altLang="ko-KR" sz="1800" dirty="0" smtClean="0"/>
              <a:t>Outdoor temperature </a:t>
            </a:r>
            <a:r>
              <a:rPr lang="en-US" altLang="ko-KR" sz="1800" dirty="0"/>
              <a:t>35℃</a:t>
            </a:r>
            <a:r>
              <a:rPr lang="en-US" altLang="ko-KR" sz="1800" dirty="0" smtClean="0"/>
              <a:t>(95 F)</a:t>
            </a:r>
            <a:br>
              <a:rPr lang="en-US" altLang="ko-KR" sz="1800" dirty="0" smtClean="0"/>
            </a:br>
            <a:r>
              <a:rPr lang="en-US" altLang="ko-KR" sz="1800" dirty="0" smtClean="0"/>
              <a:t> Indoor temperature 26℃ (78 </a:t>
            </a:r>
            <a:r>
              <a:rPr lang="en-US" altLang="ko-KR" sz="1800" dirty="0"/>
              <a:t>F)</a:t>
            </a:r>
            <a:br>
              <a:rPr lang="en-US" altLang="ko-KR" sz="1800" dirty="0"/>
            </a:br>
            <a:r>
              <a:rPr lang="en-US" altLang="ko-KR" sz="1800" dirty="0" smtClean="0"/>
              <a:t> </a:t>
            </a:r>
            <a:r>
              <a:rPr lang="en-US" altLang="ko-KR" sz="1800" dirty="0"/>
              <a:t>Maximum temperature range 12℃ (21 F</a:t>
            </a:r>
            <a:r>
              <a:rPr lang="en-US" altLang="ko-KR" sz="1800" dirty="0" smtClean="0"/>
              <a:t>)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endParaRPr lang="en-US" altLang="ko-KR" sz="1800" dirty="0"/>
          </a:p>
        </p:txBody>
      </p:sp>
      <p:graphicFrame>
        <p:nvGraphicFramePr>
          <p:cNvPr id="101551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382990"/>
              </p:ext>
            </p:extLst>
          </p:nvPr>
        </p:nvGraphicFramePr>
        <p:xfrm>
          <a:off x="531813" y="1939925"/>
          <a:ext cx="8189912" cy="4532314"/>
        </p:xfrm>
        <a:graphic>
          <a:graphicData uri="http://schemas.openxmlformats.org/drawingml/2006/table">
            <a:tbl>
              <a:tblPr/>
              <a:tblGrid>
                <a:gridCol w="943843"/>
                <a:gridCol w="2364507"/>
                <a:gridCol w="1077912"/>
                <a:gridCol w="1055688"/>
                <a:gridCol w="1027112"/>
                <a:gridCol w="944563"/>
                <a:gridCol w="776287"/>
              </a:tblGrid>
              <a:tr h="998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Structure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Structure’s characteristic and material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CLTD value per time at July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6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 AM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 AM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4762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25mm 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50mm high-density concrete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Steel sliding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(South direction)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25mm 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100mm insulator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300mm high-density concrete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12738" y="3457575"/>
            <a:ext cx="8626475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dirty="0" smtClean="0"/>
              <a:t>Modified</a:t>
            </a:r>
            <a:r>
              <a:rPr lang="ko-KR" altLang="en-US" dirty="0" smtClean="0"/>
              <a:t> </a:t>
            </a:r>
            <a:r>
              <a:rPr lang="en-US" altLang="ko-KR" dirty="0"/>
              <a:t>CLTD = CLTD + (78 </a:t>
            </a:r>
            <a:r>
              <a:rPr lang="en-US" altLang="ko-KR" dirty="0">
                <a:latin typeface="Times New Roman"/>
              </a:rPr>
              <a:t>–</a:t>
            </a:r>
            <a:r>
              <a:rPr lang="en-US" altLang="ko-KR" dirty="0"/>
              <a:t> </a:t>
            </a:r>
            <a:r>
              <a:rPr lang="en-US" altLang="ko-KR" dirty="0" smtClean="0"/>
              <a:t>Indoor temperature)</a:t>
            </a:r>
          </a:p>
          <a:p>
            <a:pPr algn="l"/>
            <a:r>
              <a:rPr lang="en-US" altLang="ko-KR" dirty="0" smtClean="0"/>
              <a:t>		 </a:t>
            </a:r>
            <a:r>
              <a:rPr lang="en-US" altLang="ko-KR" dirty="0"/>
              <a:t>+ </a:t>
            </a:r>
            <a:r>
              <a:rPr lang="en-US" altLang="ko-KR" dirty="0" smtClean="0"/>
              <a:t>(Modified outdoor temperature</a:t>
            </a:r>
            <a:r>
              <a:rPr lang="ko-KR" altLang="en-US" dirty="0" smtClean="0"/>
              <a:t> </a:t>
            </a:r>
            <a:r>
              <a:rPr lang="en-US" altLang="ko-KR" dirty="0">
                <a:latin typeface="Times New Roman"/>
              </a:rPr>
              <a:t>–</a:t>
            </a:r>
            <a:r>
              <a:rPr lang="en-US" altLang="ko-KR" dirty="0"/>
              <a:t> 85)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sz="1800" b="1" dirty="0"/>
              <a:t>※ </a:t>
            </a:r>
            <a:r>
              <a:rPr lang="en-US" altLang="ko-KR" sz="1800" b="1" dirty="0" smtClean="0"/>
              <a:t>Modified outdoor temperature</a:t>
            </a:r>
          </a:p>
          <a:p>
            <a:pPr algn="l"/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sz="1800" b="1" dirty="0" smtClean="0"/>
              <a:t> </a:t>
            </a:r>
            <a:r>
              <a:rPr lang="en-US" altLang="ko-KR" sz="1800" b="1" dirty="0"/>
              <a:t>= </a:t>
            </a:r>
            <a:r>
              <a:rPr lang="en-US" altLang="ko-KR" sz="1800" b="1" dirty="0" smtClean="0"/>
              <a:t>Designed outdoor temperature</a:t>
            </a:r>
            <a:r>
              <a:rPr lang="ko-KR" altLang="en-US" sz="1800" b="1" dirty="0" smtClean="0"/>
              <a:t> </a:t>
            </a:r>
            <a:r>
              <a:rPr lang="en-US" altLang="ko-KR" sz="1800" b="1" dirty="0">
                <a:latin typeface="Times New Roman"/>
              </a:rPr>
              <a:t>–</a:t>
            </a:r>
            <a:r>
              <a:rPr lang="en-US" altLang="ko-KR" sz="1800" b="1" dirty="0"/>
              <a:t> </a:t>
            </a:r>
            <a:r>
              <a:rPr lang="en-US" altLang="ko-KR" sz="1800" b="1" dirty="0" smtClean="0"/>
              <a:t>(Daily temperature range/2</a:t>
            </a:r>
            <a:r>
              <a:rPr lang="en-US" altLang="ko-KR" sz="1800" b="1" dirty="0"/>
              <a:t>)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87363" y="1362075"/>
            <a:ext cx="2713037" cy="5889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dirty="0" smtClean="0"/>
              <a:t>Modified</a:t>
            </a:r>
            <a:r>
              <a:rPr lang="ko-KR" altLang="en-US" dirty="0" smtClean="0"/>
              <a:t> </a:t>
            </a:r>
            <a:r>
              <a:rPr lang="en-US" altLang="ko-KR" dirty="0"/>
              <a:t>CLTD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87363" y="2103438"/>
            <a:ext cx="808831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ko-KR" dirty="0"/>
          </a:p>
          <a:p>
            <a:pPr algn="l">
              <a:spcBef>
                <a:spcPct val="50000"/>
              </a:spcBef>
            </a:pPr>
            <a:r>
              <a:rPr lang="en-US" altLang="ko-KR" dirty="0"/>
              <a:t>⇒ </a:t>
            </a:r>
            <a:r>
              <a:rPr lang="en-US" altLang="ko-KR" dirty="0" smtClean="0"/>
              <a:t>Use it if the above criteria does not fit.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3288" y="1134110"/>
            <a:ext cx="2743200" cy="584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b="1"/>
              <a:t># Example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04875" y="1951672"/>
            <a:ext cx="76295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/>
              <a:t> One-story building located in Las Vegas, Nevada has 50mm high-density concrete ceiling. Find the value of cooling load </a:t>
            </a:r>
            <a:r>
              <a:rPr lang="en-US" altLang="ko-KR" dirty="0"/>
              <a:t>of 100 m</a:t>
            </a:r>
            <a:r>
              <a:rPr lang="en-US" altLang="ko-KR" baseline="30000" dirty="0"/>
              <a:t>2 </a:t>
            </a:r>
            <a:r>
              <a:rPr lang="en-US" altLang="ko-KR" dirty="0" smtClean="0"/>
              <a:t>at solar time 6 AM and 6 PM by CLTD method. Designed outdoor temperature </a:t>
            </a:r>
            <a:r>
              <a:rPr lang="en-US" altLang="ko-KR" dirty="0"/>
              <a:t>is 41</a:t>
            </a:r>
            <a:r>
              <a:rPr lang="en-US" altLang="ko-KR" dirty="0" smtClean="0"/>
              <a:t>℃, daily temperature range is </a:t>
            </a:r>
            <a:r>
              <a:rPr lang="en-US" altLang="ko-KR" dirty="0"/>
              <a:t>1.11</a:t>
            </a:r>
            <a:r>
              <a:rPr lang="en-US" altLang="ko-KR" dirty="0" smtClean="0"/>
              <a:t>℃, designed indoor temperature is 23℃</a:t>
            </a:r>
            <a:r>
              <a:rPr lang="ko-KR" altLang="en-US" dirty="0"/>
              <a:t> </a:t>
            </a:r>
            <a:r>
              <a:rPr lang="en-US" altLang="ko-KR" dirty="0" smtClean="0"/>
              <a:t>and U </a:t>
            </a:r>
            <a:r>
              <a:rPr lang="en-US" altLang="ko-KR" dirty="0"/>
              <a:t>= </a:t>
            </a:r>
            <a:r>
              <a:rPr lang="en-US" altLang="ko-KR" dirty="0" smtClean="0"/>
              <a:t>0.07.</a:t>
            </a:r>
            <a:endParaRPr lang="en-US" altLang="ko-KR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21013" y="3933056"/>
            <a:ext cx="3221037" cy="1992312"/>
            <a:chOff x="1903" y="2781"/>
            <a:chExt cx="2029" cy="1255"/>
          </a:xfrm>
        </p:grpSpPr>
        <p:sp>
          <p:nvSpPr>
            <p:cNvPr id="64519" name="Rectangle 7"/>
            <p:cNvSpPr>
              <a:spLocks noChangeArrowheads="1"/>
            </p:cNvSpPr>
            <p:nvPr/>
          </p:nvSpPr>
          <p:spPr bwMode="auto">
            <a:xfrm>
              <a:off x="2068" y="3388"/>
              <a:ext cx="1121" cy="6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520" name="Rectangle 8"/>
            <p:cNvSpPr>
              <a:spLocks noChangeArrowheads="1"/>
            </p:cNvSpPr>
            <p:nvPr/>
          </p:nvSpPr>
          <p:spPr bwMode="auto">
            <a:xfrm>
              <a:off x="3190" y="3395"/>
              <a:ext cx="680" cy="64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521" name="AutoShape 9" descr="90%"/>
            <p:cNvSpPr>
              <a:spLocks noChangeArrowheads="1"/>
            </p:cNvSpPr>
            <p:nvPr/>
          </p:nvSpPr>
          <p:spPr bwMode="auto">
            <a:xfrm>
              <a:off x="1903" y="2781"/>
              <a:ext cx="1632" cy="623"/>
            </a:xfrm>
            <a:prstGeom prst="parallelogram">
              <a:avLst>
                <a:gd name="adj" fmla="val 65490"/>
              </a:avLst>
            </a:prstGeom>
            <a:pattFill prst="pct90">
              <a:fgClr>
                <a:schemeClr val="bg2"/>
              </a:fgClr>
              <a:bgClr>
                <a:srgbClr val="FFFFFF"/>
              </a:bgClr>
            </a:pattFill>
            <a:ln w="952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3526" y="2786"/>
              <a:ext cx="406" cy="596"/>
            </a:xfrm>
            <a:prstGeom prst="line">
              <a:avLst/>
            </a:prstGeom>
            <a:noFill/>
            <a:ln w="635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2485" y="3524"/>
              <a:ext cx="367" cy="27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524" name="AutoShape 12"/>
            <p:cNvSpPr>
              <a:spLocks noChangeArrowheads="1"/>
            </p:cNvSpPr>
            <p:nvPr/>
          </p:nvSpPr>
          <p:spPr bwMode="auto">
            <a:xfrm>
              <a:off x="3130" y="2797"/>
              <a:ext cx="794" cy="595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782638" y="1371600"/>
            <a:ext cx="2692400" cy="588963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771525" y="2225675"/>
            <a:ext cx="7996238" cy="344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/>
            </a:pPr>
            <a:r>
              <a:rPr lang="en-US" altLang="ko-KR" sz="1800" b="1" dirty="0" smtClean="0"/>
              <a:t>Modified outdoor temperature</a:t>
            </a:r>
            <a:r>
              <a:rPr lang="ko-KR" altLang="en-US" sz="1800" b="1" dirty="0" smtClean="0"/>
              <a:t> </a:t>
            </a:r>
            <a:r>
              <a:rPr lang="en-US" altLang="ko-KR" sz="1800" b="1" dirty="0"/>
              <a:t>= 41 </a:t>
            </a:r>
            <a:r>
              <a:rPr lang="en-US" altLang="ko-KR" sz="1800" b="1" dirty="0">
                <a:latin typeface="Times New Roman"/>
              </a:rPr>
              <a:t>–</a:t>
            </a:r>
            <a:r>
              <a:rPr lang="en-US" altLang="ko-KR" sz="1800" b="1" dirty="0"/>
              <a:t> (1.11/2) = 40.445 ℃</a:t>
            </a:r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/>
            </a:pPr>
            <a:r>
              <a:rPr lang="en-US" altLang="ko-KR" sz="1800" b="1" dirty="0" smtClean="0"/>
              <a:t>6 AM</a:t>
            </a:r>
            <a:r>
              <a:rPr lang="ko-KR" altLang="en-US" sz="1800" b="1" dirty="0" smtClean="0"/>
              <a:t> </a:t>
            </a:r>
            <a:r>
              <a:rPr lang="en-US" altLang="ko-KR" sz="1800" b="1" dirty="0"/>
              <a:t>CLTD = 7 + (26 </a:t>
            </a:r>
            <a:r>
              <a:rPr lang="en-US" altLang="ko-KR" sz="1800" b="1" dirty="0">
                <a:latin typeface="Times New Roman"/>
              </a:rPr>
              <a:t>–</a:t>
            </a:r>
            <a:r>
              <a:rPr lang="en-US" altLang="ko-KR" sz="1800" b="1" dirty="0"/>
              <a:t> 23) + (40.445 </a:t>
            </a:r>
            <a:r>
              <a:rPr lang="en-US" altLang="ko-KR" sz="1800" b="1" dirty="0">
                <a:latin typeface="Times New Roman"/>
              </a:rPr>
              <a:t>–</a:t>
            </a:r>
            <a:r>
              <a:rPr lang="en-US" altLang="ko-KR" sz="1800" b="1" dirty="0"/>
              <a:t> 29.44) = 21.005 ℃</a:t>
            </a:r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/>
            </a:pPr>
            <a:r>
              <a:rPr lang="en-US" altLang="ko-KR" sz="1800" b="1" dirty="0" smtClean="0"/>
              <a:t>6 PM</a:t>
            </a:r>
            <a:r>
              <a:rPr lang="ko-KR" altLang="en-US" sz="1800" b="1" dirty="0" smtClean="0"/>
              <a:t> </a:t>
            </a:r>
            <a:r>
              <a:rPr lang="en-US" altLang="ko-KR" sz="1800" b="1" dirty="0"/>
              <a:t>CLTD = 78 + (26 - 23) + (40.445 - 29.44) = 92.005 ℃</a:t>
            </a:r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/>
            </a:pPr>
            <a:endParaRPr lang="en-US" altLang="ko-KR" sz="1800" b="1" dirty="0" smtClean="0"/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/>
            </a:pPr>
            <a:r>
              <a:rPr lang="en-US" altLang="ko-KR" sz="1800" b="1" dirty="0" smtClean="0"/>
              <a:t>6 AM cooling load</a:t>
            </a:r>
            <a:endParaRPr lang="ko-KR" altLang="en-US" sz="1800" b="1" dirty="0"/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</a:pPr>
            <a:r>
              <a:rPr lang="ko-KR" altLang="en-US" sz="1800" b="1" dirty="0"/>
              <a:t>     </a:t>
            </a:r>
            <a:r>
              <a:rPr lang="en-US" altLang="ko-KR" sz="1800" b="1" dirty="0"/>
              <a:t>q = UA(CLTD) = 0.07(100)21.005 = 147.035 W</a:t>
            </a:r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</a:pPr>
            <a:endParaRPr lang="en-US" altLang="ko-KR" sz="1800" b="1" dirty="0"/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 startAt="5"/>
            </a:pPr>
            <a:r>
              <a:rPr lang="en-US" altLang="ko-KR" sz="1800" b="1" dirty="0" smtClean="0"/>
              <a:t>6 PM cooling load</a:t>
            </a:r>
            <a:endParaRPr lang="ko-KR" altLang="en-US" sz="1800" b="1" dirty="0"/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</a:pPr>
            <a:r>
              <a:rPr lang="ko-KR" altLang="en-US" sz="1800" b="1" dirty="0" smtClean="0"/>
              <a:t>     </a:t>
            </a:r>
            <a:r>
              <a:rPr lang="en-US" altLang="ko-KR" sz="1800" b="1" dirty="0"/>
              <a:t>q = UA(CLTD) = 0.07(100)92.005 = 644.035 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1027"/>
          <p:cNvSpPr>
            <a:spLocks noChangeArrowheads="1"/>
          </p:cNvSpPr>
          <p:nvPr/>
        </p:nvSpPr>
        <p:spPr bwMode="auto">
          <a:xfrm>
            <a:off x="363538" y="1842541"/>
            <a:ext cx="4613275" cy="396299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altLang="ko-KR" sz="1800" dirty="0"/>
          </a:p>
          <a:p>
            <a:pPr algn="l"/>
            <a:r>
              <a:rPr lang="en-US" altLang="ko-KR" sz="1800" dirty="0" smtClean="0"/>
              <a:t>Shading </a:t>
            </a:r>
            <a:r>
              <a:rPr lang="en-US" altLang="ko-KR" sz="1800" dirty="0"/>
              <a:t>Cooling </a:t>
            </a:r>
            <a:r>
              <a:rPr lang="en-US" altLang="ko-KR" sz="1800" dirty="0" smtClean="0"/>
              <a:t>Load</a:t>
            </a:r>
            <a:endParaRPr lang="en-US" altLang="ko-KR" sz="1800" dirty="0"/>
          </a:p>
          <a:p>
            <a:pPr algn="l"/>
            <a:r>
              <a:rPr lang="en-US" altLang="ko-KR" sz="1800" dirty="0" smtClean="0"/>
              <a:t> </a:t>
            </a:r>
            <a:r>
              <a:rPr lang="en-US" altLang="ko-KR" sz="1800" dirty="0"/>
              <a:t>:  </a:t>
            </a:r>
            <a:r>
              <a:rPr lang="en-US" altLang="ko-KR" dirty="0" smtClean="0"/>
              <a:t>Solar cooling load factor for the</a:t>
            </a:r>
          </a:p>
          <a:p>
            <a:pPr algn="l"/>
            <a:r>
              <a:rPr lang="en-US" altLang="ko-KR" sz="1800" dirty="0" smtClean="0"/>
              <a:t>  presence or absence of internal shading</a:t>
            </a:r>
          </a:p>
          <a:p>
            <a:pPr algn="l"/>
            <a:endParaRPr lang="ko-KR" altLang="en-US" sz="1800" dirty="0"/>
          </a:p>
          <a:p>
            <a:pPr algn="l"/>
            <a:r>
              <a:rPr lang="en-US" altLang="ko-KR" sz="1800" dirty="0" smtClean="0"/>
              <a:t>SC(Shading Coefficient) : </a:t>
            </a:r>
          </a:p>
          <a:p>
            <a:pPr algn="l"/>
            <a:r>
              <a:rPr lang="en-US" altLang="ko-KR" sz="1800" dirty="0" smtClean="0"/>
              <a:t> The ratio between</a:t>
            </a:r>
          </a:p>
          <a:p>
            <a:pPr algn="l"/>
            <a:r>
              <a:rPr lang="ko-KR" altLang="en-US" sz="1800" dirty="0" smtClean="0"/>
              <a:t> </a:t>
            </a:r>
            <a:r>
              <a:rPr lang="en-US" altLang="ko-KR" dirty="0"/>
              <a:t>h</a:t>
            </a:r>
            <a:r>
              <a:rPr lang="en-US" altLang="ko-KR" sz="1800" dirty="0" smtClean="0"/>
              <a:t>eat gain by a given lighting surface &amp;</a:t>
            </a:r>
          </a:p>
          <a:p>
            <a:pPr algn="l"/>
            <a:r>
              <a:rPr lang="en-US" altLang="ko-KR" dirty="0"/>
              <a:t> h</a:t>
            </a:r>
            <a:r>
              <a:rPr lang="en-US" altLang="ko-KR" dirty="0" smtClean="0"/>
              <a:t>eat gain passing through DSA </a:t>
            </a:r>
            <a:r>
              <a:rPr lang="en-US" altLang="ko-KR" sz="1800" dirty="0" smtClean="0"/>
              <a:t>(Double</a:t>
            </a:r>
          </a:p>
          <a:p>
            <a:pPr algn="l"/>
            <a:r>
              <a:rPr lang="en-US" altLang="ko-KR" sz="1800" dirty="0" smtClean="0"/>
              <a:t> reinforced plate glass)</a:t>
            </a:r>
          </a:p>
          <a:p>
            <a:pPr algn="l"/>
            <a:endParaRPr lang="ko-KR" altLang="en-US" sz="1800" dirty="0"/>
          </a:p>
          <a:p>
            <a:pPr algn="l"/>
            <a:r>
              <a:rPr lang="en-US" altLang="ko-KR" sz="1800" dirty="0" smtClean="0"/>
              <a:t>Outside cooling load</a:t>
            </a:r>
            <a:endParaRPr lang="ko-KR" altLang="en-US" sz="1800" dirty="0"/>
          </a:p>
          <a:p>
            <a:pPr algn="l"/>
            <a:endParaRPr lang="ko-KR" altLang="en-US" sz="1800" dirty="0"/>
          </a:p>
          <a:p>
            <a:pPr algn="l"/>
            <a:r>
              <a:rPr lang="ko-KR" altLang="en-US" sz="1800" dirty="0"/>
              <a:t> </a:t>
            </a:r>
          </a:p>
        </p:txBody>
      </p:sp>
      <p:sp>
        <p:nvSpPr>
          <p:cNvPr id="102402" name="Rectangle 1026"/>
          <p:cNvSpPr>
            <a:spLocks noChangeArrowheads="1"/>
          </p:cNvSpPr>
          <p:nvPr/>
        </p:nvSpPr>
        <p:spPr bwMode="auto">
          <a:xfrm>
            <a:off x="869950" y="1556792"/>
            <a:ext cx="1674813" cy="5730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/>
              <a:t>SCL</a:t>
            </a:r>
          </a:p>
        </p:txBody>
      </p:sp>
      <p:graphicFrame>
        <p:nvGraphicFramePr>
          <p:cNvPr id="10240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88818"/>
              </p:ext>
            </p:extLst>
          </p:nvPr>
        </p:nvGraphicFramePr>
        <p:xfrm>
          <a:off x="1279525" y="5191374"/>
          <a:ext cx="25304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5191374"/>
                        <a:ext cx="253047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05" name="Picture 10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6688" y="1609725"/>
            <a:ext cx="314325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07" name="Line 1031"/>
          <p:cNvSpPr>
            <a:spLocks noChangeShapeType="1"/>
          </p:cNvSpPr>
          <p:nvPr/>
        </p:nvSpPr>
        <p:spPr bwMode="auto">
          <a:xfrm flipH="1" flipV="1">
            <a:off x="5948363" y="4395788"/>
            <a:ext cx="220662" cy="10239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08" name="Line 1032"/>
          <p:cNvSpPr>
            <a:spLocks noChangeShapeType="1"/>
          </p:cNvSpPr>
          <p:nvPr/>
        </p:nvSpPr>
        <p:spPr bwMode="auto">
          <a:xfrm flipH="1" flipV="1">
            <a:off x="6081713" y="4340225"/>
            <a:ext cx="98425" cy="1047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09" name="Line 1033"/>
          <p:cNvSpPr>
            <a:spLocks noChangeShapeType="1"/>
          </p:cNvSpPr>
          <p:nvPr/>
        </p:nvSpPr>
        <p:spPr bwMode="auto">
          <a:xfrm flipV="1">
            <a:off x="6180138" y="4252913"/>
            <a:ext cx="463550" cy="1144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10" name="Line 1034"/>
          <p:cNvSpPr>
            <a:spLocks noChangeShapeType="1"/>
          </p:cNvSpPr>
          <p:nvPr/>
        </p:nvSpPr>
        <p:spPr bwMode="auto">
          <a:xfrm flipV="1">
            <a:off x="6191250" y="4275138"/>
            <a:ext cx="650875" cy="1144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11" name="Line 1035"/>
          <p:cNvSpPr>
            <a:spLocks noChangeShapeType="1"/>
          </p:cNvSpPr>
          <p:nvPr/>
        </p:nvSpPr>
        <p:spPr bwMode="auto">
          <a:xfrm flipV="1">
            <a:off x="6191250" y="4275138"/>
            <a:ext cx="838200" cy="1144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12" name="Line 1036"/>
          <p:cNvSpPr>
            <a:spLocks noChangeShapeType="1"/>
          </p:cNvSpPr>
          <p:nvPr/>
        </p:nvSpPr>
        <p:spPr bwMode="auto">
          <a:xfrm flipV="1">
            <a:off x="6191250" y="4264025"/>
            <a:ext cx="1046163" cy="11668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13" name="Line 1037"/>
          <p:cNvSpPr>
            <a:spLocks noChangeShapeType="1"/>
          </p:cNvSpPr>
          <p:nvPr/>
        </p:nvSpPr>
        <p:spPr bwMode="auto">
          <a:xfrm flipV="1">
            <a:off x="6202363" y="4230688"/>
            <a:ext cx="1233487" cy="11890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14" name="Line 1038"/>
          <p:cNvSpPr>
            <a:spLocks noChangeShapeType="1"/>
          </p:cNvSpPr>
          <p:nvPr/>
        </p:nvSpPr>
        <p:spPr bwMode="auto">
          <a:xfrm flipH="1" flipV="1">
            <a:off x="6126163" y="3579813"/>
            <a:ext cx="65087" cy="177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16" name="AutoShape 1040"/>
          <p:cNvSpPr>
            <a:spLocks noChangeArrowheads="1"/>
          </p:cNvSpPr>
          <p:nvPr/>
        </p:nvSpPr>
        <p:spPr bwMode="auto">
          <a:xfrm>
            <a:off x="5403924" y="5408613"/>
            <a:ext cx="2984500" cy="5302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dirty="0" smtClean="0"/>
              <a:t>Solar load through glass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466725" y="110059"/>
            <a:ext cx="8413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/>
              <a:t># </a:t>
            </a:r>
            <a:r>
              <a:rPr lang="en-US" altLang="ko-KR" dirty="0" smtClean="0"/>
              <a:t>Shielding coefficient(SC) of insulating/insulation glass</a:t>
            </a:r>
            <a:endParaRPr lang="en-US" altLang="ko-KR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24000" y="620688"/>
          <a:ext cx="6096000" cy="405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1816"/>
                <a:gridCol w="640184"/>
                <a:gridCol w="1016000"/>
                <a:gridCol w="1016000"/>
                <a:gridCol w="1016000"/>
                <a:gridCol w="1016000"/>
              </a:tblGrid>
              <a:tr h="221049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A.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Single Glass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2104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Type of Glass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Nominal Thickness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Solar </a:t>
                      </a:r>
                      <a:r>
                        <a:rPr lang="en-US" altLang="ko-KR" sz="1000" dirty="0" err="1" smtClean="0">
                          <a:latin typeface="+mn-lt"/>
                        </a:rPr>
                        <a:t>Trans.</a:t>
                      </a:r>
                      <a:r>
                        <a:rPr lang="en-US" altLang="ko-KR" sz="1000" baseline="30000" dirty="0" err="1" smtClean="0">
                          <a:latin typeface="+mn-lt"/>
                        </a:rPr>
                        <a:t>a</a:t>
                      </a:r>
                      <a:endParaRPr lang="ko-KR" altLang="en-US" sz="1000" baseline="30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Shading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Coefficient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2104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h</a:t>
                      </a:r>
                      <a:r>
                        <a:rPr lang="en-US" altLang="ko-KR" sz="1000" baseline="-25000" dirty="0" smtClean="0">
                          <a:latin typeface="+mn-lt"/>
                        </a:rPr>
                        <a:t>0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=  4.0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+mn-lt"/>
                        </a:rPr>
                        <a:t>h</a:t>
                      </a:r>
                      <a:r>
                        <a:rPr lang="en-US" altLang="ko-KR" sz="1000" baseline="-25000" dirty="0" smtClean="0">
                          <a:latin typeface="+mn-lt"/>
                        </a:rPr>
                        <a:t>0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=  3.0</a:t>
                      </a:r>
                      <a:endParaRPr lang="ko-KR" altLang="en-US" sz="1000" dirty="0" smtClean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104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In.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mm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BTU/(hr-ft</a:t>
                      </a:r>
                      <a:r>
                        <a:rPr lang="en-US" altLang="ko-KR" sz="1000" baseline="30000" dirty="0" smtClean="0">
                          <a:latin typeface="+mn-lt"/>
                        </a:rPr>
                        <a:t>2</a:t>
                      </a:r>
                      <a:r>
                        <a:rPr lang="en-US" altLang="ko-KR" sz="1000" dirty="0" smtClean="0">
                          <a:latin typeface="+mn-lt"/>
                        </a:rPr>
                        <a:t>-F)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+mn-lt"/>
                        </a:rPr>
                        <a:t>BTU/(hr-ft</a:t>
                      </a:r>
                      <a:r>
                        <a:rPr lang="en-US" altLang="ko-KR" sz="1000" baseline="30000" dirty="0" smtClean="0">
                          <a:latin typeface="+mn-lt"/>
                        </a:rPr>
                        <a:t>2</a:t>
                      </a:r>
                      <a:r>
                        <a:rPr lang="en-US" altLang="ko-KR" sz="1000" dirty="0" smtClean="0">
                          <a:latin typeface="+mn-lt"/>
                        </a:rPr>
                        <a:t>-F)</a:t>
                      </a:r>
                      <a:endParaRPr lang="ko-KR" altLang="en-US" sz="1000" dirty="0" smtClean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Clear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3.2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0.86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1.00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1.00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6.4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0.78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0.94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0.95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3/8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9.5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0.72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0.90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0.92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12.7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0.67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36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Heat absorbing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3.2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0.64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0.83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0.85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6.4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0.46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0.69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0.73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3/8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9.5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0.33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0.60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0.64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21049"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12.7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0.24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0.53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0.58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49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B. Insulating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</a:t>
                      </a:r>
                      <a:r>
                        <a:rPr lang="en-US" altLang="ko-KR" sz="1000" baseline="0" dirty="0" err="1" smtClean="0">
                          <a:latin typeface="+mn-lt"/>
                        </a:rPr>
                        <a:t>Glass</a:t>
                      </a:r>
                      <a:r>
                        <a:rPr lang="en-US" altLang="ko-KR" sz="1000" baseline="30000" dirty="0" err="1" smtClean="0">
                          <a:latin typeface="+mn-lt"/>
                        </a:rPr>
                        <a:t>b</a:t>
                      </a:r>
                      <a:endParaRPr lang="ko-KR" altLang="en-US" sz="1000" baseline="30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36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Clear out. Clear in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1/8</a:t>
                      </a:r>
                      <a:r>
                        <a:rPr lang="en-US" altLang="ko-KR" sz="1000" baseline="30000" dirty="0" smtClean="0">
                          <a:latin typeface="+mn-lt"/>
                        </a:rPr>
                        <a:t>c</a:t>
                      </a:r>
                      <a:endParaRPr lang="ko-KR" altLang="en-US" sz="1000" baseline="30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3.2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0.71</a:t>
                      </a:r>
                      <a:r>
                        <a:rPr lang="en-US" altLang="ko-KR" sz="1000" baseline="30000" dirty="0" smtClean="0">
                          <a:latin typeface="+mn-lt"/>
                        </a:rPr>
                        <a:t>e</a:t>
                      </a:r>
                      <a:endParaRPr lang="ko-KR" altLang="en-US" sz="1000" baseline="30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Clear out, clear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in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6.4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0.61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0.81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0.82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3270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Heat </a:t>
                      </a:r>
                      <a:r>
                        <a:rPr lang="en-US" altLang="ko-KR" sz="1000" dirty="0" err="1" smtClean="0">
                          <a:latin typeface="+mn-lt"/>
                        </a:rPr>
                        <a:t>absorbing</a:t>
                      </a:r>
                      <a:r>
                        <a:rPr lang="en-US" altLang="ko-KR" sz="1000" baseline="30000" dirty="0" err="1" smtClean="0">
                          <a:latin typeface="+mn-lt"/>
                        </a:rPr>
                        <a:t>d</a:t>
                      </a:r>
                      <a:r>
                        <a:rPr lang="en-US" altLang="ko-KR" sz="1000" dirty="0" smtClean="0">
                          <a:latin typeface="+mn-lt"/>
                        </a:rPr>
                        <a:t>, clear in</a:t>
                      </a:r>
                      <a:endParaRPr lang="ko-KR" altLang="en-US" sz="1000" baseline="30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1/4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6.4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0.36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0.55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0.58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9497" y="4797152"/>
            <a:ext cx="6454011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aseline="30000" dirty="0" smtClean="0"/>
              <a:t>a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R</a:t>
            </a:r>
            <a:r>
              <a:rPr lang="en-US" altLang="ko-KR" sz="1000" dirty="0" smtClean="0"/>
              <a:t>efer to manufacturer’s literature</a:t>
            </a:r>
          </a:p>
          <a:p>
            <a:pPr>
              <a:lnSpc>
                <a:spcPct val="150000"/>
              </a:lnSpc>
            </a:pPr>
            <a:r>
              <a:rPr lang="en-US" altLang="ko-KR" sz="1600" baseline="30000" dirty="0" smtClean="0"/>
              <a:t>b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R</a:t>
            </a:r>
            <a:r>
              <a:rPr lang="en-US" altLang="ko-KR" sz="1000" dirty="0" smtClean="0"/>
              <a:t>efer to factory-assembled units or windshield chassis on basic glass by using 3/16, 1/4 or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1/2 air space</a:t>
            </a:r>
          </a:p>
          <a:p>
            <a:pPr>
              <a:lnSpc>
                <a:spcPct val="150000"/>
              </a:lnSpc>
            </a:pPr>
            <a:r>
              <a:rPr lang="en-US" altLang="ko-KR" sz="1600" baseline="30000" dirty="0" smtClean="0"/>
              <a:t>c</a:t>
            </a:r>
            <a:r>
              <a:rPr lang="en-US" altLang="ko-KR" sz="1000" dirty="0" smtClean="0"/>
              <a:t> Window thickness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(Not assembled unit’s thickness)</a:t>
            </a:r>
          </a:p>
          <a:p>
            <a:pPr>
              <a:lnSpc>
                <a:spcPct val="150000"/>
              </a:lnSpc>
            </a:pPr>
            <a:r>
              <a:rPr lang="en-US" altLang="ko-KR" sz="1600" baseline="30000" dirty="0" smtClean="0"/>
              <a:t>d</a:t>
            </a:r>
            <a:r>
              <a:rPr lang="en-US" altLang="ko-KR" sz="1000" dirty="0" smtClean="0"/>
              <a:t> Refer to ray, bronze and green colored</a:t>
            </a:r>
            <a:r>
              <a:rPr lang="ko-KR" altLang="en-US" sz="1000" dirty="0"/>
              <a:t> </a:t>
            </a:r>
            <a:r>
              <a:rPr lang="en-US" altLang="ko-KR" sz="1000" dirty="0" smtClean="0"/>
              <a:t>heat-absorption glass</a:t>
            </a:r>
          </a:p>
          <a:p>
            <a:pPr>
              <a:lnSpc>
                <a:spcPct val="150000"/>
              </a:lnSpc>
            </a:pPr>
            <a:r>
              <a:rPr lang="en-US" altLang="ko-KR" sz="1600" baseline="30000" dirty="0" smtClean="0"/>
              <a:t>e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Transmissivity</a:t>
            </a:r>
            <a:r>
              <a:rPr lang="en-US" altLang="ko-KR" sz="1000" dirty="0" smtClean="0"/>
              <a:t> of assembled unit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/>
              <a:t>Reference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: ASHRAE Handbook, Fundamentals Volume, 1992.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3570288" y="2122488"/>
            <a:ext cx="5057775" cy="43545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dirty="0" smtClean="0"/>
              <a:t>1) Human body</a:t>
            </a: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ko-KR" altLang="en-US" dirty="0"/>
          </a:p>
          <a:p>
            <a:pPr marL="457200" indent="-457200" algn="l">
              <a:buFontTx/>
              <a:buAutoNum type="arabicParenR"/>
            </a:pPr>
            <a:endParaRPr lang="en-US" altLang="ko-KR" dirty="0"/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600" y="2657475"/>
            <a:ext cx="1862138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688975" y="1235075"/>
            <a:ext cx="1562100" cy="5746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/>
              <a:t>CLF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3767138" y="3440113"/>
            <a:ext cx="4506912" cy="25860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sz="1600" dirty="0" smtClean="0"/>
              <a:t>Cooling </a:t>
            </a:r>
            <a:r>
              <a:rPr lang="en-US" altLang="ko-KR" sz="1600" dirty="0"/>
              <a:t>Load </a:t>
            </a:r>
            <a:r>
              <a:rPr lang="en-US" altLang="ko-KR" sz="1600" dirty="0" smtClean="0"/>
              <a:t>Factor</a:t>
            </a:r>
            <a:endParaRPr lang="en-US" altLang="ko-KR" sz="1600" dirty="0"/>
          </a:p>
          <a:p>
            <a:pPr algn="l"/>
            <a:r>
              <a:rPr lang="en-US" altLang="ko-KR" sz="1600" dirty="0" smtClean="0"/>
              <a:t> : Coefficient related to the time in the room</a:t>
            </a:r>
            <a:endParaRPr lang="en-US" altLang="ko-KR" sz="1600" dirty="0"/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dirty="0"/>
              <a:t>          : </a:t>
            </a:r>
            <a:r>
              <a:rPr lang="en-US" altLang="ko-KR" sz="1600" dirty="0" smtClean="0"/>
              <a:t>Sensible heat generated by human</a:t>
            </a:r>
            <a:endParaRPr lang="ko-KR" altLang="en-US" sz="1600" dirty="0"/>
          </a:p>
          <a:p>
            <a:pPr algn="l"/>
            <a:endParaRPr lang="ko-KR" altLang="en-US" sz="1600" dirty="0"/>
          </a:p>
          <a:p>
            <a:pPr algn="l"/>
            <a:r>
              <a:rPr lang="en-US" altLang="ko-KR" sz="1600" dirty="0"/>
              <a:t>N        : </a:t>
            </a:r>
            <a:r>
              <a:rPr lang="en-US" altLang="ko-KR" sz="1600" dirty="0" smtClean="0"/>
              <a:t>The number of people in the room</a:t>
            </a:r>
            <a:endParaRPr lang="ko-KR" altLang="en-US" sz="1600" dirty="0"/>
          </a:p>
          <a:p>
            <a:pPr algn="l"/>
            <a:endParaRPr lang="ko-KR" altLang="en-US" sz="1600" dirty="0"/>
          </a:p>
          <a:p>
            <a:pPr algn="l"/>
            <a:endParaRPr lang="en-US" altLang="ko-KR" sz="1600" dirty="0"/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4640263" y="5332413"/>
          <a:ext cx="31146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0" name="Equation" r:id="rId4" imgW="1282680" imgH="241200" progId="Equation.DSMT4">
                  <p:embed/>
                </p:oleObj>
              </mc:Choice>
              <mc:Fallback>
                <p:oleObj name="Equation" r:id="rId4" imgW="12826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5332413"/>
                        <a:ext cx="311467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2581275" y="3617913"/>
            <a:ext cx="849313" cy="254000"/>
          </a:xfrm>
          <a:prstGeom prst="rightArrow">
            <a:avLst>
              <a:gd name="adj1" fmla="val 50000"/>
              <a:gd name="adj2" fmla="val 8359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3781425" y="4435475"/>
          <a:ext cx="7588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1" name="Equation" r:id="rId6" imgW="406080" imgH="241200" progId="Equation.DSMT4">
                  <p:embed/>
                </p:oleObj>
              </mc:Choice>
              <mc:Fallback>
                <p:oleObj name="Equation" r:id="rId6" imgW="4060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4435475"/>
                        <a:ext cx="7588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926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567627"/>
              </p:ext>
            </p:extLst>
          </p:nvPr>
        </p:nvGraphicFramePr>
        <p:xfrm>
          <a:off x="531813" y="1960563"/>
          <a:ext cx="8189912" cy="3602736"/>
        </p:xfrm>
        <a:graphic>
          <a:graphicData uri="http://schemas.openxmlformats.org/drawingml/2006/table">
            <a:tbl>
              <a:tblPr/>
              <a:tblGrid>
                <a:gridCol w="2095971"/>
                <a:gridCol w="1296144"/>
                <a:gridCol w="994147"/>
                <a:gridCol w="1055688"/>
                <a:gridCol w="1027112"/>
                <a:gridCol w="944563"/>
                <a:gridCol w="776287"/>
              </a:tblGrid>
              <a:tr h="2545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Type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Continuously spending time in the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The elapsed time after someone comes into the room or facility operates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03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18580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65mm concrete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Carpet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Plaster 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Shielded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1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65mm concrete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Vinyl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Plaster 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Shielded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31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34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914" name="Text Box 82"/>
          <p:cNvSpPr txBox="1">
            <a:spLocks noChangeArrowheads="1"/>
          </p:cNvSpPr>
          <p:nvPr/>
        </p:nvSpPr>
        <p:spPr bwMode="auto">
          <a:xfrm>
            <a:off x="466725" y="1046163"/>
            <a:ext cx="8413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/>
              <a:t># </a:t>
            </a:r>
            <a:r>
              <a:rPr lang="en-US" altLang="ko-KR" dirty="0" smtClean="0"/>
              <a:t>Example of CLF values in no heat generation by human or facility case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3570288" y="908720"/>
            <a:ext cx="5057775" cy="533015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l"/>
            <a:r>
              <a:rPr lang="en-US" altLang="ko-KR" dirty="0"/>
              <a:t>2) </a:t>
            </a:r>
            <a:r>
              <a:rPr lang="en-US" altLang="ko-KR" dirty="0" smtClean="0"/>
              <a:t>Lighting</a:t>
            </a: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/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en-US" altLang="ko-KR" dirty="0"/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975" y="2614613"/>
            <a:ext cx="22574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3707904" y="2727002"/>
            <a:ext cx="4506912" cy="2391099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sz="1600" dirty="0"/>
              <a:t>CLF : </a:t>
            </a:r>
            <a:r>
              <a:rPr lang="en-US" altLang="ko-KR" sz="1600" dirty="0" smtClean="0"/>
              <a:t>Cooling load coefficient by lighting</a:t>
            </a:r>
          </a:p>
          <a:p>
            <a:pPr algn="l"/>
            <a:r>
              <a:rPr lang="en-US" altLang="ko-KR" sz="1600" dirty="0"/>
              <a:t> </a:t>
            </a:r>
            <a:r>
              <a:rPr lang="en-US" altLang="ko-KR" sz="1600" dirty="0" smtClean="0"/>
              <a:t>      per unit time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dirty="0"/>
              <a:t>W </a:t>
            </a:r>
            <a:r>
              <a:rPr lang="en-US" altLang="ko-KR" sz="1600" dirty="0" smtClean="0"/>
              <a:t> 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Total generation of lighting [W</a:t>
            </a:r>
            <a:r>
              <a:rPr lang="en-US" altLang="ko-KR" sz="1600" dirty="0"/>
              <a:t>]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dirty="0"/>
              <a:t>       : </a:t>
            </a:r>
            <a:r>
              <a:rPr lang="en-US" altLang="ko-KR" sz="1600" dirty="0" smtClean="0"/>
              <a:t>Lighting ratio</a:t>
            </a:r>
            <a:endParaRPr lang="ko-KR" altLang="en-US" sz="1600" dirty="0"/>
          </a:p>
          <a:p>
            <a:pPr algn="l"/>
            <a:endParaRPr lang="ko-KR" altLang="en-US" sz="1600" dirty="0"/>
          </a:p>
          <a:p>
            <a:pPr algn="l"/>
            <a:r>
              <a:rPr lang="ko-KR" altLang="en-US" sz="1600" dirty="0"/>
              <a:t>      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Special allowable factor</a:t>
            </a:r>
            <a:endParaRPr lang="ko-KR" altLang="en-US" sz="1600" dirty="0"/>
          </a:p>
          <a:p>
            <a:pPr algn="l"/>
            <a:endParaRPr lang="en-US" altLang="ko-KR" sz="1600" dirty="0"/>
          </a:p>
        </p:txBody>
      </p:sp>
      <p:graphicFrame>
        <p:nvGraphicFramePr>
          <p:cNvPr id="1239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576779"/>
              </p:ext>
            </p:extLst>
          </p:nvPr>
        </p:nvGraphicFramePr>
        <p:xfrm>
          <a:off x="3791024" y="3946056"/>
          <a:ext cx="4206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Equation" r:id="rId4" imgW="203040" imgH="228600" progId="Equation.DSMT4">
                  <p:embed/>
                </p:oleObj>
              </mc:Choice>
              <mc:Fallback>
                <p:oleObj name="Equation" r:id="rId4" imgW="2030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024" y="3946056"/>
                        <a:ext cx="4206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001339"/>
              </p:ext>
            </p:extLst>
          </p:nvPr>
        </p:nvGraphicFramePr>
        <p:xfrm>
          <a:off x="3779912" y="4483968"/>
          <a:ext cx="43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6" imgW="215640" imgH="228600" progId="Equation.DSMT4">
                  <p:embed/>
                </p:oleObj>
              </mc:Choice>
              <mc:Fallback>
                <p:oleObj name="Equation" r:id="rId6" imgW="2156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483968"/>
                        <a:ext cx="431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7" name="Object 13"/>
          <p:cNvGraphicFramePr>
            <a:graphicFrameLocks noGrp="1" noChangeAspect="1"/>
          </p:cNvGraphicFramePr>
          <p:nvPr>
            <p:ph/>
          </p:nvPr>
        </p:nvGraphicFramePr>
        <p:xfrm>
          <a:off x="4110038" y="5341938"/>
          <a:ext cx="3362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Equation" r:id="rId8" imgW="1143000" imgH="228600" progId="Equation.DSMT4">
                  <p:embed/>
                </p:oleObj>
              </mc:Choice>
              <mc:Fallback>
                <p:oleObj name="Equation" r:id="rId8" imgW="1143000" imgH="22860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5341938"/>
                        <a:ext cx="33623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396875" y="1412776"/>
            <a:ext cx="8361363" cy="4586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dirty="0"/>
              <a:t>⊙ </a:t>
            </a:r>
            <a:r>
              <a:rPr lang="en-US" altLang="ko-KR" dirty="0" smtClean="0"/>
              <a:t>The amount of energy to be removed from space</a:t>
            </a:r>
          </a:p>
          <a:p>
            <a:pPr algn="l"/>
            <a:r>
              <a:rPr lang="en-US" altLang="ko-KR" dirty="0" smtClean="0"/>
              <a:t>    to maintain constant temperature and humidity.</a:t>
            </a:r>
          </a:p>
          <a:p>
            <a:pPr algn="l"/>
            <a:r>
              <a:rPr lang="en-US" altLang="ko-KR" dirty="0"/>
              <a:t> </a:t>
            </a:r>
            <a:endParaRPr lang="ko-KR" altLang="en-US" dirty="0"/>
          </a:p>
          <a:p>
            <a:pPr algn="l"/>
            <a:r>
              <a:rPr lang="ko-KR" altLang="en-US" dirty="0"/>
              <a:t>⊙ </a:t>
            </a:r>
            <a:r>
              <a:rPr lang="en-US" altLang="ko-KR" dirty="0" smtClean="0"/>
              <a:t>It is different to heat acquisition because solar heat coming through the</a:t>
            </a:r>
          </a:p>
          <a:p>
            <a:pPr algn="l"/>
            <a:r>
              <a:rPr lang="en-US" altLang="ko-KR" dirty="0"/>
              <a:t> </a:t>
            </a:r>
            <a:r>
              <a:rPr lang="en-US" altLang="ko-KR" dirty="0" smtClean="0"/>
              <a:t>  open space and radiation by the inner surface of wall and object</a:t>
            </a:r>
          </a:p>
          <a:p>
            <a:pPr algn="l"/>
            <a:r>
              <a:rPr lang="en-US" altLang="ko-KR" dirty="0" smtClean="0"/>
              <a:t>   do not heat indoor air directly.</a:t>
            </a:r>
          </a:p>
          <a:p>
            <a:pPr algn="l"/>
            <a:endParaRPr lang="en-US" altLang="ko-KR" dirty="0" smtClean="0"/>
          </a:p>
          <a:p>
            <a:pPr algn="l"/>
            <a:r>
              <a:rPr lang="ko-KR" altLang="en-US" dirty="0" smtClean="0"/>
              <a:t>⊙ </a:t>
            </a:r>
            <a:r>
              <a:rPr lang="en-US" altLang="ko-KR" dirty="0" smtClean="0"/>
              <a:t>Decrease of maximum cooling load by thermal delay decide size of</a:t>
            </a:r>
          </a:p>
          <a:p>
            <a:pPr algn="l"/>
            <a:r>
              <a:rPr lang="en-US" altLang="ko-KR" dirty="0"/>
              <a:t> </a:t>
            </a:r>
            <a:r>
              <a:rPr lang="en-US" altLang="ko-KR" dirty="0" smtClean="0"/>
              <a:t>   air conditioner.</a:t>
            </a:r>
            <a:endParaRPr lang="en-US" altLang="ko-KR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Cooling Load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640746"/>
              </p:ext>
            </p:extLst>
          </p:nvPr>
        </p:nvGraphicFramePr>
        <p:xfrm>
          <a:off x="531813" y="1960559"/>
          <a:ext cx="8189912" cy="3484664"/>
        </p:xfrm>
        <a:graphic>
          <a:graphicData uri="http://schemas.openxmlformats.org/drawingml/2006/table">
            <a:tbl>
              <a:tblPr/>
              <a:tblGrid>
                <a:gridCol w="2095971"/>
                <a:gridCol w="1296144"/>
                <a:gridCol w="994147"/>
                <a:gridCol w="1055688"/>
                <a:gridCol w="1027112"/>
                <a:gridCol w="944563"/>
                <a:gridCol w="776287"/>
              </a:tblGrid>
              <a:tr h="32506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Type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Continuously lighting time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The elapsed time after lighting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50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32506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65mm concrete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Carpet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Plaster 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Shielded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0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65mm concrete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Vinyl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Plaster 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Shielded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0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938" name="Text Box 82"/>
          <p:cNvSpPr txBox="1">
            <a:spLocks noChangeArrowheads="1"/>
          </p:cNvSpPr>
          <p:nvPr/>
        </p:nvSpPr>
        <p:spPr bwMode="auto">
          <a:xfrm>
            <a:off x="466725" y="1046163"/>
            <a:ext cx="8413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/>
              <a:t># </a:t>
            </a:r>
            <a:r>
              <a:rPr lang="en-US" altLang="ko-KR" dirty="0" smtClean="0"/>
              <a:t>Example of CLF value by lighting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570288" y="1268760"/>
            <a:ext cx="5057775" cy="497011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l"/>
            <a:r>
              <a:rPr lang="en-US" altLang="ko-KR" dirty="0"/>
              <a:t>3) </a:t>
            </a:r>
            <a:r>
              <a:rPr lang="en-US" altLang="ko-KR" dirty="0" smtClean="0"/>
              <a:t>Power equipment</a:t>
            </a: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/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ko-KR" altLang="en-US" dirty="0"/>
          </a:p>
          <a:p>
            <a:pPr marL="457200" indent="-457200" algn="l">
              <a:buFontTx/>
              <a:buChar char="•"/>
            </a:pPr>
            <a:endParaRPr lang="en-US" altLang="ko-KR" dirty="0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873500" y="2959100"/>
            <a:ext cx="4506913" cy="2047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sz="1600" dirty="0"/>
              <a:t>CLF : </a:t>
            </a:r>
            <a:r>
              <a:rPr lang="en-US" altLang="ko-KR" sz="1600" dirty="0" smtClean="0"/>
              <a:t>Cooling load coefficient by</a:t>
            </a:r>
          </a:p>
          <a:p>
            <a:pPr algn="l"/>
            <a:r>
              <a:rPr lang="ko-KR" altLang="en-US" sz="1600" dirty="0" smtClean="0"/>
              <a:t>       </a:t>
            </a:r>
            <a:r>
              <a:rPr lang="en-US" altLang="ko-KR" sz="1600" dirty="0" smtClean="0"/>
              <a:t>continuous operation time and hood</a:t>
            </a:r>
          </a:p>
          <a:p>
            <a:pPr algn="l"/>
            <a:r>
              <a:rPr lang="en-US" altLang="ko-KR" sz="1600" dirty="0"/>
              <a:t> </a:t>
            </a:r>
            <a:r>
              <a:rPr lang="en-US" altLang="ko-KR" sz="1600" dirty="0" smtClean="0"/>
              <a:t>      processing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dirty="0"/>
              <a:t>      : </a:t>
            </a:r>
            <a:r>
              <a:rPr lang="en-US" altLang="ko-KR" sz="1600" dirty="0" smtClean="0"/>
              <a:t>Load ratio</a:t>
            </a:r>
            <a:endParaRPr lang="ko-KR" altLang="en-US" sz="1600" dirty="0"/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4292600" y="5367338"/>
          <a:ext cx="33829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8" name="Equation" r:id="rId3" imgW="1396800" imgH="241200" progId="Equation.DSMT4">
                  <p:embed/>
                </p:oleObj>
              </mc:Choice>
              <mc:Fallback>
                <p:oleObj name="Equation" r:id="rId3" imgW="13968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5367338"/>
                        <a:ext cx="33829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3938588" y="4160838"/>
          <a:ext cx="3746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Equation" r:id="rId5" imgW="190440" imgH="215640" progId="Equation.DSMT4">
                  <p:embed/>
                </p:oleObj>
              </mc:Choice>
              <mc:Fallback>
                <p:oleObj name="Equation" r:id="rId5" imgW="19044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160838"/>
                        <a:ext cx="3746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8" name="Picture 10" descr="http://images.google.co.kr/images?q=tbn:uJFeitY7LqAC:nekorea.com/picture/sell/0213/1109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605088"/>
            <a:ext cx="1727200" cy="2193925"/>
          </a:xfrm>
          <a:prstGeom prst="rect">
            <a:avLst/>
          </a:prstGeom>
          <a:noFill/>
        </p:spPr>
      </p:pic>
      <p:pic>
        <p:nvPicPr>
          <p:cNvPr id="124940" name="Picture 12" descr="http://images.google.co.kr/images?q=tbn:NgXKj_aV_poC:www.cmstech.co.kr/home/product/tai/images/03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3813" y="4084638"/>
            <a:ext cx="2032000" cy="107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466725" y="1046163"/>
            <a:ext cx="8413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/>
              <a:t># </a:t>
            </a:r>
            <a:r>
              <a:rPr lang="en-US" altLang="ko-KR" dirty="0" smtClean="0"/>
              <a:t>Example of CLF value by machine having a hood</a:t>
            </a:r>
            <a:endParaRPr lang="ko-KR" altLang="en-US" dirty="0"/>
          </a:p>
        </p:txBody>
      </p:sp>
      <p:graphicFrame>
        <p:nvGraphicFramePr>
          <p:cNvPr id="122963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350127"/>
              </p:ext>
            </p:extLst>
          </p:nvPr>
        </p:nvGraphicFramePr>
        <p:xfrm>
          <a:off x="531813" y="1960561"/>
          <a:ext cx="8189912" cy="3628678"/>
        </p:xfrm>
        <a:graphic>
          <a:graphicData uri="http://schemas.openxmlformats.org/drawingml/2006/table">
            <a:tbl>
              <a:tblPr/>
              <a:tblGrid>
                <a:gridCol w="2023963"/>
                <a:gridCol w="1296144"/>
                <a:gridCol w="1066155"/>
                <a:gridCol w="1055688"/>
                <a:gridCol w="1027112"/>
                <a:gridCol w="944563"/>
                <a:gridCol w="776287"/>
              </a:tblGrid>
              <a:tr h="326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Type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Continuously operating time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The elapsed time after operation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684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32632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65mm concrete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Carpet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Plaster 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Shielded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2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65mm concrete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Vinyl floor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Plaster wall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Shielded room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1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95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249363" y="1146175"/>
            <a:ext cx="6967537" cy="760413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dirty="0"/>
              <a:t># </a:t>
            </a:r>
            <a:r>
              <a:rPr lang="en-US" altLang="ko-KR" dirty="0" smtClean="0"/>
              <a:t>Various load ratio of cook tools</a:t>
            </a:r>
            <a:endParaRPr lang="ko-KR" altLang="en-US" dirty="0"/>
          </a:p>
        </p:txBody>
      </p:sp>
      <p:graphicFrame>
        <p:nvGraphicFramePr>
          <p:cNvPr id="9630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52056"/>
              </p:ext>
            </p:extLst>
          </p:nvPr>
        </p:nvGraphicFramePr>
        <p:xfrm>
          <a:off x="1155700" y="2489200"/>
          <a:ext cx="7046913" cy="3627120"/>
        </p:xfrm>
        <a:graphic>
          <a:graphicData uri="http://schemas.openxmlformats.org/drawingml/2006/table">
            <a:tbl>
              <a:tblPr/>
              <a:tblGrid>
                <a:gridCol w="2349500"/>
                <a:gridCol w="2347913"/>
                <a:gridCol w="23495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Heat Source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Cook tools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Load ratio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794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Electricity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Frying pot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Oven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Steam equipment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Gas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Frying pot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Oven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Gas stove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67544" y="260648"/>
            <a:ext cx="796955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 smtClean="0">
                <a:solidFill>
                  <a:schemeClr val="tx2"/>
                </a:solidFill>
              </a:rPr>
              <a:t>Ex) Calculating cooling load by people (CLF</a:t>
            </a:r>
            <a:r>
              <a:rPr lang="ko-KR" altLang="en-US" sz="2400" dirty="0">
                <a:solidFill>
                  <a:schemeClr val="tx2"/>
                </a:solidFill>
              </a:rPr>
              <a:t> </a:t>
            </a:r>
            <a:r>
              <a:rPr lang="en-US" altLang="ko-KR" sz="2400" dirty="0" smtClean="0">
                <a:solidFill>
                  <a:schemeClr val="tx2"/>
                </a:solidFill>
              </a:rPr>
              <a:t>method)</a:t>
            </a:r>
            <a:r>
              <a:rPr lang="en-US" altLang="ko-KR" sz="1600" dirty="0">
                <a:solidFill>
                  <a:schemeClr val="tx2"/>
                </a:solidFill>
              </a:rPr>
              <a:t/>
            </a:r>
            <a:br>
              <a:rPr lang="en-US" altLang="ko-KR" sz="1600" dirty="0">
                <a:solidFill>
                  <a:schemeClr val="tx2"/>
                </a:solidFill>
              </a:rPr>
            </a:br>
            <a:r>
              <a:rPr lang="en-US" altLang="ko-KR" sz="1600" dirty="0" smtClean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altLang="ko-KR" sz="1600" dirty="0">
                <a:solidFill>
                  <a:schemeClr val="tx2"/>
                </a:solidFill>
              </a:rPr>
              <a:t> </a:t>
            </a:r>
            <a:r>
              <a:rPr lang="en-US" altLang="ko-KR" sz="1600" dirty="0" smtClean="0">
                <a:solidFill>
                  <a:schemeClr val="tx2"/>
                </a:solidFill>
              </a:rPr>
              <a:t>There is big office having 10 personal office. There are 4 people in secretary room.</a:t>
            </a:r>
          </a:p>
          <a:p>
            <a:pPr algn="l"/>
            <a:r>
              <a:rPr lang="en-US" altLang="ko-KR" sz="1600" dirty="0" smtClean="0">
                <a:solidFill>
                  <a:schemeClr val="tx2"/>
                </a:solidFill>
              </a:rPr>
              <a:t> And there are drawing room, waiting room, secretary office and executive office.</a:t>
            </a:r>
          </a:p>
          <a:p>
            <a:pPr algn="l"/>
            <a:r>
              <a:rPr lang="en-US" altLang="ko-KR" sz="1600" dirty="0" smtClean="0">
                <a:solidFill>
                  <a:schemeClr val="tx2"/>
                </a:solidFill>
              </a:rPr>
              <a:t> Find cooling load when solar time is 3 PM.</a:t>
            </a:r>
            <a:r>
              <a:rPr lang="ko-KR" altLang="en-US" sz="1600" dirty="0">
                <a:solidFill>
                  <a:schemeClr val="tx2"/>
                </a:solidFill>
              </a:rPr>
              <a:t/>
            </a:r>
            <a:br>
              <a:rPr lang="ko-KR" altLang="en-US" sz="1600" dirty="0">
                <a:solidFill>
                  <a:schemeClr val="tx2"/>
                </a:solidFill>
              </a:rPr>
            </a:br>
            <a:r>
              <a:rPr lang="ko-KR" altLang="en-US" sz="1600" dirty="0">
                <a:solidFill>
                  <a:schemeClr val="tx2"/>
                </a:solidFill>
              </a:rPr>
              <a:t/>
            </a:r>
            <a:br>
              <a:rPr lang="ko-KR" altLang="en-US" sz="1600" dirty="0">
                <a:solidFill>
                  <a:schemeClr val="tx2"/>
                </a:solidFill>
              </a:rPr>
            </a:br>
            <a:r>
              <a:rPr lang="en-US" altLang="ko-KR" sz="1600" dirty="0">
                <a:solidFill>
                  <a:schemeClr val="tx2"/>
                </a:solidFill>
              </a:rPr>
              <a:t>1) </a:t>
            </a:r>
            <a:r>
              <a:rPr lang="en-US" altLang="ko-KR" sz="1600" dirty="0" smtClean="0">
                <a:solidFill>
                  <a:schemeClr val="tx2"/>
                </a:solidFill>
              </a:rPr>
              <a:t>Assume the number of people, the room having people, time.</a:t>
            </a:r>
            <a:r>
              <a:rPr lang="ko-KR" altLang="en-US" sz="1600" dirty="0">
                <a:solidFill>
                  <a:schemeClr val="tx2"/>
                </a:solidFill>
              </a:rPr>
              <a:t/>
            </a:r>
            <a:br>
              <a:rPr lang="ko-KR" altLang="en-US" sz="1600" dirty="0">
                <a:solidFill>
                  <a:schemeClr val="tx2"/>
                </a:solidFill>
              </a:rPr>
            </a:br>
            <a:r>
              <a:rPr lang="en-US" altLang="ko-KR" sz="1600" dirty="0">
                <a:solidFill>
                  <a:schemeClr val="tx2"/>
                </a:solidFill>
              </a:rPr>
              <a:t>2) </a:t>
            </a:r>
            <a:r>
              <a:rPr lang="en-US" altLang="ko-KR" sz="1600" dirty="0" smtClean="0">
                <a:solidFill>
                  <a:schemeClr val="tx2"/>
                </a:solidFill>
              </a:rPr>
              <a:t>Assume a floating population</a:t>
            </a:r>
            <a:r>
              <a:rPr lang="ko-KR" altLang="en-US" sz="1600" dirty="0">
                <a:solidFill>
                  <a:schemeClr val="tx2"/>
                </a:solidFill>
              </a:rPr>
              <a:t/>
            </a:r>
            <a:br>
              <a:rPr lang="ko-KR" altLang="en-US" sz="1600" dirty="0">
                <a:solidFill>
                  <a:schemeClr val="tx2"/>
                </a:solidFill>
              </a:rPr>
            </a:br>
            <a:r>
              <a:rPr lang="en-US" altLang="ko-KR" sz="1600" dirty="0">
                <a:solidFill>
                  <a:schemeClr val="tx2"/>
                </a:solidFill>
              </a:rPr>
              <a:t>3) </a:t>
            </a:r>
            <a:r>
              <a:rPr lang="en-US" altLang="ko-KR" sz="1600" dirty="0" smtClean="0">
                <a:solidFill>
                  <a:schemeClr val="tx2"/>
                </a:solidFill>
              </a:rPr>
              <a:t>Decide the number of people to calculate total heat gain by consider 1) &amp; 2)</a:t>
            </a:r>
          </a:p>
          <a:p>
            <a:pPr algn="l"/>
            <a:r>
              <a:rPr lang="en-US" altLang="ko-KR" sz="1600" dirty="0" smtClean="0">
                <a:solidFill>
                  <a:schemeClr val="tx2"/>
                </a:solidFill>
              </a:rPr>
              <a:t>4</a:t>
            </a:r>
            <a:r>
              <a:rPr lang="en-US" altLang="ko-KR" sz="1600" dirty="0">
                <a:solidFill>
                  <a:schemeClr val="tx2"/>
                </a:solidFill>
              </a:rPr>
              <a:t>) </a:t>
            </a:r>
            <a:r>
              <a:rPr lang="en-US" altLang="ko-KR" sz="1600" dirty="0" smtClean="0">
                <a:solidFill>
                  <a:schemeClr val="tx2"/>
                </a:solidFill>
              </a:rPr>
              <a:t>Get sensible/latent heat amount by data in the table below.</a:t>
            </a:r>
            <a:r>
              <a:rPr lang="en-US" altLang="ko-KR" sz="1600" dirty="0">
                <a:solidFill>
                  <a:schemeClr val="tx2"/>
                </a:solidFill>
              </a:rPr>
              <a:t/>
            </a:r>
            <a:br>
              <a:rPr lang="en-US" altLang="ko-KR" sz="1600" dirty="0">
                <a:solidFill>
                  <a:schemeClr val="tx2"/>
                </a:solidFill>
              </a:rPr>
            </a:br>
            <a:r>
              <a:rPr lang="en-US" altLang="ko-KR" sz="1600" dirty="0">
                <a:solidFill>
                  <a:schemeClr val="tx2"/>
                </a:solidFill>
              </a:rPr>
              <a:t>5) </a:t>
            </a:r>
            <a:r>
              <a:rPr lang="en-US" altLang="ko-KR" sz="1600" dirty="0" smtClean="0">
                <a:solidFill>
                  <a:schemeClr val="tx2"/>
                </a:solidFill>
              </a:rPr>
              <a:t>Calculate cooling load by sum of sensible and latent heat load.</a:t>
            </a:r>
            <a:endParaRPr lang="ko-KR" altLang="en-US" sz="1600" dirty="0">
              <a:solidFill>
                <a:schemeClr val="tx2"/>
              </a:solidFill>
            </a:endParaRPr>
          </a:p>
        </p:txBody>
      </p:sp>
      <p:graphicFrame>
        <p:nvGraphicFramePr>
          <p:cNvPr id="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59015"/>
              </p:ext>
            </p:extLst>
          </p:nvPr>
        </p:nvGraphicFramePr>
        <p:xfrm>
          <a:off x="465548" y="3562312"/>
          <a:ext cx="8352928" cy="2602992"/>
        </p:xfrm>
        <a:graphic>
          <a:graphicData uri="http://schemas.openxmlformats.org/drawingml/2006/table">
            <a:tbl>
              <a:tblPr/>
              <a:tblGrid>
                <a:gridCol w="1654175"/>
                <a:gridCol w="1586185"/>
                <a:gridCol w="1368152"/>
                <a:gridCol w="1382713"/>
                <a:gridCol w="1179513"/>
                <a:gridCol w="1182190"/>
              </a:tblGrid>
              <a:tr h="46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Place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Activity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[Btu/hr]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[W]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Latent Heat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[Btu/hr]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Latent Heat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[W]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Theater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Sitting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25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Office,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Light working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30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Department store, Market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Working with standing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25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Dance Hall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Light dancing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25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Factory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Machine work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25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Gym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Exercising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07904" y="6237312"/>
            <a:ext cx="21066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600" dirty="0" smtClean="0">
                <a:solidFill>
                  <a:schemeClr val="tx2"/>
                </a:solidFill>
              </a:rPr>
              <a:t>Heat gain by people</a:t>
            </a:r>
            <a:endParaRPr lang="ko-KR" alt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803275" y="404664"/>
            <a:ext cx="1889125" cy="4270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ko-KR" dirty="0"/>
              <a:t>♣   </a:t>
            </a:r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73163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 smtClean="0"/>
              <a:t> </a:t>
            </a:r>
            <a:r>
              <a:rPr lang="en-US" altLang="ko-KR" sz="1400" dirty="0" smtClean="0"/>
              <a:t>Following assumption would be reasonable because there are no additional data.</a:t>
            </a:r>
          </a:p>
          <a:p>
            <a:pPr algn="just"/>
            <a:r>
              <a:rPr lang="en-US" altLang="ko-KR" sz="1400" dirty="0" smtClean="0"/>
              <a:t> - 7 people are in personal office between 8 AM to 5 PM.</a:t>
            </a:r>
          </a:p>
          <a:p>
            <a:pPr algn="just"/>
            <a:r>
              <a:rPr lang="en-US" altLang="ko-KR" sz="1400" dirty="0" smtClean="0"/>
              <a:t> - 3 secretaries and 1 guide are keeping the seat and always be there.</a:t>
            </a:r>
          </a:p>
          <a:p>
            <a:pPr algn="just"/>
            <a:r>
              <a:rPr lang="en-US" altLang="ko-KR" sz="1400" dirty="0" smtClean="0"/>
              <a:t> - 2 people are in waiting room because waiting room’s people number is very flexible.</a:t>
            </a:r>
          </a:p>
          <a:p>
            <a:pPr algn="just"/>
            <a:r>
              <a:rPr lang="en-US" altLang="ko-KR" sz="1400" dirty="0" smtClean="0"/>
              <a:t> - 1 person is in executive office.</a:t>
            </a:r>
          </a:p>
          <a:p>
            <a:pPr algn="just"/>
            <a:r>
              <a:rPr lang="en-US" altLang="ko-KR" sz="1400" dirty="0"/>
              <a:t> </a:t>
            </a:r>
            <a:r>
              <a:rPr lang="en-US" altLang="ko-KR" sz="1400" dirty="0" smtClean="0"/>
              <a:t>- 1 person is in secretary office.</a:t>
            </a:r>
          </a:p>
          <a:p>
            <a:pPr algn="just"/>
            <a:r>
              <a:rPr lang="en-US" altLang="ko-KR" sz="1400" dirty="0" smtClean="0"/>
              <a:t> - Total people is 15 and every people do light work in sitting.</a:t>
            </a:r>
          </a:p>
          <a:p>
            <a:pPr algn="just"/>
            <a:r>
              <a:rPr lang="en-US" altLang="ko-KR" sz="1400" dirty="0" smtClean="0"/>
              <a:t> - One male and one female as a group.</a:t>
            </a:r>
          </a:p>
          <a:p>
            <a:pPr algn="just"/>
            <a:r>
              <a:rPr lang="en-US" altLang="ko-KR" sz="1400" dirty="0"/>
              <a:t> </a:t>
            </a:r>
            <a:r>
              <a:rPr lang="en-US" altLang="ko-KR" sz="1400" dirty="0" smtClean="0"/>
              <a:t>- Because they do light work, sensible heat is 245Btu/</a:t>
            </a:r>
            <a:r>
              <a:rPr lang="en-US" altLang="ko-KR" sz="1400" dirty="0" err="1" smtClean="0"/>
              <a:t>hr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and latent heat is 155Btu/hr.</a:t>
            </a:r>
          </a:p>
          <a:p>
            <a:pPr algn="just"/>
            <a:endParaRPr lang="en-US" altLang="ko-KR" sz="1400" dirty="0"/>
          </a:p>
          <a:p>
            <a:pPr algn="just"/>
            <a:r>
              <a:rPr lang="en-US" altLang="ko-KR" sz="1400" dirty="0" smtClean="0"/>
              <a:t> In this case, sensible heat load by people is following below.</a:t>
            </a:r>
          </a:p>
          <a:p>
            <a:pPr algn="ctr"/>
            <a:r>
              <a:rPr lang="en-US" altLang="ko-KR" sz="1400" dirty="0" smtClean="0"/>
              <a:t> q</a:t>
            </a:r>
            <a:r>
              <a:rPr lang="en-US" altLang="ko-KR" sz="1400" baseline="-25000" dirty="0" smtClean="0"/>
              <a:t>1</a:t>
            </a:r>
            <a:r>
              <a:rPr lang="en-US" altLang="ko-KR" sz="1400" dirty="0" smtClean="0"/>
              <a:t>=15*155=2325 Btu/</a:t>
            </a:r>
            <a:r>
              <a:rPr lang="en-US" altLang="ko-KR" sz="1400" dirty="0" err="1" smtClean="0"/>
              <a:t>hr</a:t>
            </a:r>
            <a:endParaRPr lang="en-US" altLang="ko-KR" sz="1400" dirty="0" smtClean="0"/>
          </a:p>
          <a:p>
            <a:pPr algn="ctr"/>
            <a:endParaRPr lang="en-US" altLang="ko-KR" sz="1400" dirty="0" smtClean="0"/>
          </a:p>
          <a:p>
            <a:pPr algn="just"/>
            <a:r>
              <a:rPr lang="ko-KR" altLang="en-US" sz="1400" dirty="0" smtClean="0"/>
              <a:t> </a:t>
            </a:r>
            <a:r>
              <a:rPr lang="en-US" altLang="ko-KR" sz="1400" dirty="0" smtClean="0"/>
              <a:t>Assume everyone eat lunch in this place. Then their whole staying time is 9 hours and 3 PM is 7</a:t>
            </a:r>
            <a:r>
              <a:rPr lang="en-US" altLang="ko-KR" sz="1400" baseline="30000" dirty="0" smtClean="0"/>
              <a:t>th</a:t>
            </a:r>
            <a:r>
              <a:rPr lang="en-US" altLang="ko-KR" sz="1400" dirty="0" smtClean="0"/>
              <a:t> time to starting time. In this case, CLF is 0.93. Latent cooling load is following below.</a:t>
            </a:r>
          </a:p>
          <a:p>
            <a:pPr algn="ctr"/>
            <a:r>
              <a:rPr lang="en-US" altLang="ko-KR" sz="1400" dirty="0" smtClean="0"/>
              <a:t> q</a:t>
            </a:r>
            <a:r>
              <a:rPr lang="en-US" altLang="ko-KR" sz="1400" baseline="-25000" dirty="0" smtClean="0"/>
              <a:t>2</a:t>
            </a:r>
            <a:r>
              <a:rPr lang="en-US" altLang="ko-KR" sz="1400" dirty="0" smtClean="0"/>
              <a:t>=15*245*0.93=3418 Btu/hr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Then, total cooling load at 3 PM is following below.</a:t>
            </a:r>
          </a:p>
          <a:p>
            <a:pPr algn="ctr"/>
            <a:r>
              <a:rPr lang="en-US" altLang="ko-KR" sz="1400" dirty="0" smtClean="0"/>
              <a:t>q=q</a:t>
            </a:r>
            <a:r>
              <a:rPr lang="en-US" altLang="ko-KR" sz="1400" baseline="-25000" dirty="0" smtClean="0"/>
              <a:t>1</a:t>
            </a:r>
            <a:r>
              <a:rPr lang="en-US" altLang="ko-KR" sz="1400" dirty="0" smtClean="0"/>
              <a:t>+q</a:t>
            </a:r>
            <a:r>
              <a:rPr lang="en-US" altLang="ko-KR" sz="1400" baseline="-25000" dirty="0" smtClean="0"/>
              <a:t>2</a:t>
            </a:r>
            <a:r>
              <a:rPr lang="en-US" altLang="ko-KR" sz="1400" dirty="0" smtClean="0"/>
              <a:t>=2325+3418=5743 Btu/hr</a:t>
            </a:r>
          </a:p>
          <a:p>
            <a:pPr algn="just"/>
            <a:endParaRPr lang="en-US" altLang="ko-KR" sz="1400" dirty="0" smtClean="0"/>
          </a:p>
          <a:p>
            <a:pPr algn="just"/>
            <a:r>
              <a:rPr lang="en-US" altLang="ko-KR" sz="1400" dirty="0"/>
              <a:t> </a:t>
            </a:r>
            <a:r>
              <a:rPr lang="en-US" altLang="ko-KR" sz="1400" dirty="0" smtClean="0"/>
              <a:t>Resident could go in and out by various schedule. In this case, we should calculate by each person.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7" name="Picture 11" descr="C:\Documents and Settings\김동원\바탕 화면\midiet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6497" y="1878013"/>
            <a:ext cx="3029516" cy="2631107"/>
          </a:xfrm>
          <a:prstGeom prst="rect">
            <a:avLst/>
          </a:prstGeom>
          <a:noFill/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815083" y="2996952"/>
            <a:ext cx="2808287" cy="785812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47738"/>
            <a:ext cx="7772400" cy="5222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altLang="ko-KR" sz="3200" dirty="0" smtClean="0"/>
              <a:t>Ex) Load calculation of cooling warehouse</a:t>
            </a:r>
            <a:endParaRPr lang="ko-KR" altLang="en-US" sz="32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11337"/>
            <a:ext cx="5038328" cy="1049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arenR"/>
            </a:pPr>
            <a:r>
              <a:rPr lang="en-US" altLang="ko-KR" sz="2800" dirty="0" smtClean="0"/>
              <a:t>Heat intrusion through</a:t>
            </a:r>
            <a:br>
              <a:rPr lang="en-US" altLang="ko-KR" sz="2800" dirty="0" smtClean="0"/>
            </a:br>
            <a:r>
              <a:rPr lang="en-US" altLang="ko-KR" sz="2800" dirty="0" smtClean="0"/>
              <a:t>heat-resistant wall</a:t>
            </a:r>
            <a:endParaRPr lang="ko-KR" altLang="en-US" sz="2800" dirty="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85800" y="4199921"/>
            <a:ext cx="614370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2000" b="1" dirty="0">
                <a:latin typeface="½Å¸íÁ¶" charset="0"/>
                <a:ea typeface="신명조" charset="-127"/>
              </a:rPr>
              <a:t>Q : </a:t>
            </a:r>
            <a:r>
              <a:rPr lang="en-US" altLang="ko-KR" sz="2000" b="1" dirty="0" smtClean="0">
                <a:latin typeface="½Å¸íÁ¶" charset="0"/>
                <a:ea typeface="신명조" charset="-127"/>
              </a:rPr>
              <a:t>Heat intrusion [kcal/h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]</a:t>
            </a:r>
          </a:p>
          <a:p>
            <a:pPr algn="l">
              <a:spcBef>
                <a:spcPct val="50000"/>
              </a:spcBef>
            </a:pPr>
            <a:r>
              <a:rPr lang="en-US" altLang="ko-KR" sz="2000" b="1" dirty="0">
                <a:latin typeface="½Å¸íÁ¶" charset="0"/>
                <a:ea typeface="신명조" charset="-127"/>
              </a:rPr>
              <a:t>U : </a:t>
            </a:r>
            <a:r>
              <a:rPr lang="en-US" altLang="ko-KR" sz="2000" b="1" dirty="0" smtClean="0">
                <a:latin typeface="½Å¸íÁ¶" charset="0"/>
                <a:ea typeface="신명조" charset="-127"/>
              </a:rPr>
              <a:t>Total heat transfer coefficient [kcal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/</a:t>
            </a:r>
            <a:r>
              <a:rPr lang="en-US" altLang="ko-KR" sz="2000" b="1" dirty="0">
                <a:latin typeface="신명조" charset="-127"/>
                <a:ea typeface="신명조" charset="-127"/>
              </a:rPr>
              <a:t>㎡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h</a:t>
            </a:r>
            <a:r>
              <a:rPr lang="en-US" altLang="ko-KR" sz="2000" b="1" dirty="0">
                <a:latin typeface="신명조" charset="-127"/>
                <a:ea typeface="신명조" charset="-127"/>
              </a:rPr>
              <a:t>℃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]</a:t>
            </a:r>
          </a:p>
          <a:p>
            <a:pPr algn="l">
              <a:spcBef>
                <a:spcPct val="50000"/>
              </a:spcBef>
            </a:pPr>
            <a:r>
              <a:rPr lang="en-US" altLang="ko-KR" sz="2000" b="1" dirty="0">
                <a:latin typeface="½Å¸íÁ¶" charset="0"/>
                <a:ea typeface="신명조" charset="-127"/>
              </a:rPr>
              <a:t>A : </a:t>
            </a:r>
            <a:r>
              <a:rPr lang="en-US" altLang="ko-KR" sz="2000" b="1" dirty="0" smtClean="0">
                <a:latin typeface="½Å¸íÁ¶" charset="0"/>
                <a:ea typeface="신명조" charset="-127"/>
              </a:rPr>
              <a:t>Wall area</a:t>
            </a:r>
            <a:r>
              <a:rPr lang="ko-KR" altLang="en-US" sz="2000" b="1" dirty="0" smtClean="0">
                <a:latin typeface="신명조" charset="-127"/>
                <a:ea typeface="신명조" charset="-127"/>
              </a:rPr>
              <a:t> 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[</a:t>
            </a:r>
            <a:r>
              <a:rPr lang="en-US" altLang="ko-KR" sz="2000" b="1" dirty="0">
                <a:latin typeface="신명조" charset="-127"/>
                <a:ea typeface="신명조" charset="-127"/>
              </a:rPr>
              <a:t>㎡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]</a:t>
            </a:r>
          </a:p>
          <a:p>
            <a:pPr algn="l">
              <a:spcBef>
                <a:spcPct val="50000"/>
              </a:spcBef>
            </a:pPr>
            <a:r>
              <a:rPr lang="en-US" altLang="ko-KR" sz="2000" b="1" dirty="0" err="1">
                <a:latin typeface="신명조" charset="-127"/>
                <a:ea typeface="신명조" charset="-127"/>
              </a:rPr>
              <a:t>Δ</a:t>
            </a:r>
            <a:r>
              <a:rPr lang="en-US" altLang="ko-KR" sz="2000" b="1" dirty="0" err="1">
                <a:latin typeface="½Å¸íÁ¶" charset="0"/>
                <a:ea typeface="신명조" charset="-127"/>
              </a:rPr>
              <a:t>t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 : </a:t>
            </a:r>
            <a:r>
              <a:rPr lang="en-US" altLang="ko-KR" sz="2000" b="1" dirty="0" smtClean="0">
                <a:latin typeface="½Å¸íÁ¶" charset="0"/>
                <a:ea typeface="신명조" charset="-127"/>
              </a:rPr>
              <a:t>Temperature difference between outdoor and indoor air [</a:t>
            </a:r>
            <a:r>
              <a:rPr lang="en-US" altLang="ko-KR" sz="2000" b="1" dirty="0" smtClean="0">
                <a:latin typeface="신명조" charset="-127"/>
                <a:ea typeface="신명조" charset="-127"/>
              </a:rPr>
              <a:t>℃</a:t>
            </a:r>
            <a:r>
              <a:rPr lang="en-US" altLang="ko-KR" sz="2000" b="1" dirty="0">
                <a:latin typeface="½Å¸íÁ¶" charset="0"/>
                <a:ea typeface="신명조" charset="-127"/>
              </a:rPr>
              <a:t>]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924620" y="3049339"/>
            <a:ext cx="2719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3200">
                <a:latin typeface="½Å¸íÁ¶" charset="0"/>
                <a:ea typeface="신명조" charset="-127"/>
              </a:rPr>
              <a:t>Q  =  UA</a:t>
            </a:r>
            <a:r>
              <a:rPr lang="en-US" altLang="ko-KR" sz="3200">
                <a:latin typeface="신명조" charset="-127"/>
                <a:ea typeface="신명조" charset="-127"/>
              </a:rPr>
              <a:t>Δ</a:t>
            </a:r>
            <a:r>
              <a:rPr lang="en-US" altLang="ko-KR" sz="3200">
                <a:latin typeface="½Å¸íÁ¶" charset="0"/>
                <a:ea typeface="신명조" charset="-127"/>
              </a:rPr>
              <a:t>t</a:t>
            </a:r>
          </a:p>
        </p:txBody>
      </p:sp>
      <p:pic>
        <p:nvPicPr>
          <p:cNvPr id="55306" name="Picture 10" descr="http://images.google.com/images?q=tbn:Xx8JBI5ZQbAC:kikimart.com/bbsemarket/img/t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1430" y="3924300"/>
            <a:ext cx="1534583" cy="2334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25588" y="2566988"/>
            <a:ext cx="2486025" cy="798512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66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89013"/>
            <a:ext cx="5367338" cy="512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None/>
            </a:pPr>
            <a:r>
              <a:rPr lang="en-US" altLang="ko-KR" sz="2800" dirty="0"/>
              <a:t>2) </a:t>
            </a:r>
            <a:r>
              <a:rPr lang="en-US" altLang="ko-KR" sz="2800" dirty="0" smtClean="0"/>
              <a:t>Heat intrusion by ventilation</a:t>
            </a:r>
            <a:endParaRPr lang="ko-KR" altLang="en-US" sz="2800" dirty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933450" y="2016125"/>
            <a:ext cx="457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ko-KR" sz="2800" dirty="0">
              <a:latin typeface="½Å¸íÁ¶" charset="0"/>
              <a:ea typeface="신명조" charset="-127"/>
            </a:endParaRPr>
          </a:p>
          <a:p>
            <a:pPr algn="l">
              <a:spcBef>
                <a:spcPct val="50000"/>
              </a:spcBef>
            </a:pPr>
            <a:r>
              <a:rPr lang="en-US" altLang="ko-KR" sz="2800" dirty="0">
                <a:latin typeface="½Å¸íÁ¶" charset="0"/>
                <a:ea typeface="신명조" charset="-127"/>
              </a:rPr>
              <a:t>          Q = </a:t>
            </a:r>
            <a:r>
              <a:rPr lang="en-US" altLang="ko-KR" sz="2800" dirty="0" err="1">
                <a:latin typeface="½Å¸íÁ¶" charset="0"/>
                <a:ea typeface="신명조" charset="-127"/>
              </a:rPr>
              <a:t>EVn</a:t>
            </a:r>
            <a:r>
              <a:rPr lang="en-US" altLang="ko-KR" sz="2800" dirty="0">
                <a:latin typeface="½Å¸íÁ¶" charset="0"/>
                <a:ea typeface="신명조" charset="-127"/>
              </a:rPr>
              <a:t>/24</a:t>
            </a:r>
          </a:p>
          <a:p>
            <a:pPr>
              <a:spcBef>
                <a:spcPct val="50000"/>
              </a:spcBef>
            </a:pPr>
            <a:endParaRPr lang="en-US" altLang="ko-KR" sz="2800" dirty="0">
              <a:latin typeface="½Å¸íÁ¶" charset="0"/>
              <a:ea typeface="신명조" charset="-127"/>
            </a:endParaRPr>
          </a:p>
          <a:p>
            <a:pPr algn="l">
              <a:spcBef>
                <a:spcPct val="50000"/>
              </a:spcBef>
            </a:pPr>
            <a:r>
              <a:rPr lang="en-US" altLang="ko-KR" sz="2000" dirty="0">
                <a:latin typeface="½Å¸íÁ¶" charset="0"/>
                <a:ea typeface="신명조" charset="-127"/>
              </a:rPr>
              <a:t>Q : </a:t>
            </a:r>
            <a:r>
              <a:rPr lang="en-US" altLang="ko-KR" sz="2000" dirty="0" smtClean="0">
                <a:latin typeface="½Å¸íÁ¶" charset="0"/>
                <a:ea typeface="신명조" charset="-127"/>
              </a:rPr>
              <a:t>Calories intrude by ventilation</a:t>
            </a:r>
            <a:br>
              <a:rPr lang="en-US" altLang="ko-KR" sz="2000" dirty="0" smtClean="0">
                <a:latin typeface="½Å¸íÁ¶" charset="0"/>
                <a:ea typeface="신명조" charset="-127"/>
              </a:rPr>
            </a:br>
            <a:r>
              <a:rPr lang="en-US" altLang="ko-KR" sz="2000" dirty="0" smtClean="0">
                <a:latin typeface="½Å¸íÁ¶" charset="0"/>
                <a:ea typeface="신명조" charset="-127"/>
              </a:rPr>
              <a:t>     </a:t>
            </a:r>
            <a:r>
              <a:rPr lang="ko-KR" altLang="en-US" sz="2000" dirty="0" smtClean="0">
                <a:latin typeface="신명조" charset="-127"/>
                <a:ea typeface="신명조" charset="-127"/>
              </a:rPr>
              <a:t> </a:t>
            </a:r>
            <a:r>
              <a:rPr lang="en-US" altLang="ko-KR" sz="2000" dirty="0" smtClean="0">
                <a:latin typeface="½Å¸íÁ¶" charset="0"/>
                <a:ea typeface="신명조" charset="-127"/>
              </a:rPr>
              <a:t>[</a:t>
            </a:r>
            <a:r>
              <a:rPr lang="en-US" altLang="ko-KR" sz="2000" dirty="0">
                <a:latin typeface="½Å¸íÁ¶" charset="0"/>
                <a:ea typeface="신명조" charset="-127"/>
              </a:rPr>
              <a:t>kcal/h]</a:t>
            </a:r>
          </a:p>
          <a:p>
            <a:pPr algn="l">
              <a:spcBef>
                <a:spcPct val="50000"/>
              </a:spcBef>
            </a:pPr>
            <a:r>
              <a:rPr lang="en-US" altLang="ko-KR" sz="2000" dirty="0">
                <a:latin typeface="½Å¸íÁ¶" charset="0"/>
                <a:ea typeface="신명조" charset="-127"/>
              </a:rPr>
              <a:t>E : </a:t>
            </a:r>
            <a:r>
              <a:rPr lang="en-US" altLang="ko-KR" sz="2000" dirty="0" smtClean="0">
                <a:latin typeface="½Å¸íÁ¶" charset="0"/>
                <a:ea typeface="신명조" charset="-127"/>
              </a:rPr>
              <a:t>Ventilation calories per unit volume</a:t>
            </a:r>
          </a:p>
          <a:p>
            <a:pPr algn="l">
              <a:spcBef>
                <a:spcPct val="50000"/>
              </a:spcBef>
            </a:pPr>
            <a:r>
              <a:rPr lang="en-US" altLang="ko-KR" sz="2000" dirty="0" smtClean="0">
                <a:latin typeface="½Å¸íÁ¶" charset="0"/>
                <a:ea typeface="신명조" charset="-127"/>
              </a:rPr>
              <a:t>n </a:t>
            </a:r>
            <a:r>
              <a:rPr lang="en-US" altLang="ko-KR" sz="2000" dirty="0">
                <a:latin typeface="½Å¸íÁ¶" charset="0"/>
                <a:ea typeface="신명조" charset="-127"/>
              </a:rPr>
              <a:t>: </a:t>
            </a:r>
            <a:r>
              <a:rPr lang="en-US" altLang="ko-KR" sz="2000" dirty="0" smtClean="0">
                <a:latin typeface="½Å¸íÁ¶" charset="0"/>
                <a:ea typeface="신명조" charset="-127"/>
              </a:rPr>
              <a:t>Number of ventilation per 24 hour</a:t>
            </a:r>
          </a:p>
          <a:p>
            <a:pPr algn="l">
              <a:spcBef>
                <a:spcPct val="50000"/>
              </a:spcBef>
            </a:pPr>
            <a:r>
              <a:rPr lang="en-US" altLang="ko-KR" sz="2000" dirty="0" smtClean="0">
                <a:latin typeface="½Å¸íÁ¶" charset="0"/>
                <a:ea typeface="신명조" charset="-127"/>
              </a:rPr>
              <a:t>V </a:t>
            </a:r>
            <a:r>
              <a:rPr lang="en-US" altLang="ko-KR" sz="2000" dirty="0">
                <a:latin typeface="½Å¸íÁ¶" charset="0"/>
                <a:ea typeface="신명조" charset="-127"/>
              </a:rPr>
              <a:t>: </a:t>
            </a:r>
            <a:r>
              <a:rPr lang="en-US" altLang="ko-KR" sz="2000" dirty="0" smtClean="0">
                <a:latin typeface="½Å¸íÁ¶" charset="0"/>
                <a:ea typeface="신명조" charset="-127"/>
              </a:rPr>
              <a:t>Effective volume [</a:t>
            </a:r>
            <a:r>
              <a:rPr lang="en-US" altLang="ko-KR" sz="2000" dirty="0">
                <a:latin typeface="신명조" charset="-127"/>
                <a:ea typeface="신명조" charset="-127"/>
              </a:rPr>
              <a:t>㎥</a:t>
            </a:r>
            <a:r>
              <a:rPr lang="en-US" altLang="ko-KR" sz="2000" dirty="0">
                <a:latin typeface="½Å¸íÁ¶" charset="0"/>
                <a:ea typeface="신명조" charset="-127"/>
              </a:rPr>
              <a:t>]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147444" y="1957388"/>
            <a:ext cx="3529012" cy="3454400"/>
            <a:chOff x="3099" y="1233"/>
            <a:chExt cx="2223" cy="2176"/>
          </a:xfrm>
        </p:grpSpPr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 flipV="1">
              <a:off x="3813" y="1233"/>
              <a:ext cx="1046" cy="13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3099" y="3002"/>
              <a:ext cx="222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800" dirty="0" smtClean="0"/>
                <a:t>Ventilation calories</a:t>
              </a:r>
              <a:br>
                <a:rPr lang="en-US" altLang="ko-KR" sz="1800" dirty="0" smtClean="0"/>
              </a:br>
              <a:r>
                <a:rPr lang="en-US" altLang="ko-KR" sz="1800" dirty="0" smtClean="0"/>
                <a:t>conversing graph</a:t>
              </a:r>
              <a:endParaRPr lang="ko-KR" altLang="en-US" sz="1800" dirty="0"/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56337" r:id="rId2" imgW="3276360" imgH="3228840"/>
        </mc:Choice>
        <mc:Fallback>
          <p:control r:id="rId2" imgW="3276360" imgH="3228840">
            <p:pic>
              <p:nvPicPr>
                <p:cNvPr id="3" name="VtChar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06181" y="1449388"/>
                  <a:ext cx="3286125" cy="3238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50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59061"/>
              </p:ext>
            </p:extLst>
          </p:nvPr>
        </p:nvGraphicFramePr>
        <p:xfrm>
          <a:off x="1233488" y="1624013"/>
          <a:ext cx="6675437" cy="4895088"/>
        </p:xfrm>
        <a:graphic>
          <a:graphicData uri="http://schemas.openxmlformats.org/drawingml/2006/table">
            <a:tbl>
              <a:tblPr/>
              <a:tblGrid>
                <a:gridCol w="1668462"/>
                <a:gridCol w="1670050"/>
                <a:gridCol w="1668463"/>
                <a:gridCol w="1668462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Volume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Number of ventilation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[number/h]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Volume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Number of ventilation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[number/h]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1.9(46)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0.27(6.5)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1.3(31)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0.24(5.8)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1.05(25)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0.22(5.2)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0.9(21.5)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0.2(4.7)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0.7(16.5)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0.18(4.2)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0.6(14)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0.16(3.7)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0.52(12.5)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0.13(3.0)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0.46(11)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0.11(2.7)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0.38(9.2)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0.1(2.3)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0.35(8.5)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0.09(2.0)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0.33(7.8)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0.08(1.8)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0.3(7.2)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0.07(1.6)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501" name="Text Box 157"/>
          <p:cNvSpPr txBox="1">
            <a:spLocks noChangeArrowheads="1"/>
          </p:cNvSpPr>
          <p:nvPr/>
        </p:nvSpPr>
        <p:spPr bwMode="auto">
          <a:xfrm>
            <a:off x="301625" y="979488"/>
            <a:ext cx="8539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 smtClean="0"/>
              <a:t>The number of ventilation by refrigerator volume (</a:t>
            </a:r>
            <a:r>
              <a:rPr lang="en-US" altLang="ko-KR" sz="1500" b="1" dirty="0" smtClean="0"/>
              <a:t>  </a:t>
            </a:r>
            <a:r>
              <a:rPr lang="en-US" altLang="ko-KR" sz="1500" b="1" dirty="0"/>
              <a:t>( </a:t>
            </a:r>
            <a:r>
              <a:rPr lang="en-US" altLang="ko-KR" sz="1500" b="1" dirty="0" smtClean="0"/>
              <a:t>) is per 24</a:t>
            </a:r>
            <a:r>
              <a:rPr lang="ko-KR" altLang="en-US" sz="1500" b="1" dirty="0"/>
              <a:t> </a:t>
            </a:r>
            <a:r>
              <a:rPr lang="en-US" altLang="ko-KR" sz="1500" b="1" dirty="0" smtClean="0"/>
              <a:t>hour</a:t>
            </a:r>
            <a:r>
              <a:rPr lang="ko-KR" altLang="en-US" sz="1500" b="1" dirty="0" smtClean="0"/>
              <a:t>  </a:t>
            </a:r>
            <a:r>
              <a:rPr lang="en-US" altLang="ko-KR" sz="2000" b="1" dirty="0"/>
              <a:t>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62014"/>
            <a:ext cx="5182344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ko-KR" sz="2800" dirty="0"/>
              <a:t>3) </a:t>
            </a:r>
            <a:r>
              <a:rPr lang="en-US" altLang="ko-KR" sz="2800" dirty="0" smtClean="0"/>
              <a:t>Cooling calories of goods</a:t>
            </a:r>
            <a:endParaRPr lang="ko-KR" altLang="en-US" sz="2800" dirty="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7544" y="3355975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 dirty="0">
                <a:latin typeface="½Å¸íÁ¶" charset="0"/>
                <a:ea typeface="신명조" charset="-127"/>
              </a:rPr>
              <a:t>Q 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Cooling calories of goods</a:t>
            </a:r>
            <a:br>
              <a:rPr lang="en-US" altLang="ko-KR" sz="1600" dirty="0" smtClean="0">
                <a:latin typeface="½Å¸íÁ¶" charset="0"/>
                <a:ea typeface="신명조" charset="-127"/>
              </a:rPr>
            </a:br>
            <a:r>
              <a:rPr lang="en-US" altLang="ko-KR" sz="1600" dirty="0" smtClean="0">
                <a:latin typeface="½Å¸íÁ¶" charset="0"/>
                <a:ea typeface="신명조" charset="-127"/>
              </a:rPr>
              <a:t>      (Sensible heat) [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kcal/h]</a:t>
            </a:r>
          </a:p>
          <a:p>
            <a:pPr algn="l">
              <a:spcBef>
                <a:spcPct val="50000"/>
              </a:spcBef>
            </a:pPr>
            <a:r>
              <a:rPr lang="en-US" altLang="ko-KR" sz="1600" dirty="0">
                <a:latin typeface="½Å¸íÁ¶" charset="0"/>
                <a:ea typeface="신명조" charset="-127"/>
              </a:rPr>
              <a:t>G 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Incoming amount per 1 day [kg/24h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]</a:t>
            </a:r>
          </a:p>
          <a:p>
            <a:pPr algn="l">
              <a:spcBef>
                <a:spcPct val="50000"/>
              </a:spcBef>
            </a:pPr>
            <a:r>
              <a:rPr lang="en-US" altLang="ko-KR" sz="1600" dirty="0">
                <a:latin typeface="½Å¸íÁ¶" charset="0"/>
                <a:ea typeface="신명조" charset="-127"/>
              </a:rPr>
              <a:t>c 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Specific heat of goods</a:t>
            </a:r>
            <a:endParaRPr lang="ko-KR" altLang="en-US" sz="1600" dirty="0">
              <a:latin typeface="½Å¸íÁ¶" charset="0"/>
              <a:ea typeface="신명조" charset="-127"/>
            </a:endParaRPr>
          </a:p>
          <a:p>
            <a:pPr algn="l">
              <a:spcBef>
                <a:spcPct val="50000"/>
              </a:spcBef>
            </a:pPr>
            <a:r>
              <a:rPr lang="en-US" altLang="ko-KR" sz="1600" dirty="0" err="1">
                <a:latin typeface="신명조" charset="-127"/>
                <a:ea typeface="신명조" charset="-127"/>
              </a:rPr>
              <a:t>Δ</a:t>
            </a:r>
            <a:r>
              <a:rPr lang="en-US" altLang="ko-KR" sz="1600" dirty="0" err="1">
                <a:latin typeface="½Å¸íÁ¶" charset="0"/>
                <a:ea typeface="신명조" charset="-127"/>
              </a:rPr>
              <a:t>t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 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Maximum temperature difference</a:t>
            </a:r>
            <a:br>
              <a:rPr lang="en-US" altLang="ko-KR" sz="1600" dirty="0" smtClean="0">
                <a:latin typeface="½Å¸íÁ¶" charset="0"/>
                <a:ea typeface="신명조" charset="-127"/>
              </a:rPr>
            </a:br>
            <a:r>
              <a:rPr lang="en-US" altLang="ko-KR" sz="1600" dirty="0" smtClean="0">
                <a:latin typeface="½Å¸íÁ¶" charset="0"/>
                <a:ea typeface="신명조" charset="-127"/>
              </a:rPr>
              <a:t>       between input goods and indoor air [</a:t>
            </a:r>
            <a:r>
              <a:rPr lang="en-US" altLang="ko-KR" sz="1600" dirty="0">
                <a:latin typeface="신명조" charset="-127"/>
                <a:ea typeface="신명조" charset="-127"/>
              </a:rPr>
              <a:t>℃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]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62038" y="2144713"/>
            <a:ext cx="6440487" cy="801687"/>
            <a:chOff x="669" y="1023"/>
            <a:chExt cx="4057" cy="505"/>
          </a:xfrm>
        </p:grpSpPr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669" y="1025"/>
              <a:ext cx="1566" cy="503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66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8372" name="Rectangle 4"/>
            <p:cNvSpPr>
              <a:spLocks noChangeArrowheads="1"/>
            </p:cNvSpPr>
            <p:nvPr/>
          </p:nvSpPr>
          <p:spPr bwMode="auto">
            <a:xfrm>
              <a:off x="714" y="1140"/>
              <a:ext cx="1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신명조" charset="-127"/>
                  <a:ea typeface="신명조" charset="-127"/>
                </a:rPr>
                <a:t>▲ </a:t>
              </a:r>
              <a:r>
                <a:rPr lang="en-US" altLang="ko-KR">
                  <a:latin typeface="½Å¸íÁ¶" charset="0"/>
                  <a:ea typeface="신명조" charset="-127"/>
                </a:rPr>
                <a:t>Q = Gc</a:t>
              </a:r>
              <a:r>
                <a:rPr lang="en-US" altLang="ko-KR">
                  <a:latin typeface="신명조" charset="-127"/>
                  <a:ea typeface="신명조" charset="-127"/>
                </a:rPr>
                <a:t>Δ</a:t>
              </a:r>
              <a:r>
                <a:rPr lang="en-US" altLang="ko-KR">
                  <a:latin typeface="½Å¸íÁ¶" charset="0"/>
                  <a:ea typeface="신명조" charset="-127"/>
                </a:rPr>
                <a:t>t/24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160" y="1023"/>
              <a:ext cx="1566" cy="503"/>
              <a:chOff x="677" y="2485"/>
              <a:chExt cx="1566" cy="503"/>
            </a:xfrm>
          </p:grpSpPr>
          <p:sp>
            <p:nvSpPr>
              <p:cNvPr id="58377" name="Rectangle 9"/>
              <p:cNvSpPr>
                <a:spLocks noChangeArrowheads="1"/>
              </p:cNvSpPr>
              <p:nvPr/>
            </p:nvSpPr>
            <p:spPr bwMode="auto">
              <a:xfrm>
                <a:off x="677" y="2485"/>
                <a:ext cx="1566" cy="503"/>
              </a:xfrm>
              <a:prstGeom prst="rect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66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8374" name="Rectangle 6"/>
              <p:cNvSpPr>
                <a:spLocks noChangeArrowheads="1"/>
              </p:cNvSpPr>
              <p:nvPr/>
            </p:nvSpPr>
            <p:spPr bwMode="auto">
              <a:xfrm>
                <a:off x="788" y="2608"/>
                <a:ext cx="12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신명조" charset="-127"/>
                    <a:ea typeface="신명조" charset="-127"/>
                  </a:rPr>
                  <a:t>▲ </a:t>
                </a:r>
                <a:r>
                  <a:rPr lang="en-US" altLang="ko-KR">
                    <a:latin typeface="½Å¸íÁ¶" charset="0"/>
                    <a:ea typeface="신명조" charset="-127"/>
                  </a:rPr>
                  <a:t>QL</a:t>
                </a:r>
                <a:r>
                  <a:rPr lang="en-US" altLang="ko-KR">
                    <a:latin typeface="신명조" charset="-127"/>
                    <a:ea typeface="신명조" charset="-127"/>
                  </a:rPr>
                  <a:t> </a:t>
                </a:r>
                <a:r>
                  <a:rPr lang="en-US" altLang="ko-KR">
                    <a:latin typeface="½Å¸íÁ¶" charset="0"/>
                    <a:ea typeface="신명조" charset="-127"/>
                  </a:rPr>
                  <a:t>= Gr/24</a:t>
                </a:r>
              </a:p>
            </p:txBody>
          </p:sp>
        </p:grpSp>
      </p:grp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043933" y="3356992"/>
            <a:ext cx="39925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 dirty="0">
                <a:latin typeface="½Å¸íÁ¶" charset="0"/>
                <a:ea typeface="신명조" charset="-127"/>
              </a:rPr>
              <a:t>QL</a:t>
            </a:r>
            <a:r>
              <a:rPr lang="en-US" altLang="ko-KR" sz="1600" dirty="0">
                <a:latin typeface="신명조" charset="-127"/>
                <a:ea typeface="신명조" charset="-127"/>
              </a:rPr>
              <a:t> 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Cooling calories of goods</a:t>
            </a:r>
            <a:br>
              <a:rPr lang="en-US" altLang="ko-KR" sz="1600" dirty="0" smtClean="0">
                <a:latin typeface="½Å¸íÁ¶" charset="0"/>
                <a:ea typeface="신명조" charset="-127"/>
              </a:rPr>
            </a:br>
            <a:r>
              <a:rPr lang="en-US" altLang="ko-KR" sz="1600" dirty="0" smtClean="0">
                <a:latin typeface="½Å¸íÁ¶" charset="0"/>
                <a:ea typeface="신명조" charset="-127"/>
              </a:rPr>
              <a:t>        (Latent heat) [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kcal/h]</a:t>
            </a:r>
          </a:p>
          <a:p>
            <a:pPr algn="l">
              <a:spcBef>
                <a:spcPct val="50000"/>
              </a:spcBef>
            </a:pPr>
            <a:r>
              <a:rPr lang="en-US" altLang="ko-KR" sz="1600" dirty="0">
                <a:latin typeface="½Å¸íÁ¶" charset="0"/>
                <a:ea typeface="신명조" charset="-127"/>
              </a:rPr>
              <a:t>G 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Incoming amount per 1 day</a:t>
            </a:r>
          </a:p>
          <a:p>
            <a:pPr algn="l">
              <a:spcBef>
                <a:spcPct val="50000"/>
              </a:spcBef>
            </a:pPr>
            <a:r>
              <a:rPr lang="en-US" altLang="ko-KR" sz="1600" dirty="0" smtClean="0">
                <a:latin typeface="½Å¸íÁ¶" charset="0"/>
                <a:ea typeface="신명조" charset="-127"/>
              </a:rPr>
              <a:t>r 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: </a:t>
            </a:r>
            <a:r>
              <a:rPr lang="en-US" altLang="ko-KR" sz="1600" dirty="0" smtClean="0">
                <a:latin typeface="½Å¸íÁ¶" charset="0"/>
                <a:ea typeface="신명조" charset="-127"/>
              </a:rPr>
              <a:t>latent heat of goods [kcal/kg</a:t>
            </a:r>
            <a:r>
              <a:rPr lang="en-US" altLang="ko-KR" sz="1600" dirty="0">
                <a:latin typeface="½Å¸íÁ¶" charset="0"/>
                <a:ea typeface="신명조" charset="-127"/>
              </a:rPr>
              <a:t>]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200" b="1" dirty="0" smtClean="0"/>
              <a:t>Type of cooling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load</a:t>
            </a:r>
            <a:endParaRPr lang="ko-KR" altLang="en-US" sz="3200" b="1" dirty="0"/>
          </a:p>
        </p:txBody>
      </p:sp>
      <p:graphicFrame>
        <p:nvGraphicFramePr>
          <p:cNvPr id="87300" name="Group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02700"/>
              </p:ext>
            </p:extLst>
          </p:nvPr>
        </p:nvGraphicFramePr>
        <p:xfrm>
          <a:off x="539552" y="1052736"/>
          <a:ext cx="8280920" cy="5201191"/>
        </p:xfrm>
        <a:graphic>
          <a:graphicData uri="http://schemas.openxmlformats.org/drawingml/2006/table">
            <a:tbl>
              <a:tblPr/>
              <a:tblGrid>
                <a:gridCol w="864096"/>
                <a:gridCol w="1368152"/>
                <a:gridCol w="4392488"/>
                <a:gridCol w="1656184"/>
              </a:tblGrid>
              <a:tr h="4219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Contents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Type of heat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8197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Indoor load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Solar radiation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passing through the glass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passing through the wall(roof) contact with the outside air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Conduction by thermal difference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passing through the glass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passing through the wall(roof) contact with the outside air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passing through the mid-wall, floor and ceiling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7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Internally generated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by lighting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by human body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by indoor facilities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Heat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Intrusion of outside air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Air leakage of the window chassis and door crevice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5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Others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Heat loss at supply duct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Heat generation at ventilator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Outdoor load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Introduction of outside air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Calories to cool or humidify the outdoor air to indoor air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Others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Heat loss at supply duct, pipe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○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Heat generation at pump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Sensible + Latent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120775" y="2780928"/>
            <a:ext cx="6799263" cy="1302122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66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76313"/>
            <a:ext cx="7772400" cy="20335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ko-KR" sz="2800" dirty="0"/>
              <a:t>4) </a:t>
            </a:r>
            <a:r>
              <a:rPr lang="en-US" altLang="ko-KR" sz="2800" dirty="0" smtClean="0"/>
              <a:t>Heat generation by worker</a:t>
            </a:r>
            <a:endParaRPr lang="ko-KR" altLang="en-US" sz="2800" dirty="0"/>
          </a:p>
          <a:p>
            <a:pPr>
              <a:buFontTx/>
              <a:buNone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heat generation by workers are going in and out</a:t>
            </a:r>
            <a:endParaRPr lang="ko-KR" altLang="en-US" sz="2400" dirty="0"/>
          </a:p>
          <a:p>
            <a:pPr>
              <a:buFontTx/>
              <a:buNone/>
            </a:pPr>
            <a:endParaRPr lang="en-US" altLang="ko-KR" sz="2400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378931" y="2983163"/>
            <a:ext cx="43861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>
                <a:latin typeface="½Å¸íÁ¶" charset="0"/>
                <a:ea typeface="신명조" charset="-127"/>
              </a:rPr>
              <a:t>Q = </a:t>
            </a:r>
            <a:r>
              <a:rPr lang="en-US" altLang="ko-KR" dirty="0" smtClean="0">
                <a:latin typeface="½Å¸íÁ¶" charset="0"/>
                <a:ea typeface="신명조" charset="-127"/>
              </a:rPr>
              <a:t>The number of workers</a:t>
            </a:r>
          </a:p>
          <a:p>
            <a:r>
              <a:rPr lang="en-US" altLang="ko-KR" dirty="0">
                <a:latin typeface="½Å¸íÁ¶" charset="0"/>
                <a:ea typeface="신명조" charset="-127"/>
              </a:rPr>
              <a:t> </a:t>
            </a:r>
            <a:r>
              <a:rPr lang="en-US" altLang="ko-KR" dirty="0" smtClean="0">
                <a:latin typeface="½Å¸íÁ¶" charset="0"/>
                <a:ea typeface="신명조" charset="-127"/>
              </a:rPr>
              <a:t> </a:t>
            </a:r>
            <a:r>
              <a:rPr lang="en-US" altLang="ko-KR" b="1" dirty="0" smtClean="0">
                <a:latin typeface="½Å¸íÁ¶" charset="0"/>
                <a:ea typeface="신명조" charset="-127"/>
              </a:rPr>
              <a:t>    </a:t>
            </a:r>
            <a:r>
              <a:rPr lang="ko-KR" altLang="en-US" b="1" dirty="0" smtClean="0">
                <a:latin typeface="신명조" charset="-127"/>
                <a:ea typeface="신명조" charset="-127"/>
              </a:rPr>
              <a:t> </a:t>
            </a:r>
            <a:r>
              <a:rPr lang="en-US" altLang="ko-KR" b="1" dirty="0">
                <a:latin typeface="신명조" charset="-127"/>
                <a:ea typeface="신명조" charset="-127"/>
              </a:rPr>
              <a:t>× </a:t>
            </a:r>
            <a:r>
              <a:rPr lang="en-US" altLang="ko-KR" b="1" dirty="0" smtClean="0">
                <a:latin typeface="신명조" charset="-127"/>
                <a:ea typeface="신명조" charset="-127"/>
              </a:rPr>
              <a:t>Heat generation by human body</a:t>
            </a:r>
          </a:p>
          <a:p>
            <a:r>
              <a:rPr lang="en-US" altLang="ko-KR" dirty="0">
                <a:latin typeface="신명조" charset="-127"/>
                <a:ea typeface="신명조" charset="-127"/>
              </a:rPr>
              <a:t> </a:t>
            </a:r>
            <a:r>
              <a:rPr lang="en-US" altLang="ko-KR" dirty="0" smtClean="0">
                <a:latin typeface="신명조" charset="-127"/>
                <a:ea typeface="신명조" charset="-127"/>
              </a:rPr>
              <a:t>     × </a:t>
            </a:r>
            <a:r>
              <a:rPr lang="en-US" altLang="ko-KR" dirty="0" smtClean="0">
                <a:latin typeface="½Å¸íÁ¶" charset="0"/>
                <a:ea typeface="신명조" charset="-127"/>
              </a:rPr>
              <a:t>(working time/24)</a:t>
            </a:r>
            <a:endParaRPr lang="en-US" altLang="ko-KR" dirty="0">
              <a:latin typeface="½Å¸íÁ¶" charset="0"/>
              <a:ea typeface="신명조" charset="-127"/>
            </a:endParaRPr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4330700"/>
            <a:ext cx="177323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588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8899"/>
              </p:ext>
            </p:extLst>
          </p:nvPr>
        </p:nvGraphicFramePr>
        <p:xfrm>
          <a:off x="1475656" y="996256"/>
          <a:ext cx="6096000" cy="279196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Refrigerator temperature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℃]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 human body heat generation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[kcal/h </a:t>
                      </a:r>
                      <a:r>
                        <a:rPr kumimoji="1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num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Refrigerator temperature 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℃]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 human body heat generation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[kcal/h </a:t>
                      </a:r>
                      <a:r>
                        <a:rPr kumimoji="1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num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560" name="Text Box 144"/>
          <p:cNvSpPr txBox="1">
            <a:spLocks noChangeArrowheads="1"/>
          </p:cNvSpPr>
          <p:nvPr/>
        </p:nvSpPr>
        <p:spPr bwMode="auto">
          <a:xfrm>
            <a:off x="604838" y="476672"/>
            <a:ext cx="7997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 dirty="0" smtClean="0">
                <a:solidFill>
                  <a:srgbClr val="0000FF"/>
                </a:solidFill>
              </a:rPr>
              <a:t>Human body heat generation by refrigerator’s temperature</a:t>
            </a:r>
            <a:endParaRPr lang="ko-KR" altLang="en-US" u="sng" dirty="0">
              <a:solidFill>
                <a:srgbClr val="0000FF"/>
              </a:solidFill>
            </a:endParaRPr>
          </a:p>
        </p:txBody>
      </p:sp>
      <p:graphicFrame>
        <p:nvGraphicFramePr>
          <p:cNvPr id="60590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71213"/>
              </p:ext>
            </p:extLst>
          </p:nvPr>
        </p:nvGraphicFramePr>
        <p:xfrm>
          <a:off x="1524000" y="4654550"/>
          <a:ext cx="6096000" cy="16764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Area of refrigerator [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The number of workers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Below 250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신명조" charset="-127"/>
                        <a:ea typeface="신명조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250 ~ 500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500 ~ 750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750 ~ 1000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신명조" charset="-127"/>
                          <a:ea typeface="신명조" charset="-127"/>
                        </a:rPr>
                        <a:t>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60583" name="Text Box 167"/>
          <p:cNvSpPr txBox="1">
            <a:spLocks noChangeArrowheads="1"/>
          </p:cNvSpPr>
          <p:nvPr/>
        </p:nvSpPr>
        <p:spPr bwMode="auto">
          <a:xfrm>
            <a:off x="604838" y="4077072"/>
            <a:ext cx="552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 dirty="0" smtClean="0">
                <a:solidFill>
                  <a:srgbClr val="0000FF"/>
                </a:solidFill>
              </a:rPr>
              <a:t>The number of workers by refrigerator’s size</a:t>
            </a:r>
            <a:endParaRPr lang="ko-KR" altLang="en-US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984250"/>
            <a:ext cx="7772400" cy="438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altLang="ko-KR" sz="2800" dirty="0" smtClean="0"/>
              <a:t>Ex) Calculating load of freezer</a:t>
            </a:r>
            <a:endParaRPr lang="ko-KR" altLang="en-US" sz="28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03438" y="2060575"/>
            <a:ext cx="5973762" cy="3921125"/>
            <a:chOff x="2923" y="1069"/>
            <a:chExt cx="2165" cy="2699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923" y="1069"/>
              <a:ext cx="2165" cy="2699"/>
              <a:chOff x="2672" y="992"/>
              <a:chExt cx="2165" cy="2998"/>
            </a:xfrm>
          </p:grpSpPr>
          <p:sp>
            <p:nvSpPr>
              <p:cNvPr id="61455" name="Rectangle 15"/>
              <p:cNvSpPr>
                <a:spLocks noChangeArrowheads="1"/>
              </p:cNvSpPr>
              <p:nvPr/>
            </p:nvSpPr>
            <p:spPr bwMode="auto">
              <a:xfrm>
                <a:off x="2672" y="992"/>
                <a:ext cx="2165" cy="2998"/>
              </a:xfrm>
              <a:prstGeom prst="rect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445" name="AutoShape 5"/>
              <p:cNvSpPr>
                <a:spLocks noChangeArrowheads="1"/>
              </p:cNvSpPr>
              <p:nvPr/>
            </p:nvSpPr>
            <p:spPr bwMode="auto">
              <a:xfrm>
                <a:off x="2923" y="113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Object item</a:t>
                </a:r>
                <a:endParaRPr lang="ko-KR" altLang="en-US" sz="2000" dirty="0"/>
              </a:p>
            </p:txBody>
          </p:sp>
          <p:sp>
            <p:nvSpPr>
              <p:cNvPr id="61449" name="AutoShape 9"/>
              <p:cNvSpPr>
                <a:spLocks noChangeArrowheads="1"/>
              </p:cNvSpPr>
              <p:nvPr/>
            </p:nvSpPr>
            <p:spPr bwMode="auto">
              <a:xfrm>
                <a:off x="2923" y="155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Freezing criteria</a:t>
                </a:r>
                <a:endParaRPr lang="ko-KR" altLang="en-US" sz="2000" dirty="0"/>
              </a:p>
            </p:txBody>
          </p:sp>
          <p:sp>
            <p:nvSpPr>
              <p:cNvPr id="61450" name="AutoShape 10"/>
              <p:cNvSpPr>
                <a:spLocks noChangeArrowheads="1"/>
              </p:cNvSpPr>
              <p:nvPr/>
            </p:nvSpPr>
            <p:spPr bwMode="auto">
              <a:xfrm>
                <a:off x="2923" y="197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Cooling system</a:t>
                </a:r>
                <a:endParaRPr lang="ko-KR" altLang="en-US" sz="2000" dirty="0"/>
              </a:p>
            </p:txBody>
          </p:sp>
          <p:sp>
            <p:nvSpPr>
              <p:cNvPr id="61451" name="AutoShape 11"/>
              <p:cNvSpPr>
                <a:spLocks noChangeArrowheads="1"/>
              </p:cNvSpPr>
              <p:nvPr/>
            </p:nvSpPr>
            <p:spPr bwMode="auto">
              <a:xfrm>
                <a:off x="2923" y="239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Insulation</a:t>
                </a:r>
                <a:endParaRPr lang="ko-KR" altLang="en-US" sz="2000" dirty="0"/>
              </a:p>
            </p:txBody>
          </p:sp>
          <p:sp>
            <p:nvSpPr>
              <p:cNvPr id="61452" name="AutoShape 12"/>
              <p:cNvSpPr>
                <a:spLocks noChangeArrowheads="1"/>
              </p:cNvSpPr>
              <p:nvPr/>
            </p:nvSpPr>
            <p:spPr bwMode="auto">
              <a:xfrm>
                <a:off x="2923" y="281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Equipment capacity</a:t>
                </a:r>
                <a:endParaRPr lang="ko-KR" altLang="en-US" sz="2000" dirty="0"/>
              </a:p>
            </p:txBody>
          </p:sp>
          <p:sp>
            <p:nvSpPr>
              <p:cNvPr id="61453" name="AutoShape 13"/>
              <p:cNvSpPr>
                <a:spLocks noChangeArrowheads="1"/>
              </p:cNvSpPr>
              <p:nvPr/>
            </p:nvSpPr>
            <p:spPr bwMode="auto">
              <a:xfrm>
                <a:off x="2923" y="323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Building construction</a:t>
                </a:r>
                <a:endParaRPr lang="ko-KR" altLang="en-US" sz="2000" dirty="0"/>
              </a:p>
            </p:txBody>
          </p:sp>
          <p:sp>
            <p:nvSpPr>
              <p:cNvPr id="61454" name="AutoShape 14"/>
              <p:cNvSpPr>
                <a:spLocks noChangeArrowheads="1"/>
              </p:cNvSpPr>
              <p:nvPr/>
            </p:nvSpPr>
            <p:spPr bwMode="auto">
              <a:xfrm>
                <a:off x="2923" y="3658"/>
                <a:ext cx="1692" cy="19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2000" dirty="0" smtClean="0"/>
                  <a:t>Cooling method</a:t>
                </a:r>
                <a:endParaRPr lang="ko-KR" altLang="en-US" sz="2000" dirty="0"/>
              </a:p>
            </p:txBody>
          </p:sp>
        </p:grpSp>
        <p:sp>
          <p:nvSpPr>
            <p:cNvPr id="61457" name="AutoShape 17"/>
            <p:cNvSpPr>
              <a:spLocks noChangeArrowheads="1"/>
            </p:cNvSpPr>
            <p:nvPr/>
          </p:nvSpPr>
          <p:spPr bwMode="auto">
            <a:xfrm>
              <a:off x="3880" y="1415"/>
              <a:ext cx="298" cy="1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61458" name="AutoShape 18"/>
            <p:cNvSpPr>
              <a:spLocks noChangeArrowheads="1"/>
            </p:cNvSpPr>
            <p:nvPr/>
          </p:nvSpPr>
          <p:spPr bwMode="auto">
            <a:xfrm>
              <a:off x="3879" y="1775"/>
              <a:ext cx="298" cy="1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61459" name="AutoShape 19"/>
            <p:cNvSpPr>
              <a:spLocks noChangeArrowheads="1"/>
            </p:cNvSpPr>
            <p:nvPr/>
          </p:nvSpPr>
          <p:spPr bwMode="auto">
            <a:xfrm>
              <a:off x="3877" y="2167"/>
              <a:ext cx="298" cy="1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61460" name="AutoShape 20"/>
            <p:cNvSpPr>
              <a:spLocks noChangeArrowheads="1"/>
            </p:cNvSpPr>
            <p:nvPr/>
          </p:nvSpPr>
          <p:spPr bwMode="auto">
            <a:xfrm>
              <a:off x="3877" y="2543"/>
              <a:ext cx="298" cy="1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61461" name="AutoShape 21"/>
            <p:cNvSpPr>
              <a:spLocks noChangeArrowheads="1"/>
            </p:cNvSpPr>
            <p:nvPr/>
          </p:nvSpPr>
          <p:spPr bwMode="auto">
            <a:xfrm>
              <a:off x="3876" y="2923"/>
              <a:ext cx="298" cy="1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61462" name="AutoShape 22"/>
            <p:cNvSpPr>
              <a:spLocks noChangeArrowheads="1"/>
            </p:cNvSpPr>
            <p:nvPr/>
          </p:nvSpPr>
          <p:spPr bwMode="auto">
            <a:xfrm>
              <a:off x="3881" y="3304"/>
              <a:ext cx="298" cy="13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838200" y="1620838"/>
            <a:ext cx="1382713" cy="1220787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ko-KR" sz="1600" b="1" dirty="0"/>
              <a:t># 1. </a:t>
            </a:r>
            <a:r>
              <a:rPr lang="en-US" altLang="ko-KR" sz="1600" b="1" dirty="0" smtClean="0"/>
              <a:t>Design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Criteria</a:t>
            </a:r>
            <a:endParaRPr lang="ko-KR" altLang="en-US" sz="16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92" name="Rectangle 28"/>
          <p:cNvSpPr>
            <a:spLocks noChangeArrowheads="1"/>
          </p:cNvSpPr>
          <p:nvPr/>
        </p:nvSpPr>
        <p:spPr bwMode="auto">
          <a:xfrm>
            <a:off x="467544" y="1668463"/>
            <a:ext cx="8532440" cy="45053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2419724" y="3909145"/>
            <a:ext cx="638175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178942" y="1131888"/>
            <a:ext cx="1452984" cy="1220788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ko-KR" sz="1600" b="1" dirty="0"/>
              <a:t># 2. </a:t>
            </a:r>
            <a:r>
              <a:rPr lang="en-US" altLang="ko-KR" sz="1600" b="1" dirty="0" smtClean="0"/>
              <a:t>Load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calculating</a:t>
            </a:r>
            <a:endParaRPr lang="ko-KR" altLang="en-US" sz="1600" b="1" dirty="0"/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4089774" y="3347170"/>
            <a:ext cx="782638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Power</a:t>
            </a:r>
          </a:p>
          <a:p>
            <a:pPr algn="ctr"/>
            <a:r>
              <a:rPr lang="en-US" altLang="ko-KR" sz="1400" dirty="0" smtClean="0"/>
              <a:t>load</a:t>
            </a:r>
          </a:p>
          <a:p>
            <a:pPr algn="ctr"/>
            <a:r>
              <a:rPr lang="en-US" altLang="ko-KR" sz="1400" dirty="0" smtClean="0"/>
              <a:t>calories</a:t>
            </a:r>
            <a:endParaRPr lang="ko-KR" altLang="en-US" sz="1400" dirty="0"/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797771" y="4828307"/>
            <a:ext cx="942974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Freezing</a:t>
            </a:r>
            <a:br>
              <a:rPr lang="en-US" altLang="ko-KR" sz="1400" dirty="0" smtClean="0"/>
            </a:br>
            <a:r>
              <a:rPr lang="en-US" altLang="ko-KR" sz="1400" dirty="0" smtClean="0"/>
              <a:t>final</a:t>
            </a:r>
            <a:br>
              <a:rPr lang="en-US" altLang="ko-KR" sz="1400" dirty="0" smtClean="0"/>
            </a:br>
            <a:r>
              <a:rPr lang="en-US" altLang="ko-KR" sz="1400" dirty="0" smtClean="0"/>
              <a:t>drying</a:t>
            </a:r>
            <a:br>
              <a:rPr lang="en-US" altLang="ko-KR" sz="1400" dirty="0" smtClean="0"/>
            </a:br>
            <a:r>
              <a:rPr lang="en-US" altLang="ko-KR" sz="1400" dirty="0" smtClean="0"/>
              <a:t>calories</a:t>
            </a:r>
            <a:endParaRPr lang="ko-KR" altLang="en-US" sz="1400" dirty="0"/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1808882" y="3372570"/>
            <a:ext cx="931863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Freezing</a:t>
            </a:r>
          </a:p>
          <a:p>
            <a:pPr algn="ctr"/>
            <a:r>
              <a:rPr lang="en-US" altLang="ko-KR" sz="1400" dirty="0" smtClean="0"/>
              <a:t>calories</a:t>
            </a:r>
            <a:endParaRPr lang="ko-KR" altLang="en-US" sz="1400" dirty="0"/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1819996" y="1916832"/>
            <a:ext cx="920749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Freezing</a:t>
            </a:r>
            <a:br>
              <a:rPr lang="en-US" altLang="ko-KR" sz="1400" dirty="0" smtClean="0"/>
            </a:br>
            <a:r>
              <a:rPr lang="en-US" altLang="ko-KR" sz="1400" dirty="0" smtClean="0"/>
              <a:t>point</a:t>
            </a:r>
            <a:br>
              <a:rPr lang="en-US" altLang="ko-KR" sz="1400" dirty="0" smtClean="0"/>
            </a:br>
            <a:r>
              <a:rPr lang="en-US" altLang="ko-KR" sz="1400" dirty="0" smtClean="0"/>
              <a:t>drying</a:t>
            </a:r>
            <a:br>
              <a:rPr lang="en-US" altLang="ko-KR" sz="1400" dirty="0" smtClean="0"/>
            </a:br>
            <a:r>
              <a:rPr lang="en-US" altLang="ko-KR" sz="1400" dirty="0" smtClean="0"/>
              <a:t>calories</a:t>
            </a:r>
            <a:endParaRPr lang="ko-KR" altLang="en-US" sz="1400" dirty="0"/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>
            <a:off x="3059486" y="3174132"/>
            <a:ext cx="782638" cy="1443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Total</a:t>
            </a:r>
            <a:endParaRPr lang="ko-KR" altLang="en-US" sz="1400" dirty="0"/>
          </a:p>
          <a:p>
            <a:pPr algn="ctr"/>
            <a:r>
              <a:rPr lang="en-US" altLang="ko-KR" sz="1400" dirty="0" smtClean="0"/>
              <a:t>target</a:t>
            </a:r>
          </a:p>
          <a:p>
            <a:pPr algn="ctr"/>
            <a:r>
              <a:rPr lang="en-US" altLang="ko-KR" sz="1400" dirty="0" smtClean="0"/>
              <a:t>object</a:t>
            </a:r>
          </a:p>
          <a:p>
            <a:pPr algn="ctr"/>
            <a:r>
              <a:rPr lang="en-US" altLang="ko-KR" sz="1400" dirty="0" smtClean="0"/>
              <a:t>freezing</a:t>
            </a:r>
          </a:p>
          <a:p>
            <a:pPr algn="ctr"/>
            <a:r>
              <a:rPr lang="en-US" altLang="ko-KR" sz="1400" dirty="0" smtClean="0"/>
              <a:t>load</a:t>
            </a:r>
            <a:endParaRPr lang="ko-KR" altLang="en-US" sz="1400" dirty="0"/>
          </a:p>
        </p:txBody>
      </p:sp>
      <p:sp>
        <p:nvSpPr>
          <p:cNvPr id="62479" name="Oval 15"/>
          <p:cNvSpPr>
            <a:spLocks noChangeArrowheads="1"/>
          </p:cNvSpPr>
          <p:nvPr/>
        </p:nvSpPr>
        <p:spPr bwMode="auto">
          <a:xfrm>
            <a:off x="7558804" y="2974107"/>
            <a:ext cx="1248623" cy="1773238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 b="1" dirty="0" smtClean="0"/>
              <a:t>Final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load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considering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safety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ratio</a:t>
            </a:r>
            <a:endParaRPr lang="ko-KR" altLang="en-US" sz="1600" b="1" dirty="0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1098925" y="3909145"/>
            <a:ext cx="685452" cy="371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2160093" y="3050307"/>
            <a:ext cx="285750" cy="2444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+</a:t>
            </a:r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2136281" y="4502870"/>
            <a:ext cx="285750" cy="2444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/>
              <a:t>+</a:t>
            </a:r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3829424" y="3898032"/>
            <a:ext cx="2540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062911" y="4136999"/>
            <a:ext cx="1016000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Heat</a:t>
            </a:r>
            <a:br>
              <a:rPr lang="en-US" altLang="ko-KR" sz="1400" dirty="0" smtClean="0"/>
            </a:br>
            <a:r>
              <a:rPr lang="en-US" altLang="ko-KR" sz="1400" dirty="0" smtClean="0"/>
              <a:t>generation</a:t>
            </a:r>
            <a:br>
              <a:rPr lang="en-US" altLang="ko-KR" sz="1400" dirty="0" smtClean="0"/>
            </a:br>
            <a:r>
              <a:rPr lang="en-US" altLang="ko-KR" sz="1400" dirty="0" smtClean="0"/>
              <a:t>during</a:t>
            </a:r>
            <a:br>
              <a:rPr lang="en-US" altLang="ko-KR" sz="1400" dirty="0" smtClean="0"/>
            </a:br>
            <a:r>
              <a:rPr lang="en-US" altLang="ko-KR" sz="1400" dirty="0" smtClean="0"/>
              <a:t>work</a:t>
            </a:r>
            <a:endParaRPr lang="ko-KR" altLang="en-US" sz="1400" dirty="0"/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5061324" y="2589981"/>
            <a:ext cx="1006475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Workers</a:t>
            </a:r>
            <a:br>
              <a:rPr lang="en-US" altLang="ko-KR" sz="1400" dirty="0" smtClean="0"/>
            </a:br>
            <a:r>
              <a:rPr lang="en-US" altLang="ko-KR" sz="1400" dirty="0" smtClean="0"/>
              <a:t>heat</a:t>
            </a:r>
            <a:br>
              <a:rPr lang="en-US" altLang="ko-KR" sz="1400" dirty="0" smtClean="0"/>
            </a:br>
            <a:r>
              <a:rPr lang="en-US" altLang="ko-KR" sz="1400" dirty="0" smtClean="0"/>
              <a:t>generation</a:t>
            </a:r>
            <a:endParaRPr lang="ko-KR" altLang="en-US" sz="1400" dirty="0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>
            <a:off x="5413749" y="3753570"/>
            <a:ext cx="285750" cy="2444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+</a:t>
            </a:r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4886699" y="3864695"/>
            <a:ext cx="320675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5934449" y="3853582"/>
            <a:ext cx="2413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90" name="AutoShape 26"/>
          <p:cNvSpPr>
            <a:spLocks noChangeArrowheads="1"/>
          </p:cNvSpPr>
          <p:nvPr/>
        </p:nvSpPr>
        <p:spPr bwMode="auto">
          <a:xfrm>
            <a:off x="7144982" y="3694038"/>
            <a:ext cx="320675" cy="34131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11560" y="3347170"/>
            <a:ext cx="900459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Freezing</a:t>
            </a:r>
            <a:endParaRPr lang="ko-KR" altLang="en-US" sz="1400" dirty="0"/>
          </a:p>
          <a:p>
            <a:pPr algn="ctr"/>
            <a:r>
              <a:rPr lang="en-US" altLang="ko-KR" sz="1400" dirty="0" smtClean="0"/>
              <a:t>outer</a:t>
            </a:r>
            <a:br>
              <a:rPr lang="en-US" altLang="ko-KR" sz="1400" dirty="0" smtClean="0"/>
            </a:br>
            <a:r>
              <a:rPr lang="en-US" altLang="ko-KR" sz="1400" dirty="0" smtClean="0"/>
              <a:t>heat</a:t>
            </a:r>
          </a:p>
          <a:p>
            <a:pPr algn="ctr"/>
            <a:r>
              <a:rPr lang="en-US" altLang="ko-KR" sz="1400" dirty="0" smtClean="0"/>
              <a:t>intrusion</a:t>
            </a:r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6193211" y="3347170"/>
            <a:ext cx="999780" cy="1057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400" dirty="0" smtClean="0"/>
              <a:t>Heat</a:t>
            </a:r>
            <a:br>
              <a:rPr lang="en-US" altLang="ko-KR" sz="1400" dirty="0" smtClean="0"/>
            </a:br>
            <a:r>
              <a:rPr lang="en-US" altLang="ko-KR" sz="1400" dirty="0" smtClean="0"/>
              <a:t>intrusion</a:t>
            </a:r>
            <a:br>
              <a:rPr lang="en-US" altLang="ko-KR" sz="1400" dirty="0" smtClean="0"/>
            </a:br>
            <a:r>
              <a:rPr lang="en-US" altLang="ko-KR" sz="1400" dirty="0" smtClean="0"/>
              <a:t>by</a:t>
            </a:r>
            <a:br>
              <a:rPr lang="en-US" altLang="ko-KR" sz="1400" dirty="0" smtClean="0"/>
            </a:br>
            <a:r>
              <a:rPr lang="en-US" altLang="ko-KR" sz="1400" dirty="0" smtClean="0"/>
              <a:t>ventilation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720725" y="764704"/>
            <a:ext cx="3919538" cy="81121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dirty="0" smtClean="0"/>
              <a:t>Thinking</a:t>
            </a:r>
            <a:endParaRPr lang="ko-KR" altLang="en-US" dirty="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79438" y="1987079"/>
            <a:ext cx="7831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altLang="ko-KR" dirty="0"/>
              <a:t>⊙  </a:t>
            </a:r>
            <a:r>
              <a:rPr lang="en-US" altLang="ko-KR" dirty="0" smtClean="0"/>
              <a:t>Describe the criteria to consider in the calculation of load of </a:t>
            </a:r>
            <a:r>
              <a:rPr lang="en-US" altLang="ko-KR" dirty="0" smtClean="0"/>
              <a:t>household </a:t>
            </a:r>
            <a:r>
              <a:rPr lang="en-US" altLang="ko-KR" dirty="0" smtClean="0"/>
              <a:t>refrigerator.</a:t>
            </a:r>
            <a:endParaRPr lang="ko-KR" altLang="en-US" dirty="0"/>
          </a:p>
        </p:txBody>
      </p:sp>
      <p:pic>
        <p:nvPicPr>
          <p:cNvPr id="63495" name="Picture 7" descr="http://images.google.com/images?q=tbn:TYI9sxHjKAMC:www.fishchain.co.kr/kr/e_store/pro_img/ref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0" y="2785591"/>
            <a:ext cx="3251200" cy="3148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3200" b="1" dirty="0" smtClean="0"/>
              <a:t>Solar radiation heat</a:t>
            </a:r>
            <a:endParaRPr lang="ko-KR" altLang="en-US" sz="32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44016" y="1340768"/>
            <a:ext cx="8348464" cy="49685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2400" b="1" dirty="0" smtClean="0"/>
              <a:t>Heat gain and lose of building</a:t>
            </a:r>
            <a:endParaRPr lang="ko-KR" altLang="en-U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sz="1800" b="1" dirty="0"/>
              <a:t>  </a:t>
            </a:r>
            <a:r>
              <a:rPr lang="ko-KR" altLang="en-US" sz="1800" b="1" dirty="0" smtClean="0"/>
              <a:t>  </a:t>
            </a:r>
            <a:r>
              <a:rPr lang="en-US" altLang="ko-KR" sz="1800" b="1" dirty="0" smtClean="0"/>
              <a:t> They are affected by location of sun,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cleanliness of air, characteristic and direction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of building.</a:t>
            </a:r>
          </a:p>
          <a:p>
            <a:pPr>
              <a:lnSpc>
                <a:spcPct val="90000"/>
              </a:lnSpc>
              <a:buFontTx/>
              <a:buNone/>
            </a:pPr>
            <a:endParaRPr lang="ko-KR" altLang="en-US" sz="2400" b="1" dirty="0"/>
          </a:p>
          <a:p>
            <a:pPr>
              <a:lnSpc>
                <a:spcPct val="90000"/>
              </a:lnSpc>
            </a:pPr>
            <a:r>
              <a:rPr lang="en-US" altLang="ko-KR" sz="2400" b="1" dirty="0" smtClean="0"/>
              <a:t>Amount of solar radiation</a:t>
            </a:r>
            <a:endParaRPr lang="ko-KR" altLang="en-U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sz="1800" b="1" dirty="0"/>
              <a:t>     </a:t>
            </a:r>
            <a:r>
              <a:rPr lang="ko-KR" altLang="en-US" sz="2400" b="1" dirty="0"/>
              <a:t>   </a:t>
            </a:r>
            <a:r>
              <a:rPr lang="ko-KR" altLang="en-US" sz="2000" b="1" dirty="0"/>
              <a:t>                   </a:t>
            </a:r>
            <a:r>
              <a:rPr lang="en-US" altLang="ko-KR" sz="2000" b="1" dirty="0"/>
              <a:t>α  +  ρ  +  τ  =  1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ko-KR" sz="2000" b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ko-KR" sz="1600" b="1" dirty="0" smtClean="0"/>
              <a:t>    </a:t>
            </a:r>
            <a:r>
              <a:rPr lang="en-US" altLang="ko-KR" sz="1600" b="1" dirty="0"/>
              <a:t>α : </a:t>
            </a:r>
            <a:r>
              <a:rPr lang="en-US" altLang="ko-KR" sz="1600" b="1" dirty="0" smtClean="0"/>
              <a:t>Absorption (The ratio of the absorption in total thermal radiation incident)</a:t>
            </a:r>
            <a:endParaRPr lang="en-US" altLang="ko-KR" sz="1600" b="1" dirty="0"/>
          </a:p>
          <a:p>
            <a:pPr algn="just">
              <a:lnSpc>
                <a:spcPct val="90000"/>
              </a:lnSpc>
              <a:buNone/>
            </a:pPr>
            <a:r>
              <a:rPr lang="en-US" altLang="ko-KR" sz="1600" b="1" dirty="0" smtClean="0"/>
              <a:t>    </a:t>
            </a:r>
            <a:r>
              <a:rPr lang="en-US" altLang="ko-KR" sz="1600" b="1" dirty="0"/>
              <a:t>ρ : Reflectivity (The ratio of the </a:t>
            </a:r>
            <a:r>
              <a:rPr lang="en-US" altLang="ko-KR" sz="1600" b="1" dirty="0" smtClean="0"/>
              <a:t>reflection </a:t>
            </a:r>
            <a:r>
              <a:rPr lang="en-US" altLang="ko-KR" sz="1600" b="1" dirty="0"/>
              <a:t>in total thermal radiation incident)</a:t>
            </a:r>
          </a:p>
          <a:p>
            <a:pPr lvl="0" algn="just">
              <a:lnSpc>
                <a:spcPct val="90000"/>
              </a:lnSpc>
              <a:buNone/>
            </a:pPr>
            <a:r>
              <a:rPr lang="en-US" altLang="ko-KR" sz="1600" b="1" dirty="0" smtClean="0"/>
              <a:t>    τ : </a:t>
            </a:r>
            <a:r>
              <a:rPr lang="en-US" altLang="ko-KR" sz="1600" b="1" dirty="0" err="1" smtClean="0"/>
              <a:t>Transmissivity</a:t>
            </a:r>
            <a:r>
              <a:rPr lang="en-US" altLang="ko-KR" sz="1600" b="1" dirty="0" smtClean="0"/>
              <a:t> </a:t>
            </a:r>
            <a:r>
              <a:rPr lang="en-US" altLang="ko-KR" sz="1600" b="1" dirty="0">
                <a:solidFill>
                  <a:prstClr val="black"/>
                </a:solidFill>
              </a:rPr>
              <a:t>(The ratio of the </a:t>
            </a:r>
            <a:r>
              <a:rPr lang="en-US" altLang="ko-KR" sz="1600" b="1" dirty="0" err="1" smtClean="0">
                <a:solidFill>
                  <a:prstClr val="black"/>
                </a:solidFill>
              </a:rPr>
              <a:t>trajection</a:t>
            </a:r>
            <a:r>
              <a:rPr lang="en-US" altLang="ko-KR" sz="1600" b="1" dirty="0" smtClean="0">
                <a:solidFill>
                  <a:prstClr val="black"/>
                </a:solidFill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</a:rPr>
              <a:t>in total thermal radiation incident)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ko-KR" sz="2000" b="1" dirty="0" smtClean="0"/>
              <a:t>     </a:t>
            </a:r>
            <a:endParaRPr lang="en-US" altLang="ko-KR" sz="2000" b="1" dirty="0"/>
          </a:p>
        </p:txBody>
      </p:sp>
      <p:pic>
        <p:nvPicPr>
          <p:cNvPr id="38917" name="Picture 5" descr="http://images.google.com/images?q=tbn:Kg-P_DMszMkC:tarzanj.hihome.com/promin0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980728"/>
            <a:ext cx="2347665" cy="2347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b="1" dirty="0" smtClean="0"/>
              <a:t>The solar data of each month(21th)</a:t>
            </a:r>
            <a:endParaRPr lang="ko-KR" altLang="en-US" sz="2800" b="1" dirty="0"/>
          </a:p>
        </p:txBody>
      </p:sp>
      <p:graphicFrame>
        <p:nvGraphicFramePr>
          <p:cNvPr id="40033" name="Group 97"/>
          <p:cNvGraphicFramePr>
            <a:graphicFrameLocks noGrp="1"/>
          </p:cNvGraphicFramePr>
          <p:nvPr/>
        </p:nvGraphicFramePr>
        <p:xfrm>
          <a:off x="1247775" y="1340768"/>
          <a:ext cx="6648450" cy="4358640"/>
        </p:xfrm>
        <a:graphic>
          <a:graphicData uri="http://schemas.openxmlformats.org/drawingml/2006/table">
            <a:tbl>
              <a:tblPr/>
              <a:tblGrid>
                <a:gridCol w="1392238"/>
                <a:gridCol w="2614612"/>
                <a:gridCol w="26416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Equation of Time(min)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Declination(degree)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January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February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April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June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23.45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July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August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September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October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November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December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-23.45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34" name="Text Box 98"/>
          <p:cNvSpPr txBox="1">
            <a:spLocks noChangeArrowheads="1"/>
          </p:cNvSpPr>
          <p:nvPr/>
        </p:nvSpPr>
        <p:spPr bwMode="auto">
          <a:xfrm>
            <a:off x="1133475" y="5760368"/>
            <a:ext cx="7297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/>
              <a:t>Local solar time(LST) = Local civil time(LCT) + Equation of time(EOT)</a:t>
            </a: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b="1" dirty="0" smtClean="0"/>
              <a:t>Solar heat gain by well-lighted surface</a:t>
            </a:r>
            <a:endParaRPr lang="ko-KR" altLang="en-US" sz="28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560" y="1268760"/>
            <a:ext cx="7988424" cy="448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400" b="1" dirty="0" smtClean="0"/>
              <a:t>Well-lighted surface</a:t>
            </a:r>
            <a:endParaRPr lang="ko-KR" altLang="en-US" sz="2400" b="1" dirty="0"/>
          </a:p>
          <a:p>
            <a:pPr>
              <a:buFontTx/>
              <a:buNone/>
            </a:pPr>
            <a:r>
              <a:rPr lang="ko-KR" altLang="en-US" sz="1800" b="1" dirty="0"/>
              <a:t>     </a:t>
            </a:r>
          </a:p>
          <a:p>
            <a:pPr>
              <a:buFontTx/>
              <a:buNone/>
            </a:pPr>
            <a:r>
              <a:rPr lang="ko-KR" altLang="en-US" sz="1800" b="1" dirty="0"/>
              <a:t>     </a:t>
            </a:r>
            <a:r>
              <a:rPr lang="en-US" altLang="ko-KR" sz="1800" b="1" dirty="0"/>
              <a:t>- </a:t>
            </a:r>
            <a:r>
              <a:rPr lang="en-US" altLang="ko-KR" sz="1800" b="1" dirty="0" smtClean="0"/>
              <a:t>All outside surface of building that transmit sunlight</a:t>
            </a:r>
            <a:endParaRPr lang="ko-KR" altLang="en-US" sz="1800" b="1" dirty="0"/>
          </a:p>
          <a:p>
            <a:pPr>
              <a:buFontTx/>
              <a:buNone/>
            </a:pPr>
            <a:r>
              <a:rPr lang="ko-KR" altLang="en-US" sz="1800" b="1" dirty="0"/>
              <a:t>         </a:t>
            </a:r>
            <a:r>
              <a:rPr lang="en-US" altLang="ko-KR" sz="1800" b="1" dirty="0"/>
              <a:t>ex) </a:t>
            </a:r>
            <a:r>
              <a:rPr lang="en-US" altLang="ko-KR" sz="1800" b="1" dirty="0" smtClean="0"/>
              <a:t>Glass, Exterior/Interior shade devices</a:t>
            </a:r>
          </a:p>
          <a:p>
            <a:pPr>
              <a:buFontTx/>
              <a:buNone/>
            </a:pPr>
            <a:endParaRPr lang="ko-KR" altLang="en-US" sz="2400" b="1" dirty="0"/>
          </a:p>
          <a:p>
            <a:r>
              <a:rPr lang="en-US" altLang="ko-KR" sz="2400" b="1" dirty="0" smtClean="0"/>
              <a:t>Total heat gain = Sunlight gain + Conduction gain</a:t>
            </a:r>
            <a:endParaRPr lang="ko-KR" altLang="en-US" sz="1800" b="1" dirty="0"/>
          </a:p>
          <a:p>
            <a:pPr>
              <a:buFontTx/>
              <a:buNone/>
            </a:pPr>
            <a:endParaRPr lang="en-US" altLang="ko-KR" sz="1800" b="1" dirty="0" smtClean="0"/>
          </a:p>
          <a:p>
            <a:pPr>
              <a:buFontTx/>
              <a:buNone/>
            </a:pPr>
            <a:r>
              <a:rPr lang="ko-KR" altLang="en-US" sz="1800" b="1" dirty="0" smtClean="0"/>
              <a:t>     </a:t>
            </a:r>
            <a:r>
              <a:rPr lang="en-US" altLang="ko-KR" sz="1400" b="1" dirty="0" smtClean="0"/>
              <a:t>Conduction gain = Total heat transfer coefficient of lighted surface</a:t>
            </a:r>
          </a:p>
          <a:p>
            <a:pPr>
              <a:buFontTx/>
              <a:buNone/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                             * temperature difference between indoor/outdoor</a:t>
            </a:r>
            <a:endParaRPr lang="en-US" altLang="ko-KR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6613" y="965200"/>
            <a:ext cx="7546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# 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Solar radiation projected into Glass</a:t>
            </a:r>
            <a:endParaRPr lang="ko-KR" altLang="en-US" b="1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327525" y="1763713"/>
            <a:ext cx="450850" cy="2486025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859088" y="1944688"/>
            <a:ext cx="1455737" cy="385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4327525" y="2344738"/>
            <a:ext cx="45085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778375" y="2395538"/>
            <a:ext cx="1223963" cy="385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3413125" y="2344738"/>
            <a:ext cx="901700" cy="320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3322638" y="3052763"/>
            <a:ext cx="1004887" cy="179387"/>
          </a:xfrm>
          <a:custGeom>
            <a:avLst/>
            <a:gdLst/>
            <a:ahLst/>
            <a:cxnLst>
              <a:cxn ang="0">
                <a:pos x="633" y="24"/>
              </a:cxn>
              <a:cxn ang="0">
                <a:pos x="544" y="0"/>
              </a:cxn>
              <a:cxn ang="0">
                <a:pos x="138" y="24"/>
              </a:cxn>
              <a:cxn ang="0">
                <a:pos x="73" y="48"/>
              </a:cxn>
              <a:cxn ang="0">
                <a:pos x="0" y="113"/>
              </a:cxn>
            </a:cxnLst>
            <a:rect l="0" t="0" r="r" b="b"/>
            <a:pathLst>
              <a:path w="633" h="113">
                <a:moveTo>
                  <a:pt x="633" y="24"/>
                </a:moveTo>
                <a:cubicBezTo>
                  <a:pt x="560" y="6"/>
                  <a:pt x="589" y="15"/>
                  <a:pt x="544" y="0"/>
                </a:cubicBezTo>
                <a:cubicBezTo>
                  <a:pt x="400" y="4"/>
                  <a:pt x="277" y="10"/>
                  <a:pt x="138" y="24"/>
                </a:cubicBezTo>
                <a:cubicBezTo>
                  <a:pt x="116" y="32"/>
                  <a:pt x="93" y="36"/>
                  <a:pt x="73" y="48"/>
                </a:cubicBezTo>
                <a:cubicBezTo>
                  <a:pt x="70" y="50"/>
                  <a:pt x="10" y="103"/>
                  <a:pt x="0" y="113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3400425" y="3217863"/>
            <a:ext cx="901700" cy="298450"/>
          </a:xfrm>
          <a:custGeom>
            <a:avLst/>
            <a:gdLst/>
            <a:ahLst/>
            <a:cxnLst>
              <a:cxn ang="0">
                <a:pos x="568" y="1"/>
              </a:cxn>
              <a:cxn ang="0">
                <a:pos x="438" y="42"/>
              </a:cxn>
              <a:cxn ang="0">
                <a:pos x="316" y="1"/>
              </a:cxn>
              <a:cxn ang="0">
                <a:pos x="251" y="9"/>
              </a:cxn>
              <a:cxn ang="0">
                <a:pos x="219" y="90"/>
              </a:cxn>
              <a:cxn ang="0">
                <a:pos x="57" y="115"/>
              </a:cxn>
              <a:cxn ang="0">
                <a:pos x="0" y="188"/>
              </a:cxn>
            </a:cxnLst>
            <a:rect l="0" t="0" r="r" b="b"/>
            <a:pathLst>
              <a:path w="568" h="188">
                <a:moveTo>
                  <a:pt x="568" y="1"/>
                </a:moveTo>
                <a:cubicBezTo>
                  <a:pt x="523" y="24"/>
                  <a:pt x="486" y="30"/>
                  <a:pt x="438" y="42"/>
                </a:cubicBezTo>
                <a:cubicBezTo>
                  <a:pt x="393" y="33"/>
                  <a:pt x="359" y="15"/>
                  <a:pt x="316" y="1"/>
                </a:cubicBezTo>
                <a:cubicBezTo>
                  <a:pt x="294" y="4"/>
                  <a:pt x="271" y="0"/>
                  <a:pt x="251" y="9"/>
                </a:cubicBezTo>
                <a:cubicBezTo>
                  <a:pt x="249" y="10"/>
                  <a:pt x="224" y="86"/>
                  <a:pt x="219" y="90"/>
                </a:cubicBezTo>
                <a:cubicBezTo>
                  <a:pt x="183" y="116"/>
                  <a:pt x="81" y="113"/>
                  <a:pt x="57" y="115"/>
                </a:cubicBezTo>
                <a:cubicBezTo>
                  <a:pt x="49" y="143"/>
                  <a:pt x="38" y="188"/>
                  <a:pt x="0" y="1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>
            <a:off x="4456113" y="1970088"/>
            <a:ext cx="200025" cy="2208212"/>
          </a:xfrm>
          <a:custGeom>
            <a:avLst/>
            <a:gdLst/>
            <a:ahLst/>
            <a:cxnLst>
              <a:cxn ang="0">
                <a:pos x="81" y="0"/>
              </a:cxn>
              <a:cxn ang="0">
                <a:pos x="41" y="81"/>
              </a:cxn>
              <a:cxn ang="0">
                <a:pos x="24" y="130"/>
              </a:cxn>
              <a:cxn ang="0">
                <a:pos x="65" y="236"/>
              </a:cxn>
              <a:cxn ang="0">
                <a:pos x="97" y="284"/>
              </a:cxn>
              <a:cxn ang="0">
                <a:pos x="32" y="446"/>
              </a:cxn>
              <a:cxn ang="0">
                <a:pos x="49" y="560"/>
              </a:cxn>
              <a:cxn ang="0">
                <a:pos x="97" y="625"/>
              </a:cxn>
              <a:cxn ang="0">
                <a:pos x="81" y="706"/>
              </a:cxn>
              <a:cxn ang="0">
                <a:pos x="49" y="755"/>
              </a:cxn>
              <a:cxn ang="0">
                <a:pos x="97" y="893"/>
              </a:cxn>
              <a:cxn ang="0">
                <a:pos x="73" y="1031"/>
              </a:cxn>
              <a:cxn ang="0">
                <a:pos x="65" y="1055"/>
              </a:cxn>
              <a:cxn ang="0">
                <a:pos x="41" y="1063"/>
              </a:cxn>
              <a:cxn ang="0">
                <a:pos x="97" y="1217"/>
              </a:cxn>
              <a:cxn ang="0">
                <a:pos x="49" y="1379"/>
              </a:cxn>
              <a:cxn ang="0">
                <a:pos x="0" y="1379"/>
              </a:cxn>
            </a:cxnLst>
            <a:rect l="0" t="0" r="r" b="b"/>
            <a:pathLst>
              <a:path w="126" h="1391">
                <a:moveTo>
                  <a:pt x="81" y="0"/>
                </a:moveTo>
                <a:cubicBezTo>
                  <a:pt x="71" y="30"/>
                  <a:pt x="53" y="52"/>
                  <a:pt x="41" y="81"/>
                </a:cubicBezTo>
                <a:cubicBezTo>
                  <a:pt x="34" y="97"/>
                  <a:pt x="24" y="130"/>
                  <a:pt x="24" y="130"/>
                </a:cubicBezTo>
                <a:cubicBezTo>
                  <a:pt x="37" y="180"/>
                  <a:pt x="38" y="199"/>
                  <a:pt x="65" y="236"/>
                </a:cubicBezTo>
                <a:cubicBezTo>
                  <a:pt x="76" y="251"/>
                  <a:pt x="97" y="284"/>
                  <a:pt x="97" y="284"/>
                </a:cubicBezTo>
                <a:cubicBezTo>
                  <a:pt x="87" y="417"/>
                  <a:pt x="104" y="378"/>
                  <a:pt x="32" y="446"/>
                </a:cubicBezTo>
                <a:cubicBezTo>
                  <a:pt x="22" y="477"/>
                  <a:pt x="37" y="529"/>
                  <a:pt x="49" y="560"/>
                </a:cubicBezTo>
                <a:cubicBezTo>
                  <a:pt x="57" y="583"/>
                  <a:pt x="84" y="605"/>
                  <a:pt x="97" y="625"/>
                </a:cubicBezTo>
                <a:cubicBezTo>
                  <a:pt x="95" y="640"/>
                  <a:pt x="92" y="686"/>
                  <a:pt x="81" y="706"/>
                </a:cubicBezTo>
                <a:cubicBezTo>
                  <a:pt x="72" y="723"/>
                  <a:pt x="49" y="755"/>
                  <a:pt x="49" y="755"/>
                </a:cubicBezTo>
                <a:cubicBezTo>
                  <a:pt x="36" y="808"/>
                  <a:pt x="40" y="874"/>
                  <a:pt x="97" y="893"/>
                </a:cubicBezTo>
                <a:cubicBezTo>
                  <a:pt x="114" y="945"/>
                  <a:pt x="92" y="985"/>
                  <a:pt x="73" y="1031"/>
                </a:cubicBezTo>
                <a:cubicBezTo>
                  <a:pt x="70" y="1039"/>
                  <a:pt x="71" y="1049"/>
                  <a:pt x="65" y="1055"/>
                </a:cubicBezTo>
                <a:cubicBezTo>
                  <a:pt x="59" y="1061"/>
                  <a:pt x="49" y="1060"/>
                  <a:pt x="41" y="1063"/>
                </a:cubicBezTo>
                <a:cubicBezTo>
                  <a:pt x="46" y="1128"/>
                  <a:pt x="42" y="1181"/>
                  <a:pt x="97" y="1217"/>
                </a:cubicBezTo>
                <a:cubicBezTo>
                  <a:pt x="126" y="1305"/>
                  <a:pt x="105" y="1323"/>
                  <a:pt x="49" y="1379"/>
                </a:cubicBezTo>
                <a:cubicBezTo>
                  <a:pt x="37" y="1391"/>
                  <a:pt x="16" y="1379"/>
                  <a:pt x="0" y="1379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9" name="Freeform 13"/>
          <p:cNvSpPr>
            <a:spLocks/>
          </p:cNvSpPr>
          <p:nvPr/>
        </p:nvSpPr>
        <p:spPr bwMode="auto">
          <a:xfrm>
            <a:off x="4803775" y="1789113"/>
            <a:ext cx="876300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373" y="41"/>
              </a:cxn>
              <a:cxn ang="0">
                <a:pos x="552" y="66"/>
              </a:cxn>
            </a:cxnLst>
            <a:rect l="0" t="0" r="r" b="b"/>
            <a:pathLst>
              <a:path w="552" h="106">
                <a:moveTo>
                  <a:pt x="0" y="106"/>
                </a:moveTo>
                <a:cubicBezTo>
                  <a:pt x="151" y="0"/>
                  <a:pt x="154" y="33"/>
                  <a:pt x="373" y="41"/>
                </a:cubicBezTo>
                <a:cubicBezTo>
                  <a:pt x="430" y="55"/>
                  <a:pt x="494" y="66"/>
                  <a:pt x="552" y="6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70" name="Freeform 14"/>
          <p:cNvSpPr>
            <a:spLocks/>
          </p:cNvSpPr>
          <p:nvPr/>
        </p:nvSpPr>
        <p:spPr bwMode="auto">
          <a:xfrm>
            <a:off x="4778375" y="1990725"/>
            <a:ext cx="874713" cy="13493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105" y="85"/>
              </a:cxn>
              <a:cxn ang="0">
                <a:pos x="195" y="44"/>
              </a:cxn>
              <a:cxn ang="0">
                <a:pos x="308" y="36"/>
              </a:cxn>
              <a:cxn ang="0">
                <a:pos x="389" y="28"/>
              </a:cxn>
              <a:cxn ang="0">
                <a:pos x="454" y="20"/>
              </a:cxn>
              <a:cxn ang="0">
                <a:pos x="551" y="60"/>
              </a:cxn>
            </a:cxnLst>
            <a:rect l="0" t="0" r="r" b="b"/>
            <a:pathLst>
              <a:path w="551" h="85">
                <a:moveTo>
                  <a:pt x="0" y="44"/>
                </a:moveTo>
                <a:cubicBezTo>
                  <a:pt x="34" y="61"/>
                  <a:pt x="70" y="72"/>
                  <a:pt x="105" y="85"/>
                </a:cubicBezTo>
                <a:cubicBezTo>
                  <a:pt x="136" y="74"/>
                  <a:pt x="195" y="44"/>
                  <a:pt x="195" y="44"/>
                </a:cubicBezTo>
                <a:cubicBezTo>
                  <a:pt x="236" y="3"/>
                  <a:pt x="257" y="19"/>
                  <a:pt x="308" y="36"/>
                </a:cubicBezTo>
                <a:cubicBezTo>
                  <a:pt x="335" y="33"/>
                  <a:pt x="363" y="34"/>
                  <a:pt x="389" y="28"/>
                </a:cubicBezTo>
                <a:cubicBezTo>
                  <a:pt x="461" y="12"/>
                  <a:pt x="356" y="0"/>
                  <a:pt x="454" y="20"/>
                </a:cubicBezTo>
                <a:cubicBezTo>
                  <a:pt x="494" y="46"/>
                  <a:pt x="506" y="60"/>
                  <a:pt x="551" y="6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377950" y="1622425"/>
            <a:ext cx="2073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Incoming solar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Radiation (100%)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743575" y="1763713"/>
            <a:ext cx="19700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Inward flow of absorbed radiation(4%)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5962650" y="2562225"/>
            <a:ext cx="227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Transmitted solar radiation(80%)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481138" y="2395538"/>
            <a:ext cx="193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Reflected radiation(8%)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081088" y="3128963"/>
            <a:ext cx="215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Outward flow of absorbed radiation(8%)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095375" y="3824288"/>
            <a:ext cx="2728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Total solar heat excluded(16%)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5164138" y="3798888"/>
            <a:ext cx="2782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200" b="1">
                <a:latin typeface="Georgia" pitchFamily="18" charset="0"/>
                <a:ea typeface="HY견고딕" pitchFamily="18" charset="-127"/>
              </a:rPr>
              <a:t>Total solar heat admitted(84%)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322263" y="4597400"/>
            <a:ext cx="84486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ko-KR" sz="1600" dirty="0" smtClean="0"/>
          </a:p>
          <a:p>
            <a:pPr algn="l">
              <a:spcBef>
                <a:spcPct val="50000"/>
              </a:spcBef>
            </a:pPr>
            <a:r>
              <a:rPr lang="en-US" altLang="ko-KR" sz="1600" dirty="0" smtClean="0"/>
              <a:t>         </a:t>
            </a:r>
            <a:r>
              <a:rPr lang="en-US" altLang="ko-KR" sz="1600" b="1" dirty="0" smtClean="0"/>
              <a:t>Total passing heat</a:t>
            </a: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= Passing radiation</a:t>
            </a:r>
          </a:p>
          <a:p>
            <a:pPr lvl="3">
              <a:spcBef>
                <a:spcPct val="50000"/>
              </a:spcBef>
            </a:pPr>
            <a:r>
              <a:rPr lang="en-US" altLang="ko-KR" sz="1600" b="1" dirty="0" smtClean="0"/>
              <a:t>		+ Absorbed solar radiation’s internal flow</a:t>
            </a:r>
          </a:p>
          <a:p>
            <a:pPr lvl="3">
              <a:spcBef>
                <a:spcPct val="50000"/>
              </a:spcBef>
            </a:pPr>
            <a:r>
              <a:rPr lang="en-US" altLang="ko-KR" sz="1600" b="1" dirty="0"/>
              <a:t>	</a:t>
            </a:r>
            <a:r>
              <a:rPr lang="en-US" altLang="ko-KR" sz="1600" b="1" dirty="0" smtClean="0"/>
              <a:t>	+ Conduction heat gain</a:t>
            </a:r>
            <a:endParaRPr lang="ko-KR" altLang="en-US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900" dirty="0" smtClean="0"/>
              <a:t>Solar </a:t>
            </a:r>
            <a:r>
              <a:rPr lang="en-US" altLang="ko-KR" sz="2900" dirty="0"/>
              <a:t>heat gain </a:t>
            </a:r>
            <a:r>
              <a:rPr lang="en-US" altLang="ko-KR" sz="2900" dirty="0" smtClean="0"/>
              <a:t>factor</a:t>
            </a:r>
            <a:endParaRPr lang="ko-KR" altLang="en-US" sz="29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3568" y="1340768"/>
            <a:ext cx="8056562" cy="4552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ko-KR" sz="2000" b="1" dirty="0" smtClean="0"/>
              <a:t>● On a given time and direction</a:t>
            </a:r>
            <a:r>
              <a:rPr lang="en-US" altLang="ko-KR" sz="2000" b="1" dirty="0" smtClean="0"/>
              <a:t>, </a:t>
            </a:r>
            <a:r>
              <a:rPr lang="en-US" altLang="ko-KR" sz="2000" b="1" dirty="0" smtClean="0"/>
              <a:t>solar heat gain per unit area and unit </a:t>
            </a:r>
            <a:r>
              <a:rPr lang="en-US" altLang="ko-KR" sz="2000" b="1" dirty="0"/>
              <a:t>time through the double reinforced glass</a:t>
            </a:r>
            <a:endParaRPr lang="en-US" altLang="ko-KR" sz="2000" b="1" dirty="0" smtClean="0"/>
          </a:p>
          <a:p>
            <a:pPr>
              <a:buFontTx/>
              <a:buNone/>
            </a:pPr>
            <a:endParaRPr lang="ko-KR" altLang="en-US" sz="2000" b="1" dirty="0"/>
          </a:p>
          <a:p>
            <a:pPr>
              <a:buFontTx/>
              <a:buNone/>
            </a:pPr>
            <a:r>
              <a:rPr lang="ko-KR" altLang="en-US" sz="2000" b="1" dirty="0"/>
              <a:t>        </a:t>
            </a:r>
            <a:r>
              <a:rPr lang="en-US" altLang="ko-KR" sz="2000" b="1" dirty="0"/>
              <a:t>-	</a:t>
            </a:r>
            <a:r>
              <a:rPr lang="en-US" altLang="ko-KR" sz="2000" b="1" dirty="0" smtClean="0"/>
              <a:t>Penetration solar heat gain factor</a:t>
            </a:r>
            <a:endParaRPr lang="ko-KR" altLang="en-US" sz="2000" b="1" dirty="0"/>
          </a:p>
          <a:p>
            <a:pPr>
              <a:buFontTx/>
              <a:buNone/>
            </a:pPr>
            <a:endParaRPr lang="ko-KR" altLang="en-US" sz="2000" b="1" dirty="0"/>
          </a:p>
          <a:p>
            <a:pPr>
              <a:buFontTx/>
              <a:buNone/>
            </a:pPr>
            <a:r>
              <a:rPr lang="ko-KR" altLang="en-US" sz="2000" b="1" dirty="0"/>
              <a:t>        </a:t>
            </a:r>
            <a:r>
              <a:rPr lang="en-US" altLang="ko-KR" sz="2000" b="1" dirty="0"/>
              <a:t>-	</a:t>
            </a:r>
            <a:r>
              <a:rPr lang="en-US" altLang="ko-KR" sz="2000" b="1" dirty="0" smtClean="0"/>
              <a:t>Absorption solar heat gain factor</a:t>
            </a:r>
            <a:endParaRPr lang="en-US" altLang="ko-K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4879</TotalTime>
  <Words>2641</Words>
  <Application>Microsoft Office PowerPoint</Application>
  <PresentationFormat>화면 슬라이드 쇼(4:3)</PresentationFormat>
  <Paragraphs>993</Paragraphs>
  <Slides>44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55" baseType="lpstr">
      <vt:lpstr>½Å¸íÁ¶</vt:lpstr>
      <vt:lpstr>HY견고딕</vt:lpstr>
      <vt:lpstr>굴림</vt:lpstr>
      <vt:lpstr>돋움</vt:lpstr>
      <vt:lpstr>맑은 고딕</vt:lpstr>
      <vt:lpstr>신명조</vt:lpstr>
      <vt:lpstr>Arial</vt:lpstr>
      <vt:lpstr>Georgia</vt:lpstr>
      <vt:lpstr>Times New Roman</vt:lpstr>
      <vt:lpstr>Office 테마</vt:lpstr>
      <vt:lpstr>Equation</vt:lpstr>
      <vt:lpstr>Environmental Thermal Engineering</vt:lpstr>
      <vt:lpstr>Cooling Load</vt:lpstr>
      <vt:lpstr>Cooling Load</vt:lpstr>
      <vt:lpstr>Type of cooling load</vt:lpstr>
      <vt:lpstr>Solar radiation heat</vt:lpstr>
      <vt:lpstr>The solar data of each month(21th)</vt:lpstr>
      <vt:lpstr>Solar heat gain by well-lighted surface</vt:lpstr>
      <vt:lpstr>PowerPoint 프레젠테이션</vt:lpstr>
      <vt:lpstr>Solar heat gain factor</vt:lpstr>
      <vt:lpstr>Overview of the relationship  between cooling load and heat gain</vt:lpstr>
      <vt:lpstr>Light, middle, heavy structure’s real cooling load and solar heat gain</vt:lpstr>
      <vt:lpstr>Cooling load of forced air cooling</vt:lpstr>
      <vt:lpstr>Actual cooling load from fluorescent lights</vt:lpstr>
      <vt:lpstr>Cooling load calculation</vt:lpstr>
      <vt:lpstr>Evolution of calculating methods</vt:lpstr>
      <vt:lpstr>1) The heat balance method</vt:lpstr>
      <vt:lpstr>2) The transfer function method</vt:lpstr>
      <vt:lpstr>Overview of transfer function</vt:lpstr>
      <vt:lpstr>Order of transfer function calculation</vt:lpstr>
      <vt:lpstr>PowerPoint 프레젠테이션</vt:lpstr>
      <vt:lpstr>Following CLTD example’s conditions are given below. All conditions are steady-state.  Outdoor temperature 35℃(95 F)  Indoor temperature 26℃ (78 F)  Maximum temperature range 12℃ (21 F)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Ex) Load calculation of cooling warehouse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Ex) Calculating load of freezer</vt:lpstr>
      <vt:lpstr>PowerPoint 프레젠테이션</vt:lpstr>
      <vt:lpstr>PowerPoint 프레젠테이션</vt:lpstr>
    </vt:vector>
  </TitlesOfParts>
  <Company>snu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spykan</dc:creator>
  <cp:lastModifiedBy>Richard</cp:lastModifiedBy>
  <cp:revision>1001</cp:revision>
  <dcterms:created xsi:type="dcterms:W3CDTF">2011-01-15T15:21:51Z</dcterms:created>
  <dcterms:modified xsi:type="dcterms:W3CDTF">2014-02-02T01:26:44Z</dcterms:modified>
</cp:coreProperties>
</file>