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3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74" r:id="rId81"/>
    <p:sldId id="375" r:id="rId8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4" autoAdjust="0"/>
  </p:normalViewPr>
  <p:slideViewPr>
    <p:cSldViewPr>
      <p:cViewPr varScale="1">
        <p:scale>
          <a:sx n="86" d="100"/>
          <a:sy n="86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A833-D083-4C99-B445-819823E3B1DA}" type="datetimeFigureOut">
              <a:rPr lang="ko-KR" altLang="en-US" smtClean="0"/>
              <a:pPr/>
              <a:t>2014-01-27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6EED-9736-4EEE-8954-FE44CC2736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7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AB49-0C93-49ED-AA38-0803D4E3CC62}" type="datetimeFigureOut">
              <a:rPr lang="ko-KR" altLang="en-US" smtClean="0"/>
              <a:pPr/>
              <a:t>2014-01-27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7B2F-4543-4637-9CF4-84970CA7FF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9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7B2F-4543-4637-9CF4-84970CA7FF9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87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0"/>
                </a:schemeClr>
              </a:gs>
              <a:gs pos="85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-32" y="1700808"/>
            <a:ext cx="9144000" cy="1008112"/>
          </a:xfrm>
        </p:spPr>
        <p:txBody>
          <a:bodyPr anchor="ctr" anchorCtr="1">
            <a:noAutofit/>
          </a:bodyPr>
          <a:lstStyle>
            <a:lvl1pPr>
              <a:defRPr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발표 제목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14620"/>
            <a:ext cx="6400800" cy="2657617"/>
          </a:xfrm>
        </p:spPr>
        <p:txBody>
          <a:bodyPr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z="1600" dirty="0" smtClean="0"/>
              <a:t>강의 </a:t>
            </a:r>
            <a:r>
              <a:rPr lang="en-US" altLang="ko-KR" sz="1600" dirty="0" smtClean="0"/>
              <a:t># ?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ko-KR" altLang="en-US" dirty="0" smtClean="0"/>
              <a:t>소속 지위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endParaRPr lang="en-US" altLang="ko-KR" dirty="0" smtClean="0"/>
          </a:p>
          <a:p>
            <a:endParaRPr lang="en-US" altLang="ko-KR" sz="8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994B-B535-4D12-9E29-47860A679267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143900" y="6381328"/>
            <a:ext cx="500066" cy="365125"/>
          </a:xfrm>
        </p:spPr>
        <p:txBody>
          <a:bodyPr/>
          <a:lstStyle/>
          <a:p>
            <a:r>
              <a:rPr lang="en-US" altLang="ko-KR" smtClean="0"/>
              <a:t>/ 52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429520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90510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&amp;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4356"/>
            <a:ext cx="9144000" cy="571503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514350" indent="-514350" algn="ctr">
              <a:buFontTx/>
              <a:buNone/>
              <a:defRPr sz="28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1588-352A-4A9B-BBE5-45034FB4849B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0" y="2060848"/>
            <a:ext cx="9144000" cy="126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44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err="1" smtClean="0"/>
              <a:t>단원명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목차 적기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-5644"/>
            <a:ext cx="9144000" cy="72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36B-F8B5-4D4B-85F4-EE8BDA4ABF22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2520" y="6429396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1" hangingPunct="1">
              <a:defRPr lang="ko-KR" altLang="en-US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fld id="{6F11E6AE-1819-4329-AE37-143071FA2C37}" type="datetime1">
              <a:rPr lang="en-US" altLang="ko-KR" smtClean="0"/>
              <a:pPr/>
              <a:t>1/27/2014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668344" y="6381328"/>
            <a:ext cx="832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1" hangingPunct="1">
              <a:defRPr lang="en-US" altLang="ko-KR" sz="1200" b="1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 </a:t>
            </a:r>
            <a:fld id="{7BB653A9-786D-45B2-B40C-4C095B7799F7}" type="slidenum">
              <a:rPr lang="en-US" altLang="ko-KR" smtClean="0"/>
              <a:pPr/>
              <a:t>‹#›</a:t>
            </a:fld>
            <a:r>
              <a:rPr lang="en-US" altLang="ko-KR" dirty="0" smtClean="0"/>
              <a:t> / 52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55" r:id="rId4"/>
    <p:sldLayoutId id="2147483657" r:id="rId5"/>
    <p:sldLayoutId id="2147483658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-32" y="1412776"/>
            <a:ext cx="9144000" cy="1008112"/>
          </a:xfrm>
        </p:spPr>
        <p:txBody>
          <a:bodyPr/>
          <a:lstStyle/>
          <a:p>
            <a:r>
              <a:rPr lang="en-US" altLang="ko-KR" dirty="0" smtClean="0"/>
              <a:t>Environmental Thermal Engineering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232247"/>
          </a:xfrm>
        </p:spPr>
        <p:txBody>
          <a:bodyPr/>
          <a:lstStyle/>
          <a:p>
            <a:r>
              <a:rPr lang="en-US" altLang="ko-KR" sz="1600" dirty="0" smtClean="0"/>
              <a:t>Lecture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# </a:t>
            </a:r>
            <a:r>
              <a:rPr lang="en-US" altLang="ko-KR" sz="1600" dirty="0" smtClean="0"/>
              <a:t>17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en-US" altLang="ko-KR" dirty="0" smtClean="0"/>
              <a:t>Min </a:t>
            </a:r>
            <a:r>
              <a:rPr lang="en-US" altLang="ko-KR" dirty="0" err="1" smtClean="0"/>
              <a:t>soo</a:t>
            </a:r>
            <a:r>
              <a:rPr lang="en-US" altLang="ko-KR" dirty="0" smtClean="0"/>
              <a:t> Kim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Mechanical &amp;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035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411788" y="2251075"/>
            <a:ext cx="2871787" cy="3741738"/>
            <a:chOff x="3577" y="1285"/>
            <a:chExt cx="1809" cy="2357"/>
          </a:xfrm>
        </p:grpSpPr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725" y="1285"/>
              <a:ext cx="661" cy="4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Solar cell</a:t>
              </a: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3778" y="1285"/>
              <a:ext cx="661" cy="4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Secondary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Generator</a:t>
              </a:r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4725" y="1950"/>
              <a:ext cx="661" cy="514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Power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Control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system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3778" y="1990"/>
              <a:ext cx="661" cy="4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Charger</a:t>
              </a: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4725" y="2705"/>
              <a:ext cx="661" cy="4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Inverter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3778" y="2705"/>
              <a:ext cx="661" cy="4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Storage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Charger</a:t>
              </a:r>
            </a:p>
          </p:txBody>
        </p:sp>
        <p:sp>
          <p:nvSpPr>
            <p:cNvPr id="6172" name="Text Box 28"/>
            <p:cNvSpPr txBox="1">
              <a:spLocks noChangeArrowheads="1"/>
            </p:cNvSpPr>
            <p:nvPr/>
          </p:nvSpPr>
          <p:spPr bwMode="auto">
            <a:xfrm>
              <a:off x="4193" y="3411"/>
              <a:ext cx="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>
                  <a:latin typeface="Arial" charset="0"/>
                </a:rPr>
                <a:t>Electricity</a:t>
              </a: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4110" y="1775"/>
              <a:ext cx="0" cy="155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5075" y="1775"/>
              <a:ext cx="0" cy="155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4110" y="2507"/>
              <a:ext cx="0" cy="155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 flipH="1">
              <a:off x="4842" y="3177"/>
              <a:ext cx="217" cy="21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 flipV="1">
              <a:off x="4483" y="2499"/>
              <a:ext cx="179" cy="147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5075" y="2507"/>
              <a:ext cx="0" cy="155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H="1">
              <a:off x="3581" y="1837"/>
              <a:ext cx="466" cy="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>
              <a:off x="3589" y="1837"/>
              <a:ext cx="0" cy="1432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>
              <a:off x="3577" y="3277"/>
              <a:ext cx="657" cy="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>
              <a:off x="4227" y="3269"/>
              <a:ext cx="125" cy="125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4850" y="2403475"/>
            <a:ext cx="41005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Energy is stored in a storage charger in a daytime</a:t>
            </a:r>
          </a:p>
          <a:p>
            <a:pPr marL="85725" indent="-85725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For long time cloudy weather or emergency case, Secondary generator is required </a:t>
            </a:r>
          </a:p>
          <a:p>
            <a:pPr marL="85725" indent="-85725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Inverter converts DC to AC</a:t>
            </a:r>
          </a:p>
          <a:p>
            <a:pPr marL="85725" indent="-85725"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 (Solar cell generates DC)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663575" y="1549400"/>
            <a:ext cx="3343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Energy generation Chart</a:t>
            </a: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04850" y="2357438"/>
            <a:ext cx="408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Stand-alone system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      Hawa-island(60KW)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      Wa-island(30KW)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Grid-connection system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      Changwon City Hall(30KW)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      Samsung Laboratory(100KW)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956175" y="2151063"/>
            <a:ext cx="3530600" cy="3817937"/>
            <a:chOff x="3122" y="1283"/>
            <a:chExt cx="2224" cy="240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3325" y="2750"/>
              <a:ext cx="661" cy="572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Solar light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Generator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System</a:t>
              </a:r>
            </a:p>
          </p:txBody>
        </p:sp>
        <p:pic>
          <p:nvPicPr>
            <p:cNvPr id="21531" name="Picture 27" descr="IN00691_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8" y="1283"/>
              <a:ext cx="836" cy="681"/>
            </a:xfrm>
            <a:prstGeom prst="rect">
              <a:avLst/>
            </a:prstGeom>
            <a:noFill/>
          </p:spPr>
        </p:pic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3780" y="1902"/>
              <a:ext cx="107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Power Plant</a:t>
              </a: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4685" y="2750"/>
              <a:ext cx="661" cy="572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Arial" charset="0"/>
                </a:rPr>
                <a:t>Solar light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Generator</a:t>
              </a:r>
            </a:p>
            <a:p>
              <a:pPr algn="ctr"/>
              <a:r>
                <a:rPr lang="en-US" altLang="ko-KR" sz="1600">
                  <a:latin typeface="Arial" charset="0"/>
                </a:rPr>
                <a:t>System</a:t>
              </a:r>
            </a:p>
          </p:txBody>
        </p:sp>
        <p:cxnSp>
          <p:nvCxnSpPr>
            <p:cNvPr id="21534" name="AutoShape 30"/>
            <p:cNvCxnSpPr>
              <a:cxnSpLocks noChangeShapeType="1"/>
            </p:cNvCxnSpPr>
            <p:nvPr/>
          </p:nvCxnSpPr>
          <p:spPr bwMode="auto">
            <a:xfrm rot="10800000" flipV="1">
              <a:off x="3624" y="1624"/>
              <a:ext cx="290" cy="1048"/>
            </a:xfrm>
            <a:prstGeom prst="bentConnector2">
              <a:avLst/>
            </a:prstGeom>
            <a:noFill/>
            <a:ln w="38100">
              <a:solidFill>
                <a:srgbClr val="CCCC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535" name="AutoShape 31"/>
            <p:cNvCxnSpPr>
              <a:cxnSpLocks noChangeShapeType="1"/>
              <a:stCxn id="0" idx="3"/>
            </p:cNvCxnSpPr>
            <p:nvPr/>
          </p:nvCxnSpPr>
          <p:spPr bwMode="auto">
            <a:xfrm>
              <a:off x="4774" y="1624"/>
              <a:ext cx="250" cy="488"/>
            </a:xfrm>
            <a:prstGeom prst="bentConnector2">
              <a:avLst/>
            </a:prstGeom>
            <a:noFill/>
            <a:ln w="38100">
              <a:solidFill>
                <a:srgbClr val="CCCC00"/>
              </a:solidFill>
              <a:miter lim="800000"/>
              <a:headEnd/>
              <a:tailEnd/>
            </a:ln>
            <a:effectLst/>
          </p:spPr>
        </p:cxn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5016" y="2352"/>
              <a:ext cx="0" cy="28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flipH="1">
              <a:off x="4958" y="2164"/>
              <a:ext cx="120" cy="1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4958" y="2166"/>
              <a:ext cx="120" cy="1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3122" y="3384"/>
              <a:ext cx="105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>
                  <a:latin typeface="Arial" charset="0"/>
                </a:rPr>
                <a:t>Grid connection system</a:t>
              </a:r>
            </a:p>
          </p:txBody>
        </p:sp>
      </p:grp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43750" y="5308600"/>
            <a:ext cx="16716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600">
                <a:latin typeface="Arial" charset="0"/>
              </a:rPr>
              <a:t>Stand alone system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photovoltaic generation</a:t>
            </a:r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04850" y="2255838"/>
            <a:ext cx="42497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Energy is stored in a storage charger for night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Cost of a storage charger is very expensive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 Use power control system</a:t>
            </a:r>
            <a:endParaRPr lang="en-US" altLang="ko-KR" sz="2000">
              <a:latin typeface="Arial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For long time cloudy weather or emergency case, Secondary generator is required</a:t>
            </a:r>
          </a:p>
        </p:txBody>
      </p:sp>
      <p:pic>
        <p:nvPicPr>
          <p:cNvPr id="18457" name="Picture 25" descr="sam1"/>
          <p:cNvPicPr>
            <a:picLocks noChangeAspect="1" noChangeArrowheads="1"/>
          </p:cNvPicPr>
          <p:nvPr/>
        </p:nvPicPr>
        <p:blipFill>
          <a:blip r:embed="rId2" cstate="print"/>
          <a:srcRect l="1735" t="2383" r="1735" b="1768"/>
          <a:stretch>
            <a:fillRect/>
          </a:stretch>
        </p:blipFill>
        <p:spPr bwMode="auto">
          <a:xfrm>
            <a:off x="5335588" y="2776538"/>
            <a:ext cx="2825750" cy="1979612"/>
          </a:xfrm>
          <a:prstGeom prst="rect">
            <a:avLst/>
          </a:prstGeom>
          <a:noFill/>
        </p:spPr>
      </p:pic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4837113" y="4829175"/>
            <a:ext cx="40401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A street lamp with photovoltaic generator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Properties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  <p:pic>
        <p:nvPicPr>
          <p:cNvPr id="23654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8642" t="36185" r="26393" b="48030"/>
          <a:stretch>
            <a:fillRect/>
          </a:stretch>
        </p:blipFill>
        <p:spPr bwMode="auto">
          <a:xfrm>
            <a:off x="1260177" y="4229894"/>
            <a:ext cx="6480175" cy="1395413"/>
          </a:xfrm>
          <a:noFill/>
          <a:ln>
            <a:miter lim="800000"/>
            <a:headEnd/>
            <a:tailEnd/>
          </a:ln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67544" y="1124744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Cost? 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2251894" y="5742782"/>
            <a:ext cx="404018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From www.southwestpv.com</a:t>
            </a:r>
          </a:p>
        </p:txBody>
      </p:sp>
      <p:pic>
        <p:nvPicPr>
          <p:cNvPr id="236566" name="Picture 22"/>
          <p:cNvPicPr>
            <a:picLocks noChangeAspect="1" noChangeArrowheads="1"/>
          </p:cNvPicPr>
          <p:nvPr/>
        </p:nvPicPr>
        <p:blipFill>
          <a:blip r:embed="rId3" cstate="print"/>
          <a:srcRect l="28017" t="51004" r="24110" b="24606"/>
          <a:stretch>
            <a:fillRect/>
          </a:stretch>
        </p:blipFill>
        <p:spPr bwMode="auto">
          <a:xfrm>
            <a:off x="1343744" y="1731169"/>
            <a:ext cx="6324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0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1689100"/>
            <a:ext cx="2857500" cy="3800475"/>
          </a:xfrm>
          <a:prstGeom prst="rect">
            <a:avLst/>
          </a:prstGeom>
          <a:noFill/>
        </p:spPr>
      </p:pic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819150" y="5440363"/>
            <a:ext cx="32480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Photovoltaic generator in Germany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(Rotating toward the sun)</a:t>
            </a:r>
          </a:p>
        </p:txBody>
      </p:sp>
      <p:pic>
        <p:nvPicPr>
          <p:cNvPr id="19486" name="Picture 30" descr="0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1995488"/>
            <a:ext cx="3810000" cy="2867025"/>
          </a:xfrm>
          <a:prstGeom prst="rect">
            <a:avLst/>
          </a:prstGeom>
          <a:noFill/>
        </p:spPr>
      </p:pic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230813" y="5097463"/>
            <a:ext cx="32480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Photovoltaic generator in Germany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(Schlierberg, Germany)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Photovoltaic generation </a:t>
            </a:r>
            <a:r>
              <a:rPr lang="en-US" altLang="ko-KR" sz="3000" dirty="0" smtClean="0">
                <a:latin typeface="Tahoma" pitchFamily="34" charset="0"/>
              </a:rPr>
              <a:t>examples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19150" y="5287963"/>
            <a:ext cx="32480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Photovoltaic generation ferry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(Sydney)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30813" y="48053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Photovoltaic generator in satellite</a:t>
            </a:r>
          </a:p>
        </p:txBody>
      </p:sp>
      <p:pic>
        <p:nvPicPr>
          <p:cNvPr id="22538" name="Picture 10" descr="ngo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1751013"/>
            <a:ext cx="2541587" cy="1677987"/>
          </a:xfrm>
          <a:prstGeom prst="rect">
            <a:avLst/>
          </a:prstGeom>
          <a:noFill/>
        </p:spPr>
      </p:pic>
      <p:pic>
        <p:nvPicPr>
          <p:cNvPr id="22540" name="Picture 12" descr="ngo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3590925"/>
            <a:ext cx="2541587" cy="1677988"/>
          </a:xfrm>
          <a:prstGeom prst="rect">
            <a:avLst/>
          </a:prstGeom>
          <a:noFill/>
        </p:spPr>
      </p:pic>
      <p:pic>
        <p:nvPicPr>
          <p:cNvPr id="22542" name="Picture 14" descr="ngo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575" y="2270125"/>
            <a:ext cx="3251200" cy="2430463"/>
          </a:xfrm>
          <a:prstGeom prst="rect">
            <a:avLst/>
          </a:prstGeom>
          <a:noFill/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Photovoltaic generation examples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63575" y="126876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9900"/>
                </a:solidFill>
                <a:latin typeface="Arial" charset="0"/>
              </a:rPr>
              <a:t>Future : Photovoltaic generation in the moon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04850" y="1987898"/>
            <a:ext cx="50498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Solar energy in the moon is approximately </a:t>
            </a:r>
          </a:p>
          <a:p>
            <a:pPr marL="88900" indent="-88900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Energy is transferred to earth by microwave</a:t>
            </a:r>
          </a:p>
          <a:p>
            <a:pPr marL="88900" indent="-88900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24 hours full time generation </a:t>
            </a:r>
          </a:p>
          <a:p>
            <a:pPr marL="88900" indent="-88900">
              <a:lnSpc>
                <a:spcPct val="120000"/>
              </a:lnSpc>
            </a:pPr>
            <a:r>
              <a:rPr lang="en-US" altLang="ko-KR" sz="2000">
                <a:latin typeface="Arial" charset="0"/>
              </a:rPr>
              <a:t> (independent of weather)</a:t>
            </a:r>
          </a:p>
          <a:p>
            <a:pPr marL="88900" indent="-88900">
              <a:lnSpc>
                <a:spcPct val="12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Module size is 10x5[km] and receiving antenna diameter is 10~13km to produce 10GW</a:t>
            </a:r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2527300" y="2399060"/>
          <a:ext cx="1400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399060"/>
                        <a:ext cx="1400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465888" y="3161060"/>
            <a:ext cx="1968500" cy="2032000"/>
            <a:chOff x="4353" y="2400"/>
            <a:chExt cx="1240" cy="1280"/>
          </a:xfrm>
        </p:grpSpPr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4353" y="2400"/>
            <a:ext cx="1240" cy="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Image" r:id="rId5" imgW="1968254" imgH="2031746" progId="">
                    <p:embed/>
                  </p:oleObj>
                </mc:Choice>
                <mc:Fallback>
                  <p:oleObj name="Image" r:id="rId5" imgW="1968254" imgH="2031746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" y="2400"/>
                          <a:ext cx="1240" cy="1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06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 b="27196"/>
            <a:stretch>
              <a:fillRect/>
            </a:stretch>
          </p:blipFill>
          <p:spPr bwMode="auto">
            <a:xfrm rot="-67412131">
              <a:off x="4561" y="2460"/>
              <a:ext cx="32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504" y="2872"/>
              <a:ext cx="400" cy="300"/>
              <a:chOff x="3384" y="2840"/>
              <a:chExt cx="400" cy="300"/>
            </a:xfrm>
          </p:grpSpPr>
          <p:sp>
            <p:nvSpPr>
              <p:cNvPr id="20507" name="AutoShape 27"/>
              <p:cNvSpPr>
                <a:spLocks noChangeArrowheads="1"/>
              </p:cNvSpPr>
              <p:nvPr/>
            </p:nvSpPr>
            <p:spPr bwMode="auto">
              <a:xfrm>
                <a:off x="3384" y="2844"/>
                <a:ext cx="400" cy="296"/>
              </a:xfrm>
              <a:prstGeom prst="parallelogram">
                <a:avLst>
                  <a:gd name="adj" fmla="val 65315"/>
                </a:avLst>
              </a:prstGeom>
              <a:solidFill>
                <a:srgbClr val="666699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0508" name="Line 28"/>
              <p:cNvSpPr>
                <a:spLocks noChangeShapeType="1"/>
              </p:cNvSpPr>
              <p:nvPr/>
            </p:nvSpPr>
            <p:spPr bwMode="auto">
              <a:xfrm flipH="1">
                <a:off x="3452" y="2840"/>
                <a:ext cx="192" cy="2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 flipH="1">
                <a:off x="3520" y="2840"/>
                <a:ext cx="192" cy="2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>
                <a:off x="3528" y="2920"/>
                <a:ext cx="2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/>
            </p:nvSpPr>
            <p:spPr bwMode="auto">
              <a:xfrm>
                <a:off x="3484" y="2992"/>
                <a:ext cx="2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15" name="Line 35"/>
              <p:cNvSpPr>
                <a:spLocks noChangeShapeType="1"/>
              </p:cNvSpPr>
              <p:nvPr/>
            </p:nvSpPr>
            <p:spPr bwMode="auto">
              <a:xfrm>
                <a:off x="3432" y="3068"/>
                <a:ext cx="2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4776" y="2641"/>
              <a:ext cx="320" cy="319"/>
            </a:xfrm>
            <a:custGeom>
              <a:avLst/>
              <a:gdLst/>
              <a:ahLst/>
              <a:cxnLst>
                <a:cxn ang="0">
                  <a:pos x="88" y="319"/>
                </a:cxn>
                <a:cxn ang="0">
                  <a:pos x="304" y="207"/>
                </a:cxn>
                <a:cxn ang="0">
                  <a:pos x="184" y="23"/>
                </a:cxn>
                <a:cxn ang="0">
                  <a:pos x="56" y="71"/>
                </a:cxn>
                <a:cxn ang="0">
                  <a:pos x="0" y="47"/>
                </a:cxn>
              </a:cxnLst>
              <a:rect l="0" t="0" r="r" b="b"/>
              <a:pathLst>
                <a:path w="320" h="319">
                  <a:moveTo>
                    <a:pt x="88" y="319"/>
                  </a:moveTo>
                  <a:cubicBezTo>
                    <a:pt x="188" y="287"/>
                    <a:pt x="288" y="256"/>
                    <a:pt x="304" y="207"/>
                  </a:cubicBezTo>
                  <a:cubicBezTo>
                    <a:pt x="320" y="158"/>
                    <a:pt x="225" y="46"/>
                    <a:pt x="184" y="23"/>
                  </a:cubicBezTo>
                  <a:cubicBezTo>
                    <a:pt x="143" y="0"/>
                    <a:pt x="87" y="67"/>
                    <a:pt x="56" y="71"/>
                  </a:cubicBezTo>
                  <a:cubicBezTo>
                    <a:pt x="25" y="75"/>
                    <a:pt x="19" y="46"/>
                    <a:pt x="0" y="4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481763" y="2640360"/>
            <a:ext cx="277812" cy="417513"/>
            <a:chOff x="4083" y="1840"/>
            <a:chExt cx="175" cy="263"/>
          </a:xfrm>
        </p:grpSpPr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rot="-1557330">
              <a:off x="4083" y="1840"/>
              <a:ext cx="48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rot="20042670" flipV="1">
              <a:off x="4148" y="1920"/>
              <a:ext cx="3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rot="-1557330">
              <a:off x="4210" y="1895"/>
              <a:ext cx="4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Photovoltaic generation examples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099175" y="2679700"/>
            <a:ext cx="1571625" cy="2381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3176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3176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099175" y="3316288"/>
            <a:ext cx="1571625" cy="4603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039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0392"/>
                  <a:invGamma/>
                </a:schemeClr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895975" y="2743200"/>
            <a:ext cx="273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7600950" y="2743200"/>
            <a:ext cx="2111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6169025" y="2743200"/>
            <a:ext cx="138113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V="1">
            <a:off x="6307138" y="2743200"/>
            <a:ext cx="146050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6461125" y="2743200"/>
            <a:ext cx="138113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V="1">
            <a:off x="6599238" y="2743200"/>
            <a:ext cx="147637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6746875" y="2743200"/>
            <a:ext cx="138113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6884988" y="2743200"/>
            <a:ext cx="146050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7031038" y="2743200"/>
            <a:ext cx="138112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7169150" y="2743200"/>
            <a:ext cx="147638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7316788" y="2743200"/>
            <a:ext cx="138112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V="1">
            <a:off x="7454900" y="2743200"/>
            <a:ext cx="146050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5880100" y="3435350"/>
            <a:ext cx="2889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7600950" y="3435350"/>
            <a:ext cx="2190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6169025" y="3435350"/>
            <a:ext cx="138113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V="1">
            <a:off x="6307138" y="3435350"/>
            <a:ext cx="146050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6461125" y="3435350"/>
            <a:ext cx="138113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 flipV="1">
            <a:off x="6599238" y="3435350"/>
            <a:ext cx="147637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6746875" y="3435350"/>
            <a:ext cx="138113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 flipV="1">
            <a:off x="6884988" y="3435350"/>
            <a:ext cx="146050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7031038" y="3435350"/>
            <a:ext cx="138112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 flipV="1">
            <a:off x="7169150" y="3435350"/>
            <a:ext cx="147638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7316788" y="3435350"/>
            <a:ext cx="138112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 flipV="1">
            <a:off x="7454900" y="3435350"/>
            <a:ext cx="146050" cy="111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5856288" y="3562350"/>
            <a:ext cx="3127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7600950" y="3562350"/>
            <a:ext cx="2111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6169025" y="3562350"/>
            <a:ext cx="138113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 flipV="1">
            <a:off x="6307138" y="3562350"/>
            <a:ext cx="146050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6461125" y="3562350"/>
            <a:ext cx="138113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 flipV="1">
            <a:off x="6599238" y="3562350"/>
            <a:ext cx="147637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>
            <a:off x="6746875" y="3562350"/>
            <a:ext cx="138113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 flipV="1">
            <a:off x="6884988" y="3562350"/>
            <a:ext cx="146050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>
            <a:off x="7031038" y="3562350"/>
            <a:ext cx="138112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 flipV="1">
            <a:off x="7169150" y="3562350"/>
            <a:ext cx="147638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>
            <a:off x="7316788" y="3562350"/>
            <a:ext cx="138112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 flipV="1">
            <a:off x="7454900" y="3562350"/>
            <a:ext cx="146050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5" name="Line 73"/>
          <p:cNvSpPr>
            <a:spLocks noChangeShapeType="1"/>
          </p:cNvSpPr>
          <p:nvPr/>
        </p:nvSpPr>
        <p:spPr bwMode="auto">
          <a:xfrm>
            <a:off x="5883275" y="2730500"/>
            <a:ext cx="0" cy="704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6" name="Line 74"/>
          <p:cNvSpPr>
            <a:spLocks noChangeShapeType="1"/>
          </p:cNvSpPr>
          <p:nvPr/>
        </p:nvSpPr>
        <p:spPr bwMode="auto">
          <a:xfrm>
            <a:off x="7812088" y="2755900"/>
            <a:ext cx="0" cy="679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7" name="Line 75"/>
          <p:cNvSpPr>
            <a:spLocks noChangeShapeType="1"/>
          </p:cNvSpPr>
          <p:nvPr/>
        </p:nvSpPr>
        <p:spPr bwMode="auto">
          <a:xfrm flipV="1">
            <a:off x="5883275" y="2933700"/>
            <a:ext cx="0" cy="246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28" name="Line 76"/>
          <p:cNvSpPr>
            <a:spLocks noChangeShapeType="1"/>
          </p:cNvSpPr>
          <p:nvPr/>
        </p:nvSpPr>
        <p:spPr bwMode="auto">
          <a:xfrm flipV="1">
            <a:off x="7810500" y="2930525"/>
            <a:ext cx="0" cy="246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37" name="Line 85"/>
          <p:cNvSpPr>
            <a:spLocks noChangeShapeType="1"/>
          </p:cNvSpPr>
          <p:nvPr/>
        </p:nvSpPr>
        <p:spPr bwMode="auto">
          <a:xfrm>
            <a:off x="5865813" y="3546475"/>
            <a:ext cx="0" cy="1482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38" name="Line 86"/>
          <p:cNvSpPr>
            <a:spLocks noChangeShapeType="1"/>
          </p:cNvSpPr>
          <p:nvPr/>
        </p:nvSpPr>
        <p:spPr bwMode="auto">
          <a:xfrm>
            <a:off x="7812088" y="3562350"/>
            <a:ext cx="0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39" name="Line 87"/>
          <p:cNvSpPr>
            <a:spLocks noChangeShapeType="1"/>
          </p:cNvSpPr>
          <p:nvPr/>
        </p:nvSpPr>
        <p:spPr bwMode="auto">
          <a:xfrm flipH="1">
            <a:off x="7242175" y="4103688"/>
            <a:ext cx="5873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40" name="Line 88"/>
          <p:cNvSpPr>
            <a:spLocks noChangeShapeType="1"/>
          </p:cNvSpPr>
          <p:nvPr/>
        </p:nvSpPr>
        <p:spPr bwMode="auto">
          <a:xfrm>
            <a:off x="7423150" y="4119563"/>
            <a:ext cx="0" cy="12366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32" name="AutoShape 80"/>
          <p:cNvSpPr>
            <a:spLocks noChangeArrowheads="1"/>
          </p:cNvSpPr>
          <p:nvPr/>
        </p:nvSpPr>
        <p:spPr bwMode="auto">
          <a:xfrm rot="10800000">
            <a:off x="7164388" y="4114800"/>
            <a:ext cx="534987" cy="498475"/>
          </a:xfrm>
          <a:custGeom>
            <a:avLst/>
            <a:gdLst>
              <a:gd name="G0" fmla="+- 2961 0 0"/>
              <a:gd name="G1" fmla="+- 21600 0 2961"/>
              <a:gd name="G2" fmla="*/ 2961 1 2"/>
              <a:gd name="G3" fmla="+- 21600 0 G2"/>
              <a:gd name="G4" fmla="+/ 2961 21600 2"/>
              <a:gd name="G5" fmla="+/ G1 0 2"/>
              <a:gd name="G6" fmla="*/ 21600 21600 2961"/>
              <a:gd name="G7" fmla="*/ G6 1 2"/>
              <a:gd name="G8" fmla="+- 21600 0 G7"/>
              <a:gd name="G9" fmla="*/ 21600 1 2"/>
              <a:gd name="G10" fmla="+- 2961 0 G9"/>
              <a:gd name="G11" fmla="?: G10 G8 0"/>
              <a:gd name="G12" fmla="?: G10 G7 21600"/>
              <a:gd name="T0" fmla="*/ 20119 w 21600"/>
              <a:gd name="T1" fmla="*/ 10800 h 21600"/>
              <a:gd name="T2" fmla="*/ 10800 w 21600"/>
              <a:gd name="T3" fmla="*/ 21600 h 21600"/>
              <a:gd name="T4" fmla="*/ 1481 w 21600"/>
              <a:gd name="T5" fmla="*/ 10800 h 21600"/>
              <a:gd name="T6" fmla="*/ 10800 w 21600"/>
              <a:gd name="T7" fmla="*/ 0 h 21600"/>
              <a:gd name="T8" fmla="*/ 3281 w 21600"/>
              <a:gd name="T9" fmla="*/ 3281 h 21600"/>
              <a:gd name="T10" fmla="*/ 18319 w 21600"/>
              <a:gd name="T11" fmla="*/ 1831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961" y="21600"/>
                </a:lnTo>
                <a:lnTo>
                  <a:pt x="1863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 flipH="1">
            <a:off x="5864225" y="5005388"/>
            <a:ext cx="15922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702300" y="4173538"/>
            <a:ext cx="361950" cy="322262"/>
            <a:chOff x="2452" y="2776"/>
            <a:chExt cx="168" cy="162"/>
          </a:xfrm>
        </p:grpSpPr>
        <p:sp>
          <p:nvSpPr>
            <p:cNvPr id="23630" name="AutoShape 78"/>
            <p:cNvSpPr>
              <a:spLocks noChangeArrowheads="1"/>
            </p:cNvSpPr>
            <p:nvPr/>
          </p:nvSpPr>
          <p:spPr bwMode="auto">
            <a:xfrm rot="10800000">
              <a:off x="2452" y="2911"/>
              <a:ext cx="168" cy="27"/>
            </a:xfrm>
            <a:custGeom>
              <a:avLst/>
              <a:gdLst>
                <a:gd name="G0" fmla="+- 4114 0 0"/>
                <a:gd name="G1" fmla="+- 21600 0 4114"/>
                <a:gd name="G2" fmla="*/ 4114 1 2"/>
                <a:gd name="G3" fmla="+- 21600 0 G2"/>
                <a:gd name="G4" fmla="+/ 4114 21600 2"/>
                <a:gd name="G5" fmla="+/ G1 0 2"/>
                <a:gd name="G6" fmla="*/ 21600 21600 4114"/>
                <a:gd name="G7" fmla="*/ G6 1 2"/>
                <a:gd name="G8" fmla="+- 21600 0 G7"/>
                <a:gd name="G9" fmla="*/ 21600 1 2"/>
                <a:gd name="G10" fmla="+- 4114 0 G9"/>
                <a:gd name="G11" fmla="?: G10 G8 0"/>
                <a:gd name="G12" fmla="?: G10 G7 21600"/>
                <a:gd name="T0" fmla="*/ 19543 w 21600"/>
                <a:gd name="T1" fmla="*/ 10800 h 21600"/>
                <a:gd name="T2" fmla="*/ 10800 w 21600"/>
                <a:gd name="T3" fmla="*/ 21600 h 21600"/>
                <a:gd name="T4" fmla="*/ 2057 w 21600"/>
                <a:gd name="T5" fmla="*/ 10800 h 21600"/>
                <a:gd name="T6" fmla="*/ 10800 w 21600"/>
                <a:gd name="T7" fmla="*/ 0 h 21600"/>
                <a:gd name="T8" fmla="*/ 3857 w 21600"/>
                <a:gd name="T9" fmla="*/ 3857 h 21600"/>
                <a:gd name="T10" fmla="*/ 17743 w 21600"/>
                <a:gd name="T11" fmla="*/ 177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114" y="21600"/>
                  </a:lnTo>
                  <a:lnTo>
                    <a:pt x="174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629" name="Oval 77"/>
            <p:cNvSpPr>
              <a:spLocks noChangeArrowheads="1"/>
            </p:cNvSpPr>
            <p:nvPr/>
          </p:nvSpPr>
          <p:spPr bwMode="auto">
            <a:xfrm>
              <a:off x="2456" y="2776"/>
              <a:ext cx="152" cy="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7242175" y="4864100"/>
            <a:ext cx="363538" cy="322263"/>
            <a:chOff x="4612" y="3206"/>
            <a:chExt cx="168" cy="162"/>
          </a:xfrm>
        </p:grpSpPr>
        <p:sp>
          <p:nvSpPr>
            <p:cNvPr id="23635" name="Oval 83"/>
            <p:cNvSpPr>
              <a:spLocks noChangeArrowheads="1"/>
            </p:cNvSpPr>
            <p:nvPr/>
          </p:nvSpPr>
          <p:spPr bwMode="auto">
            <a:xfrm>
              <a:off x="4624" y="3206"/>
              <a:ext cx="152" cy="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FF9999"/>
                  </a:solidFill>
                </a:rPr>
                <a:t>G</a:t>
              </a:r>
            </a:p>
          </p:txBody>
        </p:sp>
        <p:sp>
          <p:nvSpPr>
            <p:cNvPr id="23634" name="AutoShape 82"/>
            <p:cNvSpPr>
              <a:spLocks noChangeArrowheads="1"/>
            </p:cNvSpPr>
            <p:nvPr/>
          </p:nvSpPr>
          <p:spPr bwMode="auto">
            <a:xfrm rot="10800000">
              <a:off x="4612" y="3341"/>
              <a:ext cx="168" cy="27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3644" name="Text Box 92"/>
          <p:cNvSpPr txBox="1">
            <a:spLocks noChangeArrowheads="1"/>
          </p:cNvSpPr>
          <p:nvPr/>
        </p:nvSpPr>
        <p:spPr bwMode="auto">
          <a:xfrm>
            <a:off x="6072188" y="3706813"/>
            <a:ext cx="1616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Heat exchanger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5957888" y="2843213"/>
            <a:ext cx="18319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Solar heat Concentrator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5145088" y="4122738"/>
            <a:ext cx="685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Pump</a:t>
            </a:r>
          </a:p>
        </p:txBody>
      </p:sp>
      <p:sp>
        <p:nvSpPr>
          <p:cNvPr id="23647" name="Text Box 95"/>
          <p:cNvSpPr txBox="1">
            <a:spLocks noChangeArrowheads="1"/>
          </p:cNvSpPr>
          <p:nvPr/>
        </p:nvSpPr>
        <p:spPr bwMode="auto">
          <a:xfrm>
            <a:off x="6381750" y="4205288"/>
            <a:ext cx="8588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Turbine</a:t>
            </a:r>
          </a:p>
        </p:txBody>
      </p:sp>
      <p:sp>
        <p:nvSpPr>
          <p:cNvPr id="23648" name="Text Box 96"/>
          <p:cNvSpPr txBox="1">
            <a:spLocks noChangeArrowheads="1"/>
          </p:cNvSpPr>
          <p:nvPr/>
        </p:nvSpPr>
        <p:spPr bwMode="auto">
          <a:xfrm>
            <a:off x="7545388" y="4881563"/>
            <a:ext cx="10271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Generator</a:t>
            </a:r>
          </a:p>
        </p:txBody>
      </p:sp>
      <p:pic>
        <p:nvPicPr>
          <p:cNvPr id="23651" name="Picture 99" descr="j021255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138" y="5426075"/>
            <a:ext cx="473075" cy="465138"/>
          </a:xfrm>
          <a:prstGeom prst="rect">
            <a:avLst/>
          </a:prstGeom>
          <a:noFill/>
        </p:spPr>
      </p:pic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602413" y="1709738"/>
            <a:ext cx="436562" cy="417512"/>
            <a:chOff x="1855" y="1217"/>
            <a:chExt cx="461" cy="458"/>
          </a:xfrm>
        </p:grpSpPr>
        <p:pic>
          <p:nvPicPr>
            <p:cNvPr id="23653" name="Picture 101" descr="j0079268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5" y="1217"/>
              <a:ext cx="461" cy="458"/>
            </a:xfrm>
            <a:prstGeom prst="rect">
              <a:avLst/>
            </a:prstGeom>
            <a:noFill/>
          </p:spPr>
        </p:pic>
        <p:sp>
          <p:nvSpPr>
            <p:cNvPr id="23654" name="Oval 102"/>
            <p:cNvSpPr>
              <a:spLocks noChangeArrowheads="1"/>
            </p:cNvSpPr>
            <p:nvPr/>
          </p:nvSpPr>
          <p:spPr bwMode="auto">
            <a:xfrm>
              <a:off x="1940" y="1308"/>
              <a:ext cx="284" cy="2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3655" name="Line 103"/>
          <p:cNvSpPr>
            <a:spLocks noChangeShapeType="1"/>
          </p:cNvSpPr>
          <p:nvPr/>
        </p:nvSpPr>
        <p:spPr bwMode="auto">
          <a:xfrm>
            <a:off x="6819900" y="2235200"/>
            <a:ext cx="0" cy="342900"/>
          </a:xfrm>
          <a:prstGeom prst="line">
            <a:avLst/>
          </a:prstGeom>
          <a:noFill/>
          <a:ln w="76200">
            <a:pattFill prst="dkUp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656" name="Text Box 104"/>
          <p:cNvSpPr txBox="1">
            <a:spLocks noChangeArrowheads="1"/>
          </p:cNvSpPr>
          <p:nvPr/>
        </p:nvSpPr>
        <p:spPr bwMode="auto">
          <a:xfrm>
            <a:off x="704850" y="2586038"/>
            <a:ext cx="38671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Concentrate solar heat to over 400</a:t>
            </a:r>
            <a:r>
              <a:rPr lang="en-US" altLang="ko-KR" sz="2000"/>
              <a:t>℃</a:t>
            </a:r>
            <a:r>
              <a:rPr lang="en-US" altLang="ko-KR" sz="2000">
                <a:latin typeface="Arial" charset="0"/>
              </a:rPr>
              <a:t> with reflector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Turbine produce electricity with high temperature steam water </a:t>
            </a:r>
            <a:endParaRPr lang="en-US" altLang="ko-KR" sz="2000"/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Dessert is suitable for solar heat generation since strong solar radiation quantity</a:t>
            </a:r>
          </a:p>
        </p:txBody>
      </p:sp>
      <p:sp>
        <p:nvSpPr>
          <p:cNvPr id="23657" name="Text Box 105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Energy generation with solar heat</a:t>
            </a:r>
          </a:p>
        </p:txBody>
      </p:sp>
      <p:sp>
        <p:nvSpPr>
          <p:cNvPr id="69" name="제목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heat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94" name="Picture 94" descr="image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590800"/>
            <a:ext cx="3573463" cy="2971800"/>
          </a:xfrm>
          <a:prstGeom prst="rect">
            <a:avLst/>
          </a:prstGeom>
          <a:noFill/>
        </p:spPr>
      </p:pic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704850" y="2471738"/>
            <a:ext cx="35496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Trough type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California, USA(354MW)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Rotate toward the sun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solar heat generation [Trough]</a:t>
            </a:r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1320800" y="3949700"/>
            <a:ext cx="1866900" cy="1714500"/>
            <a:chOff x="872" y="2664"/>
            <a:chExt cx="1176" cy="1080"/>
          </a:xfrm>
        </p:grpSpPr>
        <p:sp>
          <p:nvSpPr>
            <p:cNvPr id="25712" name="Arc 112"/>
            <p:cNvSpPr>
              <a:spLocks/>
            </p:cNvSpPr>
            <p:nvPr/>
          </p:nvSpPr>
          <p:spPr bwMode="auto">
            <a:xfrm rot="8100000">
              <a:off x="968" y="2664"/>
              <a:ext cx="1080" cy="10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13" name="Arc 113"/>
            <p:cNvSpPr>
              <a:spLocks/>
            </p:cNvSpPr>
            <p:nvPr/>
          </p:nvSpPr>
          <p:spPr bwMode="auto">
            <a:xfrm rot="6957632">
              <a:off x="872" y="2664"/>
              <a:ext cx="1080" cy="10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14" name="Arc 114"/>
            <p:cNvSpPr>
              <a:spLocks/>
            </p:cNvSpPr>
            <p:nvPr/>
          </p:nvSpPr>
          <p:spPr bwMode="auto">
            <a:xfrm rot="9405718">
              <a:off x="968" y="2664"/>
              <a:ext cx="1080" cy="10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15" name="AutoShape 115"/>
            <p:cNvSpPr>
              <a:spLocks noChangeArrowheads="1"/>
            </p:cNvSpPr>
            <p:nvPr/>
          </p:nvSpPr>
          <p:spPr bwMode="auto">
            <a:xfrm rot="5400000">
              <a:off x="1288" y="2904"/>
              <a:ext cx="378" cy="176"/>
            </a:xfrm>
            <a:custGeom>
              <a:avLst/>
              <a:gdLst>
                <a:gd name="G0" fmla="+- 13864 0 0"/>
                <a:gd name="G1" fmla="+- 5523 0 0"/>
                <a:gd name="G2" fmla="+- 21600 0 5523"/>
                <a:gd name="G3" fmla="+- 10800 0 5523"/>
                <a:gd name="G4" fmla="+- 21600 0 13864"/>
                <a:gd name="G5" fmla="*/ G4 G3 10800"/>
                <a:gd name="G6" fmla="+- 21600 0 G5"/>
                <a:gd name="T0" fmla="*/ 13864 w 21600"/>
                <a:gd name="T1" fmla="*/ 0 h 21600"/>
                <a:gd name="T2" fmla="*/ 0 w 21600"/>
                <a:gd name="T3" fmla="*/ 10800 h 21600"/>
                <a:gd name="T4" fmla="*/ 1386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864" y="0"/>
                  </a:moveTo>
                  <a:lnTo>
                    <a:pt x="13864" y="5523"/>
                  </a:lnTo>
                  <a:lnTo>
                    <a:pt x="3375" y="5523"/>
                  </a:lnTo>
                  <a:lnTo>
                    <a:pt x="3375" y="16077"/>
                  </a:lnTo>
                  <a:lnTo>
                    <a:pt x="13864" y="16077"/>
                  </a:lnTo>
                  <a:lnTo>
                    <a:pt x="1386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523"/>
                  </a:moveTo>
                  <a:lnTo>
                    <a:pt x="1350" y="16077"/>
                  </a:lnTo>
                  <a:lnTo>
                    <a:pt x="2700" y="16077"/>
                  </a:lnTo>
                  <a:lnTo>
                    <a:pt x="2700" y="5523"/>
                  </a:lnTo>
                  <a:close/>
                </a:path>
                <a:path w="21600" h="21600">
                  <a:moveTo>
                    <a:pt x="0" y="5523"/>
                  </a:moveTo>
                  <a:lnTo>
                    <a:pt x="0" y="16077"/>
                  </a:lnTo>
                  <a:lnTo>
                    <a:pt x="675" y="16077"/>
                  </a:lnTo>
                  <a:lnTo>
                    <a:pt x="675" y="552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16" name="AutoShape 116"/>
            <p:cNvSpPr>
              <a:spLocks noChangeArrowheads="1"/>
            </p:cNvSpPr>
            <p:nvPr/>
          </p:nvSpPr>
          <p:spPr bwMode="auto">
            <a:xfrm rot="2700000">
              <a:off x="1040" y="2904"/>
              <a:ext cx="378" cy="176"/>
            </a:xfrm>
            <a:custGeom>
              <a:avLst/>
              <a:gdLst>
                <a:gd name="G0" fmla="+- 13864 0 0"/>
                <a:gd name="G1" fmla="+- 5523 0 0"/>
                <a:gd name="G2" fmla="+- 21600 0 5523"/>
                <a:gd name="G3" fmla="+- 10800 0 5523"/>
                <a:gd name="G4" fmla="+- 21600 0 13864"/>
                <a:gd name="G5" fmla="*/ G4 G3 10800"/>
                <a:gd name="G6" fmla="+- 21600 0 G5"/>
                <a:gd name="T0" fmla="*/ 13864 w 21600"/>
                <a:gd name="T1" fmla="*/ 0 h 21600"/>
                <a:gd name="T2" fmla="*/ 0 w 21600"/>
                <a:gd name="T3" fmla="*/ 10800 h 21600"/>
                <a:gd name="T4" fmla="*/ 1386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864" y="0"/>
                  </a:moveTo>
                  <a:lnTo>
                    <a:pt x="13864" y="5523"/>
                  </a:lnTo>
                  <a:lnTo>
                    <a:pt x="3375" y="5523"/>
                  </a:lnTo>
                  <a:lnTo>
                    <a:pt x="3375" y="16077"/>
                  </a:lnTo>
                  <a:lnTo>
                    <a:pt x="13864" y="16077"/>
                  </a:lnTo>
                  <a:lnTo>
                    <a:pt x="1386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523"/>
                  </a:moveTo>
                  <a:lnTo>
                    <a:pt x="1350" y="16077"/>
                  </a:lnTo>
                  <a:lnTo>
                    <a:pt x="2700" y="16077"/>
                  </a:lnTo>
                  <a:lnTo>
                    <a:pt x="2700" y="5523"/>
                  </a:lnTo>
                  <a:close/>
                </a:path>
                <a:path w="21600" h="21600">
                  <a:moveTo>
                    <a:pt x="0" y="5523"/>
                  </a:moveTo>
                  <a:lnTo>
                    <a:pt x="0" y="16077"/>
                  </a:lnTo>
                  <a:lnTo>
                    <a:pt x="675" y="16077"/>
                  </a:lnTo>
                  <a:lnTo>
                    <a:pt x="675" y="552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17" name="AutoShape 117"/>
            <p:cNvSpPr>
              <a:spLocks noChangeArrowheads="1"/>
            </p:cNvSpPr>
            <p:nvPr/>
          </p:nvSpPr>
          <p:spPr bwMode="auto">
            <a:xfrm rot="8100000">
              <a:off x="1544" y="2904"/>
              <a:ext cx="378" cy="176"/>
            </a:xfrm>
            <a:custGeom>
              <a:avLst/>
              <a:gdLst>
                <a:gd name="G0" fmla="+- 13864 0 0"/>
                <a:gd name="G1" fmla="+- 5523 0 0"/>
                <a:gd name="G2" fmla="+- 21600 0 5523"/>
                <a:gd name="G3" fmla="+- 10800 0 5523"/>
                <a:gd name="G4" fmla="+- 21600 0 13864"/>
                <a:gd name="G5" fmla="*/ G4 G3 10800"/>
                <a:gd name="G6" fmla="+- 21600 0 G5"/>
                <a:gd name="T0" fmla="*/ 13864 w 21600"/>
                <a:gd name="T1" fmla="*/ 0 h 21600"/>
                <a:gd name="T2" fmla="*/ 0 w 21600"/>
                <a:gd name="T3" fmla="*/ 10800 h 21600"/>
                <a:gd name="T4" fmla="*/ 1386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864" y="0"/>
                  </a:moveTo>
                  <a:lnTo>
                    <a:pt x="13864" y="5523"/>
                  </a:lnTo>
                  <a:lnTo>
                    <a:pt x="3375" y="5523"/>
                  </a:lnTo>
                  <a:lnTo>
                    <a:pt x="3375" y="16077"/>
                  </a:lnTo>
                  <a:lnTo>
                    <a:pt x="13864" y="16077"/>
                  </a:lnTo>
                  <a:lnTo>
                    <a:pt x="1386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523"/>
                  </a:moveTo>
                  <a:lnTo>
                    <a:pt x="1350" y="16077"/>
                  </a:lnTo>
                  <a:lnTo>
                    <a:pt x="2700" y="16077"/>
                  </a:lnTo>
                  <a:lnTo>
                    <a:pt x="2700" y="5523"/>
                  </a:lnTo>
                  <a:close/>
                </a:path>
                <a:path w="21600" h="21600">
                  <a:moveTo>
                    <a:pt x="0" y="5523"/>
                  </a:moveTo>
                  <a:lnTo>
                    <a:pt x="0" y="16077"/>
                  </a:lnTo>
                  <a:lnTo>
                    <a:pt x="675" y="16077"/>
                  </a:lnTo>
                  <a:lnTo>
                    <a:pt x="675" y="552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18" name="Oval 118"/>
            <p:cNvSpPr>
              <a:spLocks noChangeArrowheads="1"/>
            </p:cNvSpPr>
            <p:nvPr/>
          </p:nvSpPr>
          <p:spPr bwMode="auto">
            <a:xfrm>
              <a:off x="1424" y="3472"/>
              <a:ext cx="88" cy="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724" name="AutoShape 124"/>
            <p:cNvSpPr>
              <a:spLocks noChangeArrowheads="1"/>
            </p:cNvSpPr>
            <p:nvPr/>
          </p:nvSpPr>
          <p:spPr bwMode="auto">
            <a:xfrm>
              <a:off x="1344" y="3264"/>
              <a:ext cx="288" cy="128"/>
            </a:xfrm>
            <a:prstGeom prst="curvedDownArrow">
              <a:avLst>
                <a:gd name="adj1" fmla="val 45000"/>
                <a:gd name="adj2" fmla="val 90000"/>
                <a:gd name="adj3" fmla="val 3333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5726" name="Text Box 126"/>
          <p:cNvSpPr txBox="1">
            <a:spLocks noChangeArrowheads="1"/>
          </p:cNvSpPr>
          <p:nvPr/>
        </p:nvSpPr>
        <p:spPr bwMode="auto">
          <a:xfrm>
            <a:off x="760413" y="54784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Schematic of Trough type</a:t>
            </a:r>
          </a:p>
        </p:txBody>
      </p:sp>
      <p:sp>
        <p:nvSpPr>
          <p:cNvPr id="25727" name="Text Box 127"/>
          <p:cNvSpPr txBox="1">
            <a:spLocks noChangeArrowheads="1"/>
          </p:cNvSpPr>
          <p:nvPr/>
        </p:nvSpPr>
        <p:spPr bwMode="auto">
          <a:xfrm>
            <a:off x="5268913" y="55165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Trough type generator</a:t>
            </a:r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heat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5" name="Picture 15" descr="999963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600" y="2433638"/>
            <a:ext cx="3429000" cy="3438525"/>
          </a:xfrm>
          <a:prstGeom prst="rect">
            <a:avLst/>
          </a:prstGeom>
          <a:noFill/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704850" y="2395538"/>
            <a:ext cx="3549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ko-KR" altLang="ko-KR" sz="2000">
                <a:solidFill>
                  <a:srgbClr val="FF3300"/>
                </a:solidFill>
                <a:latin typeface="Arial" charset="0"/>
              </a:rPr>
              <a:t>Dish/engine type</a:t>
            </a:r>
            <a:endParaRPr lang="en-US" altLang="ko-KR" sz="2000">
              <a:solidFill>
                <a:srgbClr val="FF3300"/>
              </a:solidFill>
              <a:latin typeface="Arial" charset="0"/>
            </a:endParaRP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Receiver get heat energy by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Concentrator</a:t>
            </a:r>
            <a:endParaRPr lang="ko-KR" altLang="ko-KR" sz="2000">
              <a:latin typeface="Arial" charset="0"/>
            </a:endParaRPr>
          </a:p>
          <a:p>
            <a:pPr marL="88900" indent="-88900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solar heat generation [Dish/engine]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heat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35150" y="1946275"/>
            <a:ext cx="5627688" cy="1528763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3000" b="1">
                <a:latin typeface="Tahoma" pitchFamily="34" charset="0"/>
              </a:rPr>
              <a:t>Natural energy sources</a:t>
            </a:r>
            <a:br>
              <a:rPr lang="en-US" altLang="ko-KR" sz="3000" b="1">
                <a:latin typeface="Tahoma" pitchFamily="34" charset="0"/>
              </a:rPr>
            </a:br>
            <a:r>
              <a:rPr lang="en-US" altLang="ko-KR" sz="3000" b="1">
                <a:latin typeface="Tahoma" pitchFamily="34" charset="0"/>
              </a:rPr>
              <a:t/>
            </a:r>
            <a:br>
              <a:rPr lang="en-US" altLang="ko-KR" sz="3000" b="1">
                <a:latin typeface="Tahoma" pitchFamily="34" charset="0"/>
              </a:rPr>
            </a:br>
            <a:r>
              <a:rPr lang="en-US" altLang="ko-KR" sz="3000">
                <a:solidFill>
                  <a:srgbClr val="009900"/>
                </a:solidFill>
                <a:latin typeface="Tahoma" pitchFamily="34" charset="0"/>
              </a:rPr>
              <a:t>Solar Energy</a:t>
            </a:r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676650" y="3825875"/>
          <a:ext cx="179070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비트맵 이미지" r:id="rId3" imgW="1790476" imgH="1848108" progId="PBrush">
                  <p:embed/>
                </p:oleObj>
              </mc:Choice>
              <mc:Fallback>
                <p:oleObj name="비트맵 이미지" r:id="rId3" imgW="1790476" imgH="184810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825875"/>
                        <a:ext cx="179070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2732088"/>
            <a:ext cx="2819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solar heat generation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04850" y="2395538"/>
            <a:ext cx="3663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Component of dish engine type generator     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103813" y="55673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Schematic view of receiver</a:t>
            </a: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1328738" y="3625850"/>
          <a:ext cx="275272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비트맵 이미지" r:id="rId4" imgW="2752381" imgH="1943371" progId="PBrush">
                  <p:embed/>
                </p:oleObj>
              </mc:Choice>
              <mc:Fallback>
                <p:oleObj name="비트맵 이미지" r:id="rId4" imgW="2752381" imgH="19433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3625850"/>
                        <a:ext cx="2752725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4988" y="3713163"/>
            <a:ext cx="10271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Receiver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328988" y="4068763"/>
            <a:ext cx="11668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>
                <a:latin typeface="Arial" charset="0"/>
              </a:rPr>
              <a:t>Concentrator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1744663" y="3448050"/>
            <a:ext cx="766762" cy="8080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H="1" flipV="1">
            <a:off x="1881188" y="4151313"/>
            <a:ext cx="525462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heat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86000" y="28352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/>
              <a:t>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04850" y="2471738"/>
            <a:ext cx="3549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ko-KR" altLang="ko-KR" sz="2000">
                <a:latin typeface="Arial" charset="0"/>
              </a:rPr>
              <a:t> Power tower type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solar heat generation [Power type]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95400" y="3263900"/>
            <a:ext cx="2019300" cy="2108200"/>
            <a:chOff x="704" y="2056"/>
            <a:chExt cx="1272" cy="1328"/>
          </a:xfrm>
        </p:grpSpPr>
        <p:sp>
          <p:nvSpPr>
            <p:cNvPr id="98321" name="Rectangle 17"/>
            <p:cNvSpPr>
              <a:spLocks noChangeArrowheads="1"/>
            </p:cNvSpPr>
            <p:nvPr/>
          </p:nvSpPr>
          <p:spPr bwMode="auto">
            <a:xfrm>
              <a:off x="1840" y="3088"/>
              <a:ext cx="56" cy="29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98316" name="Picture 12" descr="j0215049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" y="2496"/>
              <a:ext cx="322" cy="881"/>
            </a:xfrm>
            <a:prstGeom prst="rect">
              <a:avLst/>
            </a:prstGeom>
            <a:noFill/>
          </p:spPr>
        </p:pic>
        <p:pic>
          <p:nvPicPr>
            <p:cNvPr id="9831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8" y="2056"/>
              <a:ext cx="328" cy="338"/>
            </a:xfrm>
            <a:prstGeom prst="rect">
              <a:avLst/>
            </a:prstGeom>
            <a:noFill/>
          </p:spPr>
        </p:pic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 flipH="1">
              <a:off x="1656" y="2744"/>
              <a:ext cx="320" cy="5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320" name="Rectangle 16"/>
            <p:cNvSpPr>
              <a:spLocks noChangeArrowheads="1"/>
            </p:cNvSpPr>
            <p:nvPr/>
          </p:nvSpPr>
          <p:spPr bwMode="auto">
            <a:xfrm rot="7032967">
              <a:off x="1744" y="3032"/>
              <a:ext cx="224" cy="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1384" y="2384"/>
              <a:ext cx="40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 flipH="1" flipV="1">
              <a:off x="1170" y="2744"/>
              <a:ext cx="58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760413" y="54403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Schematic of power tower type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5078413" y="54530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Power tower type generator</a:t>
            </a:r>
          </a:p>
        </p:txBody>
      </p:sp>
      <p:pic>
        <p:nvPicPr>
          <p:cNvPr id="98327" name="Picture 23" descr="tower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2311400"/>
            <a:ext cx="3786187" cy="3009900"/>
          </a:xfrm>
          <a:prstGeom prst="rect">
            <a:avLst/>
          </a:prstGeom>
          <a:noFill/>
        </p:spPr>
      </p:pic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heat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shg00"/>
          <p:cNvPicPr>
            <a:picLocks noChangeAspect="1" noChangeArrowheads="1"/>
          </p:cNvPicPr>
          <p:nvPr/>
        </p:nvPicPr>
        <p:blipFill>
          <a:blip r:embed="rId2" cstate="print"/>
          <a:srcRect b="6233"/>
          <a:stretch>
            <a:fillRect/>
          </a:stretch>
        </p:blipFill>
        <p:spPr bwMode="auto">
          <a:xfrm>
            <a:off x="688975" y="2243138"/>
            <a:ext cx="3571875" cy="3122612"/>
          </a:xfrm>
          <a:prstGeom prst="rect">
            <a:avLst/>
          </a:prstGeom>
          <a:noFill/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760413" y="5440363"/>
            <a:ext cx="32480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Power tower type solar power generator in Canada</a:t>
            </a:r>
          </a:p>
        </p:txBody>
      </p:sp>
      <p:pic>
        <p:nvPicPr>
          <p:cNvPr id="99337" name="Picture 9" descr="sol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2413000"/>
            <a:ext cx="4162425" cy="2724150"/>
          </a:xfrm>
          <a:prstGeom prst="rect">
            <a:avLst/>
          </a:prstGeom>
          <a:noFill/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078413" y="5453063"/>
            <a:ext cx="3248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Power tower type generator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Solar heat generation examples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906463" y="1947863"/>
            <a:ext cx="73421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000">
                <a:latin typeface="Tahoma" pitchFamily="34" charset="0"/>
              </a:rPr>
              <a:t>Natural energy sources</a:t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latin typeface="Tahoma" pitchFamily="34" charset="0"/>
              </a:rPr>
              <a:t/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solidFill>
                  <a:srgbClr val="009900"/>
                </a:solidFill>
                <a:latin typeface="Tahoma" pitchFamily="34" charset="0"/>
              </a:rPr>
              <a:t>Ocean Thermal Energy Conversion (OTEC)</a:t>
            </a:r>
          </a:p>
        </p:txBody>
      </p:sp>
      <p:pic>
        <p:nvPicPr>
          <p:cNvPr id="137219" name="Picture 3" descr="j018599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33800"/>
            <a:ext cx="1827213" cy="182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Definition : Ocean Thermal Energy Conversion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01663" y="2898775"/>
            <a:ext cx="50990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Seawater temperature is almost constant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More than 15℃ difference in Tropical region </a:t>
            </a:r>
          </a:p>
          <a:p>
            <a:pPr marL="85725" indent="-85725">
              <a:lnSpc>
                <a:spcPct val="130000"/>
              </a:lnSpc>
            </a:pPr>
            <a:endParaRPr lang="en-US" altLang="ko-KR" sz="2000">
              <a:latin typeface="Arial" charset="0"/>
            </a:endParaRP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altLang="ko-KR" sz="2000">
                <a:latin typeface="Arial" charset="0"/>
                <a:sym typeface="Wingdings" pitchFamily="2" charset="2"/>
              </a:rPr>
              <a:t>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Power generation is available by using temperature difference in the sea</a:t>
            </a:r>
            <a:endParaRPr lang="en-US" altLang="ko-KR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5826125" y="3729038"/>
            <a:ext cx="2755900" cy="0"/>
          </a:xfrm>
          <a:prstGeom prst="line">
            <a:avLst/>
          </a:prstGeom>
          <a:noFill/>
          <a:ln w="66675">
            <a:pattFill prst="shingle">
              <a:fgClr>
                <a:srgbClr val="3366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848350" y="3752850"/>
            <a:ext cx="2719388" cy="19113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2252663"/>
            <a:ext cx="584200" cy="603250"/>
          </a:xfrm>
          <a:prstGeom prst="rect">
            <a:avLst/>
          </a:prstGeom>
          <a:noFill/>
        </p:spPr>
      </p:pic>
      <p:sp>
        <p:nvSpPr>
          <p:cNvPr id="138248" name="AutoShape 8"/>
          <p:cNvSpPr>
            <a:spLocks noChangeArrowheads="1"/>
          </p:cNvSpPr>
          <p:nvPr/>
        </p:nvSpPr>
        <p:spPr bwMode="auto">
          <a:xfrm rot="6401653">
            <a:off x="6946900" y="3219451"/>
            <a:ext cx="427037" cy="2016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6070600" y="3852863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charset="0"/>
              </a:rPr>
              <a:t>20℃ - Hot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6070600" y="5146675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charset="0"/>
              </a:rPr>
              <a:t>5℃ - Cold</a:t>
            </a: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7694613" y="3486150"/>
            <a:ext cx="0" cy="1746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8086725" y="3487738"/>
            <a:ext cx="0" cy="17446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7694613" y="5232400"/>
            <a:ext cx="3921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8085138" y="3170238"/>
            <a:ext cx="0" cy="2016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7694613" y="3170238"/>
            <a:ext cx="0" cy="2016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Ocean Thermal Energy </a:t>
            </a:r>
            <a:r>
              <a:rPr lang="en-US" altLang="ko-KR" sz="3000" dirty="0" smtClean="0">
                <a:latin typeface="Tahoma" pitchFamily="34" charset="0"/>
              </a:rPr>
              <a:t>Conversion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67275" y="2185988"/>
            <a:ext cx="3573463" cy="3429000"/>
            <a:chOff x="3066" y="1377"/>
            <a:chExt cx="2251" cy="216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3590" y="1797"/>
              <a:ext cx="990" cy="29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6039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392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268" name="Line 4"/>
            <p:cNvSpPr>
              <a:spLocks noChangeShapeType="1"/>
            </p:cNvSpPr>
            <p:nvPr/>
          </p:nvSpPr>
          <p:spPr bwMode="auto">
            <a:xfrm>
              <a:off x="3452" y="1872"/>
              <a:ext cx="18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69" name="Line 5"/>
            <p:cNvSpPr>
              <a:spLocks noChangeShapeType="1"/>
            </p:cNvSpPr>
            <p:nvPr/>
          </p:nvSpPr>
          <p:spPr bwMode="auto">
            <a:xfrm>
              <a:off x="4536" y="1872"/>
              <a:ext cx="1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3634" y="1872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 flipV="1">
              <a:off x="3721" y="1872"/>
              <a:ext cx="9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3818" y="1872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 flipV="1">
              <a:off x="3905" y="1872"/>
              <a:ext cx="9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>
              <a:off x="3998" y="1872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5" name="Line 11"/>
            <p:cNvSpPr>
              <a:spLocks noChangeShapeType="1"/>
            </p:cNvSpPr>
            <p:nvPr/>
          </p:nvSpPr>
          <p:spPr bwMode="auto">
            <a:xfrm flipV="1">
              <a:off x="4085" y="1872"/>
              <a:ext cx="9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6" name="Line 12"/>
            <p:cNvSpPr>
              <a:spLocks noChangeShapeType="1"/>
            </p:cNvSpPr>
            <p:nvPr/>
          </p:nvSpPr>
          <p:spPr bwMode="auto">
            <a:xfrm>
              <a:off x="4177" y="1872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7" name="Line 13"/>
            <p:cNvSpPr>
              <a:spLocks noChangeShapeType="1"/>
            </p:cNvSpPr>
            <p:nvPr/>
          </p:nvSpPr>
          <p:spPr bwMode="auto">
            <a:xfrm flipV="1">
              <a:off x="4264" y="1872"/>
              <a:ext cx="9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8" name="Line 14"/>
            <p:cNvSpPr>
              <a:spLocks noChangeShapeType="1"/>
            </p:cNvSpPr>
            <p:nvPr/>
          </p:nvSpPr>
          <p:spPr bwMode="auto">
            <a:xfrm>
              <a:off x="4357" y="1872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 flipV="1">
              <a:off x="4444" y="1872"/>
              <a:ext cx="9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0" name="Line 16"/>
            <p:cNvSpPr>
              <a:spLocks noChangeShapeType="1"/>
            </p:cNvSpPr>
            <p:nvPr/>
          </p:nvSpPr>
          <p:spPr bwMode="auto">
            <a:xfrm>
              <a:off x="3437" y="1952"/>
              <a:ext cx="19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1" name="Line 17"/>
            <p:cNvSpPr>
              <a:spLocks noChangeShapeType="1"/>
            </p:cNvSpPr>
            <p:nvPr/>
          </p:nvSpPr>
          <p:spPr bwMode="auto">
            <a:xfrm>
              <a:off x="4536" y="1952"/>
              <a:ext cx="1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2" name="Line 18"/>
            <p:cNvSpPr>
              <a:spLocks noChangeShapeType="1"/>
            </p:cNvSpPr>
            <p:nvPr/>
          </p:nvSpPr>
          <p:spPr bwMode="auto">
            <a:xfrm>
              <a:off x="3634" y="1952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 flipV="1">
              <a:off x="3721" y="1952"/>
              <a:ext cx="92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>
              <a:off x="3818" y="1952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5" name="Line 21"/>
            <p:cNvSpPr>
              <a:spLocks noChangeShapeType="1"/>
            </p:cNvSpPr>
            <p:nvPr/>
          </p:nvSpPr>
          <p:spPr bwMode="auto">
            <a:xfrm flipV="1">
              <a:off x="3905" y="1952"/>
              <a:ext cx="93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6" name="Line 22"/>
            <p:cNvSpPr>
              <a:spLocks noChangeShapeType="1"/>
            </p:cNvSpPr>
            <p:nvPr/>
          </p:nvSpPr>
          <p:spPr bwMode="auto">
            <a:xfrm>
              <a:off x="3998" y="1952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7" name="Line 23"/>
            <p:cNvSpPr>
              <a:spLocks noChangeShapeType="1"/>
            </p:cNvSpPr>
            <p:nvPr/>
          </p:nvSpPr>
          <p:spPr bwMode="auto">
            <a:xfrm flipV="1">
              <a:off x="4085" y="1952"/>
              <a:ext cx="92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8" name="Line 24"/>
            <p:cNvSpPr>
              <a:spLocks noChangeShapeType="1"/>
            </p:cNvSpPr>
            <p:nvPr/>
          </p:nvSpPr>
          <p:spPr bwMode="auto">
            <a:xfrm>
              <a:off x="4177" y="1952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89" name="Line 25"/>
            <p:cNvSpPr>
              <a:spLocks noChangeShapeType="1"/>
            </p:cNvSpPr>
            <p:nvPr/>
          </p:nvSpPr>
          <p:spPr bwMode="auto">
            <a:xfrm flipV="1">
              <a:off x="4264" y="1952"/>
              <a:ext cx="93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90" name="Line 26"/>
            <p:cNvSpPr>
              <a:spLocks noChangeShapeType="1"/>
            </p:cNvSpPr>
            <p:nvPr/>
          </p:nvSpPr>
          <p:spPr bwMode="auto">
            <a:xfrm>
              <a:off x="4357" y="1952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91" name="Line 27"/>
            <p:cNvSpPr>
              <a:spLocks noChangeShapeType="1"/>
            </p:cNvSpPr>
            <p:nvPr/>
          </p:nvSpPr>
          <p:spPr bwMode="auto">
            <a:xfrm flipV="1">
              <a:off x="4444" y="1952"/>
              <a:ext cx="92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92" name="Line 28"/>
            <p:cNvSpPr>
              <a:spLocks noChangeShapeType="1"/>
            </p:cNvSpPr>
            <p:nvPr/>
          </p:nvSpPr>
          <p:spPr bwMode="auto">
            <a:xfrm>
              <a:off x="3458" y="1640"/>
              <a:ext cx="0" cy="2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93" name="Line 29"/>
            <p:cNvSpPr>
              <a:spLocks noChangeShapeType="1"/>
            </p:cNvSpPr>
            <p:nvPr/>
          </p:nvSpPr>
          <p:spPr bwMode="auto">
            <a:xfrm>
              <a:off x="4669" y="1656"/>
              <a:ext cx="0" cy="2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94" name="Line 30"/>
            <p:cNvSpPr>
              <a:spLocks noChangeShapeType="1"/>
            </p:cNvSpPr>
            <p:nvPr/>
          </p:nvSpPr>
          <p:spPr bwMode="auto">
            <a:xfrm>
              <a:off x="3443" y="1942"/>
              <a:ext cx="0" cy="9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295" name="Line 31"/>
            <p:cNvSpPr>
              <a:spLocks noChangeShapeType="1"/>
            </p:cNvSpPr>
            <p:nvPr/>
          </p:nvSpPr>
          <p:spPr bwMode="auto">
            <a:xfrm>
              <a:off x="5042" y="2411"/>
              <a:ext cx="0" cy="4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340" y="2337"/>
              <a:ext cx="228" cy="203"/>
              <a:chOff x="2452" y="2776"/>
              <a:chExt cx="168" cy="162"/>
            </a:xfrm>
          </p:grpSpPr>
          <p:sp>
            <p:nvSpPr>
              <p:cNvPr id="139297" name="AutoShape 33"/>
              <p:cNvSpPr>
                <a:spLocks noChangeArrowheads="1"/>
              </p:cNvSpPr>
              <p:nvPr/>
            </p:nvSpPr>
            <p:spPr bwMode="auto">
              <a:xfrm rot="10800000">
                <a:off x="2452" y="2911"/>
                <a:ext cx="168" cy="27"/>
              </a:xfrm>
              <a:custGeom>
                <a:avLst/>
                <a:gdLst>
                  <a:gd name="G0" fmla="+- 4114 0 0"/>
                  <a:gd name="G1" fmla="+- 21600 0 4114"/>
                  <a:gd name="G2" fmla="*/ 4114 1 2"/>
                  <a:gd name="G3" fmla="+- 21600 0 G2"/>
                  <a:gd name="G4" fmla="+/ 4114 21600 2"/>
                  <a:gd name="G5" fmla="+/ G1 0 2"/>
                  <a:gd name="G6" fmla="*/ 21600 21600 4114"/>
                  <a:gd name="G7" fmla="*/ G6 1 2"/>
                  <a:gd name="G8" fmla="+- 21600 0 G7"/>
                  <a:gd name="G9" fmla="*/ 21600 1 2"/>
                  <a:gd name="G10" fmla="+- 4114 0 G9"/>
                  <a:gd name="G11" fmla="?: G10 G8 0"/>
                  <a:gd name="G12" fmla="?: G10 G7 21600"/>
                  <a:gd name="T0" fmla="*/ 19543 w 21600"/>
                  <a:gd name="T1" fmla="*/ 10800 h 21600"/>
                  <a:gd name="T2" fmla="*/ 10800 w 21600"/>
                  <a:gd name="T3" fmla="*/ 21600 h 21600"/>
                  <a:gd name="T4" fmla="*/ 2057 w 21600"/>
                  <a:gd name="T5" fmla="*/ 10800 h 21600"/>
                  <a:gd name="T6" fmla="*/ 10800 w 21600"/>
                  <a:gd name="T7" fmla="*/ 0 h 21600"/>
                  <a:gd name="T8" fmla="*/ 3857 w 21600"/>
                  <a:gd name="T9" fmla="*/ 3857 h 21600"/>
                  <a:gd name="T10" fmla="*/ 17743 w 21600"/>
                  <a:gd name="T11" fmla="*/ 177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114" y="21600"/>
                    </a:lnTo>
                    <a:lnTo>
                      <a:pt x="174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9298" name="Oval 34"/>
              <p:cNvSpPr>
                <a:spLocks noChangeArrowheads="1"/>
              </p:cNvSpPr>
              <p:nvPr/>
            </p:nvSpPr>
            <p:spPr bwMode="auto">
              <a:xfrm>
                <a:off x="2456" y="2776"/>
                <a:ext cx="152" cy="1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39299" name="Text Box 35"/>
            <p:cNvSpPr txBox="1">
              <a:spLocks noChangeArrowheads="1"/>
            </p:cNvSpPr>
            <p:nvPr/>
          </p:nvSpPr>
          <p:spPr bwMode="auto">
            <a:xfrm>
              <a:off x="3405" y="2051"/>
              <a:ext cx="143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Heat exchanger</a:t>
              </a:r>
            </a:p>
          </p:txBody>
        </p:sp>
        <p:sp>
          <p:nvSpPr>
            <p:cNvPr id="139300" name="Text Box 36"/>
            <p:cNvSpPr txBox="1">
              <a:spLocks noChangeArrowheads="1"/>
            </p:cNvSpPr>
            <p:nvPr/>
          </p:nvSpPr>
          <p:spPr bwMode="auto">
            <a:xfrm>
              <a:off x="3490" y="2322"/>
              <a:ext cx="43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Pump</a:t>
              </a:r>
            </a:p>
          </p:txBody>
        </p:sp>
        <p:sp>
          <p:nvSpPr>
            <p:cNvPr id="139301" name="Text Box 37"/>
            <p:cNvSpPr txBox="1">
              <a:spLocks noChangeArrowheads="1"/>
            </p:cNvSpPr>
            <p:nvPr/>
          </p:nvSpPr>
          <p:spPr bwMode="auto">
            <a:xfrm>
              <a:off x="4576" y="2018"/>
              <a:ext cx="74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Turbine</a:t>
              </a:r>
            </a:p>
          </p:txBody>
        </p:sp>
        <p:sp>
          <p:nvSpPr>
            <p:cNvPr id="139302" name="Text Box 38"/>
            <p:cNvSpPr txBox="1">
              <a:spLocks noChangeArrowheads="1"/>
            </p:cNvSpPr>
            <p:nvPr/>
          </p:nvSpPr>
          <p:spPr bwMode="auto">
            <a:xfrm>
              <a:off x="4213" y="2572"/>
              <a:ext cx="64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Generator</a:t>
              </a:r>
            </a:p>
          </p:txBody>
        </p:sp>
        <p:pic>
          <p:nvPicPr>
            <p:cNvPr id="139303" name="Picture 39" descr="j0212557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1" y="3202"/>
              <a:ext cx="298" cy="293"/>
            </a:xfrm>
            <a:prstGeom prst="rect">
              <a:avLst/>
            </a:prstGeom>
            <a:noFill/>
          </p:spPr>
        </p:pic>
        <p:sp>
          <p:nvSpPr>
            <p:cNvPr id="139304" name="Line 40"/>
            <p:cNvSpPr>
              <a:spLocks noChangeShapeType="1"/>
            </p:cNvSpPr>
            <p:nvPr/>
          </p:nvSpPr>
          <p:spPr bwMode="auto">
            <a:xfrm>
              <a:off x="4908" y="2420"/>
              <a:ext cx="1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05" name="AutoShape 41"/>
            <p:cNvSpPr>
              <a:spLocks noChangeArrowheads="1"/>
            </p:cNvSpPr>
            <p:nvPr/>
          </p:nvSpPr>
          <p:spPr bwMode="auto">
            <a:xfrm rot="5400000">
              <a:off x="4665" y="2282"/>
              <a:ext cx="337" cy="314"/>
            </a:xfrm>
            <a:custGeom>
              <a:avLst/>
              <a:gdLst>
                <a:gd name="G0" fmla="+- 2961 0 0"/>
                <a:gd name="G1" fmla="+- 21600 0 2961"/>
                <a:gd name="G2" fmla="*/ 2961 1 2"/>
                <a:gd name="G3" fmla="+- 21600 0 G2"/>
                <a:gd name="G4" fmla="+/ 2961 21600 2"/>
                <a:gd name="G5" fmla="+/ G1 0 2"/>
                <a:gd name="G6" fmla="*/ 21600 21600 2961"/>
                <a:gd name="G7" fmla="*/ G6 1 2"/>
                <a:gd name="G8" fmla="+- 21600 0 G7"/>
                <a:gd name="G9" fmla="*/ 21600 1 2"/>
                <a:gd name="G10" fmla="+- 2961 0 G9"/>
                <a:gd name="G11" fmla="?: G10 G8 0"/>
                <a:gd name="G12" fmla="?: G10 G7 21600"/>
                <a:gd name="T0" fmla="*/ 20119 w 21600"/>
                <a:gd name="T1" fmla="*/ 10800 h 21600"/>
                <a:gd name="T2" fmla="*/ 10800 w 21600"/>
                <a:gd name="T3" fmla="*/ 21600 h 21600"/>
                <a:gd name="T4" fmla="*/ 1481 w 21600"/>
                <a:gd name="T5" fmla="*/ 10800 h 21600"/>
                <a:gd name="T6" fmla="*/ 10800 w 21600"/>
                <a:gd name="T7" fmla="*/ 0 h 21600"/>
                <a:gd name="T8" fmla="*/ 3281 w 21600"/>
                <a:gd name="T9" fmla="*/ 3281 h 21600"/>
                <a:gd name="T10" fmla="*/ 18319 w 21600"/>
                <a:gd name="T11" fmla="*/ 183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61" y="21600"/>
                  </a:lnTo>
                  <a:lnTo>
                    <a:pt x="18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3590" y="2785"/>
              <a:ext cx="990" cy="29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6039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392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307" name="Line 43"/>
            <p:cNvSpPr>
              <a:spLocks noChangeShapeType="1"/>
            </p:cNvSpPr>
            <p:nvPr/>
          </p:nvSpPr>
          <p:spPr bwMode="auto">
            <a:xfrm>
              <a:off x="3452" y="2860"/>
              <a:ext cx="1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08" name="Line 44"/>
            <p:cNvSpPr>
              <a:spLocks noChangeShapeType="1"/>
            </p:cNvSpPr>
            <p:nvPr/>
          </p:nvSpPr>
          <p:spPr bwMode="auto">
            <a:xfrm>
              <a:off x="4536" y="2860"/>
              <a:ext cx="51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09" name="Line 45"/>
            <p:cNvSpPr>
              <a:spLocks noChangeShapeType="1"/>
            </p:cNvSpPr>
            <p:nvPr/>
          </p:nvSpPr>
          <p:spPr bwMode="auto">
            <a:xfrm>
              <a:off x="3634" y="2860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0" name="Line 46"/>
            <p:cNvSpPr>
              <a:spLocks noChangeShapeType="1"/>
            </p:cNvSpPr>
            <p:nvPr/>
          </p:nvSpPr>
          <p:spPr bwMode="auto">
            <a:xfrm flipV="1">
              <a:off x="3721" y="2860"/>
              <a:ext cx="9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1" name="Line 47"/>
            <p:cNvSpPr>
              <a:spLocks noChangeShapeType="1"/>
            </p:cNvSpPr>
            <p:nvPr/>
          </p:nvSpPr>
          <p:spPr bwMode="auto">
            <a:xfrm>
              <a:off x="3818" y="2860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2" name="Line 48"/>
            <p:cNvSpPr>
              <a:spLocks noChangeShapeType="1"/>
            </p:cNvSpPr>
            <p:nvPr/>
          </p:nvSpPr>
          <p:spPr bwMode="auto">
            <a:xfrm flipV="1">
              <a:off x="3905" y="2860"/>
              <a:ext cx="9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3" name="Line 49"/>
            <p:cNvSpPr>
              <a:spLocks noChangeShapeType="1"/>
            </p:cNvSpPr>
            <p:nvPr/>
          </p:nvSpPr>
          <p:spPr bwMode="auto">
            <a:xfrm>
              <a:off x="3998" y="2860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4" name="Line 50"/>
            <p:cNvSpPr>
              <a:spLocks noChangeShapeType="1"/>
            </p:cNvSpPr>
            <p:nvPr/>
          </p:nvSpPr>
          <p:spPr bwMode="auto">
            <a:xfrm flipV="1">
              <a:off x="4085" y="2860"/>
              <a:ext cx="9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5" name="Line 51"/>
            <p:cNvSpPr>
              <a:spLocks noChangeShapeType="1"/>
            </p:cNvSpPr>
            <p:nvPr/>
          </p:nvSpPr>
          <p:spPr bwMode="auto">
            <a:xfrm>
              <a:off x="4177" y="2860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6" name="Line 52"/>
            <p:cNvSpPr>
              <a:spLocks noChangeShapeType="1"/>
            </p:cNvSpPr>
            <p:nvPr/>
          </p:nvSpPr>
          <p:spPr bwMode="auto">
            <a:xfrm flipV="1">
              <a:off x="4264" y="2860"/>
              <a:ext cx="9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7" name="Line 53"/>
            <p:cNvSpPr>
              <a:spLocks noChangeShapeType="1"/>
            </p:cNvSpPr>
            <p:nvPr/>
          </p:nvSpPr>
          <p:spPr bwMode="auto">
            <a:xfrm>
              <a:off x="4357" y="2860"/>
              <a:ext cx="87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8" name="Line 54"/>
            <p:cNvSpPr>
              <a:spLocks noChangeShapeType="1"/>
            </p:cNvSpPr>
            <p:nvPr/>
          </p:nvSpPr>
          <p:spPr bwMode="auto">
            <a:xfrm flipV="1">
              <a:off x="4444" y="2860"/>
              <a:ext cx="9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19" name="Line 55"/>
            <p:cNvSpPr>
              <a:spLocks noChangeShapeType="1"/>
            </p:cNvSpPr>
            <p:nvPr/>
          </p:nvSpPr>
          <p:spPr bwMode="auto">
            <a:xfrm>
              <a:off x="3437" y="2940"/>
              <a:ext cx="19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0" name="Line 56"/>
            <p:cNvSpPr>
              <a:spLocks noChangeShapeType="1"/>
            </p:cNvSpPr>
            <p:nvPr/>
          </p:nvSpPr>
          <p:spPr bwMode="auto">
            <a:xfrm>
              <a:off x="4536" y="2940"/>
              <a:ext cx="13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1" name="Line 57"/>
            <p:cNvSpPr>
              <a:spLocks noChangeShapeType="1"/>
            </p:cNvSpPr>
            <p:nvPr/>
          </p:nvSpPr>
          <p:spPr bwMode="auto">
            <a:xfrm>
              <a:off x="3634" y="2940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2" name="Line 58"/>
            <p:cNvSpPr>
              <a:spLocks noChangeShapeType="1"/>
            </p:cNvSpPr>
            <p:nvPr/>
          </p:nvSpPr>
          <p:spPr bwMode="auto">
            <a:xfrm flipV="1">
              <a:off x="3721" y="2940"/>
              <a:ext cx="92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3" name="Line 59"/>
            <p:cNvSpPr>
              <a:spLocks noChangeShapeType="1"/>
            </p:cNvSpPr>
            <p:nvPr/>
          </p:nvSpPr>
          <p:spPr bwMode="auto">
            <a:xfrm>
              <a:off x="3818" y="2940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4" name="Line 60"/>
            <p:cNvSpPr>
              <a:spLocks noChangeShapeType="1"/>
            </p:cNvSpPr>
            <p:nvPr/>
          </p:nvSpPr>
          <p:spPr bwMode="auto">
            <a:xfrm flipV="1">
              <a:off x="3905" y="2940"/>
              <a:ext cx="93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5" name="Line 61"/>
            <p:cNvSpPr>
              <a:spLocks noChangeShapeType="1"/>
            </p:cNvSpPr>
            <p:nvPr/>
          </p:nvSpPr>
          <p:spPr bwMode="auto">
            <a:xfrm>
              <a:off x="3998" y="2940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6" name="Line 62"/>
            <p:cNvSpPr>
              <a:spLocks noChangeShapeType="1"/>
            </p:cNvSpPr>
            <p:nvPr/>
          </p:nvSpPr>
          <p:spPr bwMode="auto">
            <a:xfrm flipV="1">
              <a:off x="4085" y="2940"/>
              <a:ext cx="92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7" name="Line 63"/>
            <p:cNvSpPr>
              <a:spLocks noChangeShapeType="1"/>
            </p:cNvSpPr>
            <p:nvPr/>
          </p:nvSpPr>
          <p:spPr bwMode="auto">
            <a:xfrm>
              <a:off x="4177" y="2940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8" name="Line 64"/>
            <p:cNvSpPr>
              <a:spLocks noChangeShapeType="1"/>
            </p:cNvSpPr>
            <p:nvPr/>
          </p:nvSpPr>
          <p:spPr bwMode="auto">
            <a:xfrm flipV="1">
              <a:off x="4264" y="2940"/>
              <a:ext cx="93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29" name="Line 65"/>
            <p:cNvSpPr>
              <a:spLocks noChangeShapeType="1"/>
            </p:cNvSpPr>
            <p:nvPr/>
          </p:nvSpPr>
          <p:spPr bwMode="auto">
            <a:xfrm>
              <a:off x="4357" y="2940"/>
              <a:ext cx="87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30" name="Line 66"/>
            <p:cNvSpPr>
              <a:spLocks noChangeShapeType="1"/>
            </p:cNvSpPr>
            <p:nvPr/>
          </p:nvSpPr>
          <p:spPr bwMode="auto">
            <a:xfrm flipV="1">
              <a:off x="4444" y="2940"/>
              <a:ext cx="92" cy="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31" name="Line 67"/>
            <p:cNvSpPr>
              <a:spLocks noChangeShapeType="1"/>
            </p:cNvSpPr>
            <p:nvPr/>
          </p:nvSpPr>
          <p:spPr bwMode="auto">
            <a:xfrm>
              <a:off x="4669" y="1952"/>
              <a:ext cx="0" cy="6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32" name="Line 68"/>
            <p:cNvSpPr>
              <a:spLocks noChangeShapeType="1"/>
            </p:cNvSpPr>
            <p:nvPr/>
          </p:nvSpPr>
          <p:spPr bwMode="auto">
            <a:xfrm>
              <a:off x="4866" y="2731"/>
              <a:ext cx="0" cy="4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4742" y="2674"/>
              <a:ext cx="229" cy="203"/>
              <a:chOff x="4612" y="3206"/>
              <a:chExt cx="168" cy="162"/>
            </a:xfrm>
          </p:grpSpPr>
          <p:sp>
            <p:nvSpPr>
              <p:cNvPr id="139334" name="Oval 70"/>
              <p:cNvSpPr>
                <a:spLocks noChangeArrowheads="1"/>
              </p:cNvSpPr>
              <p:nvPr/>
            </p:nvSpPr>
            <p:spPr bwMode="auto">
              <a:xfrm>
                <a:off x="4624" y="3206"/>
                <a:ext cx="152" cy="1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 sz="1000" b="1">
                    <a:solidFill>
                      <a:srgbClr val="FF9999"/>
                    </a:solidFill>
                  </a:rPr>
                  <a:t>G</a:t>
                </a:r>
              </a:p>
            </p:txBody>
          </p:sp>
          <p:sp>
            <p:nvSpPr>
              <p:cNvPr id="139335" name="AutoShape 71"/>
              <p:cNvSpPr>
                <a:spLocks noChangeArrowheads="1"/>
              </p:cNvSpPr>
              <p:nvPr/>
            </p:nvSpPr>
            <p:spPr bwMode="auto">
              <a:xfrm rot="10800000">
                <a:off x="4612" y="3341"/>
                <a:ext cx="168" cy="27"/>
              </a:xfrm>
              <a:custGeom>
                <a:avLst/>
                <a:gdLst>
                  <a:gd name="G0" fmla="+- 0 0 0"/>
                  <a:gd name="G1" fmla="+- 21600 0 0"/>
                  <a:gd name="G2" fmla="*/ 0 1 2"/>
                  <a:gd name="G3" fmla="+- 21600 0 G2"/>
                  <a:gd name="G4" fmla="+/ 0 21600 2"/>
                  <a:gd name="G5" fmla="+/ G1 0 2"/>
                  <a:gd name="G6" fmla="*/ 21600 21600 0"/>
                  <a:gd name="G7" fmla="*/ G6 1 2"/>
                  <a:gd name="G8" fmla="+- 21600 0 G7"/>
                  <a:gd name="G9" fmla="*/ 21600 1 2"/>
                  <a:gd name="G10" fmla="+- 0 0 G9"/>
                  <a:gd name="G11" fmla="?: G10 G8 0"/>
                  <a:gd name="G12" fmla="?: G10 G7 21600"/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1800 w 21600"/>
                  <a:gd name="T9" fmla="*/ 1800 h 21600"/>
                  <a:gd name="T10" fmla="*/ 19800 w 21600"/>
                  <a:gd name="T11" fmla="*/ 19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39336" name="Line 72"/>
            <p:cNvSpPr>
              <a:spLocks noChangeShapeType="1"/>
            </p:cNvSpPr>
            <p:nvPr/>
          </p:nvSpPr>
          <p:spPr bwMode="auto">
            <a:xfrm>
              <a:off x="4668" y="1764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37" name="Line 73"/>
            <p:cNvSpPr>
              <a:spLocks noChangeShapeType="1"/>
            </p:cNvSpPr>
            <p:nvPr/>
          </p:nvSpPr>
          <p:spPr bwMode="auto">
            <a:xfrm>
              <a:off x="3446" y="2932"/>
              <a:ext cx="0" cy="2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38" name="Line 74"/>
            <p:cNvSpPr>
              <a:spLocks noChangeShapeType="1"/>
            </p:cNvSpPr>
            <p:nvPr/>
          </p:nvSpPr>
          <p:spPr bwMode="auto">
            <a:xfrm>
              <a:off x="4669" y="2932"/>
              <a:ext cx="0" cy="60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39" name="Line 75"/>
            <p:cNvSpPr>
              <a:spLocks noChangeShapeType="1"/>
            </p:cNvSpPr>
            <p:nvPr/>
          </p:nvSpPr>
          <p:spPr bwMode="auto">
            <a:xfrm>
              <a:off x="3444" y="2992"/>
              <a:ext cx="0" cy="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340" name="Text Box 76"/>
            <p:cNvSpPr txBox="1">
              <a:spLocks noChangeArrowheads="1"/>
            </p:cNvSpPr>
            <p:nvPr/>
          </p:nvSpPr>
          <p:spPr bwMode="auto">
            <a:xfrm>
              <a:off x="3573" y="3039"/>
              <a:ext cx="101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Heat exchanger</a:t>
              </a:r>
            </a:p>
          </p:txBody>
        </p:sp>
        <p:sp>
          <p:nvSpPr>
            <p:cNvPr id="139341" name="Text Box 77"/>
            <p:cNvSpPr txBox="1">
              <a:spLocks noChangeArrowheads="1"/>
            </p:cNvSpPr>
            <p:nvPr/>
          </p:nvSpPr>
          <p:spPr bwMode="auto">
            <a:xfrm>
              <a:off x="3066" y="3176"/>
              <a:ext cx="7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1400">
                  <a:latin typeface="Arial" charset="0"/>
                </a:rPr>
                <a:t>Deep cold water in</a:t>
              </a:r>
            </a:p>
          </p:txBody>
        </p:sp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4127" y="1377"/>
              <a:ext cx="10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400">
                  <a:latin typeface="Arial" charset="0"/>
                </a:rPr>
                <a:t>Shallow warm water in</a:t>
              </a:r>
            </a:p>
          </p:txBody>
        </p:sp>
      </p:grpSp>
      <p:sp>
        <p:nvSpPr>
          <p:cNvPr id="139344" name="Text Box 80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Theory</a:t>
            </a:r>
          </a:p>
        </p:txBody>
      </p:sp>
      <p:sp>
        <p:nvSpPr>
          <p:cNvPr id="139345" name="Text Box 81"/>
          <p:cNvSpPr txBox="1">
            <a:spLocks noChangeArrowheads="1"/>
          </p:cNvSpPr>
          <p:nvPr/>
        </p:nvSpPr>
        <p:spPr bwMode="auto">
          <a:xfrm>
            <a:off x="625475" y="2576513"/>
            <a:ext cx="44942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Heating with shallow warm seawater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 Evaporator</a:t>
            </a:r>
            <a:endParaRPr lang="en-US" altLang="ko-KR" sz="2000">
              <a:solidFill>
                <a:schemeClr val="accent2"/>
              </a:solidFill>
              <a:latin typeface="Arial" charset="0"/>
            </a:endParaRP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Cooling with Deep cold seawater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 Condenser</a:t>
            </a:r>
            <a:endParaRPr lang="en-US" altLang="ko-KR" sz="2000">
              <a:solidFill>
                <a:schemeClr val="accent2"/>
              </a:solidFill>
              <a:latin typeface="Arial" charset="0"/>
            </a:endParaRP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For vaporization, Closed cycle and refrigerant is used</a:t>
            </a:r>
          </a:p>
        </p:txBody>
      </p:sp>
      <p:sp>
        <p:nvSpPr>
          <p:cNvPr id="82" name="제목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Ocean Thermal Energy </a:t>
            </a:r>
            <a:r>
              <a:rPr lang="en-US" altLang="ko-KR" sz="3000" dirty="0" smtClean="0">
                <a:latin typeface="Tahoma" pitchFamily="34" charset="0"/>
              </a:rPr>
              <a:t>Conversion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625475" y="2087563"/>
            <a:ext cx="4448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Infinite energy source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pollutant generation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24 time full time generation ability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Adjustable generation quantity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Produces desalinated water for industrial, agricultural, and residential uses 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low running cost</a:t>
            </a:r>
          </a:p>
        </p:txBody>
      </p:sp>
      <p:pic>
        <p:nvPicPr>
          <p:cNvPr id="141318" name="Picture 6" descr="Open-Cycle OTEC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2230438"/>
            <a:ext cx="3810000" cy="299085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Advantages of </a:t>
            </a:r>
            <a:r>
              <a:rPr lang="en-US" altLang="ko-KR" dirty="0" smtClean="0">
                <a:latin typeface="Tahoma" pitchFamily="34" charset="0"/>
              </a:rPr>
              <a:t>OTEC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25475" y="1772816"/>
            <a:ext cx="80406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lnSpc>
                <a:spcPct val="130000"/>
              </a:lnSpc>
              <a:buFontTx/>
              <a:buChar char="•"/>
            </a:pPr>
            <a:r>
              <a:rPr lang="en-US" altLang="ko-KR" sz="2000" dirty="0">
                <a:latin typeface="Arial" charset="0"/>
              </a:rPr>
              <a:t> Consideration erosion by seawater</a:t>
            </a:r>
          </a:p>
          <a:p>
            <a:pPr marL="180975" indent="-180975">
              <a:lnSpc>
                <a:spcPct val="130000"/>
              </a:lnSpc>
              <a:buFontTx/>
              <a:buChar char="•"/>
            </a:pPr>
            <a:r>
              <a:rPr lang="en-US" altLang="ko-KR" sz="2000" dirty="0">
                <a:latin typeface="Arial" charset="0"/>
              </a:rPr>
              <a:t> Need optimized refrigerant</a:t>
            </a:r>
          </a:p>
          <a:p>
            <a:pPr marL="180975" indent="-180975">
              <a:lnSpc>
                <a:spcPct val="130000"/>
              </a:lnSpc>
              <a:buFontTx/>
              <a:buChar char="•"/>
            </a:pPr>
            <a:r>
              <a:rPr lang="en-US" altLang="ko-KR" sz="2000" dirty="0">
                <a:latin typeface="Arial" charset="0"/>
              </a:rPr>
              <a:t> Need large thermal difference</a:t>
            </a:r>
          </a:p>
          <a:p>
            <a:pPr marL="180975" indent="-180975">
              <a:lnSpc>
                <a:spcPct val="130000"/>
              </a:lnSpc>
            </a:pPr>
            <a:r>
              <a:rPr lang="en-US" altLang="ko-KR" sz="2000" dirty="0">
                <a:latin typeface="Arial" charset="0"/>
              </a:rPr>
              <a:t>   (tropical region is suitable)</a:t>
            </a:r>
          </a:p>
          <a:p>
            <a:pPr marL="180975" indent="-180975">
              <a:lnSpc>
                <a:spcPct val="130000"/>
              </a:lnSpc>
              <a:buFontTx/>
              <a:buChar char="•"/>
            </a:pPr>
            <a:r>
              <a:rPr lang="en-US" altLang="ko-KR" sz="2000" dirty="0">
                <a:latin typeface="Arial" charset="0"/>
              </a:rPr>
              <a:t> Low system efficiency</a:t>
            </a:r>
          </a:p>
          <a:p>
            <a:pPr marL="180975" indent="-180975">
              <a:lnSpc>
                <a:spcPct val="130000"/>
              </a:lnSpc>
              <a:buFontTx/>
              <a:buChar char="•"/>
            </a:pPr>
            <a:r>
              <a:rPr lang="en-US" altLang="ko-KR" sz="2000" dirty="0">
                <a:latin typeface="Arial" charset="0"/>
              </a:rPr>
              <a:t> A 100 MW OTEC plant would need to pump 450 cubic meters of both cold &amp; warm water and would require a cold pipe of 20 </a:t>
            </a:r>
            <a:r>
              <a:rPr lang="en-US" altLang="ko-KR" sz="2000" dirty="0" err="1">
                <a:latin typeface="Arial" charset="0"/>
              </a:rPr>
              <a:t>metres</a:t>
            </a:r>
            <a:r>
              <a:rPr lang="en-US" altLang="ko-KR" sz="2000" dirty="0">
                <a:latin typeface="Arial" charset="0"/>
              </a:rPr>
              <a:t> diameter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Disadvantages of </a:t>
            </a:r>
            <a:r>
              <a:rPr lang="en-US" altLang="ko-KR" dirty="0" smtClean="0">
                <a:latin typeface="Tahoma" pitchFamily="34" charset="0"/>
              </a:rPr>
              <a:t>OTEC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Suitable area for OTEC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625475" y="2735263"/>
            <a:ext cx="39592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Temperature difference is over 20 Celsius degree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Near term and continental shelf is preferred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(Safety and maintenance cost)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Narrow shelves</a:t>
            </a:r>
          </a:p>
        </p:txBody>
      </p:sp>
      <p:pic>
        <p:nvPicPr>
          <p:cNvPr id="143369" name="Picture 9" descr="Ocean's Thermal Gradient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863" y="2224088"/>
            <a:ext cx="3810000" cy="2771775"/>
          </a:xfrm>
          <a:prstGeom prst="rect">
            <a:avLst/>
          </a:prstGeom>
          <a:noFill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810125" y="485775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Temperature difference in the world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Ocean Thermal Energy </a:t>
            </a:r>
            <a:r>
              <a:rPr lang="en-US" altLang="ko-KR" sz="3000" dirty="0" smtClean="0">
                <a:latin typeface="Tahoma" pitchFamily="34" charset="0"/>
              </a:rPr>
              <a:t>Conversion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OTEC : Closed cycle system</a:t>
            </a:r>
          </a:p>
        </p:txBody>
      </p:sp>
      <p:pic>
        <p:nvPicPr>
          <p:cNvPr id="144388" name="Picture 4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2220913"/>
            <a:ext cx="4311650" cy="3395662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625475" y="2532063"/>
            <a:ext cx="47434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 refrigerant</a:t>
            </a:r>
            <a:r>
              <a:rPr lang="en-US" altLang="ko-KR" sz="2000">
                <a:latin typeface="Arial" charset="0"/>
              </a:rPr>
              <a:t> to generate electricity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Simple and efficient cycle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Efficiency of energy conversion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5%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Efficiency of entire system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  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2.5%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Low construction cost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864100" y="53340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Closed loop system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Ocean Thermal Energy </a:t>
            </a:r>
            <a:r>
              <a:rPr lang="en-US" altLang="ko-KR" sz="3000" dirty="0" smtClean="0">
                <a:latin typeface="Tahoma" pitchFamily="34" charset="0"/>
              </a:rPr>
              <a:t>Conversion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74675" y="2552700"/>
            <a:ext cx="45196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low running cost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mechanical vibration, no noise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Life of solar cell is more than 20 yrs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Infinite energy source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pollutant generation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>
              <a:alpha val="0"/>
            </a:srgbClr>
          </a:solidFill>
          <a:ln cap="flat" algn="ctr"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Tahoma" pitchFamily="34" charset="0"/>
              </a:rPr>
              <a:t>Solar Generation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0" y="2274888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575" y="2344738"/>
            <a:ext cx="4225925" cy="2809875"/>
          </a:xfrm>
          <a:prstGeom prst="rect">
            <a:avLst/>
          </a:prstGeom>
          <a:noFill/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OTEC : Open cycle system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25475" y="2328863"/>
            <a:ext cx="4743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 warm seawater as working fluid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Warm surface water is evaporated under a partial vacuum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Efficiency of energy conversion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5.5%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Efficiency of entire system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  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3%</a:t>
            </a:r>
            <a:endParaRPr lang="en-US" altLang="ko-KR" sz="2000">
              <a:latin typeface="Arial" charset="0"/>
            </a:endParaRP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Generate 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fresh water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864100" y="51308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Open loop system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Ocean Thermal Energy </a:t>
            </a:r>
            <a:r>
              <a:rPr lang="en-US" altLang="ko-KR" sz="3000" dirty="0" smtClean="0">
                <a:latin typeface="Tahoma" pitchFamily="34" charset="0"/>
              </a:rPr>
              <a:t>Conversion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ybrid Cycle OTEC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13" y="2351088"/>
            <a:ext cx="4243387" cy="2684462"/>
          </a:xfrm>
          <a:prstGeom prst="rect">
            <a:avLst/>
          </a:prstGeom>
          <a:noFill/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838700" y="49022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Hybrid OTEC system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OTEC : Hybrid OTEC system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625475" y="2532063"/>
            <a:ext cx="39592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Combine open and closed cycle system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Efficiency is high but initial cost is high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Generate fresh water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latin typeface="Tahoma" pitchFamily="34" charset="0"/>
              </a:rPr>
              <a:t>Ocean Thermal Energy </a:t>
            </a:r>
            <a:r>
              <a:rPr lang="en-US" altLang="ko-KR" sz="3000" dirty="0" smtClean="0">
                <a:latin typeface="Tahoma" pitchFamily="34" charset="0"/>
              </a:rPr>
              <a:t>Conversion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47459" name="AutoShape 3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47460" name="AutoShape 4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47461" name="AutoShape 5" descr="다카-미국의%20잠수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47462" name="AutoShape 6" descr="다카-미국의%20잠수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147464" name="Picture 8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138" y="2268538"/>
            <a:ext cx="3973512" cy="2741612"/>
          </a:xfrm>
          <a:prstGeom prst="rect">
            <a:avLst/>
          </a:prstGeom>
          <a:noFill/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64100" y="50927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1KW OTEC system</a:t>
            </a:r>
          </a:p>
        </p:txBody>
      </p:sp>
      <p:pic>
        <p:nvPicPr>
          <p:cNvPr id="147466" name="Picture 10" descr="figure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2341563"/>
            <a:ext cx="3786188" cy="2416175"/>
          </a:xfrm>
          <a:prstGeom prst="rect">
            <a:avLst/>
          </a:prstGeom>
          <a:noFill/>
        </p:spPr>
      </p:pic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44500" y="4978400"/>
            <a:ext cx="3913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Open Cycle OTEC in operation at Keahole Point, Hawaii Island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OTEC </a:t>
            </a:r>
            <a:r>
              <a:rPr lang="en-US" altLang="ko-KR" dirty="0" smtClean="0">
                <a:latin typeface="Tahoma" pitchFamily="34" charset="0"/>
              </a:rPr>
              <a:t>examples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AutoShape 2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93539" name="AutoShape 3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93540" name="AutoShape 4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93541" name="AutoShape 5" descr="다카-미국의%20해양형온도차발전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2544763" y="1947863"/>
            <a:ext cx="40624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000">
                <a:latin typeface="Tahoma" pitchFamily="34" charset="0"/>
              </a:rPr>
              <a:t>Natural energy sources</a:t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latin typeface="Tahoma" pitchFamily="34" charset="0"/>
              </a:rPr>
              <a:t/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solidFill>
                  <a:srgbClr val="009900"/>
                </a:solidFill>
                <a:latin typeface="Tahoma" pitchFamily="34" charset="0"/>
              </a:rPr>
              <a:t>Geothermal Energy</a:t>
            </a:r>
          </a:p>
        </p:txBody>
      </p:sp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3567113" y="3632200"/>
          <a:ext cx="20097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비트맵 이미지" r:id="rId3" imgW="2010056" imgH="2133898" progId="PBrush">
                  <p:embed/>
                </p:oleObj>
              </mc:Choice>
              <mc:Fallback>
                <p:oleObj name="비트맵 이미지" r:id="rId3" imgW="2010056" imgH="213389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632200"/>
                        <a:ext cx="20097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Definition 1 : Use hot water to generate energy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41375" y="2595563"/>
            <a:ext cx="47434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 HOT water from earth as energy source for electricity or heating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Temperature 20~150℃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Supply heat energy to demands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Temperature 102-182℃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Can generate electricity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simple and low running cost</a:t>
            </a:r>
          </a:p>
        </p:txBody>
      </p:sp>
      <p:pic>
        <p:nvPicPr>
          <p:cNvPr id="194565" name="Picture 5" descr="c31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38" y="2784475"/>
            <a:ext cx="2538412" cy="2551113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Properties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728663" y="2384425"/>
            <a:ext cx="61991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high efficiency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Approximately 50~70%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Needs separator to remove water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Generate a small amount of 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HSO</a:t>
            </a:r>
            <a:r>
              <a:rPr lang="en-US" altLang="ko-KR" sz="2000" baseline="-25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4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limited energy source site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Limited resource quantity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Extract rate is much more than recovery rate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Difficulty to transfer heat energy far </a:t>
            </a:r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788988" y="5399088"/>
            <a:ext cx="595312" cy="450850"/>
          </a:xfrm>
          <a:custGeom>
            <a:avLst/>
            <a:gdLst>
              <a:gd name="G0" fmla="+- 12980 0 0"/>
              <a:gd name="G1" fmla="+- 5400 0 0"/>
              <a:gd name="G2" fmla="+- 21600 0 5400"/>
              <a:gd name="G3" fmla="+- 10800 0 5400"/>
              <a:gd name="G4" fmla="+- 21600 0 12980"/>
              <a:gd name="G5" fmla="*/ G4 G3 10800"/>
              <a:gd name="G6" fmla="+- 21600 0 G5"/>
              <a:gd name="T0" fmla="*/ 12980 w 21600"/>
              <a:gd name="T1" fmla="*/ 0 h 21600"/>
              <a:gd name="T2" fmla="*/ 0 w 21600"/>
              <a:gd name="T3" fmla="*/ 10800 h 21600"/>
              <a:gd name="T4" fmla="*/ 1298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80" y="0"/>
                </a:moveTo>
                <a:lnTo>
                  <a:pt x="1298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2980" y="16200"/>
                </a:lnTo>
                <a:lnTo>
                  <a:pt x="1298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9E9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444625" y="5357813"/>
            <a:ext cx="3297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</a:pP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Unrecoverable energy</a:t>
            </a:r>
          </a:p>
        </p:txBody>
      </p:sp>
      <p:pic>
        <p:nvPicPr>
          <p:cNvPr id="195591" name="Picture 7" descr="giyel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163" y="2903538"/>
            <a:ext cx="2705100" cy="2381250"/>
          </a:xfrm>
          <a:prstGeom prst="rect">
            <a:avLst/>
          </a:prstGeom>
          <a:noFill/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ahoma" pitchFamily="34" charset="0"/>
              </a:rPr>
              <a:t>Geothermal </a:t>
            </a:r>
            <a:r>
              <a:rPr lang="en-US" altLang="ko-KR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8709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Geothermal energy generation : Property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28663" y="2562225"/>
            <a:ext cx="61991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Unlimited resource quantity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pollutant generated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 energy efficiency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Difficulty to transfer heat energy far 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limited energy source site</a:t>
            </a:r>
          </a:p>
        </p:txBody>
      </p:sp>
      <p:pic>
        <p:nvPicPr>
          <p:cNvPr id="196613" name="Picture 5" descr="g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113" y="2713038"/>
            <a:ext cx="3430587" cy="2320925"/>
          </a:xfrm>
          <a:prstGeom prst="rect">
            <a:avLst/>
          </a:prstGeom>
          <a:noFill/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465763" y="5054600"/>
            <a:ext cx="322421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Geothermal power plant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9900"/>
                </a:solidFill>
                <a:latin typeface="Arial" charset="0"/>
              </a:rPr>
              <a:t>Classification of Geothermal Generator [1]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88975" y="2455863"/>
            <a:ext cx="38957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Hot steam type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Used if energy source is primary steam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early method</a:t>
            </a:r>
          </a:p>
          <a:p>
            <a:pPr marL="85725" indent="-85725">
              <a:lnSpc>
                <a:spcPct val="130000"/>
              </a:lnSpc>
            </a:pPr>
            <a:endParaRPr lang="en-US" altLang="ko-KR" sz="2000">
              <a:latin typeface="Arial" charset="0"/>
            </a:endParaRPr>
          </a:p>
        </p:txBody>
      </p:sp>
      <p:pic>
        <p:nvPicPr>
          <p:cNvPr id="197637" name="Picture 5" descr="Dry Steam Power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75" y="2687638"/>
            <a:ext cx="3219450" cy="2447925"/>
          </a:xfrm>
          <a:prstGeom prst="rect">
            <a:avLst/>
          </a:prstGeom>
          <a:noFill/>
        </p:spPr>
      </p:pic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4851400" y="51943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Dry steam power plant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663575" y="2505075"/>
            <a:ext cx="41116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Flash stream type</a:t>
            </a:r>
            <a:endParaRPr lang="en-US" altLang="ko-KR" sz="2000">
              <a:latin typeface="Arial" charset="0"/>
            </a:endParaRP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Used if energy source is primary water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Fluid is sprayed into a tank held at a much lower pressure than the fluid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</p:txBody>
      </p:sp>
      <p:pic>
        <p:nvPicPr>
          <p:cNvPr id="198659" name="Picture 3" descr="Flash Steam Power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938" y="2603500"/>
            <a:ext cx="3209925" cy="2438400"/>
          </a:xfrm>
          <a:prstGeom prst="rect">
            <a:avLst/>
          </a:prstGeom>
          <a:noFill/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851400" y="52070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Flash stream power plant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Geothermal Generator [2]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88975" y="2455863"/>
            <a:ext cx="4743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Binary cycle power plant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Most geothermal areas contain moderate-temperature water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Difficulty in vaporization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Refrigerant is used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No gases is emitted</a:t>
            </a:r>
          </a:p>
          <a:p>
            <a:pPr marL="85725" indent="-85725">
              <a:lnSpc>
                <a:spcPct val="130000"/>
              </a:lnSpc>
            </a:pPr>
            <a:endParaRPr lang="en-US" altLang="ko-KR" sz="2000">
              <a:latin typeface="Arial" charset="0"/>
            </a:endParaRPr>
          </a:p>
          <a:p>
            <a:pPr marL="85725" indent="-85725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 of Geothermal Generator [3]</a:t>
            </a:r>
          </a:p>
        </p:txBody>
      </p:sp>
      <p:pic>
        <p:nvPicPr>
          <p:cNvPr id="199685" name="Picture 5" descr="Binary Cycle Power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5" y="2592388"/>
            <a:ext cx="3143250" cy="2867025"/>
          </a:xfrm>
          <a:prstGeom prst="rect">
            <a:avLst/>
          </a:prstGeom>
          <a:noFill/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4851400" y="5486400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Binary cycle power plant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63575" y="2613025"/>
            <a:ext cx="40608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Solar cell is very expensive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 initial cost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Variation of energy generation since cloudy or rainy weather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Need large area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Low energy density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8" y="2587625"/>
            <a:ext cx="40116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Disadvantages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AutoShape 2"/>
          <p:cNvSpPr>
            <a:spLocks noChangeArrowheads="1"/>
          </p:cNvSpPr>
          <p:nvPr/>
        </p:nvSpPr>
        <p:spPr bwMode="auto">
          <a:xfrm>
            <a:off x="2362200" y="2463800"/>
            <a:ext cx="4660900" cy="1295400"/>
          </a:xfrm>
          <a:prstGeom prst="roundRect">
            <a:avLst>
              <a:gd name="adj" fmla="val 16667"/>
            </a:avLst>
          </a:prstGeom>
          <a:solidFill>
            <a:srgbClr val="CCEC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390775" y="2455863"/>
            <a:ext cx="47434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Extract rate is faster than recover rate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Limited energy amount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Limited suitable area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Problems</a:t>
            </a:r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 rot="5400000">
            <a:off x="4254500" y="4191000"/>
            <a:ext cx="673100" cy="469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212975" y="4995863"/>
            <a:ext cx="5276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Is there more efficient geothermal system?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Use the earth infinite Heat source and sink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688975" y="2595563"/>
            <a:ext cx="47434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Heat pump system using the earth as heat source and sink is suggested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Temperature of the earth is almost constant independent of weather, climate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Work as heat sink in the summer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Work as heat source in the winter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4100" y="3260725"/>
            <a:ext cx="2095500" cy="1851025"/>
            <a:chOff x="3864" y="2152"/>
            <a:chExt cx="1320" cy="1166"/>
          </a:xfrm>
        </p:grpSpPr>
        <p:sp>
          <p:nvSpPr>
            <p:cNvPr id="201734" name="Rectangle 6"/>
            <p:cNvSpPr>
              <a:spLocks noChangeArrowheads="1"/>
            </p:cNvSpPr>
            <p:nvPr/>
          </p:nvSpPr>
          <p:spPr bwMode="auto">
            <a:xfrm>
              <a:off x="3864" y="2608"/>
              <a:ext cx="1320" cy="710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>
              <a:off x="4008" y="2442"/>
              <a:ext cx="0" cy="3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36" name="Rectangle 8"/>
            <p:cNvSpPr>
              <a:spLocks noChangeArrowheads="1"/>
            </p:cNvSpPr>
            <p:nvPr/>
          </p:nvSpPr>
          <p:spPr bwMode="auto">
            <a:xfrm>
              <a:off x="4124" y="2685"/>
              <a:ext cx="781" cy="21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6039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392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4015" y="2760"/>
              <a:ext cx="14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38" name="Line 10"/>
            <p:cNvSpPr>
              <a:spLocks noChangeShapeType="1"/>
            </p:cNvSpPr>
            <p:nvPr/>
          </p:nvSpPr>
          <p:spPr bwMode="auto">
            <a:xfrm>
              <a:off x="4871" y="2760"/>
              <a:ext cx="10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39" name="Line 11"/>
            <p:cNvSpPr>
              <a:spLocks noChangeShapeType="1"/>
            </p:cNvSpPr>
            <p:nvPr/>
          </p:nvSpPr>
          <p:spPr bwMode="auto">
            <a:xfrm>
              <a:off x="4158" y="2760"/>
              <a:ext cx="69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V="1">
              <a:off x="4227" y="2760"/>
              <a:ext cx="7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304" y="2760"/>
              <a:ext cx="68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2" name="Line 14"/>
            <p:cNvSpPr>
              <a:spLocks noChangeShapeType="1"/>
            </p:cNvSpPr>
            <p:nvPr/>
          </p:nvSpPr>
          <p:spPr bwMode="auto">
            <a:xfrm flipV="1">
              <a:off x="4372" y="2760"/>
              <a:ext cx="74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3" name="Line 15"/>
            <p:cNvSpPr>
              <a:spLocks noChangeShapeType="1"/>
            </p:cNvSpPr>
            <p:nvPr/>
          </p:nvSpPr>
          <p:spPr bwMode="auto">
            <a:xfrm>
              <a:off x="4446" y="2760"/>
              <a:ext cx="69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V="1">
              <a:off x="4515" y="2760"/>
              <a:ext cx="72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4587" y="2760"/>
              <a:ext cx="69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6" name="Line 18"/>
            <p:cNvSpPr>
              <a:spLocks noChangeShapeType="1"/>
            </p:cNvSpPr>
            <p:nvPr/>
          </p:nvSpPr>
          <p:spPr bwMode="auto">
            <a:xfrm flipV="1">
              <a:off x="4656" y="2760"/>
              <a:ext cx="7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4729" y="2760"/>
              <a:ext cx="69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8" name="Line 20"/>
            <p:cNvSpPr>
              <a:spLocks noChangeShapeType="1"/>
            </p:cNvSpPr>
            <p:nvPr/>
          </p:nvSpPr>
          <p:spPr bwMode="auto">
            <a:xfrm flipV="1">
              <a:off x="4798" y="2760"/>
              <a:ext cx="73" cy="7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49" name="Line 21"/>
            <p:cNvSpPr>
              <a:spLocks noChangeShapeType="1"/>
            </p:cNvSpPr>
            <p:nvPr/>
          </p:nvSpPr>
          <p:spPr bwMode="auto">
            <a:xfrm>
              <a:off x="4976" y="2444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50" name="Line 22"/>
            <p:cNvSpPr>
              <a:spLocks noChangeShapeType="1"/>
            </p:cNvSpPr>
            <p:nvPr/>
          </p:nvSpPr>
          <p:spPr bwMode="auto">
            <a:xfrm flipV="1">
              <a:off x="4003" y="2152"/>
              <a:ext cx="0" cy="20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51" name="Line 23"/>
            <p:cNvSpPr>
              <a:spLocks noChangeShapeType="1"/>
            </p:cNvSpPr>
            <p:nvPr/>
          </p:nvSpPr>
          <p:spPr bwMode="auto">
            <a:xfrm flipV="1">
              <a:off x="4976" y="2152"/>
              <a:ext cx="0" cy="20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752" name="Text Box 24"/>
            <p:cNvSpPr txBox="1">
              <a:spLocks noChangeArrowheads="1"/>
            </p:cNvSpPr>
            <p:nvPr/>
          </p:nvSpPr>
          <p:spPr bwMode="auto">
            <a:xfrm>
              <a:off x="4072" y="3037"/>
              <a:ext cx="87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latin typeface="Arial" charset="0"/>
                </a:rPr>
                <a:t>Ground</a:t>
              </a:r>
            </a:p>
          </p:txBody>
        </p:sp>
        <p:sp>
          <p:nvSpPr>
            <p:cNvPr id="201753" name="AutoShape 25"/>
            <p:cNvSpPr>
              <a:spLocks noChangeArrowheads="1"/>
            </p:cNvSpPr>
            <p:nvPr/>
          </p:nvSpPr>
          <p:spPr bwMode="auto">
            <a:xfrm rot="5400000">
              <a:off x="4104" y="2892"/>
              <a:ext cx="235" cy="192"/>
            </a:xfrm>
            <a:custGeom>
              <a:avLst/>
              <a:gdLst>
                <a:gd name="G0" fmla="+- 11214 0 0"/>
                <a:gd name="G1" fmla="+- 5400 0 0"/>
                <a:gd name="G2" fmla="+- 21600 0 5400"/>
                <a:gd name="G3" fmla="+- 10800 0 5400"/>
                <a:gd name="G4" fmla="+- 21600 0 11214"/>
                <a:gd name="G5" fmla="*/ G4 G3 10800"/>
                <a:gd name="G6" fmla="+- 21600 0 G5"/>
                <a:gd name="T0" fmla="*/ 11214 w 21600"/>
                <a:gd name="T1" fmla="*/ 0 h 21600"/>
                <a:gd name="T2" fmla="*/ 0 w 21600"/>
                <a:gd name="T3" fmla="*/ 10800 h 21600"/>
                <a:gd name="T4" fmla="*/ 112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0"/>
                  </a:moveTo>
                  <a:lnTo>
                    <a:pt x="11214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214" y="16200"/>
                  </a:lnTo>
                  <a:lnTo>
                    <a:pt x="112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754" name="AutoShape 26"/>
            <p:cNvSpPr>
              <a:spLocks noChangeArrowheads="1"/>
            </p:cNvSpPr>
            <p:nvPr/>
          </p:nvSpPr>
          <p:spPr bwMode="auto">
            <a:xfrm rot="5400000">
              <a:off x="4692" y="2892"/>
              <a:ext cx="235" cy="192"/>
            </a:xfrm>
            <a:custGeom>
              <a:avLst/>
              <a:gdLst>
                <a:gd name="G0" fmla="+- 11214 0 0"/>
                <a:gd name="G1" fmla="+- 5400 0 0"/>
                <a:gd name="G2" fmla="+- 21600 0 5400"/>
                <a:gd name="G3" fmla="+- 10800 0 5400"/>
                <a:gd name="G4" fmla="+- 21600 0 11214"/>
                <a:gd name="G5" fmla="*/ G4 G3 10800"/>
                <a:gd name="G6" fmla="+- 21600 0 G5"/>
                <a:gd name="T0" fmla="*/ 11214 w 21600"/>
                <a:gd name="T1" fmla="*/ 0 h 21600"/>
                <a:gd name="T2" fmla="*/ 0 w 21600"/>
                <a:gd name="T3" fmla="*/ 10800 h 21600"/>
                <a:gd name="T4" fmla="*/ 112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0"/>
                  </a:moveTo>
                  <a:lnTo>
                    <a:pt x="11214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214" y="16200"/>
                  </a:lnTo>
                  <a:lnTo>
                    <a:pt x="112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Heat pump using geothermal method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5522913" y="3805238"/>
            <a:ext cx="2095500" cy="1127125"/>
          </a:xfrm>
          <a:prstGeom prst="rect">
            <a:avLst/>
          </a:prstGeom>
          <a:solidFill>
            <a:srgbClr val="3399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5751513" y="3541713"/>
            <a:ext cx="0" cy="517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935663" y="3927475"/>
            <a:ext cx="1239837" cy="3333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039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0392"/>
                  <a:invGamma/>
                </a:schemeClr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5762625" y="4046538"/>
            <a:ext cx="2270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7121525" y="4046538"/>
            <a:ext cx="1666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5989638" y="4046538"/>
            <a:ext cx="109537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V="1">
            <a:off x="6099175" y="4046538"/>
            <a:ext cx="115888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221413" y="4046538"/>
            <a:ext cx="107950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6329363" y="4046538"/>
            <a:ext cx="117475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6446838" y="4046538"/>
            <a:ext cx="109537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 flipV="1">
            <a:off x="6556375" y="4046538"/>
            <a:ext cx="114300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6670675" y="4046538"/>
            <a:ext cx="109538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6780213" y="4046538"/>
            <a:ext cx="115887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896100" y="4046538"/>
            <a:ext cx="109538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V="1">
            <a:off x="7005638" y="4046538"/>
            <a:ext cx="115887" cy="11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7288213" y="2751138"/>
            <a:ext cx="0" cy="1306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5675313" y="4386263"/>
            <a:ext cx="1393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Ground</a:t>
            </a:r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5853113" y="3500438"/>
            <a:ext cx="1393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Evaporator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5156200" y="3557588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2093913" y="2774950"/>
            <a:ext cx="0" cy="177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202776" name="Picture 24" descr="실내기2"/>
          <p:cNvPicPr>
            <a:picLocks noChangeAspect="1" noChangeArrowheads="1"/>
          </p:cNvPicPr>
          <p:nvPr/>
        </p:nvPicPr>
        <p:blipFill>
          <a:blip r:embed="rId2" cstate="print"/>
          <a:srcRect l="10599" t="32324" b="35504"/>
          <a:stretch>
            <a:fillRect/>
          </a:stretch>
        </p:blipFill>
        <p:spPr bwMode="auto">
          <a:xfrm>
            <a:off x="1189038" y="3260725"/>
            <a:ext cx="1874837" cy="674688"/>
          </a:xfrm>
          <a:prstGeom prst="rect">
            <a:avLst/>
          </a:prstGeom>
          <a:noFill/>
        </p:spPr>
      </p:pic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2008188" y="3952875"/>
            <a:ext cx="13938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Condenser</a:t>
            </a:r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2081213" y="4538663"/>
            <a:ext cx="2428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5145088" y="3548063"/>
            <a:ext cx="0" cy="987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2081213" y="2768600"/>
            <a:ext cx="2498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81" name="AutoShape 29"/>
          <p:cNvSpPr>
            <a:spLocks noChangeArrowheads="1"/>
          </p:cNvSpPr>
          <p:nvPr/>
        </p:nvSpPr>
        <p:spPr bwMode="auto">
          <a:xfrm>
            <a:off x="3881438" y="2489200"/>
            <a:ext cx="4013200" cy="27082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5289550" y="5210175"/>
            <a:ext cx="13938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Outdoor unit</a:t>
            </a: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3824288" y="2932113"/>
            <a:ext cx="1619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Expansion valve</a:t>
            </a: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3875088" y="3817938"/>
            <a:ext cx="1393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Compressor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2679700" y="5592763"/>
            <a:ext cx="391318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b="1">
                <a:latin typeface="Arial" charset="0"/>
              </a:rPr>
              <a:t>Heating mode in winter</a:t>
            </a:r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4621213" y="4538663"/>
            <a:ext cx="5413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341813" y="4227513"/>
            <a:ext cx="528637" cy="669925"/>
            <a:chOff x="2422" y="3041"/>
            <a:chExt cx="333" cy="422"/>
          </a:xfrm>
        </p:grpSpPr>
        <p:sp>
          <p:nvSpPr>
            <p:cNvPr id="202788" name="Oval 36"/>
            <p:cNvSpPr>
              <a:spLocks noChangeArrowheads="1"/>
            </p:cNvSpPr>
            <p:nvPr/>
          </p:nvSpPr>
          <p:spPr bwMode="auto">
            <a:xfrm>
              <a:off x="2445" y="3390"/>
              <a:ext cx="280" cy="73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789" name="Oval 37"/>
            <p:cNvSpPr>
              <a:spLocks noChangeArrowheads="1"/>
            </p:cNvSpPr>
            <p:nvPr/>
          </p:nvSpPr>
          <p:spPr bwMode="auto">
            <a:xfrm>
              <a:off x="2445" y="3041"/>
              <a:ext cx="280" cy="73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790" name="Rectangle 38"/>
            <p:cNvSpPr>
              <a:spLocks noChangeArrowheads="1"/>
            </p:cNvSpPr>
            <p:nvPr/>
          </p:nvSpPr>
          <p:spPr bwMode="auto">
            <a:xfrm>
              <a:off x="2438" y="3087"/>
              <a:ext cx="295" cy="33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791" name="Rectangle 39"/>
            <p:cNvSpPr>
              <a:spLocks noChangeArrowheads="1"/>
            </p:cNvSpPr>
            <p:nvPr/>
          </p:nvSpPr>
          <p:spPr bwMode="auto">
            <a:xfrm>
              <a:off x="2422" y="3383"/>
              <a:ext cx="333" cy="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422" y="3079"/>
              <a:ext cx="333" cy="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02793" name="Line 41"/>
          <p:cNvSpPr>
            <a:spLocks noChangeShapeType="1"/>
          </p:cNvSpPr>
          <p:nvPr/>
        </p:nvSpPr>
        <p:spPr bwMode="auto">
          <a:xfrm>
            <a:off x="4587875" y="2768600"/>
            <a:ext cx="27130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 rot="-5400000">
            <a:off x="4475163" y="2619375"/>
            <a:ext cx="246062" cy="293688"/>
          </a:xfrm>
          <a:prstGeom prst="flowChartCollat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795" name="Line 43"/>
          <p:cNvSpPr>
            <a:spLocks noChangeShapeType="1"/>
          </p:cNvSpPr>
          <p:nvPr/>
        </p:nvSpPr>
        <p:spPr bwMode="auto">
          <a:xfrm flipH="1">
            <a:off x="2838450" y="4540250"/>
            <a:ext cx="225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96" name="Line 44"/>
          <p:cNvSpPr>
            <a:spLocks noChangeShapeType="1"/>
          </p:cNvSpPr>
          <p:nvPr/>
        </p:nvSpPr>
        <p:spPr bwMode="auto">
          <a:xfrm>
            <a:off x="2838450" y="2767013"/>
            <a:ext cx="225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97" name="Line 45"/>
          <p:cNvSpPr>
            <a:spLocks noChangeShapeType="1"/>
          </p:cNvSpPr>
          <p:nvPr/>
        </p:nvSpPr>
        <p:spPr bwMode="auto">
          <a:xfrm rot="16200000">
            <a:off x="1979612" y="4237038"/>
            <a:ext cx="225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98" name="Line 46"/>
          <p:cNvSpPr>
            <a:spLocks noChangeShapeType="1"/>
          </p:cNvSpPr>
          <p:nvPr/>
        </p:nvSpPr>
        <p:spPr bwMode="auto">
          <a:xfrm>
            <a:off x="5861050" y="2767013"/>
            <a:ext cx="2254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799" name="Line 47"/>
          <p:cNvSpPr>
            <a:spLocks noChangeShapeType="1"/>
          </p:cNvSpPr>
          <p:nvPr/>
        </p:nvSpPr>
        <p:spPr bwMode="auto">
          <a:xfrm rot="16200000">
            <a:off x="7172325" y="3409951"/>
            <a:ext cx="2254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none" w="lg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800" name="Line 48"/>
          <p:cNvSpPr>
            <a:spLocks noChangeShapeType="1"/>
          </p:cNvSpPr>
          <p:nvPr/>
        </p:nvSpPr>
        <p:spPr bwMode="auto">
          <a:xfrm flipH="1">
            <a:off x="5375275" y="3554413"/>
            <a:ext cx="2254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2801" name="AutoShape 49"/>
          <p:cNvSpPr>
            <a:spLocks noChangeArrowheads="1"/>
          </p:cNvSpPr>
          <p:nvPr/>
        </p:nvSpPr>
        <p:spPr bwMode="auto">
          <a:xfrm rot="16200000">
            <a:off x="6769100" y="4370388"/>
            <a:ext cx="498475" cy="415925"/>
          </a:xfrm>
          <a:prstGeom prst="notchedRightArrow">
            <a:avLst>
              <a:gd name="adj1" fmla="val 50000"/>
              <a:gd name="adj2" fmla="val 2996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802" name="AutoShape 50"/>
          <p:cNvSpPr>
            <a:spLocks noChangeArrowheads="1"/>
          </p:cNvSpPr>
          <p:nvPr/>
        </p:nvSpPr>
        <p:spPr bwMode="auto">
          <a:xfrm rot="27000000">
            <a:off x="1323975" y="4057650"/>
            <a:ext cx="498475" cy="415925"/>
          </a:xfrm>
          <a:prstGeom prst="notchedRightArrow">
            <a:avLst>
              <a:gd name="adj1" fmla="val 50000"/>
              <a:gd name="adj2" fmla="val 2996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803" name="AutoShape 51"/>
          <p:cNvSpPr>
            <a:spLocks noChangeArrowheads="1"/>
          </p:cNvSpPr>
          <p:nvPr/>
        </p:nvSpPr>
        <p:spPr bwMode="auto">
          <a:xfrm>
            <a:off x="1054100" y="2489200"/>
            <a:ext cx="2279650" cy="27082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804" name="Text Box 52"/>
          <p:cNvSpPr txBox="1">
            <a:spLocks noChangeArrowheads="1"/>
          </p:cNvSpPr>
          <p:nvPr/>
        </p:nvSpPr>
        <p:spPr bwMode="auto">
          <a:xfrm>
            <a:off x="1525588" y="5210175"/>
            <a:ext cx="13938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>
                <a:latin typeface="Arial" charset="0"/>
              </a:rPr>
              <a:t>Indoor unit</a:t>
            </a:r>
          </a:p>
        </p:txBody>
      </p:sp>
      <p:sp>
        <p:nvSpPr>
          <p:cNvPr id="53" name="제목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Geothermal Heat pumps</a:t>
            </a:r>
          </a:p>
        </p:txBody>
      </p:sp>
      <p:pic>
        <p:nvPicPr>
          <p:cNvPr id="203780" name="Picture 4" descr="Geo Heat P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2676525"/>
            <a:ext cx="2914650" cy="2495550"/>
          </a:xfrm>
          <a:prstGeom prst="rect">
            <a:avLst/>
          </a:prstGeom>
          <a:noFill/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12763" y="2592388"/>
            <a:ext cx="54244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Ground source heat pump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   Geothermal earth connection subsystem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   Geothermal heat pump subsystem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   Geothermal heat distribution subsystem</a:t>
            </a:r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>
            <a:off x="655638" y="5334000"/>
            <a:ext cx="719137" cy="422275"/>
          </a:xfrm>
          <a:custGeom>
            <a:avLst/>
            <a:gdLst>
              <a:gd name="G0" fmla="+- 15163 0 0"/>
              <a:gd name="G1" fmla="+- 4629 0 0"/>
              <a:gd name="G2" fmla="+- 21600 0 4629"/>
              <a:gd name="G3" fmla="+- 10800 0 4629"/>
              <a:gd name="G4" fmla="+- 21600 0 15163"/>
              <a:gd name="G5" fmla="*/ G4 G3 10800"/>
              <a:gd name="G6" fmla="+- 21600 0 G5"/>
              <a:gd name="T0" fmla="*/ 15163 w 21600"/>
              <a:gd name="T1" fmla="*/ 0 h 21600"/>
              <a:gd name="T2" fmla="*/ 0 w 21600"/>
              <a:gd name="T3" fmla="*/ 10800 h 21600"/>
              <a:gd name="T4" fmla="*/ 151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63" y="0"/>
                </a:moveTo>
                <a:lnTo>
                  <a:pt x="15163" y="4629"/>
                </a:lnTo>
                <a:lnTo>
                  <a:pt x="3375" y="4629"/>
                </a:lnTo>
                <a:lnTo>
                  <a:pt x="3375" y="16971"/>
                </a:lnTo>
                <a:lnTo>
                  <a:pt x="15163" y="16971"/>
                </a:lnTo>
                <a:lnTo>
                  <a:pt x="151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29"/>
                </a:moveTo>
                <a:lnTo>
                  <a:pt x="1350" y="16971"/>
                </a:lnTo>
                <a:lnTo>
                  <a:pt x="2700" y="16971"/>
                </a:lnTo>
                <a:lnTo>
                  <a:pt x="2700" y="4629"/>
                </a:lnTo>
                <a:close/>
              </a:path>
              <a:path w="21600" h="21600">
                <a:moveTo>
                  <a:pt x="0" y="4629"/>
                </a:moveTo>
                <a:lnTo>
                  <a:pt x="0" y="16971"/>
                </a:lnTo>
                <a:lnTo>
                  <a:pt x="675" y="16971"/>
                </a:lnTo>
                <a:lnTo>
                  <a:pt x="675" y="46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1465263" y="5265738"/>
            <a:ext cx="5424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Enables heat pump system in Korea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</a:t>
            </a:r>
            <a:r>
              <a:rPr lang="en-US" altLang="ko-KR" dirty="0" smtClean="0">
                <a:latin typeface="Tahoma" pitchFamily="34" charset="0"/>
              </a:rPr>
              <a:t>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gpg01"/>
          <p:cNvPicPr>
            <a:picLocks noChangeAspect="1" noChangeArrowheads="1"/>
          </p:cNvPicPr>
          <p:nvPr/>
        </p:nvPicPr>
        <p:blipFill>
          <a:blip r:embed="rId2" cstate="print"/>
          <a:srcRect b="7292"/>
          <a:stretch>
            <a:fillRect/>
          </a:stretch>
        </p:blipFill>
        <p:spPr bwMode="auto">
          <a:xfrm>
            <a:off x="369888" y="2425700"/>
            <a:ext cx="3930650" cy="2260600"/>
          </a:xfrm>
          <a:prstGeom prst="rect">
            <a:avLst/>
          </a:prstGeom>
          <a:noFill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25463" y="4813300"/>
            <a:ext cx="37449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Geothermal power plant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(New Zealand)</a:t>
            </a:r>
          </a:p>
        </p:txBody>
      </p:sp>
      <p:pic>
        <p:nvPicPr>
          <p:cNvPr id="204807" name="Picture 7" descr="geo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2314575"/>
            <a:ext cx="3940175" cy="2794000"/>
          </a:xfrm>
          <a:prstGeom prst="rect">
            <a:avLst/>
          </a:prstGeom>
          <a:noFill/>
        </p:spPr>
      </p:pic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954588" y="5257800"/>
            <a:ext cx="37449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>
                <a:latin typeface="Arial" charset="0"/>
              </a:rPr>
              <a:t>경기도 수원 농업기술연구원 </a:t>
            </a:r>
          </a:p>
          <a:p>
            <a:pPr algn="ctr">
              <a:lnSpc>
                <a:spcPct val="120000"/>
              </a:lnSpc>
            </a:pPr>
            <a:r>
              <a:rPr lang="ko-KR" altLang="en-US" sz="1600">
                <a:latin typeface="Arial" charset="0"/>
              </a:rPr>
              <a:t>비닐하우스 </a:t>
            </a:r>
            <a:r>
              <a:rPr lang="en-US" altLang="ko-KR" sz="1600">
                <a:latin typeface="Arial" charset="0"/>
              </a:rPr>
              <a:t>- </a:t>
            </a:r>
            <a:r>
              <a:rPr lang="ko-KR" altLang="en-US" sz="1600">
                <a:latin typeface="Arial" charset="0"/>
              </a:rPr>
              <a:t>냉</a:t>
            </a:r>
            <a:r>
              <a:rPr lang="en-US" altLang="ko-KR" sz="1600">
                <a:latin typeface="Arial" charset="0"/>
              </a:rPr>
              <a:t>/</a:t>
            </a:r>
            <a:r>
              <a:rPr lang="ko-KR" altLang="en-US" sz="1600">
                <a:latin typeface="Arial" charset="0"/>
              </a:rPr>
              <a:t>난방 운용</a:t>
            </a:r>
            <a:r>
              <a:rPr lang="en-US" altLang="ko-KR" sz="1600">
                <a:latin typeface="Arial" charset="0"/>
              </a:rPr>
              <a:t>(50</a:t>
            </a:r>
            <a:r>
              <a:rPr lang="ko-KR" altLang="en-US" sz="1600">
                <a:latin typeface="Arial" charset="0"/>
              </a:rPr>
              <a:t>평</a:t>
            </a:r>
            <a:r>
              <a:rPr lang="en-US" altLang="ko-KR" sz="1600">
                <a:latin typeface="Arial" charset="0"/>
              </a:rPr>
              <a:t>×2</a:t>
            </a:r>
            <a:r>
              <a:rPr lang="ko-KR" altLang="en-US" sz="1600">
                <a:latin typeface="Arial" charset="0"/>
              </a:rPr>
              <a:t>동</a:t>
            </a:r>
            <a:r>
              <a:rPr lang="en-US" altLang="ko-KR" sz="1600">
                <a:latin typeface="Arial" charset="0"/>
              </a:rPr>
              <a:t>)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Geothermal Energy </a:t>
            </a:r>
            <a:r>
              <a:rPr lang="en-US" altLang="ko-KR" dirty="0" smtClean="0">
                <a:latin typeface="Tahoma" pitchFamily="34" charset="0"/>
              </a:rPr>
              <a:t>examples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259013" y="1947863"/>
            <a:ext cx="4629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000" b="1">
                <a:latin typeface="Tahoma" pitchFamily="34" charset="0"/>
              </a:rPr>
              <a:t>Natural energy sources</a:t>
            </a:r>
            <a:br>
              <a:rPr lang="en-US" altLang="ko-KR" sz="3000" b="1">
                <a:latin typeface="Tahoma" pitchFamily="34" charset="0"/>
              </a:rPr>
            </a:br>
            <a:r>
              <a:rPr lang="en-US" altLang="ko-KR" sz="3000">
                <a:latin typeface="Tahoma" pitchFamily="34" charset="0"/>
              </a:rPr>
              <a:t/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solidFill>
                  <a:srgbClr val="009900"/>
                </a:solidFill>
                <a:latin typeface="Tahoma" pitchFamily="34" charset="0"/>
              </a:rPr>
              <a:t>Wind Force Energy</a:t>
            </a:r>
          </a:p>
        </p:txBody>
      </p:sp>
      <p:pic>
        <p:nvPicPr>
          <p:cNvPr id="178179" name="Picture 3" descr="j00992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3" y="3876675"/>
            <a:ext cx="2922587" cy="164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A01635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050" y="2455863"/>
            <a:ext cx="3435350" cy="2605087"/>
          </a:xfrm>
          <a:prstGeom prst="rect">
            <a:avLst/>
          </a:prstGeom>
          <a:noFill/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704850" y="2281238"/>
            <a:ext cx="5581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Very low running cost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Infinite energy source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Almost no pollutant generation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Can be constructed in a small area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Good energy source for island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 ground can be utilized with other industry at the same time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Tahoma" pitchFamily="34" charset="0"/>
              </a:rPr>
              <a:t>Advantage of Wind force </a:t>
            </a:r>
            <a:r>
              <a:rPr lang="en-US" altLang="ko-KR" sz="2800" dirty="0" smtClean="0">
                <a:latin typeface="Tahoma" pitchFamily="34" charset="0"/>
              </a:rPr>
              <a:t>generation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704850" y="2662238"/>
            <a:ext cx="59626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Restricted area only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(wind velocity must be over 4 m/s)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Energy generation fluctuation as wind velocity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Limitation of blade size 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Noise problem</a:t>
            </a:r>
          </a:p>
        </p:txBody>
      </p:sp>
      <p:pic>
        <p:nvPicPr>
          <p:cNvPr id="180228" name="Picture 4" descr="j022808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550" y="2813050"/>
            <a:ext cx="1993900" cy="18669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500" dirty="0">
                <a:latin typeface="Tahoma" pitchFamily="34" charset="0"/>
              </a:rPr>
              <a:t>Disadvantage of Wind force </a:t>
            </a:r>
            <a:r>
              <a:rPr lang="en-US" altLang="ko-KR" sz="2500" dirty="0" smtClean="0">
                <a:latin typeface="Tahoma" pitchFamily="34" charset="0"/>
              </a:rPr>
              <a:t>generation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Wind force generation in the world (2000)</a:t>
            </a:r>
          </a:p>
        </p:txBody>
      </p:sp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2087563" y="2395538"/>
          <a:ext cx="4967287" cy="3229293"/>
        </p:xfrm>
        <a:graphic>
          <a:graphicData uri="http://schemas.openxmlformats.org/drawingml/2006/table">
            <a:tbl>
              <a:tblPr/>
              <a:tblGrid>
                <a:gridCol w="2500312"/>
                <a:gridCol w="2466975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Country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Capacity (MW)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USA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Denmark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Germany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Holland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Spain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Sweden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U.K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China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India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Korea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FE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2141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1420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2874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379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880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176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338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200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992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FE"/>
                    </a:solidFill>
                  </a:tcPr>
                </a:tc>
              </a:tr>
            </a:tbl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ahoma" pitchFamily="34" charset="0"/>
              </a:rPr>
              <a:t>Wind force </a:t>
            </a:r>
            <a:r>
              <a:rPr lang="en-US" altLang="ko-KR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765175" y="2354263"/>
            <a:ext cx="39973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Active yaw control (rotation)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Wind blade braking system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  pitch control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  drum breaking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Higher efficiency for large size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Lower noise for large size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More dead zone for large size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Lighter blade weight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Wind Turbine</a:t>
            </a:r>
          </a:p>
        </p:txBody>
      </p:sp>
      <p:pic>
        <p:nvPicPr>
          <p:cNvPr id="182277" name="Picture 5" descr="Turbine Technical Drawing Enlarg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2422525"/>
            <a:ext cx="3913188" cy="3136900"/>
          </a:xfrm>
          <a:prstGeom prst="rect">
            <a:avLst/>
          </a:prstGeom>
          <a:noFill/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900613" y="54530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Schematic of Wind turbine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63575" y="126876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663575" y="2256185"/>
            <a:ext cx="75088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200">
                <a:solidFill>
                  <a:schemeClr val="accent2"/>
                </a:solidFill>
                <a:latin typeface="Arial" charset="0"/>
              </a:rPr>
              <a:t> Photovoltaic system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 Photo + Volta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       Generation with light, useful for an isolate home generation</a:t>
            </a:r>
          </a:p>
          <a:p>
            <a:pPr>
              <a:lnSpc>
                <a:spcPct val="130000"/>
              </a:lnSpc>
            </a:pPr>
            <a:endParaRPr lang="en-US" altLang="ko-KR" sz="2000">
              <a:latin typeface="Arial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200">
                <a:solidFill>
                  <a:schemeClr val="accent2"/>
                </a:solidFill>
                <a:latin typeface="Arial" charset="0"/>
              </a:rPr>
              <a:t> Solar heat system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 Use solar heat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       Generation with heat, useful for power plant</a:t>
            </a:r>
            <a:endParaRPr lang="en-US" altLang="ko-KR" sz="2000">
              <a:latin typeface="Arial" charset="0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Solar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Wind direction relative to rotor blad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3581400"/>
            <a:ext cx="4019550" cy="2368550"/>
          </a:xfrm>
          <a:prstGeom prst="rect">
            <a:avLst/>
          </a:prstGeom>
          <a:noFill/>
        </p:spPr>
      </p:pic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Component of  wind turbine : Blade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765175" y="2405063"/>
            <a:ext cx="39973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Changing the Wind Speed Changes Wind Direction Relative to the Rotor Blade</a:t>
            </a:r>
            <a:endParaRPr lang="en-US" altLang="ko-KR" sz="2000">
              <a:solidFill>
                <a:schemeClr val="accent2"/>
              </a:solidFill>
              <a:latin typeface="Arial" charset="0"/>
            </a:endParaRP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Blades twists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Made of glass fiber reinforced plastics for weight and strength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Natural frequency test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endParaRPr lang="en-US" altLang="ko-KR" sz="2000">
              <a:latin typeface="Arial" charset="0"/>
            </a:endParaRPr>
          </a:p>
        </p:txBody>
      </p:sp>
      <p:pic>
        <p:nvPicPr>
          <p:cNvPr id="183302" name="Picture 6" descr="Lift vector image"/>
          <p:cNvPicPr>
            <a:picLocks noChangeAspect="1" noChangeArrowheads="1"/>
          </p:cNvPicPr>
          <p:nvPr/>
        </p:nvPicPr>
        <p:blipFill>
          <a:blip r:embed="rId3" cstate="print"/>
          <a:srcRect b="21930"/>
          <a:stretch>
            <a:fillRect/>
          </a:stretch>
        </p:blipFill>
        <p:spPr bwMode="auto">
          <a:xfrm>
            <a:off x="5862638" y="2374900"/>
            <a:ext cx="1762125" cy="1130300"/>
          </a:xfrm>
          <a:prstGeom prst="rect">
            <a:avLst/>
          </a:prstGeom>
          <a:noFill/>
        </p:spPr>
      </p:pic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938713" y="58086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blade rotation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Wind Speed behind obstacle (in %)"/>
          <p:cNvPicPr>
            <a:picLocks noChangeAspect="1" noChangeArrowheads="1"/>
          </p:cNvPicPr>
          <p:nvPr/>
        </p:nvPicPr>
        <p:blipFill>
          <a:blip r:embed="rId2" cstate="print"/>
          <a:srcRect b="10683"/>
          <a:stretch>
            <a:fillRect/>
          </a:stretch>
        </p:blipFill>
        <p:spPr bwMode="auto">
          <a:xfrm>
            <a:off x="5208588" y="2095500"/>
            <a:ext cx="3448050" cy="3198813"/>
          </a:xfrm>
          <a:prstGeom prst="rect">
            <a:avLst/>
          </a:prstGeom>
          <a:noFill/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765175" y="2303463"/>
            <a:ext cx="4208463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1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Gray vertical bar </a:t>
            </a:r>
          </a:p>
          <a:p>
            <a:pPr marL="88900" indent="-88900">
              <a:lnSpc>
                <a:spcPct val="110000"/>
              </a:lnSpc>
            </a:pPr>
            <a:r>
              <a:rPr lang="en-US" altLang="ko-KR" sz="2000">
                <a:latin typeface="Arial" charset="0"/>
              </a:rPr>
              <a:t>     : Obstacle (20m tall)</a:t>
            </a:r>
          </a:p>
          <a:p>
            <a:pPr marL="88900" indent="-88900">
              <a:lnSpc>
                <a:spcPct val="11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Yellow vertical bar</a:t>
            </a:r>
          </a:p>
          <a:p>
            <a:pPr marL="88900" indent="-88900">
              <a:lnSpc>
                <a:spcPct val="110000"/>
              </a:lnSpc>
            </a:pPr>
            <a:r>
              <a:rPr lang="en-US" altLang="ko-KR" sz="2000">
                <a:latin typeface="Arial" charset="0"/>
              </a:rPr>
              <a:t>     : Turbine tower(50m tall)</a:t>
            </a:r>
          </a:p>
          <a:p>
            <a:pPr marL="88900" indent="-88900">
              <a:lnSpc>
                <a:spcPct val="11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Blue number</a:t>
            </a:r>
          </a:p>
          <a:p>
            <a:pPr marL="88900" indent="-88900">
              <a:lnSpc>
                <a:spcPct val="110000"/>
              </a:lnSpc>
            </a:pPr>
            <a:r>
              <a:rPr lang="en-US" altLang="ko-KR" sz="2000">
                <a:latin typeface="Arial" charset="0"/>
              </a:rPr>
              <a:t>     : Ratio of velocity with obstacle</a:t>
            </a:r>
          </a:p>
          <a:p>
            <a:pPr marL="88900" indent="-88900">
              <a:lnSpc>
                <a:spcPct val="11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To get 90% wind velocity ratio, tower must be away from obstacle at least for 300m in this case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Wind Shade [1]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103813" y="53641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Shade for wind velocity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765175" y="2303463"/>
            <a:ext cx="42084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Wind energy is in proportion to the cubic of wind velocity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To get 70% wind energy ratio, Turbine tower must be away from obstacle for at least 321m in this case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Avoid obstacle around wind tower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Wind Shade [2]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5103813" y="55292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Shade for wind energy</a:t>
            </a:r>
          </a:p>
        </p:txBody>
      </p:sp>
      <p:pic>
        <p:nvPicPr>
          <p:cNvPr id="186374" name="Picture 6" descr="Wind energy behind obstacle (in %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5" y="1981200"/>
            <a:ext cx="3448050" cy="3581400"/>
          </a:xfrm>
          <a:prstGeom prst="rect">
            <a:avLst/>
          </a:prstGeom>
          <a:noFill/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0388" y="2289175"/>
            <a:ext cx="3849687" cy="2901950"/>
            <a:chOff x="2505" y="1482"/>
            <a:chExt cx="2033" cy="1356"/>
          </a:xfrm>
        </p:grpSpPr>
        <p:pic>
          <p:nvPicPr>
            <p:cNvPr id="187395" name="Picture 3" descr="Wake Effect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5" y="1482"/>
              <a:ext cx="750" cy="1356"/>
            </a:xfrm>
            <a:prstGeom prst="rect">
              <a:avLst/>
            </a:prstGeom>
            <a:noFill/>
          </p:spPr>
        </p:pic>
        <p:pic>
          <p:nvPicPr>
            <p:cNvPr id="187396" name="Picture 4" descr="Wake Eff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4" y="1482"/>
              <a:ext cx="1284" cy="1356"/>
            </a:xfrm>
            <a:prstGeom prst="rect">
              <a:avLst/>
            </a:prstGeom>
            <a:noFill/>
          </p:spPr>
        </p:pic>
      </p:grp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Wake effect and park effect</a:t>
            </a:r>
          </a:p>
        </p:txBody>
      </p:sp>
      <p:pic>
        <p:nvPicPr>
          <p:cNvPr id="187399" name="Picture 7" descr="Park Lay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8" y="2344738"/>
            <a:ext cx="2714625" cy="2714625"/>
          </a:xfrm>
          <a:prstGeom prst="rect">
            <a:avLst/>
          </a:prstGeom>
          <a:noFill/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4976813" y="5186363"/>
            <a:ext cx="37099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Tower distribution for park effect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(Approx. 5% energy loss)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95313" y="52625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Wake effect from wind turbine</a:t>
            </a: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Speed up effect : Tunnel effect and Hill effect</a:t>
            </a:r>
          </a:p>
        </p:txBody>
      </p:sp>
      <p:pic>
        <p:nvPicPr>
          <p:cNvPr id="188420" name="Picture 4" descr="Tunnel Carto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2557463"/>
            <a:ext cx="3495675" cy="2651125"/>
          </a:xfrm>
          <a:prstGeom prst="rect">
            <a:avLst/>
          </a:prstGeom>
          <a:noFill/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95313" y="52625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Tunnel effect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13350" y="2465388"/>
            <a:ext cx="3073400" cy="2820987"/>
            <a:chOff x="3284" y="1553"/>
            <a:chExt cx="1800" cy="1633"/>
          </a:xfrm>
        </p:grpSpPr>
        <p:pic>
          <p:nvPicPr>
            <p:cNvPr id="188423" name="Picture 7" descr="Hill Cartoon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4" y="1553"/>
              <a:ext cx="1800" cy="798"/>
            </a:xfrm>
            <a:prstGeom prst="rect">
              <a:avLst/>
            </a:prstGeom>
            <a:noFill/>
          </p:spPr>
        </p:pic>
        <p:pic>
          <p:nvPicPr>
            <p:cNvPr id="188424" name="Picture 8" descr="Hill movie with wind arrows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4" y="2382"/>
              <a:ext cx="1800" cy="804"/>
            </a:xfrm>
            <a:prstGeom prst="rect">
              <a:avLst/>
            </a:prstGeom>
            <a:noFill/>
          </p:spPr>
        </p:pic>
      </p:grp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862513" y="5262563"/>
            <a:ext cx="3709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Hill effect</a:t>
            </a: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777875" y="2570163"/>
            <a:ext cx="45815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Good wind velocity and consistency</a:t>
            </a:r>
          </a:p>
          <a:p>
            <a:pPr marL="88900" indent="-889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Tunnel Effect</a:t>
            </a:r>
          </a:p>
          <a:p>
            <a:pPr marL="88900" indent="-889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strong blast, no turbulent flow</a:t>
            </a:r>
          </a:p>
          <a:p>
            <a:pPr marL="88900" indent="-889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obstacle around the generator</a:t>
            </a:r>
          </a:p>
          <a:p>
            <a:pPr marL="88900" indent="-889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 excessive snow, no severe cold</a:t>
            </a:r>
          </a:p>
          <a:p>
            <a:pPr marL="88900" indent="-88900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(high altitude area suggested)</a:t>
            </a:r>
          </a:p>
          <a:p>
            <a:pPr marL="88900" indent="-889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Not often lightening area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Suitable area for wind force generation</a:t>
            </a:r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2476500"/>
            <a:ext cx="24939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Wind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77825" y="4818063"/>
            <a:ext cx="3913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turbine in the seaside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(Vindeby, Denmark)</a:t>
            </a:r>
          </a:p>
        </p:txBody>
      </p:sp>
      <p:pic>
        <p:nvPicPr>
          <p:cNvPr id="191492" name="Picture 4" descr="04"/>
          <p:cNvPicPr>
            <a:picLocks noChangeAspect="1" noChangeArrowheads="1"/>
          </p:cNvPicPr>
          <p:nvPr/>
        </p:nvPicPr>
        <p:blipFill>
          <a:blip r:embed="rId2" cstate="print"/>
          <a:srcRect l="958" t="3383" r="3583" b="2945"/>
          <a:stretch>
            <a:fillRect/>
          </a:stretch>
        </p:blipFill>
        <p:spPr bwMode="auto">
          <a:xfrm>
            <a:off x="384175" y="2187575"/>
            <a:ext cx="3895725" cy="2541588"/>
          </a:xfrm>
          <a:prstGeom prst="rect">
            <a:avLst/>
          </a:prstGeom>
          <a:noFill/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648200" y="4811713"/>
            <a:ext cx="43068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turbines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 (Blyth, U.K, 90MW, Biggest)</a:t>
            </a:r>
          </a:p>
        </p:txBody>
      </p:sp>
      <p:pic>
        <p:nvPicPr>
          <p:cNvPr id="191494" name="Picture 6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2143125"/>
            <a:ext cx="3860800" cy="2571750"/>
          </a:xfrm>
          <a:prstGeom prst="rect">
            <a:avLst/>
          </a:prstGeom>
          <a:noFill/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Tahoma" pitchFamily="34" charset="0"/>
              </a:rPr>
              <a:t>Wind force generation examples [1</a:t>
            </a:r>
            <a:r>
              <a:rPr lang="en-US" altLang="ko-KR" sz="2800" dirty="0" smtClean="0">
                <a:latin typeface="Tahoma" pitchFamily="34" charset="0"/>
              </a:rPr>
              <a:t>]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428625" y="5402263"/>
            <a:ext cx="3913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turbines in the sea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(Denmark)</a:t>
            </a:r>
          </a:p>
        </p:txBody>
      </p:sp>
      <p:pic>
        <p:nvPicPr>
          <p:cNvPr id="192516" name="Picture 4" descr="08"/>
          <p:cNvPicPr>
            <a:picLocks noChangeAspect="1" noChangeArrowheads="1"/>
          </p:cNvPicPr>
          <p:nvPr/>
        </p:nvPicPr>
        <p:blipFill>
          <a:blip r:embed="rId2" cstate="print"/>
          <a:srcRect l="1942" t="1917" r="2443" b="1917"/>
          <a:stretch>
            <a:fillRect/>
          </a:stretch>
        </p:blipFill>
        <p:spPr bwMode="auto">
          <a:xfrm>
            <a:off x="1192213" y="1736725"/>
            <a:ext cx="2422525" cy="3663950"/>
          </a:xfrm>
          <a:prstGeom prst="rect">
            <a:avLst/>
          </a:prstGeom>
          <a:noFill/>
        </p:spPr>
      </p:pic>
      <p:pic>
        <p:nvPicPr>
          <p:cNvPr id="192517" name="Picture 5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2111375"/>
            <a:ext cx="3622675" cy="2819400"/>
          </a:xfrm>
          <a:prstGeom prst="rect">
            <a:avLst/>
          </a:prstGeom>
          <a:noFill/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4870450" y="5010150"/>
            <a:ext cx="3913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Wind turbine 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(Daebo, Korea)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Tahoma" pitchFamily="34" charset="0"/>
              </a:rPr>
              <a:t>Wind force generation examples [2</a:t>
            </a:r>
            <a:r>
              <a:rPr lang="en-US" altLang="ko-KR" sz="2800" dirty="0" smtClean="0">
                <a:latin typeface="Tahoma" pitchFamily="34" charset="0"/>
              </a:rPr>
              <a:t>]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41588" y="1947863"/>
            <a:ext cx="40624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000">
                <a:latin typeface="Tahoma" pitchFamily="34" charset="0"/>
              </a:rPr>
              <a:t>Natural energy sources</a:t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latin typeface="Tahoma" pitchFamily="34" charset="0"/>
              </a:rPr>
              <a:t/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solidFill>
                  <a:srgbClr val="009900"/>
                </a:solidFill>
                <a:latin typeface="Tahoma" pitchFamily="34" charset="0"/>
              </a:rPr>
              <a:t>Wave force generation</a:t>
            </a:r>
          </a:p>
        </p:txBody>
      </p:sp>
      <p:pic>
        <p:nvPicPr>
          <p:cNvPr id="37900" name="Picture 12" descr="sd_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388" y="3970338"/>
            <a:ext cx="119062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51" name="Picture 39" descr="j01598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788" y="2527300"/>
            <a:ext cx="2300287" cy="2270125"/>
          </a:xfrm>
          <a:prstGeom prst="rect">
            <a:avLst/>
          </a:prstGeom>
          <a:noFill/>
        </p:spPr>
      </p:pic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663575" y="2570163"/>
            <a:ext cx="56054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Small area for small energy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light house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  <a:sym typeface="Wingdings" pitchFamily="2" charset="2"/>
              </a:rPr>
              <a:t> 24-hour generation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 wave altitude is needed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</a:t>
            </a:r>
            <a:r>
              <a:rPr lang="en-US" altLang="ko-KR" sz="2000">
                <a:latin typeface="Arial" charset="0"/>
              </a:rPr>
              <a:t>2m high wave has 2 kW per seashore 1m    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Tahoma" pitchFamily="34" charset="0"/>
              </a:rPr>
              <a:t>Advantages of wave force </a:t>
            </a:r>
            <a:r>
              <a:rPr lang="en-US" altLang="ko-KR" sz="2800" dirty="0" smtClean="0">
                <a:latin typeface="Tahoma" pitchFamily="34" charset="0"/>
              </a:rPr>
              <a:t>generation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9900"/>
                </a:solidFill>
                <a:latin typeface="Arial" charset="0"/>
              </a:rPr>
              <a:t>Energy generation with the light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Tahoma" pitchFamily="34" charset="0"/>
              </a:rPr>
              <a:t>Photovoltaic generation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704850" y="2281238"/>
            <a:ext cx="38671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Photovoltaic effect is used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Relatively low power(~1.5W)</a:t>
            </a:r>
          </a:p>
          <a:p>
            <a:pPr>
              <a:lnSpc>
                <a:spcPct val="13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 Module is used</a:t>
            </a:r>
            <a:endParaRPr lang="en-US" altLang="ko-KR" sz="2000">
              <a:latin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Energy generation efficiency is about 10~15%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For cloudy day and night, storage battery is used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748213" y="2428875"/>
            <a:ext cx="3535362" cy="3617913"/>
            <a:chOff x="2991" y="1530"/>
            <a:chExt cx="2227" cy="2279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991" y="1530"/>
              <a:ext cx="2227" cy="784"/>
              <a:chOff x="3191" y="1386"/>
              <a:chExt cx="2227" cy="784"/>
            </a:xfrm>
          </p:grpSpPr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588" y="1386"/>
                <a:ext cx="1425" cy="77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4273" y="1393"/>
                <a:ext cx="0" cy="7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>
                <a:off x="4071" y="1393"/>
                <a:ext cx="0" cy="7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4491" y="1393"/>
                <a:ext cx="0" cy="7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 flipH="1">
                <a:off x="3191" y="2000"/>
                <a:ext cx="390" cy="0"/>
              </a:xfrm>
              <a:prstGeom prst="line">
                <a:avLst/>
              </a:prstGeom>
              <a:noFill/>
              <a:ln w="152400">
                <a:pattFill prst="dkDn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 flipH="1">
                <a:off x="5028" y="2000"/>
                <a:ext cx="390" cy="0"/>
              </a:xfrm>
              <a:prstGeom prst="line">
                <a:avLst/>
              </a:prstGeom>
              <a:noFill/>
              <a:ln w="152400">
                <a:pattFill prst="dkDn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37" name="Text Box 17"/>
              <p:cNvSpPr txBox="1">
                <a:spLocks noChangeArrowheads="1"/>
              </p:cNvSpPr>
              <p:nvPr/>
            </p:nvSpPr>
            <p:spPr bwMode="auto">
              <a:xfrm>
                <a:off x="3624" y="1419"/>
                <a:ext cx="423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1300">
                    <a:latin typeface="Arial" charset="0"/>
                  </a:rPr>
                  <a:t>N-type</a:t>
                </a:r>
              </a:p>
            </p:txBody>
          </p:sp>
          <p:sp>
            <p:nvSpPr>
              <p:cNvPr id="5138" name="Text Box 18"/>
              <p:cNvSpPr txBox="1">
                <a:spLocks noChangeArrowheads="1"/>
              </p:cNvSpPr>
              <p:nvPr/>
            </p:nvSpPr>
            <p:spPr bwMode="auto">
              <a:xfrm>
                <a:off x="4543" y="1426"/>
                <a:ext cx="41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1300">
                    <a:latin typeface="Arial" charset="0"/>
                  </a:rPr>
                  <a:t>P-type</a:t>
                </a:r>
              </a:p>
            </p:txBody>
          </p:sp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083" y="1405"/>
                <a:ext cx="186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4293" y="1405"/>
                <a:ext cx="156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altLang="ko-KR" sz="1500" b="1">
                    <a:solidFill>
                      <a:schemeClr val="accent2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5141" name="Text Box 21"/>
              <p:cNvSpPr txBox="1">
                <a:spLocks noChangeArrowheads="1"/>
              </p:cNvSpPr>
              <p:nvPr/>
            </p:nvSpPr>
            <p:spPr bwMode="auto">
              <a:xfrm>
                <a:off x="3205" y="1754"/>
                <a:ext cx="33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1300">
                    <a:latin typeface="Arial" charset="0"/>
                  </a:rPr>
                  <a:t>Wire</a:t>
                </a:r>
              </a:p>
            </p:txBody>
          </p:sp>
          <p:sp>
            <p:nvSpPr>
              <p:cNvPr id="5142" name="Text Box 22"/>
              <p:cNvSpPr txBox="1">
                <a:spLocks noChangeArrowheads="1"/>
              </p:cNvSpPr>
              <p:nvPr/>
            </p:nvSpPr>
            <p:spPr bwMode="auto">
              <a:xfrm>
                <a:off x="5050" y="1754"/>
                <a:ext cx="33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1300">
                    <a:latin typeface="Arial" charset="0"/>
                  </a:rPr>
                  <a:t>Wire</a:t>
                </a:r>
              </a:p>
            </p:txBody>
          </p:sp>
        </p:grp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3388" y="2791"/>
              <a:ext cx="1425" cy="7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4073" y="2798"/>
              <a:ext cx="0" cy="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3871" y="2798"/>
              <a:ext cx="0" cy="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4291" y="2798"/>
              <a:ext cx="0" cy="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>
              <a:off x="2991" y="3405"/>
              <a:ext cx="390" cy="0"/>
            </a:xfrm>
            <a:prstGeom prst="line">
              <a:avLst/>
            </a:prstGeom>
            <a:noFill/>
            <a:ln w="152400">
              <a:pattFill prst="dkDnDiag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H="1">
              <a:off x="4828" y="3405"/>
              <a:ext cx="390" cy="0"/>
            </a:xfrm>
            <a:prstGeom prst="line">
              <a:avLst/>
            </a:prstGeom>
            <a:noFill/>
            <a:ln w="152400">
              <a:pattFill prst="dkDnDiag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3424" y="2824"/>
              <a:ext cx="42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Arial" charset="0"/>
                </a:rPr>
                <a:t>N-type</a:t>
              </a: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4343" y="2831"/>
              <a:ext cx="41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Arial" charset="0"/>
                </a:rPr>
                <a:t>P-type</a:t>
              </a: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883" y="2810"/>
              <a:ext cx="186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4093" y="2810"/>
              <a:ext cx="156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5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3620" y="3626"/>
              <a:ext cx="110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Arial" charset="0"/>
                </a:rPr>
                <a:t>When cell is exposed</a:t>
              </a:r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4850" y="3159"/>
              <a:ext cx="33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Arial" charset="0"/>
                </a:rPr>
                <a:t>Wire</a:t>
              </a:r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3755" y="2977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393" y="1856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4565" y="1950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4448" y="2082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1" name="Oval 41"/>
            <p:cNvSpPr>
              <a:spLocks noChangeArrowheads="1"/>
            </p:cNvSpPr>
            <p:nvPr/>
          </p:nvSpPr>
          <p:spPr bwMode="auto">
            <a:xfrm>
              <a:off x="4542" y="1872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2" name="Oval 42"/>
            <p:cNvSpPr>
              <a:spLocks noChangeArrowheads="1"/>
            </p:cNvSpPr>
            <p:nvPr/>
          </p:nvSpPr>
          <p:spPr bwMode="auto">
            <a:xfrm>
              <a:off x="4682" y="2051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3" name="Oval 43"/>
            <p:cNvSpPr>
              <a:spLocks noChangeArrowheads="1"/>
            </p:cNvSpPr>
            <p:nvPr/>
          </p:nvSpPr>
          <p:spPr bwMode="auto">
            <a:xfrm>
              <a:off x="4597" y="2186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4" name="Oval 44"/>
            <p:cNvSpPr>
              <a:spLocks noChangeArrowheads="1"/>
            </p:cNvSpPr>
            <p:nvPr/>
          </p:nvSpPr>
          <p:spPr bwMode="auto">
            <a:xfrm>
              <a:off x="4348" y="1984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5" name="Oval 45"/>
            <p:cNvSpPr>
              <a:spLocks noChangeArrowheads="1"/>
            </p:cNvSpPr>
            <p:nvPr/>
          </p:nvSpPr>
          <p:spPr bwMode="auto">
            <a:xfrm>
              <a:off x="4652" y="1782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6" name="Oval 46"/>
            <p:cNvSpPr>
              <a:spLocks noChangeArrowheads="1"/>
            </p:cNvSpPr>
            <p:nvPr/>
          </p:nvSpPr>
          <p:spPr bwMode="auto">
            <a:xfrm>
              <a:off x="3747" y="3086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7" name="Oval 47"/>
            <p:cNvSpPr>
              <a:spLocks noChangeArrowheads="1"/>
            </p:cNvSpPr>
            <p:nvPr/>
          </p:nvSpPr>
          <p:spPr bwMode="auto">
            <a:xfrm>
              <a:off x="3755" y="3187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auto">
            <a:xfrm>
              <a:off x="3700" y="3273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69" name="Oval 49"/>
            <p:cNvSpPr>
              <a:spLocks noChangeArrowheads="1"/>
            </p:cNvSpPr>
            <p:nvPr/>
          </p:nvSpPr>
          <p:spPr bwMode="auto">
            <a:xfrm>
              <a:off x="3755" y="3320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0" name="Oval 50"/>
            <p:cNvSpPr>
              <a:spLocks noChangeArrowheads="1"/>
            </p:cNvSpPr>
            <p:nvPr/>
          </p:nvSpPr>
          <p:spPr bwMode="auto">
            <a:xfrm>
              <a:off x="3700" y="3390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3607" y="3397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auto">
            <a:xfrm>
              <a:off x="3592" y="3280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3763" y="3459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3631" y="3459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3522" y="3443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3631" y="3194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3662" y="3054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auto">
            <a:xfrm>
              <a:off x="3592" y="3125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79" name="Oval 59"/>
            <p:cNvSpPr>
              <a:spLocks noChangeArrowheads="1"/>
            </p:cNvSpPr>
            <p:nvPr/>
          </p:nvSpPr>
          <p:spPr bwMode="auto">
            <a:xfrm>
              <a:off x="3560" y="3343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3187" y="3373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4938" y="3373"/>
              <a:ext cx="78" cy="78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84" name="Line 64"/>
            <p:cNvSpPr>
              <a:spLocks noChangeShapeType="1"/>
            </p:cNvSpPr>
            <p:nvPr/>
          </p:nvSpPr>
          <p:spPr bwMode="auto">
            <a:xfrm flipH="1">
              <a:off x="2999" y="3406"/>
              <a:ext cx="1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 flipH="1">
              <a:off x="5054" y="3406"/>
              <a:ext cx="1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3508" y="2373"/>
              <a:ext cx="12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Arial" charset="0"/>
                </a:rPr>
                <a:t>When cell is not exposed</a:t>
              </a:r>
            </a:p>
          </p:txBody>
        </p:sp>
        <p:sp>
          <p:nvSpPr>
            <p:cNvPr id="5216" name="Text Box 96"/>
            <p:cNvSpPr txBox="1">
              <a:spLocks noChangeArrowheads="1"/>
            </p:cNvSpPr>
            <p:nvPr/>
          </p:nvSpPr>
          <p:spPr bwMode="auto">
            <a:xfrm>
              <a:off x="3021" y="3159"/>
              <a:ext cx="33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Arial" charset="0"/>
                </a:rPr>
                <a:t>Wire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663575" y="2316163"/>
            <a:ext cx="52895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Not constant wave velocity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(backward wave, no wave)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 initial construction cost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Difficulty in building facilities in the sea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Hard condition such as erosion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Low energy density</a:t>
            </a:r>
          </a:p>
        </p:txBody>
      </p:sp>
      <p:pic>
        <p:nvPicPr>
          <p:cNvPr id="107543" name="Picture 23" descr="NA01604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814638"/>
            <a:ext cx="1863725" cy="1863725"/>
          </a:xfrm>
          <a:prstGeom prst="rect">
            <a:avLst/>
          </a:prstGeom>
          <a:noFill/>
        </p:spPr>
      </p:pic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5600700" y="4722813"/>
            <a:ext cx="31464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No wind!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600" dirty="0">
                <a:latin typeface="Tahoma" pitchFamily="34" charset="0"/>
              </a:rPr>
              <a:t>Disadvantages of wave force </a:t>
            </a:r>
            <a:r>
              <a:rPr lang="en-US" altLang="ko-KR" sz="2600" dirty="0" smtClean="0">
                <a:latin typeface="Tahoma" pitchFamily="34" charset="0"/>
              </a:rPr>
              <a:t>generation</a:t>
            </a:r>
            <a:endParaRPr lang="ko-KR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5175" y="2405063"/>
            <a:ext cx="36512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 wave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: </a:t>
            </a:r>
            <a:r>
              <a:rPr lang="en-US" altLang="ko-KR" sz="2000">
                <a:latin typeface="Arial" charset="0"/>
              </a:rPr>
              <a:t>2m high wave has 2kW per</a:t>
            </a:r>
          </a:p>
          <a:p>
            <a:pPr marL="85725" indent="-85725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 seashore 1m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Suitable small area needs small energy such as light house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Suitable area wave force generation </a:t>
            </a:r>
          </a:p>
        </p:txBody>
      </p:sp>
      <p:pic>
        <p:nvPicPr>
          <p:cNvPr id="40981" name="Picture 21" descr="wav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0" y="2379663"/>
            <a:ext cx="4167188" cy="2635250"/>
          </a:xfrm>
          <a:prstGeom prst="rect">
            <a:avLst/>
          </a:prstGeom>
          <a:noFill/>
        </p:spPr>
      </p:pic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4841875" y="4975225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Wave energy levels (kW/m of wave front)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Wave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63575" y="1549400"/>
            <a:ext cx="7656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Kinds of wave force generator : Floating or Pitching Device</a:t>
            </a:r>
          </a:p>
        </p:txBody>
      </p:sp>
      <p:pic>
        <p:nvPicPr>
          <p:cNvPr id="114695" name="Picture 7" descr="wfigure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438" y="2208213"/>
            <a:ext cx="3121025" cy="3228975"/>
          </a:xfrm>
          <a:prstGeom prst="rect">
            <a:avLst/>
          </a:prstGeom>
          <a:noFill/>
        </p:spPr>
      </p:pic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584700" y="5508625"/>
            <a:ext cx="43275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Salter Duck wave energy conversion system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752475" y="2684463"/>
            <a:ext cx="4292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Floats or Pitching Devices method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Efficiency is high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Amount of generation is small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Wave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25525" y="2154238"/>
            <a:ext cx="2986088" cy="3071812"/>
            <a:chOff x="646" y="1389"/>
            <a:chExt cx="1881" cy="1935"/>
          </a:xfrm>
        </p:grpSpPr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718" y="1389"/>
            <a:ext cx="1741" cy="1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비트맵 이미지" r:id="rId3" imgW="2048161" imgH="2276793" progId="PBrush">
                    <p:embed/>
                  </p:oleObj>
                </mc:Choice>
                <mc:Fallback>
                  <p:oleObj name="비트맵 이미지" r:id="rId3" imgW="2048161" imgH="2276793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" y="1389"/>
                          <a:ext cx="1741" cy="1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296" y="1646"/>
              <a:ext cx="43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Air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1510" y="1446"/>
              <a:ext cx="72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Generator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2009" y="2153"/>
              <a:ext cx="51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Wave</a:t>
              </a: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646" y="1983"/>
              <a:ext cx="72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solidFill>
                    <a:schemeClr val="bg1"/>
                  </a:solidFill>
                  <a:latin typeface="Arial" charset="0"/>
                </a:rPr>
                <a:t>Shore</a:t>
              </a:r>
            </a:p>
          </p:txBody>
        </p:sp>
      </p:grp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496888" y="5394325"/>
            <a:ext cx="39131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Schematic of </a:t>
            </a:r>
            <a:r>
              <a:rPr lang="en-US" altLang="ko-KR" sz="1600" b="1">
                <a:solidFill>
                  <a:srgbClr val="FF3300"/>
                </a:solidFill>
                <a:latin typeface="Arial" charset="0"/>
              </a:rPr>
              <a:t>on shore</a:t>
            </a:r>
            <a:r>
              <a:rPr lang="en-US" altLang="ko-KR" sz="1600">
                <a:latin typeface="Arial" charset="0"/>
              </a:rPr>
              <a:t> wave force generation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63575" y="1549400"/>
            <a:ext cx="8088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Kinds of wave force generation : Oscillating water column method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981575" y="5394325"/>
            <a:ext cx="3913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Schematic of </a:t>
            </a:r>
            <a:r>
              <a:rPr lang="en-US" altLang="ko-KR" sz="1600" b="1">
                <a:solidFill>
                  <a:srgbClr val="FF3300"/>
                </a:solidFill>
                <a:latin typeface="Arial" charset="0"/>
              </a:rPr>
              <a:t>off shore</a:t>
            </a:r>
            <a:r>
              <a:rPr lang="en-US" altLang="ko-KR" sz="1600">
                <a:latin typeface="Arial" charset="0"/>
              </a:rPr>
              <a:t> wave force generation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425950" y="2562225"/>
            <a:ext cx="4441825" cy="2755900"/>
            <a:chOff x="2788" y="1598"/>
            <a:chExt cx="2798" cy="1736"/>
          </a:xfrm>
        </p:grpSpPr>
        <p:graphicFrame>
          <p:nvGraphicFramePr>
            <p:cNvPr id="39957" name="Object 21"/>
            <p:cNvGraphicFramePr>
              <a:graphicFrameLocks noChangeAspect="1"/>
            </p:cNvGraphicFramePr>
            <p:nvPr/>
          </p:nvGraphicFramePr>
          <p:xfrm>
            <a:off x="3102" y="1849"/>
            <a:ext cx="2484" cy="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비트맵 이미지" r:id="rId5" imgW="3943901" imgH="2161905" progId="PBrush">
                    <p:embed/>
                  </p:oleObj>
                </mc:Choice>
                <mc:Fallback>
                  <p:oleObj name="비트맵 이미지" r:id="rId5" imgW="3943901" imgH="2161905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2" y="1849"/>
                          <a:ext cx="2484" cy="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3263" y="3115"/>
              <a:ext cx="9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b="1">
                  <a:latin typeface="Arial" charset="0"/>
                </a:rPr>
                <a:t>Sea level rise</a:t>
              </a:r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4508" y="3107"/>
              <a:ext cx="9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b="1">
                  <a:latin typeface="Arial" charset="0"/>
                </a:rPr>
                <a:t>Sea level fall</a:t>
              </a:r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3166" y="1748"/>
              <a:ext cx="43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Air</a:t>
              </a:r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2788" y="2492"/>
              <a:ext cx="51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Wave</a:t>
              </a: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4863" y="1748"/>
              <a:ext cx="43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Air</a:t>
              </a:r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flipH="1">
              <a:off x="3822" y="1829"/>
              <a:ext cx="209" cy="4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65" name="Text Box 29"/>
            <p:cNvSpPr txBox="1">
              <a:spLocks noChangeArrowheads="1"/>
            </p:cNvSpPr>
            <p:nvPr/>
          </p:nvSpPr>
          <p:spPr bwMode="auto">
            <a:xfrm>
              <a:off x="3604" y="1598"/>
              <a:ext cx="91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Generator</a:t>
              </a:r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4761" y="1829"/>
              <a:ext cx="119" cy="4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4281" y="1598"/>
              <a:ext cx="91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600">
                  <a:latin typeface="Arial" charset="0"/>
                </a:rPr>
                <a:t>Turbine</a:t>
              </a: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Wave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3" name="Group 121"/>
          <p:cNvGraphicFramePr>
            <a:graphicFrameLocks noGrp="1"/>
          </p:cNvGraphicFramePr>
          <p:nvPr/>
        </p:nvGraphicFramePr>
        <p:xfrm>
          <a:off x="904875" y="2555875"/>
          <a:ext cx="7464425" cy="2922588"/>
        </p:xfrm>
        <a:graphic>
          <a:graphicData uri="http://schemas.openxmlformats.org/drawingml/2006/table">
            <a:tbl>
              <a:tblPr/>
              <a:tblGrid>
                <a:gridCol w="2478088"/>
                <a:gridCol w="2362200"/>
                <a:gridCol w="2624137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On shore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Off shore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Type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Survivability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Number of Sites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Intensity of wave energy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Fabrication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Environmental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Modular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Good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Unlimited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Very high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Simple &amp; inexpensive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Non visible/non audible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Protects coastline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Monolithic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 potential problem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Very limited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Greatly reduced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Complicated &amp; expensive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Visible/audible</a:t>
                      </a:r>
                    </a:p>
                    <a:p>
                      <a:pPr marL="88900" marR="0" lvl="0" indent="-88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Damages coastline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6635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Comparison of Oscillating water column methods</a:t>
            </a:r>
          </a:p>
        </p:txBody>
      </p:sp>
      <p:pic>
        <p:nvPicPr>
          <p:cNvPr id="49264" name="Picture 112" descr="j019761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263" y="2555875"/>
            <a:ext cx="498475" cy="450850"/>
          </a:xfrm>
          <a:prstGeom prst="rect">
            <a:avLst/>
          </a:prstGeom>
          <a:noFill/>
        </p:spPr>
      </p:pic>
      <p:pic>
        <p:nvPicPr>
          <p:cNvPr id="49268" name="Picture 116" descr="j019761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225" y="2555875"/>
            <a:ext cx="498475" cy="450850"/>
          </a:xfrm>
          <a:prstGeom prst="rect">
            <a:avLst/>
          </a:prstGeom>
          <a:noFill/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Wave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63575" y="1549400"/>
            <a:ext cx="7951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Kinds of wave force generation : Wave Surge or Focusing Devices</a:t>
            </a:r>
          </a:p>
        </p:txBody>
      </p:sp>
      <p:pic>
        <p:nvPicPr>
          <p:cNvPr id="113671" name="Picture 7" descr="w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263" y="2576513"/>
            <a:ext cx="3532187" cy="2733675"/>
          </a:xfrm>
          <a:prstGeom prst="rect">
            <a:avLst/>
          </a:prstGeom>
          <a:noFill/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816475" y="5381625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TAPCHAN wave energy device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765175" y="2405063"/>
            <a:ext cx="3651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Transferring or focusing the wave to concentrate energy</a:t>
            </a:r>
          </a:p>
          <a:p>
            <a:pPr marL="85725" indent="-85725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Water stored in reservoir generates electricity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Wave force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tech_deploy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0" y="2446338"/>
            <a:ext cx="2667000" cy="2667000"/>
          </a:xfrm>
          <a:prstGeom prst="rect">
            <a:avLst/>
          </a:prstGeom>
          <a:noFill/>
        </p:spPr>
      </p:pic>
      <p:pic>
        <p:nvPicPr>
          <p:cNvPr id="50181" name="Picture 5" descr="tech_insta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75" y="2447925"/>
            <a:ext cx="1952625" cy="2667000"/>
          </a:xfrm>
          <a:prstGeom prst="rect">
            <a:avLst/>
          </a:prstGeom>
          <a:noFill/>
        </p:spPr>
      </p:pic>
      <p:pic>
        <p:nvPicPr>
          <p:cNvPr id="50190" name="Picture 14" descr="ngo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2222500"/>
            <a:ext cx="2498725" cy="1598613"/>
          </a:xfrm>
          <a:prstGeom prst="rect">
            <a:avLst/>
          </a:prstGeom>
          <a:noFill/>
        </p:spPr>
      </p:pic>
      <p:pic>
        <p:nvPicPr>
          <p:cNvPr id="50192" name="Picture 16" descr="ngo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3821113"/>
            <a:ext cx="2473325" cy="1582737"/>
          </a:xfrm>
          <a:prstGeom prst="rect">
            <a:avLst/>
          </a:prstGeom>
          <a:noFill/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87388" y="5381625"/>
            <a:ext cx="31464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Wave force generator</a:t>
            </a:r>
          </a:p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(Floating or pitch type)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4813300" y="5357813"/>
            <a:ext cx="31464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Buoy with wave force generator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>
                <a:latin typeface="Tahoma" pitchFamily="34" charset="0"/>
              </a:rPr>
              <a:t>Wave force generation </a:t>
            </a:r>
            <a:r>
              <a:rPr lang="en-US" altLang="ko-KR" sz="2800" smtClean="0">
                <a:latin typeface="Tahoma" pitchFamily="34" charset="0"/>
              </a:rPr>
              <a:t>examples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Wave force generating ferry -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Mighty whale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25475" y="2532063"/>
            <a:ext cx="41497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Developed in Japan(1998)</a:t>
            </a:r>
          </a:p>
          <a:p>
            <a:pPr marL="85725" indent="-85725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 wave force as main energy source</a:t>
            </a:r>
          </a:p>
          <a:p>
            <a:pPr marL="85725" indent="-85725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High construction cost</a:t>
            </a:r>
          </a:p>
          <a:p>
            <a:pPr marL="85725" indent="-85725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Not available when wave is calm</a:t>
            </a:r>
          </a:p>
          <a:p>
            <a:pPr marL="85725" indent="-85725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Prototype : Kaimai(1978)</a:t>
            </a:r>
          </a:p>
        </p:txBody>
      </p:sp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8670"/>
          <a:stretch>
            <a:fillRect/>
          </a:stretch>
        </p:blipFill>
        <p:spPr bwMode="auto">
          <a:xfrm>
            <a:off x="4811713" y="2552700"/>
            <a:ext cx="406241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905375" y="5064125"/>
            <a:ext cx="3913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Mighty Whale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Tahoma" pitchFamily="34" charset="0"/>
              </a:rPr>
              <a:t>Wave force generation </a:t>
            </a:r>
            <a:r>
              <a:rPr lang="en-US" altLang="ko-KR" sz="2800" dirty="0" smtClean="0">
                <a:latin typeface="Tahoma" pitchFamily="34" charset="0"/>
              </a:rPr>
              <a:t>examples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84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2533650"/>
            <a:ext cx="3771900" cy="2519363"/>
          </a:xfrm>
          <a:prstGeom prst="rect">
            <a:avLst/>
          </a:prstGeom>
          <a:noFill/>
        </p:spPr>
      </p:pic>
      <p:pic>
        <p:nvPicPr>
          <p:cNvPr id="43015" name="Picture 7" descr="p8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3" y="2593975"/>
            <a:ext cx="3609975" cy="2411413"/>
          </a:xfrm>
          <a:prstGeom prst="rect">
            <a:avLst/>
          </a:prstGeom>
          <a:noFill/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Wave force generating ferry - Mighty whale and Kaimai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06413" y="5064125"/>
            <a:ext cx="39131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Mighty Whale (cross sectional view)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732338" y="5064125"/>
            <a:ext cx="39131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Wave force generation ferry</a:t>
            </a:r>
          </a:p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Kaimai (made in 1978)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Tahoma" pitchFamily="34" charset="0"/>
              </a:rPr>
              <a:t>Wave force generation </a:t>
            </a:r>
            <a:r>
              <a:rPr lang="en-US" altLang="ko-KR" sz="2800" dirty="0" smtClean="0">
                <a:latin typeface="Tahoma" pitchFamily="34" charset="0"/>
              </a:rPr>
              <a:t>examples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2541588" y="1947863"/>
            <a:ext cx="40624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000">
                <a:latin typeface="Tahoma" pitchFamily="34" charset="0"/>
              </a:rPr>
              <a:t>Natural energy sources</a:t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latin typeface="Tahoma" pitchFamily="34" charset="0"/>
              </a:rPr>
              <a:t/>
            </a:r>
            <a:br>
              <a:rPr lang="en-US" altLang="ko-KR" sz="3000">
                <a:latin typeface="Tahoma" pitchFamily="34" charset="0"/>
              </a:rPr>
            </a:br>
            <a:r>
              <a:rPr lang="en-US" altLang="ko-KR" sz="3000">
                <a:solidFill>
                  <a:srgbClr val="009900"/>
                </a:solidFill>
                <a:latin typeface="Tahoma" pitchFamily="34" charset="0"/>
              </a:rPr>
              <a:t>Tidal power generation</a:t>
            </a:r>
          </a:p>
        </p:txBody>
      </p:sp>
      <p:pic>
        <p:nvPicPr>
          <p:cNvPr id="211971" name="Picture 3" descr="sd_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388" y="3970338"/>
            <a:ext cx="119062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663575" y="126876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Photovoltaic cells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704850" y="2051398"/>
            <a:ext cx="80851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The photovoltaic cells were developed at Bell Labs in 1950 primarily initially for space applications. </a:t>
            </a:r>
          </a:p>
          <a:p>
            <a:pPr marL="177800" indent="-1778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The Hubbell telescope utilizes solar panels for its energy requirements.</a:t>
            </a:r>
          </a:p>
          <a:p>
            <a:pPr marL="177800" indent="-1778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Very expensive</a:t>
            </a:r>
          </a:p>
          <a:p>
            <a:pPr marL="177800" indent="-1778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: Silicon purification is difficult and a lot of silicon is wasted</a:t>
            </a:r>
          </a:p>
          <a:p>
            <a:pPr marL="177800" indent="-1778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Cooling system needed</a:t>
            </a:r>
          </a:p>
          <a:p>
            <a:pPr marL="177800" indent="-1778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 : high temperature lowers system efficiency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Theory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704850" y="2281238"/>
            <a:ext cx="4511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Store seawater in flow and rotate turbine with stored seawater in ebb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Generation can carry out twice in flow and ebb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The water level difference must be over 1m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There’s time cannot generate electricity twice in a day</a:t>
            </a:r>
          </a:p>
        </p:txBody>
      </p:sp>
      <p:pic>
        <p:nvPicPr>
          <p:cNvPr id="215052" name="Picture 12" descr="tepg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88" y="2611438"/>
            <a:ext cx="3343275" cy="2447925"/>
          </a:xfrm>
          <a:prstGeom prst="rect">
            <a:avLst/>
          </a:prstGeom>
          <a:noFill/>
        </p:spPr>
      </p:pic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4732338" y="5140325"/>
            <a:ext cx="3913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Tidal power plant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704850" y="2281238"/>
            <a:ext cx="69405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endParaRPr lang="en-US" altLang="ko-KR" sz="2000">
              <a:solidFill>
                <a:srgbClr val="FF3300"/>
              </a:solidFill>
              <a:latin typeface="Arial" charset="0"/>
            </a:endParaRP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 Very low running cost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 Infinite energy source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rgbClr val="FF3300"/>
                </a:solidFill>
                <a:latin typeface="Arial" charset="0"/>
              </a:rPr>
              <a:t> No pollutant generation</a:t>
            </a:r>
            <a:endParaRPr lang="en-US" altLang="ko-KR" sz="20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14027" name="Picture 11" descr="NA0106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088" y="2706688"/>
            <a:ext cx="2625725" cy="1870075"/>
          </a:xfrm>
          <a:prstGeom prst="rect">
            <a:avLst/>
          </a:prstGeom>
          <a:noFill/>
        </p:spPr>
      </p:pic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Advantages of tidal force generation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704850" y="2609850"/>
            <a:ext cx="69405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High construction cost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Very restricted area only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Difference of sea water level in flow and ebb isn’t constant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Must consider environmental problem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Need large area for reservoir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 There’s time cannot generate electricity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Disadvantages of tidal force generation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Situation of tidal power in the world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704850" y="2281238"/>
            <a:ext cx="572611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Power plant 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Rance (France, 240 MW, biggest)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Annapolis(Canada, 20 MW)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Kislaya(Russia, 800 KW)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Changsia(China, 3 MW)</a:t>
            </a:r>
          </a:p>
          <a:p>
            <a:pPr marL="88900" indent="-88900">
              <a:lnSpc>
                <a:spcPct val="130000"/>
              </a:lnSpc>
            </a:pPr>
            <a:endParaRPr lang="en-US" altLang="ko-KR" sz="2000">
              <a:latin typeface="Arial" charset="0"/>
            </a:endParaRP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Potential area in Korea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Garolim(40 MW)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Sihwaho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Classification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04850" y="2281238"/>
            <a:ext cx="74644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Single reservoir – single flow system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Generate only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in ebb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Single reservoir – double flow system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Henerate in both </a:t>
            </a:r>
            <a:r>
              <a:rPr lang="en-US" altLang="ko-KR" sz="2000">
                <a:solidFill>
                  <a:schemeClr val="accent2"/>
                </a:solidFill>
                <a:latin typeface="Arial" charset="0"/>
              </a:rPr>
              <a:t>flow and ebb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Double reservoir – connection system</a:t>
            </a:r>
          </a:p>
          <a:p>
            <a:pPr lvl="2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High level reservoir, low level reservoir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		Generate continuously, low efficiency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Double reservoir – isolation system</a:t>
            </a:r>
          </a:p>
          <a:p>
            <a:pPr lvl="2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Two single reservoir (single flow) system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Turbines in tidal power station : Bulb turbine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704850" y="2281238"/>
            <a:ext cx="3937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Plant in Rance(France) used this model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M</a:t>
            </a:r>
            <a:r>
              <a:rPr lang="en-US" altLang="ko-KR" sz="2000">
                <a:solidFill>
                  <a:srgbClr val="000000"/>
                </a:solidFill>
                <a:latin typeface="Arial" charset="0"/>
              </a:rPr>
              <a:t>aking access for maintenance difficult</a:t>
            </a:r>
            <a:r>
              <a:rPr lang="en-US" altLang="ko-KR" sz="2000">
                <a:latin typeface="Arial" charset="0"/>
              </a:rPr>
              <a:t> </a:t>
            </a:r>
          </a:p>
          <a:p>
            <a:pPr marL="88900" indent="-88900">
              <a:lnSpc>
                <a:spcPct val="130000"/>
              </a:lnSpc>
            </a:pPr>
            <a:r>
              <a:rPr lang="en-US" altLang="ko-KR" sz="2000">
                <a:latin typeface="Arial" charset="0"/>
              </a:rPr>
              <a:t>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water must be prevented from flowing past the turbine for maintenance</a:t>
            </a:r>
          </a:p>
        </p:txBody>
      </p:sp>
      <p:pic>
        <p:nvPicPr>
          <p:cNvPr id="219144" name="Picture 8" descr="t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513" y="2989263"/>
            <a:ext cx="3819525" cy="1704975"/>
          </a:xfrm>
          <a:prstGeom prst="rect">
            <a:avLst/>
          </a:prstGeom>
          <a:noFill/>
        </p:spPr>
      </p:pic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4732338" y="4822825"/>
            <a:ext cx="3913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Bulb turbine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Turbines in tidal power station : Rim turbine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704850" y="2281238"/>
            <a:ext cx="39370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Plant in Annapolis(Canada) used this model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Reduce maintenance problems as the generator is mounted in the barrage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Difficult to regulate the performance of these turbines and it is unsuitable for use in pumping</a:t>
            </a:r>
          </a:p>
        </p:txBody>
      </p:sp>
      <p:pic>
        <p:nvPicPr>
          <p:cNvPr id="220168" name="Picture 8" descr="tfigure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2846388"/>
            <a:ext cx="4286250" cy="1714500"/>
          </a:xfrm>
          <a:prstGeom prst="rect">
            <a:avLst/>
          </a:prstGeom>
          <a:noFill/>
        </p:spPr>
      </p:pic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4897438" y="4695825"/>
            <a:ext cx="3913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Rim  turbine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Turbines in tidal power station : Tubular turbine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704850" y="2433638"/>
            <a:ext cx="3937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</a:t>
            </a:r>
            <a:r>
              <a:rPr lang="en-US" altLang="ko-KR" sz="2000">
                <a:solidFill>
                  <a:srgbClr val="000000"/>
                </a:solidFill>
                <a:latin typeface="Arial" charset="0"/>
              </a:rPr>
              <a:t>he blades are connected to a long shaft and orientated at an angle so that the generator is sitting on top of the barrage.</a:t>
            </a:r>
            <a:r>
              <a:rPr lang="en-US" altLang="ko-KR" sz="2000">
                <a:latin typeface="Arial" charset="0"/>
              </a:rPr>
              <a:t> </a:t>
            </a:r>
          </a:p>
        </p:txBody>
      </p:sp>
      <p:pic>
        <p:nvPicPr>
          <p:cNvPr id="221196" name="Picture 12" descr="tfigure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2833688"/>
            <a:ext cx="4070350" cy="1814512"/>
          </a:xfrm>
          <a:prstGeom prst="rect">
            <a:avLst/>
          </a:prstGeom>
          <a:noFill/>
        </p:spPr>
      </p:pic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4897438" y="4695825"/>
            <a:ext cx="3913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Tubular  turbine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tfigure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963" y="1968500"/>
            <a:ext cx="2276475" cy="3600450"/>
          </a:xfrm>
          <a:prstGeom prst="rect">
            <a:avLst/>
          </a:prstGeom>
          <a:noFill/>
        </p:spPr>
      </p:pic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Tidal turbines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04850" y="2433638"/>
            <a:ext cx="50307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Use tidal power directly like wind turbine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Reduced environment problem in comparison with conventional system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Relatively small capacity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Present no difficulty to migrating fish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5986463" y="5678488"/>
            <a:ext cx="268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Tidal turbines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9" name="Picture 5" descr="Tidal2-F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50" y="2463800"/>
            <a:ext cx="2855913" cy="2787650"/>
          </a:xfrm>
          <a:prstGeom prst="rect">
            <a:avLst/>
          </a:prstGeom>
          <a:noFill/>
        </p:spPr>
      </p:pic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Tidal fences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704850" y="2230438"/>
            <a:ext cx="40290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Effective barrages which completely block a channel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All the electrical equipment (generators and transformers) can be kept high above the water (Good for maintenance)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Reduced environmental problem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 Tidal fence is established The islands of Dalpiri in </a:t>
            </a:r>
            <a:r>
              <a:rPr lang="en-US" altLang="ko-KR" sz="2000">
                <a:solidFill>
                  <a:srgbClr val="000000"/>
                </a:solidFill>
                <a:latin typeface="Arial" charset="0"/>
              </a:rPr>
              <a:t>Philippines</a:t>
            </a:r>
            <a:r>
              <a:rPr lang="en-US" altLang="ko-KR" sz="2000">
                <a:latin typeface="Arial" charset="0"/>
              </a:rPr>
              <a:t> (1100kW)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5597525" y="5348288"/>
            <a:ext cx="268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Tidal fences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508819" y="2424014"/>
            <a:ext cx="50196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Monocrystalline Silicon Cells </a:t>
            </a:r>
          </a:p>
          <a:p>
            <a:pPr marL="177800" indent="-177800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: High efficiency (~15%)</a:t>
            </a:r>
          </a:p>
          <a:p>
            <a:pPr marL="177800" indent="-177800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  Complicate manufacturing process</a:t>
            </a:r>
          </a:p>
          <a:p>
            <a:pPr marL="177800" indent="-177800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Multicrystalline Silicon Cells </a:t>
            </a:r>
          </a:p>
          <a:p>
            <a:pPr marL="177800" indent="-177800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: Slightly less efficiency (~12%)</a:t>
            </a:r>
          </a:p>
          <a:p>
            <a:pPr marL="177800" indent="-177800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  Simple manufacturing process    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  <p:pic>
        <p:nvPicPr>
          <p:cNvPr id="230409" name="Picture 9" descr="monocry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87476"/>
            <a:ext cx="1238250" cy="1238250"/>
          </a:xfrm>
          <a:noFill/>
          <a:ln>
            <a:miter lim="800000"/>
            <a:headEnd/>
            <a:tailEnd/>
          </a:ln>
        </p:spPr>
      </p:pic>
      <p:pic>
        <p:nvPicPr>
          <p:cNvPr id="230412" name="Picture 12" descr="poly-cry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8489"/>
            <a:ext cx="1238250" cy="1238250"/>
          </a:xfrm>
          <a:noFill/>
          <a:ln>
            <a:miter lim="800000"/>
            <a:headEnd/>
            <a:tailEnd/>
          </a:ln>
        </p:spPr>
      </p:pic>
      <p:sp>
        <p:nvSpPr>
          <p:cNvPr id="230429" name="Text Box 29"/>
          <p:cNvSpPr txBox="1">
            <a:spLocks noChangeArrowheads="1"/>
          </p:cNvSpPr>
          <p:nvPr/>
        </p:nvSpPr>
        <p:spPr bwMode="auto">
          <a:xfrm>
            <a:off x="5653907" y="3476526"/>
            <a:ext cx="24431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(a) Monocrystalline type</a:t>
            </a:r>
          </a:p>
        </p:txBody>
      </p:sp>
      <p:sp>
        <p:nvSpPr>
          <p:cNvPr id="230431" name="Text Box 31"/>
          <p:cNvSpPr txBox="1">
            <a:spLocks noChangeArrowheads="1"/>
          </p:cNvSpPr>
          <p:nvPr/>
        </p:nvSpPr>
        <p:spPr bwMode="auto">
          <a:xfrm>
            <a:off x="5377682" y="5214839"/>
            <a:ext cx="29860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(b) Multicrystalline type</a:t>
            </a:r>
          </a:p>
        </p:txBody>
      </p:sp>
      <p:sp>
        <p:nvSpPr>
          <p:cNvPr id="230436" name="Text Box 36"/>
          <p:cNvSpPr txBox="1">
            <a:spLocks noChangeArrowheads="1"/>
          </p:cNvSpPr>
          <p:nvPr/>
        </p:nvSpPr>
        <p:spPr bwMode="auto">
          <a:xfrm>
            <a:off x="467544" y="1412776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Type of photovoltaic cell 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 descr="tidalpowergen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2238375"/>
            <a:ext cx="5676900" cy="3067050"/>
          </a:xfrm>
          <a:prstGeom prst="rect">
            <a:avLst/>
          </a:prstGeom>
          <a:noFill/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1954213" y="5399088"/>
            <a:ext cx="5114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Tidal power plant in Rance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Examples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3" name="Picture 5" descr="change_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538" y="2560638"/>
            <a:ext cx="1585912" cy="2511425"/>
          </a:xfrm>
          <a:prstGeom prst="rect">
            <a:avLst/>
          </a:prstGeom>
          <a:noFill/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903913" y="5322888"/>
            <a:ext cx="1992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Water turbine</a:t>
            </a:r>
          </a:p>
        </p:txBody>
      </p:sp>
      <p:pic>
        <p:nvPicPr>
          <p:cNvPr id="222216" name="Picture 8" descr="Turb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01875"/>
            <a:ext cx="2943225" cy="2932113"/>
          </a:xfrm>
          <a:prstGeom prst="rect">
            <a:avLst/>
          </a:prstGeom>
          <a:noFill/>
        </p:spPr>
      </p:pic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1306513" y="5373688"/>
            <a:ext cx="3389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>
                <a:latin typeface="Arial" charset="0"/>
              </a:rPr>
              <a:t>Tidal power generation Turbine</a:t>
            </a: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434975" y="1549400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Examples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Tidal power </a:t>
            </a:r>
            <a:r>
              <a:rPr lang="en-US" altLang="ko-KR" dirty="0" smtClean="0">
                <a:latin typeface="Tahoma" pitchFamily="34" charset="0"/>
              </a:rPr>
              <a:t>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 descr="thin-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0" y="2865339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704850" y="2424014"/>
            <a:ext cx="55467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lnSpc>
                <a:spcPct val="140000"/>
              </a:lnSpc>
              <a:buFontTx/>
              <a:buChar char="•"/>
            </a:pPr>
            <a:r>
              <a:rPr lang="en-US" altLang="ko-KR" sz="2000">
                <a:latin typeface="Arial" charset="0"/>
              </a:rPr>
              <a:t>Amorphous Silicon</a:t>
            </a:r>
          </a:p>
          <a:p>
            <a:pPr marL="269875" indent="-269875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: Absorbs light more effectively </a:t>
            </a:r>
          </a:p>
          <a:p>
            <a:pPr marL="269875" indent="-269875">
              <a:lnSpc>
                <a:spcPct val="140000"/>
              </a:lnSpc>
            </a:pPr>
            <a:r>
              <a:rPr lang="en-US" altLang="ko-KR" sz="2000">
                <a:latin typeface="Arial" charset="0"/>
              </a:rPr>
              <a:t>    </a:t>
            </a:r>
            <a:r>
              <a:rPr lang="en-US" altLang="ko-KR" sz="2000">
                <a:latin typeface="Arial" charset="0"/>
                <a:sym typeface="Wingdings" pitchFamily="2" charset="2"/>
              </a:rPr>
              <a:t> Thinner film</a:t>
            </a:r>
          </a:p>
          <a:p>
            <a:pPr marL="269875" indent="-269875">
              <a:lnSpc>
                <a:spcPct val="14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    Can deposit both rigid and flexible bodies</a:t>
            </a:r>
          </a:p>
          <a:p>
            <a:pPr marL="269875" indent="-269875">
              <a:lnSpc>
                <a:spcPct val="140000"/>
              </a:lnSpc>
            </a:pPr>
            <a:r>
              <a:rPr lang="en-US" altLang="ko-KR" sz="2000">
                <a:latin typeface="Arial" charset="0"/>
                <a:sym typeface="Wingdings" pitchFamily="2" charset="2"/>
              </a:rPr>
              <a:t>    Less efficiency (~6%)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663575" y="1412776"/>
            <a:ext cx="671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rgbClr val="009900"/>
                </a:solidFill>
                <a:latin typeface="Arial" charset="0"/>
              </a:rPr>
              <a:t>Type of photovoltaic cell [2]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5599113" y="4084539"/>
            <a:ext cx="29860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latin typeface="Arial" charset="0"/>
              </a:rPr>
              <a:t>(c) Amorphous type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itchFamily="34" charset="0"/>
              </a:rPr>
              <a:t>Photovoltaic generation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4887</TotalTime>
  <Words>2754</Words>
  <Application>Microsoft Office PowerPoint</Application>
  <PresentationFormat>화면 슬라이드 쇼(4:3)</PresentationFormat>
  <Paragraphs>628</Paragraphs>
  <Slides>81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81</vt:i4>
      </vt:variant>
    </vt:vector>
  </HeadingPairs>
  <TitlesOfParts>
    <vt:vector size="90" baseType="lpstr">
      <vt:lpstr>굴림</vt:lpstr>
      <vt:lpstr>맑은 고딕</vt:lpstr>
      <vt:lpstr>Arial</vt:lpstr>
      <vt:lpstr>Tahoma</vt:lpstr>
      <vt:lpstr>Wingdings</vt:lpstr>
      <vt:lpstr>Office 테마</vt:lpstr>
      <vt:lpstr>비트맵 이미지</vt:lpstr>
      <vt:lpstr>Equation</vt:lpstr>
      <vt:lpstr>Image</vt:lpstr>
      <vt:lpstr>Environmental Thermal Engineering</vt:lpstr>
      <vt:lpstr>PowerPoint 프레젠테이션</vt:lpstr>
      <vt:lpstr>Solar Generation</vt:lpstr>
      <vt:lpstr>Solar Generation</vt:lpstr>
      <vt:lpstr>Solar Generation</vt:lpstr>
      <vt:lpstr>Photovoltaic generation</vt:lpstr>
      <vt:lpstr>Photovoltaic generation</vt:lpstr>
      <vt:lpstr>Photovoltaic generation</vt:lpstr>
      <vt:lpstr>Photovoltaic generation</vt:lpstr>
      <vt:lpstr>Photovoltaic generation</vt:lpstr>
      <vt:lpstr>Photovoltaic generation</vt:lpstr>
      <vt:lpstr>Photovoltaic generation</vt:lpstr>
      <vt:lpstr>Photovoltaic generation</vt:lpstr>
      <vt:lpstr>Photovoltaic generation examples</vt:lpstr>
      <vt:lpstr>Photovoltaic generation examples</vt:lpstr>
      <vt:lpstr>Photovoltaic generation examples</vt:lpstr>
      <vt:lpstr>Solar heat generation</vt:lpstr>
      <vt:lpstr>Solar heat generation</vt:lpstr>
      <vt:lpstr>Solar heat generation</vt:lpstr>
      <vt:lpstr>Solar heat generation</vt:lpstr>
      <vt:lpstr>Solar heat generation</vt:lpstr>
      <vt:lpstr>Solar heat generation examples</vt:lpstr>
      <vt:lpstr>PowerPoint 프레젠테이션</vt:lpstr>
      <vt:lpstr>Ocean Thermal Energy Conversion</vt:lpstr>
      <vt:lpstr>Ocean Thermal Energy Conversion</vt:lpstr>
      <vt:lpstr>Advantages of OTEC</vt:lpstr>
      <vt:lpstr>Disadvantages of OTEC</vt:lpstr>
      <vt:lpstr>Ocean Thermal Energy Conversion</vt:lpstr>
      <vt:lpstr>Ocean Thermal Energy Conversion</vt:lpstr>
      <vt:lpstr>Ocean Thermal Energy Conversion</vt:lpstr>
      <vt:lpstr>Ocean Thermal Energy Conversion</vt:lpstr>
      <vt:lpstr>OTEC examples</vt:lpstr>
      <vt:lpstr>PowerPoint 프레젠테이션</vt:lpstr>
      <vt:lpstr>Geothermal Energy</vt:lpstr>
      <vt:lpstr>Geothermal Energy</vt:lpstr>
      <vt:lpstr>Geothermal Energy</vt:lpstr>
      <vt:lpstr>Geothermal Energy</vt:lpstr>
      <vt:lpstr>Geothermal Energy</vt:lpstr>
      <vt:lpstr>Geothermal Energy</vt:lpstr>
      <vt:lpstr>Geothermal Energy</vt:lpstr>
      <vt:lpstr>Geothermal Energy</vt:lpstr>
      <vt:lpstr>Geothermal Energy</vt:lpstr>
      <vt:lpstr>Geothermal Energy</vt:lpstr>
      <vt:lpstr>Geothermal Energy examples</vt:lpstr>
      <vt:lpstr>PowerPoint 프레젠테이션</vt:lpstr>
      <vt:lpstr>Advantage of Wind force generation</vt:lpstr>
      <vt:lpstr>Disadvantage of Wind force generation</vt:lpstr>
      <vt:lpstr>Wind force generation</vt:lpstr>
      <vt:lpstr>Wind force generation</vt:lpstr>
      <vt:lpstr>Wind force generation</vt:lpstr>
      <vt:lpstr>Wind force generation</vt:lpstr>
      <vt:lpstr>Wind force generation</vt:lpstr>
      <vt:lpstr>Wind force generation</vt:lpstr>
      <vt:lpstr>Wind force generation</vt:lpstr>
      <vt:lpstr>Wind force generation</vt:lpstr>
      <vt:lpstr>Wind force generation examples [1]</vt:lpstr>
      <vt:lpstr>Wind force generation examples [2]</vt:lpstr>
      <vt:lpstr>PowerPoint 프레젠테이션</vt:lpstr>
      <vt:lpstr>Advantages of wave force generation</vt:lpstr>
      <vt:lpstr>Disadvantages of wave force generation</vt:lpstr>
      <vt:lpstr>Wave force generation</vt:lpstr>
      <vt:lpstr>Wave force generation</vt:lpstr>
      <vt:lpstr>Wave force generation</vt:lpstr>
      <vt:lpstr>Wave force generation</vt:lpstr>
      <vt:lpstr>Wave force generation</vt:lpstr>
      <vt:lpstr>Wave force generation examples</vt:lpstr>
      <vt:lpstr>Wave force generation examples</vt:lpstr>
      <vt:lpstr>Wave force generation examples</vt:lpstr>
      <vt:lpstr>PowerPoint 프레젠테이션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  <vt:lpstr>Tidal power generation</vt:lpstr>
    </vt:vector>
  </TitlesOfParts>
  <Company>snu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spykan</dc:creator>
  <cp:lastModifiedBy>Richard</cp:lastModifiedBy>
  <cp:revision>1040</cp:revision>
  <dcterms:created xsi:type="dcterms:W3CDTF">2011-01-15T15:21:51Z</dcterms:created>
  <dcterms:modified xsi:type="dcterms:W3CDTF">2014-01-27T06:01:18Z</dcterms:modified>
</cp:coreProperties>
</file>