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7" r:id="rId2"/>
    <p:sldId id="259" r:id="rId3"/>
    <p:sldId id="260" r:id="rId4"/>
    <p:sldId id="261" r:id="rId5"/>
    <p:sldId id="262" r:id="rId6"/>
    <p:sldId id="264" r:id="rId7"/>
    <p:sldId id="263" r:id="rId8"/>
    <p:sldId id="265" r:id="rId9"/>
    <p:sldId id="266" r:id="rId10"/>
    <p:sldId id="267" r:id="rId11"/>
    <p:sldId id="306" r:id="rId12"/>
    <p:sldId id="307" r:id="rId13"/>
    <p:sldId id="308" r:id="rId14"/>
    <p:sldId id="309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4" r:id="rId25"/>
    <p:sldId id="285" r:id="rId26"/>
    <p:sldId id="286" r:id="rId27"/>
    <p:sldId id="288" r:id="rId28"/>
    <p:sldId id="289" r:id="rId29"/>
    <p:sldId id="305" r:id="rId30"/>
  </p:sldIdLst>
  <p:sldSz cx="9144000" cy="6858000" type="screen4x3"/>
  <p:notesSz cx="6842125" cy="9983788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Times New Roman" pitchFamily="18" charset="0"/>
        <a:ea typeface="굴림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Times New Roman" pitchFamily="18" charset="0"/>
        <a:ea typeface="굴림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Times New Roman" pitchFamily="18" charset="0"/>
        <a:ea typeface="굴림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Times New Roman" pitchFamily="18" charset="0"/>
        <a:ea typeface="굴림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Times New Roman" pitchFamily="18" charset="0"/>
        <a:ea typeface="굴림" charset="-127"/>
        <a:cs typeface="+mn-cs"/>
      </a:defRPr>
    </a:lvl5pPr>
    <a:lvl6pPr marL="2286000" algn="l" defTabSz="914400" rtl="0" eaLnBrk="1" latinLnBrk="1" hangingPunct="1">
      <a:defRPr kumimoji="1" sz="2000" kern="1200">
        <a:solidFill>
          <a:schemeClr val="tx1"/>
        </a:solidFill>
        <a:latin typeface="Times New Roman" pitchFamily="18" charset="0"/>
        <a:ea typeface="굴림" charset="-127"/>
        <a:cs typeface="+mn-cs"/>
      </a:defRPr>
    </a:lvl6pPr>
    <a:lvl7pPr marL="2743200" algn="l" defTabSz="914400" rtl="0" eaLnBrk="1" latinLnBrk="1" hangingPunct="1">
      <a:defRPr kumimoji="1" sz="2000" kern="1200">
        <a:solidFill>
          <a:schemeClr val="tx1"/>
        </a:solidFill>
        <a:latin typeface="Times New Roman" pitchFamily="18" charset="0"/>
        <a:ea typeface="굴림" charset="-127"/>
        <a:cs typeface="+mn-cs"/>
      </a:defRPr>
    </a:lvl7pPr>
    <a:lvl8pPr marL="3200400" algn="l" defTabSz="914400" rtl="0" eaLnBrk="1" latinLnBrk="1" hangingPunct="1">
      <a:defRPr kumimoji="1" sz="2000" kern="1200">
        <a:solidFill>
          <a:schemeClr val="tx1"/>
        </a:solidFill>
        <a:latin typeface="Times New Roman" pitchFamily="18" charset="0"/>
        <a:ea typeface="굴림" charset="-127"/>
        <a:cs typeface="+mn-cs"/>
      </a:defRPr>
    </a:lvl8pPr>
    <a:lvl9pPr marL="3657600" algn="l" defTabSz="914400" rtl="0" eaLnBrk="1" latinLnBrk="1" hangingPunct="1">
      <a:defRPr kumimoji="1" sz="2000" kern="1200">
        <a:solidFill>
          <a:schemeClr val="tx1"/>
        </a:solidFill>
        <a:latin typeface="Times New Roman" pitchFamily="18" charset="0"/>
        <a:ea typeface="굴림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3744">
          <p15:clr>
            <a:srgbClr val="A4A3A4"/>
          </p15:clr>
        </p15:guide>
        <p15:guide id="3" orient="horz" pos="2592">
          <p15:clr>
            <a:srgbClr val="A4A3A4"/>
          </p15:clr>
        </p15:guide>
        <p15:guide id="4" pos="864">
          <p15:clr>
            <a:srgbClr val="A4A3A4"/>
          </p15:clr>
        </p15:guide>
        <p15:guide id="5" pos="2880">
          <p15:clr>
            <a:srgbClr val="A4A3A4"/>
          </p15:clr>
        </p15:guide>
        <p15:guide id="6" pos="385">
          <p15:clr>
            <a:srgbClr val="A4A3A4"/>
          </p15:clr>
        </p15:guide>
        <p15:guide id="7" pos="5375">
          <p15:clr>
            <a:srgbClr val="A4A3A4"/>
          </p15:clr>
        </p15:guide>
        <p15:guide id="8" pos="48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515FF"/>
    <a:srgbClr val="00CC00"/>
    <a:srgbClr val="0000BE"/>
    <a:srgbClr val="000096"/>
    <a:srgbClr val="008000"/>
    <a:srgbClr val="FF0000"/>
    <a:srgbClr val="009999"/>
    <a:srgbClr val="00CC66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161" autoAdjust="0"/>
    <p:restoredTop sz="88889" autoAdjust="0"/>
  </p:normalViewPr>
  <p:slideViewPr>
    <p:cSldViewPr snapToObjects="1">
      <p:cViewPr varScale="1">
        <p:scale>
          <a:sx n="116" d="100"/>
          <a:sy n="116" d="100"/>
        </p:scale>
        <p:origin x="582" y="84"/>
      </p:cViewPr>
      <p:guideLst>
        <p:guide orient="horz" pos="2160"/>
        <p:guide orient="horz" pos="3744"/>
        <p:guide orient="horz" pos="2592"/>
        <p:guide pos="864"/>
        <p:guide pos="2880"/>
        <p:guide pos="385"/>
        <p:guide pos="5375"/>
        <p:guide pos="489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7.wmf"/><Relationship Id="rId1" Type="http://schemas.openxmlformats.org/officeDocument/2006/relationships/image" Target="../media/image36.wmf"/><Relationship Id="rId6" Type="http://schemas.openxmlformats.org/officeDocument/2006/relationships/image" Target="../media/image35.wmf"/><Relationship Id="rId5" Type="http://schemas.openxmlformats.org/officeDocument/2006/relationships/image" Target="../media/image40.wmf"/><Relationship Id="rId4" Type="http://schemas.openxmlformats.org/officeDocument/2006/relationships/image" Target="../media/image39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image" Target="../media/image41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4.wmf"/><Relationship Id="rId1" Type="http://schemas.openxmlformats.org/officeDocument/2006/relationships/image" Target="../media/image43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image" Target="../media/image46.wmf"/><Relationship Id="rId1" Type="http://schemas.openxmlformats.org/officeDocument/2006/relationships/image" Target="../media/image45.wmf"/><Relationship Id="rId4" Type="http://schemas.openxmlformats.org/officeDocument/2006/relationships/image" Target="../media/image35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2" Type="http://schemas.openxmlformats.org/officeDocument/2006/relationships/image" Target="../media/image49.wmf"/><Relationship Id="rId1" Type="http://schemas.openxmlformats.org/officeDocument/2006/relationships/image" Target="../media/image48.w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image" Target="../media/image51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55.wmf"/><Relationship Id="rId2" Type="http://schemas.openxmlformats.org/officeDocument/2006/relationships/image" Target="../media/image54.wmf"/><Relationship Id="rId1" Type="http://schemas.openxmlformats.org/officeDocument/2006/relationships/image" Target="../media/image53.wmf"/><Relationship Id="rId4" Type="http://schemas.openxmlformats.org/officeDocument/2006/relationships/image" Target="../media/image35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58.wmf"/><Relationship Id="rId2" Type="http://schemas.openxmlformats.org/officeDocument/2006/relationships/image" Target="../media/image57.wmf"/><Relationship Id="rId1" Type="http://schemas.openxmlformats.org/officeDocument/2006/relationships/image" Target="../media/image56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Relationship Id="rId5" Type="http://schemas.openxmlformats.org/officeDocument/2006/relationships/image" Target="../media/image21.wmf"/><Relationship Id="rId4" Type="http://schemas.openxmlformats.org/officeDocument/2006/relationships/image" Target="../media/image20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Relationship Id="rId4" Type="http://schemas.openxmlformats.org/officeDocument/2006/relationships/image" Target="../media/image26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Relationship Id="rId5" Type="http://schemas.openxmlformats.org/officeDocument/2006/relationships/image" Target="../media/image35.wmf"/><Relationship Id="rId4" Type="http://schemas.openxmlformats.org/officeDocument/2006/relationships/image" Target="../media/image3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6545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75088" y="0"/>
            <a:ext cx="296545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3BC742C7-BB86-47E7-96AA-2C933D6C7855}" type="datetimeFigureOut">
              <a:rPr lang="ko-KR" altLang="en-US"/>
              <a:pPr>
                <a:defRPr/>
              </a:pPr>
              <a:t>2014-05-01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25513" y="749300"/>
            <a:ext cx="4991100" cy="3743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ko-KR" altLang="en-US" noProof="0" dirty="0" smtClean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4213" y="4741863"/>
            <a:ext cx="5473700" cy="44926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82138"/>
            <a:ext cx="2965450" cy="5000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75088" y="9482138"/>
            <a:ext cx="2965450" cy="5000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EDF56CA3-4CAB-4CA7-8105-1994A9CBBBD6}" type="slidenum">
              <a:rPr lang="ko-KR" altLang="en-US"/>
              <a:pPr>
                <a:defRPr/>
              </a:pPr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085834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 latinLnBrk="1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 latinLnBrk="1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 latinLnBrk="1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 latinLnBrk="1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 latinLnBrk="1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B4EAAD-2B3C-4F16-9DF3-1A5C1AF9BEEB}" type="slidenum">
              <a:rPr lang="ko-KR" altLang="en-US"/>
              <a:pPr>
                <a:defRPr/>
              </a:pPr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제목, 내용 및 내용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내용 개체 틀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dirty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>
            <a:spLocks noChangeArrowheads="1"/>
          </p:cNvSpPr>
          <p:nvPr userDrawn="1"/>
        </p:nvSpPr>
        <p:spPr bwMode="auto">
          <a:xfrm>
            <a:off x="0" y="6519863"/>
            <a:ext cx="1979613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1600" b="1" i="1" dirty="0">
                <a:solidFill>
                  <a:srgbClr val="0000FF"/>
                </a:solidFill>
                <a:cs typeface="Times New Roman" pitchFamily="18" charset="0"/>
              </a:rPr>
              <a:t>http://bp.snu.ac.kr</a:t>
            </a:r>
            <a:endParaRPr lang="ko-KR" altLang="en-US" sz="1600" b="1" i="1" dirty="0">
              <a:solidFill>
                <a:srgbClr val="0000FF"/>
              </a:solidFill>
              <a:cs typeface="Times New Roman" pitchFamily="18" charset="0"/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4"/>
          </p:nvPr>
        </p:nvSpPr>
        <p:spPr>
          <a:xfrm>
            <a:off x="6997700" y="647382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AD0A3475-737B-4E03-8F32-20930693B334}" type="slidenum">
              <a:rPr lang="ko-KR" altLang="en-US"/>
              <a:pPr>
                <a:defRPr/>
              </a:pPr>
              <a:t>‹#›</a:t>
            </a:fld>
            <a:endParaRPr lang="ko-KR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</p:sldLayoutIdLst>
  <p:hf hdr="0" ftr="0" dt="0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12" Type="http://schemas.openxmlformats.org/officeDocument/2006/relationships/image" Target="../media/image21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8.wmf"/><Relationship Id="rId11" Type="http://schemas.openxmlformats.org/officeDocument/2006/relationships/oleObject" Target="../embeddings/oleObject12.bin"/><Relationship Id="rId5" Type="http://schemas.openxmlformats.org/officeDocument/2006/relationships/oleObject" Target="../embeddings/oleObject9.bin"/><Relationship Id="rId10" Type="http://schemas.openxmlformats.org/officeDocument/2006/relationships/image" Target="../media/image20.wmf"/><Relationship Id="rId4" Type="http://schemas.openxmlformats.org/officeDocument/2006/relationships/image" Target="../media/image17.wmf"/><Relationship Id="rId9" Type="http://schemas.openxmlformats.org/officeDocument/2006/relationships/oleObject" Target="../embeddings/oleObject11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3" Type="http://schemas.openxmlformats.org/officeDocument/2006/relationships/oleObject" Target="../embeddings/oleObject13.bin"/><Relationship Id="rId7" Type="http://schemas.openxmlformats.org/officeDocument/2006/relationships/oleObject" Target="../embeddings/oleObject15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4.wmf"/><Relationship Id="rId5" Type="http://schemas.openxmlformats.org/officeDocument/2006/relationships/oleObject" Target="../embeddings/oleObject14.bin"/><Relationship Id="rId10" Type="http://schemas.openxmlformats.org/officeDocument/2006/relationships/image" Target="../media/image26.wmf"/><Relationship Id="rId4" Type="http://schemas.openxmlformats.org/officeDocument/2006/relationships/image" Target="../media/image23.wmf"/><Relationship Id="rId9" Type="http://schemas.openxmlformats.org/officeDocument/2006/relationships/oleObject" Target="../embeddings/oleObject16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3" Type="http://schemas.openxmlformats.org/officeDocument/2006/relationships/oleObject" Target="../embeddings/oleObject17.bin"/><Relationship Id="rId7" Type="http://schemas.openxmlformats.org/officeDocument/2006/relationships/oleObject" Target="../embeddings/oleObject19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9.wmf"/><Relationship Id="rId5" Type="http://schemas.openxmlformats.org/officeDocument/2006/relationships/oleObject" Target="../embeddings/oleObject18.bin"/><Relationship Id="rId4" Type="http://schemas.openxmlformats.org/officeDocument/2006/relationships/image" Target="../media/image28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3" Type="http://schemas.openxmlformats.org/officeDocument/2006/relationships/oleObject" Target="../embeddings/oleObject20.bin"/><Relationship Id="rId7" Type="http://schemas.openxmlformats.org/officeDocument/2006/relationships/oleObject" Target="../embeddings/oleObject22.bin"/><Relationship Id="rId12" Type="http://schemas.openxmlformats.org/officeDocument/2006/relationships/image" Target="../media/image35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2.wmf"/><Relationship Id="rId11" Type="http://schemas.openxmlformats.org/officeDocument/2006/relationships/oleObject" Target="../embeddings/oleObject24.bin"/><Relationship Id="rId5" Type="http://schemas.openxmlformats.org/officeDocument/2006/relationships/oleObject" Target="../embeddings/oleObject21.bin"/><Relationship Id="rId10" Type="http://schemas.openxmlformats.org/officeDocument/2006/relationships/image" Target="../media/image34.wmf"/><Relationship Id="rId4" Type="http://schemas.openxmlformats.org/officeDocument/2006/relationships/image" Target="../media/image31.wmf"/><Relationship Id="rId9" Type="http://schemas.openxmlformats.org/officeDocument/2006/relationships/oleObject" Target="../embeddings/oleObject23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wmf"/><Relationship Id="rId13" Type="http://schemas.openxmlformats.org/officeDocument/2006/relationships/oleObject" Target="../embeddings/oleObject30.bin"/><Relationship Id="rId3" Type="http://schemas.openxmlformats.org/officeDocument/2006/relationships/oleObject" Target="../embeddings/oleObject25.bin"/><Relationship Id="rId7" Type="http://schemas.openxmlformats.org/officeDocument/2006/relationships/oleObject" Target="../embeddings/oleObject27.bin"/><Relationship Id="rId12" Type="http://schemas.openxmlformats.org/officeDocument/2006/relationships/image" Target="../media/image40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7.wmf"/><Relationship Id="rId11" Type="http://schemas.openxmlformats.org/officeDocument/2006/relationships/oleObject" Target="../embeddings/oleObject29.bin"/><Relationship Id="rId5" Type="http://schemas.openxmlformats.org/officeDocument/2006/relationships/oleObject" Target="../embeddings/oleObject26.bin"/><Relationship Id="rId10" Type="http://schemas.openxmlformats.org/officeDocument/2006/relationships/image" Target="../media/image39.wmf"/><Relationship Id="rId4" Type="http://schemas.openxmlformats.org/officeDocument/2006/relationships/image" Target="../media/image36.wmf"/><Relationship Id="rId9" Type="http://schemas.openxmlformats.org/officeDocument/2006/relationships/oleObject" Target="../embeddings/oleObject28.bin"/><Relationship Id="rId14" Type="http://schemas.openxmlformats.org/officeDocument/2006/relationships/image" Target="../media/image35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35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32.bin"/><Relationship Id="rId5" Type="http://schemas.openxmlformats.org/officeDocument/2006/relationships/image" Target="../media/image41.wmf"/><Relationship Id="rId4" Type="http://schemas.openxmlformats.org/officeDocument/2006/relationships/oleObject" Target="../embeddings/oleObject31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44.wmf"/><Relationship Id="rId5" Type="http://schemas.openxmlformats.org/officeDocument/2006/relationships/oleObject" Target="../embeddings/oleObject34.bin"/><Relationship Id="rId4" Type="http://schemas.openxmlformats.org/officeDocument/2006/relationships/image" Target="../media/image43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wmf"/><Relationship Id="rId3" Type="http://schemas.openxmlformats.org/officeDocument/2006/relationships/oleObject" Target="../embeddings/oleObject35.bin"/><Relationship Id="rId7" Type="http://schemas.openxmlformats.org/officeDocument/2006/relationships/oleObject" Target="../embeddings/oleObject37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46.wmf"/><Relationship Id="rId5" Type="http://schemas.openxmlformats.org/officeDocument/2006/relationships/oleObject" Target="../embeddings/oleObject36.bin"/><Relationship Id="rId10" Type="http://schemas.openxmlformats.org/officeDocument/2006/relationships/image" Target="../media/image35.wmf"/><Relationship Id="rId4" Type="http://schemas.openxmlformats.org/officeDocument/2006/relationships/image" Target="../media/image45.wmf"/><Relationship Id="rId9" Type="http://schemas.openxmlformats.org/officeDocument/2006/relationships/oleObject" Target="../embeddings/oleObject38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wmf"/><Relationship Id="rId3" Type="http://schemas.openxmlformats.org/officeDocument/2006/relationships/oleObject" Target="../embeddings/oleObject39.bin"/><Relationship Id="rId7" Type="http://schemas.openxmlformats.org/officeDocument/2006/relationships/oleObject" Target="../embeddings/oleObject4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49.wmf"/><Relationship Id="rId5" Type="http://schemas.openxmlformats.org/officeDocument/2006/relationships/oleObject" Target="../embeddings/oleObject40.bin"/><Relationship Id="rId4" Type="http://schemas.openxmlformats.org/officeDocument/2006/relationships/image" Target="../media/image48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7" Type="http://schemas.openxmlformats.org/officeDocument/2006/relationships/image" Target="../media/image35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43.bin"/><Relationship Id="rId5" Type="http://schemas.openxmlformats.org/officeDocument/2006/relationships/image" Target="../media/image51.wmf"/><Relationship Id="rId4" Type="http://schemas.openxmlformats.org/officeDocument/2006/relationships/oleObject" Target="../embeddings/oleObject42.bin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wmf"/><Relationship Id="rId3" Type="http://schemas.openxmlformats.org/officeDocument/2006/relationships/oleObject" Target="../embeddings/oleObject44.bin"/><Relationship Id="rId7" Type="http://schemas.openxmlformats.org/officeDocument/2006/relationships/oleObject" Target="../embeddings/oleObject46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54.wmf"/><Relationship Id="rId5" Type="http://schemas.openxmlformats.org/officeDocument/2006/relationships/oleObject" Target="../embeddings/oleObject45.bin"/><Relationship Id="rId10" Type="http://schemas.openxmlformats.org/officeDocument/2006/relationships/image" Target="../media/image35.wmf"/><Relationship Id="rId4" Type="http://schemas.openxmlformats.org/officeDocument/2006/relationships/image" Target="../media/image53.wmf"/><Relationship Id="rId9" Type="http://schemas.openxmlformats.org/officeDocument/2006/relationships/oleObject" Target="../embeddings/oleObject47.bin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wmf"/><Relationship Id="rId3" Type="http://schemas.openxmlformats.org/officeDocument/2006/relationships/oleObject" Target="../embeddings/oleObject48.bin"/><Relationship Id="rId7" Type="http://schemas.openxmlformats.org/officeDocument/2006/relationships/oleObject" Target="../embeddings/oleObject50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57.wmf"/><Relationship Id="rId5" Type="http://schemas.openxmlformats.org/officeDocument/2006/relationships/oleObject" Target="../embeddings/oleObject49.bin"/><Relationship Id="rId4" Type="http://schemas.openxmlformats.org/officeDocument/2006/relationships/image" Target="../media/image56.w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8.vml"/><Relationship Id="rId5" Type="http://schemas.openxmlformats.org/officeDocument/2006/relationships/image" Target="../media/image59.wmf"/><Relationship Id="rId4" Type="http://schemas.openxmlformats.org/officeDocument/2006/relationships/oleObject" Target="../embeddings/oleObject51.bin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8.png"/><Relationship Id="rId7" Type="http://schemas.openxmlformats.org/officeDocument/2006/relationships/hyperlink" Target="//upload.wikimedia.org/wikipedia/commons/3/36/Dry_Ice_Pellets_Subliming.jpg" TargetMode="Externa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7.wmf"/><Relationship Id="rId4" Type="http://schemas.openxmlformats.org/officeDocument/2006/relationships/oleObject" Target="../embeddings/oleObject2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7.wmf"/><Relationship Id="rId4" Type="http://schemas.openxmlformats.org/officeDocument/2006/relationships/oleObject" Target="../embeddings/oleObject4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2.wmf"/><Relationship Id="rId4" Type="http://schemas.openxmlformats.org/officeDocument/2006/relationships/oleObject" Target="../embeddings/oleObject6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Box 6"/>
          <p:cNvSpPr txBox="1">
            <a:spLocks noChangeArrowheads="1"/>
          </p:cNvSpPr>
          <p:nvPr/>
        </p:nvSpPr>
        <p:spPr bwMode="auto">
          <a:xfrm>
            <a:off x="0" y="11113"/>
            <a:ext cx="9144000" cy="993029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2500"/>
              </a:lnSpc>
              <a:spcBef>
                <a:spcPct val="50000"/>
              </a:spcBef>
            </a:pPr>
            <a:r>
              <a:rPr lang="en-US" altLang="ko-KR" sz="2400" b="1" dirty="0">
                <a:solidFill>
                  <a:srgbClr val="000096"/>
                </a:solidFill>
                <a:cs typeface="Times New Roman" pitchFamily="18" charset="0"/>
              </a:rPr>
              <a:t>Chapter </a:t>
            </a:r>
            <a:r>
              <a:rPr lang="en-US" altLang="ko-KR" sz="2400" b="1" dirty="0" smtClean="0">
                <a:solidFill>
                  <a:srgbClr val="000096"/>
                </a:solidFill>
                <a:cs typeface="Times New Roman" pitchFamily="18" charset="0"/>
              </a:rPr>
              <a:t>4.</a:t>
            </a:r>
          </a:p>
          <a:p>
            <a:pPr>
              <a:lnSpc>
                <a:spcPts val="2500"/>
              </a:lnSpc>
              <a:spcBef>
                <a:spcPct val="50000"/>
              </a:spcBef>
            </a:pPr>
            <a:r>
              <a:rPr lang="en-US" altLang="ko-KR" sz="3200" b="1" dirty="0" smtClean="0">
                <a:solidFill>
                  <a:srgbClr val="000096"/>
                </a:solidFill>
                <a:cs typeface="Times New Roman" pitchFamily="18" charset="0"/>
              </a:rPr>
              <a:t>Physical </a:t>
            </a:r>
            <a:r>
              <a:rPr lang="en-US" altLang="ko-KR" sz="3200" b="1" dirty="0">
                <a:solidFill>
                  <a:srgbClr val="000096"/>
                </a:solidFill>
                <a:cs typeface="Times New Roman" pitchFamily="18" charset="0"/>
              </a:rPr>
              <a:t>Transformations of </a:t>
            </a:r>
            <a:r>
              <a:rPr lang="en-US" altLang="ko-KR" sz="3200" b="1" u="sng" dirty="0">
                <a:solidFill>
                  <a:srgbClr val="000096"/>
                </a:solidFill>
                <a:cs typeface="Times New Roman" pitchFamily="18" charset="0"/>
              </a:rPr>
              <a:t>Pure Substances</a:t>
            </a:r>
          </a:p>
        </p:txBody>
      </p:sp>
      <p:sp>
        <p:nvSpPr>
          <p:cNvPr id="1028" name="Text Box 7"/>
          <p:cNvSpPr txBox="1">
            <a:spLocks noChangeArrowheads="1"/>
          </p:cNvSpPr>
          <p:nvPr/>
        </p:nvSpPr>
        <p:spPr bwMode="auto">
          <a:xfrm>
            <a:off x="-107950" y="996301"/>
            <a:ext cx="3608380" cy="457200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 sz="2400" b="1" dirty="0">
                <a:solidFill>
                  <a:srgbClr val="0000BE"/>
                </a:solidFill>
                <a:cs typeface="Times New Roman" pitchFamily="18" charset="0"/>
              </a:rPr>
              <a:t>The Stability of Phases</a:t>
            </a:r>
          </a:p>
        </p:txBody>
      </p:sp>
      <p:sp>
        <p:nvSpPr>
          <p:cNvPr id="1029" name="Text Box 9"/>
          <p:cNvSpPr txBox="1">
            <a:spLocks noChangeArrowheads="1"/>
          </p:cNvSpPr>
          <p:nvPr/>
        </p:nvSpPr>
        <p:spPr bwMode="auto">
          <a:xfrm>
            <a:off x="428596" y="1330469"/>
            <a:ext cx="3286149" cy="430213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200" u="sng" dirty="0">
                <a:solidFill>
                  <a:srgbClr val="0000BE"/>
                </a:solidFill>
                <a:cs typeface="Times New Roman" pitchFamily="18" charset="0"/>
              </a:rPr>
              <a:t>Basic </a:t>
            </a:r>
            <a:r>
              <a:rPr lang="en-US" altLang="ko-KR" sz="2200" u="sng" dirty="0" smtClean="0">
                <a:solidFill>
                  <a:srgbClr val="0000BE"/>
                </a:solidFill>
                <a:cs typeface="Times New Roman" pitchFamily="18" charset="0"/>
              </a:rPr>
              <a:t>Principle</a:t>
            </a:r>
            <a:r>
              <a:rPr lang="en-US" altLang="ko-KR" sz="2200" dirty="0" smtClean="0">
                <a:solidFill>
                  <a:srgbClr val="0000BE"/>
                </a:solidFill>
                <a:cs typeface="Times New Roman" pitchFamily="18" charset="0"/>
              </a:rPr>
              <a:t>:</a:t>
            </a:r>
            <a:endParaRPr lang="en-US" altLang="ko-KR" sz="2200" dirty="0">
              <a:solidFill>
                <a:srgbClr val="0000BE"/>
              </a:solidFill>
              <a:cs typeface="Times New Roman" pitchFamily="18" charset="0"/>
            </a:endParaRPr>
          </a:p>
        </p:txBody>
      </p:sp>
      <p:sp>
        <p:nvSpPr>
          <p:cNvPr id="1030" name="Text Box 11"/>
          <p:cNvSpPr txBox="1">
            <a:spLocks noChangeArrowheads="1"/>
          </p:cNvSpPr>
          <p:nvPr/>
        </p:nvSpPr>
        <p:spPr bwMode="auto">
          <a:xfrm>
            <a:off x="500035" y="1647694"/>
            <a:ext cx="8631265" cy="523220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200" b="1" dirty="0">
                <a:solidFill>
                  <a:srgbClr val="CC0000"/>
                </a:solidFill>
                <a:cs typeface="Times New Roman" pitchFamily="18" charset="0"/>
              </a:rPr>
              <a:t>The tendency of systems slides down to </a:t>
            </a:r>
            <a:r>
              <a:rPr lang="en-US" altLang="ko-KR" sz="2800" b="1" u="sng" dirty="0">
                <a:solidFill>
                  <a:srgbClr val="CC0000"/>
                </a:solidFill>
                <a:cs typeface="Times New Roman" pitchFamily="18" charset="0"/>
              </a:rPr>
              <a:t>lower chemical potential</a:t>
            </a:r>
            <a:r>
              <a:rPr lang="en-US" altLang="ko-KR" sz="2200" dirty="0">
                <a:cs typeface="Times New Roman" pitchFamily="18" charset="0"/>
              </a:rPr>
              <a:t>.</a:t>
            </a:r>
          </a:p>
        </p:txBody>
      </p:sp>
      <p:sp>
        <p:nvSpPr>
          <p:cNvPr id="1031" name="Text Box 12"/>
          <p:cNvSpPr txBox="1">
            <a:spLocks noChangeArrowheads="1"/>
          </p:cNvSpPr>
          <p:nvPr/>
        </p:nvSpPr>
        <p:spPr bwMode="auto">
          <a:xfrm>
            <a:off x="1183027" y="2226518"/>
            <a:ext cx="7326312" cy="731739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  <a:spcBef>
                <a:spcPct val="50000"/>
              </a:spcBef>
            </a:pPr>
            <a:r>
              <a:rPr lang="en-US" altLang="ko-KR" sz="2200" dirty="0">
                <a:cs typeface="Times New Roman" pitchFamily="18" charset="0"/>
              </a:rPr>
              <a:t>The principle of </a:t>
            </a:r>
            <a:r>
              <a:rPr lang="en-US" altLang="ko-KR" sz="2800" b="1" u="sng" dirty="0">
                <a:solidFill>
                  <a:srgbClr val="FF0000"/>
                </a:solidFill>
                <a:cs typeface="Times New Roman" pitchFamily="18" charset="0"/>
              </a:rPr>
              <a:t>uniform chemical potential</a:t>
            </a:r>
            <a:r>
              <a:rPr lang="en-US" altLang="ko-KR" sz="28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altLang="ko-KR" sz="2200" dirty="0" smtClean="0">
                <a:cs typeface="Times New Roman" pitchFamily="18" charset="0"/>
              </a:rPr>
              <a:t>applies.</a:t>
            </a:r>
          </a:p>
          <a:p>
            <a:pPr>
              <a:lnSpc>
                <a:spcPts val="1800"/>
              </a:lnSpc>
              <a:spcBef>
                <a:spcPct val="50000"/>
              </a:spcBef>
            </a:pPr>
            <a:r>
              <a:rPr lang="en-US" altLang="ko-KR" sz="2200" dirty="0" smtClean="0">
                <a:cs typeface="Times New Roman" pitchFamily="18" charset="0"/>
              </a:rPr>
              <a:t>However</a:t>
            </a:r>
            <a:r>
              <a:rPr lang="en-US" altLang="ko-KR" sz="2200" dirty="0">
                <a:cs typeface="Times New Roman" pitchFamily="18" charset="0"/>
              </a:rPr>
              <a:t>, many phases </a:t>
            </a:r>
            <a:r>
              <a:rPr lang="en-US" altLang="ko-KR" sz="2200" dirty="0" smtClean="0">
                <a:cs typeface="Times New Roman" pitchFamily="18" charset="0"/>
              </a:rPr>
              <a:t>can be </a:t>
            </a:r>
            <a:r>
              <a:rPr lang="en-US" altLang="ko-KR" sz="2200" dirty="0">
                <a:cs typeface="Times New Roman" pitchFamily="18" charset="0"/>
              </a:rPr>
              <a:t>in equilibrium.</a:t>
            </a:r>
          </a:p>
        </p:txBody>
      </p:sp>
      <p:sp>
        <p:nvSpPr>
          <p:cNvPr id="1032" name="Text Box 13"/>
          <p:cNvSpPr txBox="1">
            <a:spLocks noChangeArrowheads="1"/>
          </p:cNvSpPr>
          <p:nvPr/>
        </p:nvSpPr>
        <p:spPr bwMode="auto">
          <a:xfrm>
            <a:off x="428596" y="3201988"/>
            <a:ext cx="8115329" cy="457200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400" b="1" dirty="0">
                <a:solidFill>
                  <a:srgbClr val="0000BE"/>
                </a:solidFill>
                <a:cs typeface="Times New Roman" pitchFamily="18" charset="0"/>
              </a:rPr>
              <a:t>Temperature dependence of phase stability</a:t>
            </a:r>
          </a:p>
        </p:txBody>
      </p:sp>
      <p:sp>
        <p:nvSpPr>
          <p:cNvPr id="1033" name="Text Box 15"/>
          <p:cNvSpPr txBox="1">
            <a:spLocks noChangeArrowheads="1"/>
          </p:cNvSpPr>
          <p:nvPr/>
        </p:nvSpPr>
        <p:spPr bwMode="auto">
          <a:xfrm>
            <a:off x="611188" y="3633788"/>
            <a:ext cx="8281987" cy="769937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851025" indent="-1851025">
              <a:spcBef>
                <a:spcPct val="50000"/>
              </a:spcBef>
            </a:pPr>
            <a:r>
              <a:rPr lang="en-US" altLang="ko-KR" sz="2200" i="1" dirty="0">
                <a:latin typeface="Symbol" pitchFamily="18" charset="2"/>
                <a:cs typeface="Times New Roman" pitchFamily="18" charset="0"/>
              </a:rPr>
              <a:t>m</a:t>
            </a:r>
            <a:r>
              <a:rPr lang="en-US" altLang="ko-KR" sz="2200" i="1" dirty="0">
                <a:cs typeface="Times New Roman" pitchFamily="18" charset="0"/>
              </a:rPr>
              <a:t> </a:t>
            </a:r>
            <a:r>
              <a:rPr lang="en-US" altLang="ko-KR" sz="2200" dirty="0">
                <a:cs typeface="Times New Roman" pitchFamily="18" charset="0"/>
              </a:rPr>
              <a:t>(</a:t>
            </a:r>
            <a:r>
              <a:rPr lang="en-US" altLang="ko-KR" sz="2200" i="1" dirty="0">
                <a:cs typeface="Times New Roman" pitchFamily="18" charset="0"/>
              </a:rPr>
              <a:t>s</a:t>
            </a:r>
            <a:r>
              <a:rPr lang="en-US" altLang="ko-KR" sz="2200" dirty="0" smtClean="0">
                <a:cs typeface="Times New Roman" pitchFamily="18" charset="0"/>
              </a:rPr>
              <a:t>), </a:t>
            </a:r>
            <a:r>
              <a:rPr lang="en-US" altLang="ko-KR" sz="2200" i="1" dirty="0" smtClean="0">
                <a:latin typeface="Symbol" pitchFamily="18" charset="2"/>
                <a:cs typeface="Times New Roman" pitchFamily="18" charset="0"/>
              </a:rPr>
              <a:t>m</a:t>
            </a:r>
            <a:r>
              <a:rPr lang="en-US" altLang="ko-KR" sz="2200" i="1" dirty="0" smtClean="0">
                <a:cs typeface="Times New Roman" pitchFamily="18" charset="0"/>
              </a:rPr>
              <a:t> </a:t>
            </a:r>
            <a:r>
              <a:rPr lang="en-US" altLang="ko-KR" sz="2200" dirty="0">
                <a:cs typeface="Times New Roman" pitchFamily="18" charset="0"/>
              </a:rPr>
              <a:t>(</a:t>
            </a:r>
            <a:r>
              <a:rPr lang="en-US" altLang="ko-KR" sz="2200" i="1" dirty="0">
                <a:cs typeface="Times New Roman" pitchFamily="18" charset="0"/>
              </a:rPr>
              <a:t>l</a:t>
            </a:r>
            <a:r>
              <a:rPr lang="en-US" altLang="ko-KR" sz="2200" dirty="0" smtClean="0">
                <a:cs typeface="Times New Roman" pitchFamily="18" charset="0"/>
              </a:rPr>
              <a:t>), </a:t>
            </a:r>
            <a:r>
              <a:rPr lang="en-US" altLang="ko-KR" sz="2200" i="1" dirty="0" smtClean="0">
                <a:latin typeface="Symbol" pitchFamily="18" charset="2"/>
                <a:cs typeface="Times New Roman" pitchFamily="18" charset="0"/>
              </a:rPr>
              <a:t>m</a:t>
            </a:r>
            <a:r>
              <a:rPr lang="en-US" altLang="ko-KR" sz="2200" i="1" dirty="0" smtClean="0">
                <a:cs typeface="Times New Roman" pitchFamily="18" charset="0"/>
              </a:rPr>
              <a:t> </a:t>
            </a:r>
            <a:r>
              <a:rPr lang="en-US" altLang="ko-KR" sz="2200" dirty="0">
                <a:cs typeface="Times New Roman" pitchFamily="18" charset="0"/>
              </a:rPr>
              <a:t>(</a:t>
            </a:r>
            <a:r>
              <a:rPr lang="en-US" altLang="ko-KR" sz="2200" i="1" dirty="0">
                <a:cs typeface="Times New Roman" pitchFamily="18" charset="0"/>
              </a:rPr>
              <a:t>g</a:t>
            </a:r>
            <a:r>
              <a:rPr lang="en-US" altLang="ko-KR" sz="2200" dirty="0">
                <a:cs typeface="Times New Roman" pitchFamily="18" charset="0"/>
              </a:rPr>
              <a:t>): the chemical potentials of the solids, liquids, and gas phases.</a:t>
            </a:r>
          </a:p>
        </p:txBody>
      </p:sp>
      <p:sp>
        <p:nvSpPr>
          <p:cNvPr id="1034" name="Text Box 17"/>
          <p:cNvSpPr txBox="1">
            <a:spLocks noChangeArrowheads="1"/>
          </p:cNvSpPr>
          <p:nvPr/>
        </p:nvSpPr>
        <p:spPr bwMode="auto">
          <a:xfrm>
            <a:off x="611188" y="5645150"/>
            <a:ext cx="7921625" cy="396875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ko-KR" altLang="ko-KR" dirty="0">
              <a:cs typeface="Times New Roman" pitchFamily="18" charset="0"/>
            </a:endParaRPr>
          </a:p>
        </p:txBody>
      </p:sp>
      <p:sp>
        <p:nvSpPr>
          <p:cNvPr id="1035" name="Text Box 18"/>
          <p:cNvSpPr txBox="1">
            <a:spLocks noChangeArrowheads="1"/>
          </p:cNvSpPr>
          <p:nvPr/>
        </p:nvSpPr>
        <p:spPr bwMode="auto">
          <a:xfrm>
            <a:off x="285720" y="5445125"/>
            <a:ext cx="8858280" cy="1096582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1700"/>
              </a:lnSpc>
              <a:spcBef>
                <a:spcPct val="50000"/>
              </a:spcBef>
            </a:pPr>
            <a:r>
              <a:rPr lang="en-US" altLang="ko-KR" sz="2200" dirty="0">
                <a:cs typeface="Times New Roman" pitchFamily="18" charset="0"/>
              </a:rPr>
              <a:t>As </a:t>
            </a:r>
            <a:r>
              <a:rPr lang="en-US" altLang="ko-KR" sz="2200" i="1" dirty="0" smtClean="0">
                <a:cs typeface="Times New Roman" pitchFamily="18" charset="0"/>
              </a:rPr>
              <a:t>T</a:t>
            </a:r>
            <a:r>
              <a:rPr lang="en-US" altLang="ko-KR" sz="2200" dirty="0" smtClean="0">
                <a:cs typeface="Times New Roman" pitchFamily="18" charset="0"/>
              </a:rPr>
              <a:t> rises, </a:t>
            </a:r>
            <a:r>
              <a:rPr lang="en-US" altLang="ko-KR" sz="2200" dirty="0">
                <a:cs typeface="Times New Roman" pitchFamily="18" charset="0"/>
              </a:rPr>
              <a:t>the chemical potential falls </a:t>
            </a:r>
            <a:r>
              <a:rPr lang="en-US" altLang="ko-KR" sz="2200" dirty="0" smtClean="0">
                <a:cs typeface="Times New Roman" pitchFamily="18" charset="0"/>
              </a:rPr>
              <a:t>because </a:t>
            </a:r>
            <a:r>
              <a:rPr lang="en-US" altLang="ko-KR" sz="2200" i="1" u="sng" dirty="0">
                <a:solidFill>
                  <a:srgbClr val="FF0000"/>
                </a:solidFill>
                <a:cs typeface="Times New Roman" pitchFamily="18" charset="0"/>
              </a:rPr>
              <a:t>S</a:t>
            </a:r>
            <a:r>
              <a:rPr lang="en-US" altLang="ko-KR" sz="2200" i="1" u="sng" baseline="-25000" dirty="0">
                <a:solidFill>
                  <a:srgbClr val="FF0000"/>
                </a:solidFill>
                <a:cs typeface="Times New Roman" pitchFamily="18" charset="0"/>
              </a:rPr>
              <a:t>m</a:t>
            </a:r>
            <a:r>
              <a:rPr lang="en-US" altLang="ko-KR" sz="2200" u="sng" baseline="-250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altLang="ko-KR" sz="2200" u="sng" dirty="0">
                <a:solidFill>
                  <a:srgbClr val="FF0000"/>
                </a:solidFill>
                <a:cs typeface="Times New Roman" pitchFamily="18" charset="0"/>
              </a:rPr>
              <a:t>is always </a:t>
            </a:r>
            <a:r>
              <a:rPr lang="en-US" altLang="ko-KR" sz="2200" u="sng" dirty="0" smtClean="0">
                <a:solidFill>
                  <a:srgbClr val="FF0000"/>
                </a:solidFill>
                <a:cs typeface="Times New Roman" pitchFamily="18" charset="0"/>
              </a:rPr>
              <a:t>positive</a:t>
            </a:r>
            <a:r>
              <a:rPr lang="en-US" altLang="ko-KR" sz="2200" dirty="0" smtClean="0">
                <a:cs typeface="Times New Roman" pitchFamily="18" charset="0"/>
              </a:rPr>
              <a:t>.</a:t>
            </a:r>
          </a:p>
          <a:p>
            <a:pPr>
              <a:lnSpc>
                <a:spcPts val="1700"/>
              </a:lnSpc>
              <a:spcBef>
                <a:spcPct val="50000"/>
              </a:spcBef>
            </a:pPr>
            <a:r>
              <a:rPr lang="en-US" altLang="ko-KR" sz="2200" dirty="0" smtClean="0">
                <a:cs typeface="Times New Roman" pitchFamily="18" charset="0"/>
              </a:rPr>
              <a:t>The </a:t>
            </a:r>
            <a:r>
              <a:rPr lang="en-US" altLang="ko-KR" sz="2200" dirty="0">
                <a:cs typeface="Times New Roman" pitchFamily="18" charset="0"/>
              </a:rPr>
              <a:t>gradient is steeper for gases than for liquids (</a:t>
            </a:r>
            <a:r>
              <a:rPr lang="en-US" altLang="ko-KR" sz="2200" i="1" dirty="0">
                <a:cs typeface="Times New Roman" pitchFamily="18" charset="0"/>
              </a:rPr>
              <a:t>S</a:t>
            </a:r>
            <a:r>
              <a:rPr lang="en-US" altLang="ko-KR" sz="2200" i="1" baseline="-25000" dirty="0">
                <a:cs typeface="Times New Roman" pitchFamily="18" charset="0"/>
              </a:rPr>
              <a:t>m</a:t>
            </a:r>
            <a:r>
              <a:rPr lang="en-US" altLang="ko-KR" sz="2200" dirty="0">
                <a:cs typeface="Times New Roman" pitchFamily="18" charset="0"/>
              </a:rPr>
              <a:t>(</a:t>
            </a:r>
            <a:r>
              <a:rPr lang="en-US" altLang="ko-KR" sz="2200" i="1" dirty="0">
                <a:cs typeface="Times New Roman" pitchFamily="18" charset="0"/>
              </a:rPr>
              <a:t>g</a:t>
            </a:r>
            <a:r>
              <a:rPr lang="en-US" altLang="ko-KR" sz="2200" dirty="0" smtClean="0">
                <a:cs typeface="Times New Roman" pitchFamily="18" charset="0"/>
              </a:rPr>
              <a:t>) &gt; </a:t>
            </a:r>
            <a:r>
              <a:rPr lang="en-US" altLang="ko-KR" sz="2200" i="1" dirty="0" smtClean="0">
                <a:cs typeface="Times New Roman" pitchFamily="18" charset="0"/>
              </a:rPr>
              <a:t>S</a:t>
            </a:r>
            <a:r>
              <a:rPr lang="en-US" altLang="ko-KR" sz="2200" i="1" baseline="-25000" dirty="0" smtClean="0">
                <a:cs typeface="Times New Roman" pitchFamily="18" charset="0"/>
              </a:rPr>
              <a:t>m</a:t>
            </a:r>
            <a:r>
              <a:rPr lang="en-US" altLang="ko-KR" sz="2200" dirty="0" smtClean="0">
                <a:cs typeface="Times New Roman" pitchFamily="18" charset="0"/>
              </a:rPr>
              <a:t>(</a:t>
            </a:r>
            <a:r>
              <a:rPr lang="en-US" altLang="ko-KR" sz="2200" i="1" dirty="0" smtClean="0">
                <a:cs typeface="Times New Roman" pitchFamily="18" charset="0"/>
              </a:rPr>
              <a:t>l</a:t>
            </a:r>
            <a:r>
              <a:rPr lang="en-US" altLang="ko-KR" sz="2200" dirty="0">
                <a:cs typeface="Times New Roman" pitchFamily="18" charset="0"/>
              </a:rPr>
              <a:t>)), </a:t>
            </a:r>
            <a:r>
              <a:rPr lang="en-US" altLang="ko-KR" sz="2200" dirty="0" smtClean="0">
                <a:cs typeface="Times New Roman" pitchFamily="18" charset="0"/>
              </a:rPr>
              <a:t>and</a:t>
            </a:r>
          </a:p>
          <a:p>
            <a:pPr>
              <a:lnSpc>
                <a:spcPts val="1700"/>
              </a:lnSpc>
              <a:spcBef>
                <a:spcPct val="50000"/>
              </a:spcBef>
            </a:pPr>
            <a:r>
              <a:rPr lang="en-US" altLang="ko-KR" sz="2200" dirty="0" smtClean="0">
                <a:cs typeface="Times New Roman" pitchFamily="18" charset="0"/>
              </a:rPr>
              <a:t>  steeper </a:t>
            </a:r>
            <a:r>
              <a:rPr lang="en-US" altLang="ko-KR" sz="2200" dirty="0">
                <a:cs typeface="Times New Roman" pitchFamily="18" charset="0"/>
              </a:rPr>
              <a:t>for a liquid than the solid (</a:t>
            </a:r>
            <a:r>
              <a:rPr lang="en-US" altLang="ko-KR" sz="2200" i="1" dirty="0">
                <a:cs typeface="Times New Roman" pitchFamily="18" charset="0"/>
              </a:rPr>
              <a:t>S</a:t>
            </a:r>
            <a:r>
              <a:rPr lang="en-US" altLang="ko-KR" sz="2200" i="1" baseline="-25000" dirty="0">
                <a:cs typeface="Times New Roman" pitchFamily="18" charset="0"/>
              </a:rPr>
              <a:t>m</a:t>
            </a:r>
            <a:r>
              <a:rPr lang="en-US" altLang="ko-KR" sz="2200" dirty="0">
                <a:cs typeface="Times New Roman" pitchFamily="18" charset="0"/>
              </a:rPr>
              <a:t>(</a:t>
            </a:r>
            <a:r>
              <a:rPr lang="en-US" altLang="ko-KR" sz="2200" i="1" dirty="0">
                <a:cs typeface="Times New Roman" pitchFamily="18" charset="0"/>
              </a:rPr>
              <a:t>l</a:t>
            </a:r>
            <a:r>
              <a:rPr lang="en-US" altLang="ko-KR" sz="2200" dirty="0" smtClean="0">
                <a:cs typeface="Times New Roman" pitchFamily="18" charset="0"/>
              </a:rPr>
              <a:t>) &gt; </a:t>
            </a:r>
            <a:r>
              <a:rPr lang="en-US" altLang="ko-KR" sz="2200" i="1" dirty="0" smtClean="0">
                <a:cs typeface="Times New Roman" pitchFamily="18" charset="0"/>
              </a:rPr>
              <a:t>S</a:t>
            </a:r>
            <a:r>
              <a:rPr lang="en-US" altLang="ko-KR" sz="2200" i="1" baseline="-25000" dirty="0" smtClean="0">
                <a:cs typeface="Times New Roman" pitchFamily="18" charset="0"/>
              </a:rPr>
              <a:t>m</a:t>
            </a:r>
            <a:r>
              <a:rPr lang="en-US" altLang="ko-KR" sz="2200" dirty="0" smtClean="0">
                <a:cs typeface="Times New Roman" pitchFamily="18" charset="0"/>
              </a:rPr>
              <a:t>(</a:t>
            </a:r>
            <a:r>
              <a:rPr lang="en-US" altLang="ko-KR" sz="2200" i="1" dirty="0" smtClean="0">
                <a:cs typeface="Times New Roman" pitchFamily="18" charset="0"/>
              </a:rPr>
              <a:t>s</a:t>
            </a:r>
            <a:r>
              <a:rPr lang="en-US" altLang="ko-KR" sz="2200" dirty="0">
                <a:cs typeface="Times New Roman" pitchFamily="18" charset="0"/>
              </a:rPr>
              <a:t>)). </a:t>
            </a:r>
          </a:p>
        </p:txBody>
      </p:sp>
      <p:sp>
        <p:nvSpPr>
          <p:cNvPr id="1036" name="슬라이드 번호 개체 틀 12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C9F998E-2CE8-4982-879F-E78717CFC3A3}" type="slidenum">
              <a:rPr lang="ko-KR" altLang="en-US"/>
              <a:pPr/>
              <a:t>1</a:t>
            </a:fld>
            <a:endParaRPr lang="ko-KR" altLang="en-US" dirty="0"/>
          </a:p>
        </p:txBody>
      </p:sp>
      <p:graphicFrame>
        <p:nvGraphicFramePr>
          <p:cNvPr id="13" name="개체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8630591"/>
              </p:ext>
            </p:extLst>
          </p:nvPr>
        </p:nvGraphicFramePr>
        <p:xfrm>
          <a:off x="1033463" y="4403725"/>
          <a:ext cx="4792662" cy="949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수식" r:id="rId3" imgW="2628720" imgH="457200" progId="Equation.3">
                  <p:embed/>
                </p:oleObj>
              </mc:Choice>
              <mc:Fallback>
                <p:oleObj name="수식" r:id="rId3" imgW="2628720" imgH="4572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3463" y="4403725"/>
                        <a:ext cx="4792662" cy="949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5"/>
          <p:cNvSpPr txBox="1">
            <a:spLocks noChangeArrowheads="1"/>
          </p:cNvSpPr>
          <p:nvPr/>
        </p:nvSpPr>
        <p:spPr bwMode="auto">
          <a:xfrm>
            <a:off x="0" y="3190875"/>
            <a:ext cx="9131300" cy="2985433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dirty="0" smtClean="0">
                <a:cs typeface="Times New Roman" pitchFamily="18" charset="0"/>
              </a:rPr>
              <a:t>The </a:t>
            </a:r>
            <a:r>
              <a:rPr lang="en-US" altLang="ko-KR" dirty="0">
                <a:cs typeface="Times New Roman" pitchFamily="18" charset="0"/>
              </a:rPr>
              <a:t>pressure dependence of the chemical </a:t>
            </a:r>
            <a:r>
              <a:rPr lang="en-US" altLang="ko-KR" dirty="0" smtClean="0">
                <a:cs typeface="Times New Roman" pitchFamily="18" charset="0"/>
              </a:rPr>
              <a:t>potential </a:t>
            </a:r>
            <a:r>
              <a:rPr lang="en-US" altLang="ko-KR" dirty="0">
                <a:cs typeface="Times New Roman" pitchFamily="18" charset="0"/>
              </a:rPr>
              <a:t>depends on the molar volume of the phase</a:t>
            </a:r>
            <a:r>
              <a:rPr lang="en-US" altLang="ko-KR" dirty="0" smtClean="0">
                <a:cs typeface="Times New Roman" pitchFamily="18" charset="0"/>
              </a:rPr>
              <a:t>.  (In practice, the lines are </a:t>
            </a:r>
            <a:r>
              <a:rPr lang="en-US" altLang="ko-KR" dirty="0" smtClean="0">
                <a:solidFill>
                  <a:srgbClr val="1515FF"/>
                </a:solidFill>
                <a:cs typeface="Times New Roman" pitchFamily="18" charset="0"/>
              </a:rPr>
              <a:t>curved</a:t>
            </a:r>
            <a:r>
              <a:rPr lang="en-US" altLang="ko-KR" dirty="0" smtClean="0">
                <a:cs typeface="Times New Roman" pitchFamily="18" charset="0"/>
              </a:rPr>
              <a:t>.)</a:t>
            </a:r>
          </a:p>
          <a:p>
            <a:endParaRPr lang="en-US" altLang="ko-KR" dirty="0" smtClean="0">
              <a:cs typeface="Times New Roman" pitchFamily="18" charset="0"/>
            </a:endParaRPr>
          </a:p>
          <a:p>
            <a:pPr marL="457200" indent="-457200">
              <a:buAutoNum type="alphaLcParenBoth"/>
            </a:pPr>
            <a:r>
              <a:rPr lang="en-US" altLang="ko-KR" dirty="0" smtClean="0">
                <a:cs typeface="Times New Roman" pitchFamily="18" charset="0"/>
              </a:rPr>
              <a:t>In general, the </a:t>
            </a:r>
            <a:r>
              <a:rPr lang="en-US" altLang="ko-KR" dirty="0">
                <a:cs typeface="Times New Roman" pitchFamily="18" charset="0"/>
              </a:rPr>
              <a:t>molar volume of </a:t>
            </a:r>
            <a:r>
              <a:rPr lang="en-US" altLang="ko-KR" dirty="0" smtClean="0">
                <a:cs typeface="Times New Roman" pitchFamily="18" charset="0"/>
              </a:rPr>
              <a:t>solid </a:t>
            </a:r>
            <a:r>
              <a:rPr lang="en-US" altLang="ko-KR" dirty="0">
                <a:cs typeface="Times New Roman" pitchFamily="18" charset="0"/>
              </a:rPr>
              <a:t>is less than that of the </a:t>
            </a:r>
            <a:r>
              <a:rPr lang="en-US" altLang="ko-KR" dirty="0" smtClean="0">
                <a:cs typeface="Times New Roman" pitchFamily="18" charset="0"/>
              </a:rPr>
              <a:t>liquid, </a:t>
            </a:r>
            <a:r>
              <a:rPr lang="en-US" altLang="ko-KR" dirty="0">
                <a:cs typeface="Times New Roman" pitchFamily="18" charset="0"/>
              </a:rPr>
              <a:t>and </a:t>
            </a:r>
            <a:r>
              <a:rPr lang="en-US" altLang="ko-KR" i="1" dirty="0">
                <a:latin typeface="Symbol" pitchFamily="18" charset="2"/>
                <a:cs typeface="Times New Roman" pitchFamily="18" charset="0"/>
              </a:rPr>
              <a:t>m</a:t>
            </a:r>
            <a:r>
              <a:rPr lang="en-US" altLang="ko-KR" i="1" dirty="0">
                <a:cs typeface="Times New Roman" pitchFamily="18" charset="0"/>
              </a:rPr>
              <a:t> </a:t>
            </a:r>
            <a:r>
              <a:rPr lang="en-US" altLang="ko-KR" dirty="0">
                <a:cs typeface="Times New Roman" pitchFamily="18" charset="0"/>
              </a:rPr>
              <a:t>(</a:t>
            </a:r>
            <a:r>
              <a:rPr lang="en-US" altLang="ko-KR" i="1" dirty="0">
                <a:cs typeface="Times New Roman" pitchFamily="18" charset="0"/>
              </a:rPr>
              <a:t>s</a:t>
            </a:r>
            <a:r>
              <a:rPr lang="en-US" altLang="ko-KR" dirty="0">
                <a:cs typeface="Times New Roman" pitchFamily="18" charset="0"/>
              </a:rPr>
              <a:t>) increases less than </a:t>
            </a:r>
            <a:r>
              <a:rPr lang="en-US" altLang="ko-KR" i="1" dirty="0">
                <a:latin typeface="Symbol" pitchFamily="18" charset="2"/>
                <a:cs typeface="Times New Roman" pitchFamily="18" charset="0"/>
              </a:rPr>
              <a:t>m</a:t>
            </a:r>
            <a:r>
              <a:rPr lang="en-US" altLang="ko-KR" i="1" dirty="0">
                <a:cs typeface="Times New Roman" pitchFamily="18" charset="0"/>
              </a:rPr>
              <a:t> </a:t>
            </a:r>
            <a:r>
              <a:rPr lang="en-US" altLang="ko-KR" dirty="0">
                <a:cs typeface="Times New Roman" pitchFamily="18" charset="0"/>
              </a:rPr>
              <a:t>(</a:t>
            </a:r>
            <a:r>
              <a:rPr lang="en-US" altLang="ko-KR" i="1" dirty="0">
                <a:cs typeface="Times New Roman" pitchFamily="18" charset="0"/>
              </a:rPr>
              <a:t>l</a:t>
            </a:r>
            <a:r>
              <a:rPr lang="en-US" altLang="ko-KR" dirty="0">
                <a:cs typeface="Times New Roman" pitchFamily="18" charset="0"/>
              </a:rPr>
              <a:t>). </a:t>
            </a:r>
            <a:r>
              <a:rPr lang="en-US" altLang="ko-KR" dirty="0" smtClean="0">
                <a:cs typeface="Times New Roman" pitchFamily="18" charset="0"/>
              </a:rPr>
              <a:t> As </a:t>
            </a:r>
            <a:r>
              <a:rPr lang="en-US" altLang="ko-KR" dirty="0">
                <a:cs typeface="Times New Roman" pitchFamily="18" charset="0"/>
              </a:rPr>
              <a:t>a result, the freezing temperature rises</a:t>
            </a:r>
            <a:r>
              <a:rPr lang="en-US" altLang="ko-KR" dirty="0" smtClean="0">
                <a:cs typeface="Times New Roman" pitchFamily="18" charset="0"/>
              </a:rPr>
              <a:t>.</a:t>
            </a:r>
          </a:p>
          <a:p>
            <a:pPr marL="457200" indent="-457200">
              <a:buAutoNum type="alphaLcParenBoth"/>
            </a:pPr>
            <a:endParaRPr lang="en-US" altLang="ko-KR" dirty="0" smtClean="0">
              <a:cs typeface="Times New Roman" pitchFamily="18" charset="0"/>
            </a:endParaRPr>
          </a:p>
          <a:p>
            <a:pPr marL="457200" indent="-457200">
              <a:buAutoNum type="alphaLcParenBoth"/>
            </a:pPr>
            <a:r>
              <a:rPr lang="en-US" altLang="ko-KR" u="sng" dirty="0" smtClean="0">
                <a:solidFill>
                  <a:srgbClr val="FF0000"/>
                </a:solidFill>
                <a:cs typeface="Times New Roman" pitchFamily="18" charset="0"/>
              </a:rPr>
              <a:t>The </a:t>
            </a:r>
            <a:r>
              <a:rPr lang="en-US" altLang="ko-KR" u="sng" dirty="0">
                <a:solidFill>
                  <a:srgbClr val="FF0000"/>
                </a:solidFill>
                <a:cs typeface="Times New Roman" pitchFamily="18" charset="0"/>
              </a:rPr>
              <a:t>molar volume is greater for the solid than the liquid</a:t>
            </a:r>
            <a:r>
              <a:rPr lang="en-US" altLang="ko-KR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altLang="ko-KR" dirty="0">
                <a:cs typeface="Times New Roman" pitchFamily="18" charset="0"/>
              </a:rPr>
              <a:t>(as for </a:t>
            </a:r>
            <a:r>
              <a:rPr lang="en-US" altLang="ko-KR" sz="2800" b="1" u="sng" dirty="0" smtClean="0">
                <a:solidFill>
                  <a:srgbClr val="FF0000"/>
                </a:solidFill>
                <a:cs typeface="Times New Roman" pitchFamily="18" charset="0"/>
              </a:rPr>
              <a:t>water or Si</a:t>
            </a:r>
            <a:r>
              <a:rPr lang="en-US" altLang="ko-KR" dirty="0" smtClean="0">
                <a:cs typeface="Times New Roman" pitchFamily="18" charset="0"/>
              </a:rPr>
              <a:t>):</a:t>
            </a:r>
          </a:p>
          <a:p>
            <a:pPr marL="457200" indent="-457200"/>
            <a:r>
              <a:rPr lang="en-US" altLang="ko-KR" dirty="0" smtClean="0">
                <a:cs typeface="Times New Roman" pitchFamily="18" charset="0"/>
              </a:rPr>
              <a:t>             </a:t>
            </a:r>
            <a:r>
              <a:rPr lang="en-US" altLang="ko-KR" i="1" dirty="0" smtClean="0">
                <a:latin typeface="Symbol" pitchFamily="18" charset="2"/>
                <a:cs typeface="Times New Roman" pitchFamily="18" charset="0"/>
              </a:rPr>
              <a:t>m</a:t>
            </a:r>
            <a:r>
              <a:rPr lang="en-US" altLang="ko-KR" i="1" dirty="0" smtClean="0">
                <a:cs typeface="Times New Roman" pitchFamily="18" charset="0"/>
              </a:rPr>
              <a:t> </a:t>
            </a:r>
            <a:r>
              <a:rPr lang="en-US" altLang="ko-KR" dirty="0">
                <a:cs typeface="Times New Roman" pitchFamily="18" charset="0"/>
              </a:rPr>
              <a:t>(</a:t>
            </a:r>
            <a:r>
              <a:rPr lang="en-US" altLang="ko-KR" i="1" dirty="0">
                <a:cs typeface="Times New Roman" pitchFamily="18" charset="0"/>
              </a:rPr>
              <a:t>s</a:t>
            </a:r>
            <a:r>
              <a:rPr lang="en-US" altLang="ko-KR" dirty="0">
                <a:cs typeface="Times New Roman" pitchFamily="18" charset="0"/>
              </a:rPr>
              <a:t>) increases more strongly than </a:t>
            </a:r>
            <a:r>
              <a:rPr lang="en-US" altLang="ko-KR" i="1" dirty="0">
                <a:latin typeface="Symbol" pitchFamily="18" charset="2"/>
                <a:cs typeface="Times New Roman" pitchFamily="18" charset="0"/>
              </a:rPr>
              <a:t>m</a:t>
            </a:r>
            <a:r>
              <a:rPr lang="en-US" altLang="ko-KR" i="1" dirty="0">
                <a:cs typeface="Times New Roman" pitchFamily="18" charset="0"/>
              </a:rPr>
              <a:t> </a:t>
            </a:r>
            <a:r>
              <a:rPr lang="en-US" altLang="ko-KR" dirty="0">
                <a:cs typeface="Times New Roman" pitchFamily="18" charset="0"/>
              </a:rPr>
              <a:t>(</a:t>
            </a:r>
            <a:r>
              <a:rPr lang="en-US" altLang="ko-KR" i="1" dirty="0">
                <a:cs typeface="Times New Roman" pitchFamily="18" charset="0"/>
              </a:rPr>
              <a:t>l</a:t>
            </a:r>
            <a:r>
              <a:rPr lang="en-US" altLang="ko-KR" dirty="0" smtClean="0">
                <a:cs typeface="Times New Roman" pitchFamily="18" charset="0"/>
              </a:rPr>
              <a:t>).</a:t>
            </a:r>
          </a:p>
          <a:p>
            <a:pPr marL="457200" indent="-457200"/>
            <a:r>
              <a:rPr lang="en-US" altLang="ko-KR" dirty="0" smtClean="0">
                <a:cs typeface="Times New Roman" pitchFamily="18" charset="0"/>
              </a:rPr>
              <a:t>             The </a:t>
            </a:r>
            <a:r>
              <a:rPr lang="en-US" altLang="ko-KR" dirty="0">
                <a:cs typeface="Times New Roman" pitchFamily="18" charset="0"/>
              </a:rPr>
              <a:t>freezing temperature is lowered. </a:t>
            </a:r>
          </a:p>
        </p:txBody>
      </p:sp>
      <p:pic>
        <p:nvPicPr>
          <p:cNvPr id="3076" name="Picture 4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0"/>
            <a:ext cx="2720975" cy="3314700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</p:pic>
      <p:pic>
        <p:nvPicPr>
          <p:cNvPr id="3077" name="Picture 4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57884" y="0"/>
            <a:ext cx="2759075" cy="3190875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</p:pic>
      <p:sp>
        <p:nvSpPr>
          <p:cNvPr id="3078" name="슬라이드 번호 개체 틀 5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F126A8C-ABE0-4396-9F7D-AD4487955C71}" type="slidenum">
              <a:rPr lang="ko-KR" altLang="en-US"/>
              <a:pPr/>
              <a:t>10</a:t>
            </a:fld>
            <a:endParaRPr lang="ko-KR" altLang="en-US" dirty="0"/>
          </a:p>
        </p:txBody>
      </p:sp>
      <p:sp>
        <p:nvSpPr>
          <p:cNvPr id="7" name="직사각형 6"/>
          <p:cNvSpPr/>
          <p:nvPr/>
        </p:nvSpPr>
        <p:spPr>
          <a:xfrm>
            <a:off x="59822" y="0"/>
            <a:ext cx="148329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 smtClean="0">
                <a:cs typeface="Times New Roman" pitchFamily="18" charset="0"/>
              </a:rPr>
              <a:t>Figure 4.13</a:t>
            </a:r>
            <a:r>
              <a:rPr lang="en-US" altLang="ko-KR" dirty="0" smtClean="0">
                <a:cs typeface="Times New Roman" pitchFamily="18" charset="0"/>
              </a:rPr>
              <a:t> </a:t>
            </a:r>
            <a:endParaRPr lang="en-US" altLang="ko-KR" dirty="0">
              <a:cs typeface="Times New Roman" pitchFamily="18" charset="0"/>
            </a:endParaRPr>
          </a:p>
        </p:txBody>
      </p:sp>
      <p:graphicFrame>
        <p:nvGraphicFramePr>
          <p:cNvPr id="2" name="Object 3"/>
          <p:cNvGraphicFramePr>
            <a:graphicFrameLocks noChangeAspect="1"/>
          </p:cNvGraphicFramePr>
          <p:nvPr/>
        </p:nvGraphicFramePr>
        <p:xfrm>
          <a:off x="3332163" y="1"/>
          <a:ext cx="2097093" cy="12144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9" name="Equation" r:id="rId5" imgW="761760" imgH="469800" progId="Equation.3">
                  <p:embed/>
                </p:oleObj>
              </mc:Choice>
              <mc:Fallback>
                <p:oleObj name="Equation" r:id="rId5" imgW="761760" imgH="4698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32163" y="1"/>
                        <a:ext cx="2097093" cy="121442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직사각형 7"/>
          <p:cNvSpPr/>
          <p:nvPr/>
        </p:nvSpPr>
        <p:spPr>
          <a:xfrm>
            <a:off x="7863227" y="1571612"/>
            <a:ext cx="11881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3200" b="1" dirty="0" smtClean="0">
                <a:solidFill>
                  <a:srgbClr val="FF0000"/>
                </a:solidFill>
                <a:cs typeface="Times New Roman" pitchFamily="18" charset="0"/>
              </a:rPr>
              <a:t>water</a:t>
            </a:r>
            <a:endParaRPr lang="ko-KR" altLang="en-US" sz="3200" b="1" dirty="0">
              <a:solidFill>
                <a:srgbClr val="FF0000"/>
              </a:solidFill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2357422" y="1214422"/>
            <a:ext cx="17145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3200" b="1" dirty="0" smtClean="0">
                <a:solidFill>
                  <a:srgbClr val="FF0000"/>
                </a:solidFill>
                <a:cs typeface="Times New Roman" pitchFamily="18" charset="0"/>
              </a:rPr>
              <a:t>general</a:t>
            </a:r>
            <a:endParaRPr lang="ko-KR" altLang="en-US" sz="3200" b="1" dirty="0">
              <a:solidFill>
                <a:srgbClr val="FF0000"/>
              </a:solidFill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4071934" y="2071678"/>
            <a:ext cx="121058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4000" b="1" i="1" dirty="0" smtClean="0">
                <a:solidFill>
                  <a:srgbClr val="1515FF"/>
                </a:solidFill>
                <a:cs typeface="Times New Roman" pitchFamily="18" charset="0"/>
              </a:rPr>
              <a:t>S</a:t>
            </a:r>
            <a:r>
              <a:rPr lang="ko-KR" altLang="en-US" sz="4000" b="1" dirty="0" smtClean="0">
                <a:solidFill>
                  <a:srgbClr val="1515FF"/>
                </a:solidFill>
                <a:cs typeface="Times New Roman" pitchFamily="18" charset="0"/>
              </a:rPr>
              <a:t> </a:t>
            </a:r>
            <a:r>
              <a:rPr lang="en-US" altLang="ko-KR" sz="4000" b="1" dirty="0" smtClean="0">
                <a:solidFill>
                  <a:srgbClr val="1515FF"/>
                </a:solidFill>
                <a:cs typeface="Times New Roman" pitchFamily="18" charset="0"/>
              </a:rPr>
              <a:t>- </a:t>
            </a:r>
            <a:r>
              <a:rPr lang="en-US" altLang="ko-KR" sz="4000" b="1" i="1" dirty="0" smtClean="0">
                <a:solidFill>
                  <a:srgbClr val="1515FF"/>
                </a:solidFill>
                <a:cs typeface="Times New Roman" pitchFamily="18" charset="0"/>
              </a:rPr>
              <a:t>L</a:t>
            </a:r>
            <a:endParaRPr lang="ko-KR" altLang="en-US" sz="4000" i="1" dirty="0">
              <a:solidFill>
                <a:srgbClr val="1515FF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3" name="Text Box 4"/>
          <p:cNvSpPr txBox="1">
            <a:spLocks noChangeArrowheads="1"/>
          </p:cNvSpPr>
          <p:nvPr/>
        </p:nvSpPr>
        <p:spPr bwMode="auto">
          <a:xfrm>
            <a:off x="0" y="364480"/>
            <a:ext cx="8858280" cy="461665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400" b="1" dirty="0" smtClean="0">
                <a:solidFill>
                  <a:srgbClr val="0000BE"/>
                </a:solidFill>
                <a:cs typeface="Times New Roman" pitchFamily="18" charset="0"/>
              </a:rPr>
              <a:t>4.4(c) The Effect </a:t>
            </a:r>
            <a:r>
              <a:rPr lang="en-US" altLang="ko-KR" sz="2400" b="1" dirty="0">
                <a:solidFill>
                  <a:srgbClr val="0000BE"/>
                </a:solidFill>
                <a:cs typeface="Times New Roman" pitchFamily="18" charset="0"/>
              </a:rPr>
              <a:t>of </a:t>
            </a:r>
            <a:r>
              <a:rPr lang="en-US" altLang="ko-KR" sz="2400" b="1" dirty="0" smtClean="0">
                <a:solidFill>
                  <a:srgbClr val="0000BE"/>
                </a:solidFill>
                <a:cs typeface="Times New Roman" pitchFamily="18" charset="0"/>
              </a:rPr>
              <a:t>Applied Pressure </a:t>
            </a:r>
            <a:r>
              <a:rPr lang="en-US" altLang="ko-KR" sz="2400" b="1" dirty="0">
                <a:solidFill>
                  <a:srgbClr val="0000BE"/>
                </a:solidFill>
                <a:cs typeface="Times New Roman" pitchFamily="18" charset="0"/>
              </a:rPr>
              <a:t>on </a:t>
            </a:r>
            <a:r>
              <a:rPr lang="en-US" altLang="ko-KR" sz="2400" b="1" dirty="0" smtClean="0">
                <a:solidFill>
                  <a:srgbClr val="0000BE"/>
                </a:solidFill>
                <a:cs typeface="Times New Roman" pitchFamily="18" charset="0"/>
              </a:rPr>
              <a:t>Vapor Pressure</a:t>
            </a:r>
            <a:endParaRPr lang="en-US" altLang="ko-KR" sz="2400" b="1" dirty="0">
              <a:solidFill>
                <a:srgbClr val="0000BE"/>
              </a:solidFill>
              <a:cs typeface="Times New Roman" pitchFamily="18" charset="0"/>
            </a:endParaRPr>
          </a:p>
        </p:txBody>
      </p:sp>
      <p:sp>
        <p:nvSpPr>
          <p:cNvPr id="4104" name="Text Box 5"/>
          <p:cNvSpPr txBox="1">
            <a:spLocks noChangeArrowheads="1"/>
          </p:cNvSpPr>
          <p:nvPr/>
        </p:nvSpPr>
        <p:spPr bwMode="auto">
          <a:xfrm>
            <a:off x="428596" y="1214438"/>
            <a:ext cx="8104217" cy="938719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200" dirty="0"/>
              <a:t>When pressure is applied to a </a:t>
            </a:r>
            <a:r>
              <a:rPr lang="en-US" altLang="ko-KR" sz="2200" dirty="0" smtClean="0"/>
              <a:t>liquid </a:t>
            </a:r>
            <a:r>
              <a:rPr lang="en-US" altLang="ko-KR" sz="2200" dirty="0"/>
              <a:t>phase, its vapor pressure </a:t>
            </a:r>
            <a:r>
              <a:rPr lang="en-US" altLang="ko-KR" sz="2200" dirty="0" smtClean="0"/>
              <a:t>rises.</a:t>
            </a:r>
          </a:p>
          <a:p>
            <a:pPr>
              <a:spcBef>
                <a:spcPct val="50000"/>
              </a:spcBef>
            </a:pPr>
            <a:r>
              <a:rPr lang="en-US" altLang="ko-KR" sz="2200" dirty="0" smtClean="0"/>
              <a:t>Molecules </a:t>
            </a:r>
            <a:r>
              <a:rPr lang="en-US" altLang="ko-KR" sz="2200" dirty="0"/>
              <a:t>are squeezed out of the </a:t>
            </a:r>
            <a:r>
              <a:rPr lang="en-US" altLang="ko-KR" sz="2200" dirty="0" smtClean="0"/>
              <a:t>liquid phase, </a:t>
            </a:r>
            <a:r>
              <a:rPr lang="en-US" altLang="ko-KR" sz="2200" dirty="0"/>
              <a:t>and escape as a gas.</a:t>
            </a:r>
          </a:p>
        </p:txBody>
      </p:sp>
      <p:sp>
        <p:nvSpPr>
          <p:cNvPr id="4105" name="슬라이드 번호 개체 틀 8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79724B7-EEC1-466F-894A-89D75D58B8B3}" type="slidenum">
              <a:rPr lang="ko-KR" altLang="en-US"/>
              <a:pPr/>
              <a:t>11</a:t>
            </a:fld>
            <a:endParaRPr lang="ko-KR" altLang="en-US" dirty="0"/>
          </a:p>
        </p:txBody>
      </p:sp>
      <p:graphicFrame>
        <p:nvGraphicFramePr>
          <p:cNvPr id="10" name="개체 9"/>
          <p:cNvGraphicFramePr>
            <a:graphicFrameLocks noChangeAspect="1"/>
          </p:cNvGraphicFramePr>
          <p:nvPr/>
        </p:nvGraphicFramePr>
        <p:xfrm>
          <a:off x="723900" y="2387600"/>
          <a:ext cx="2990850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709" name="Equation" r:id="rId3" imgW="2514600" imgH="279360" progId="Equation.3">
                  <p:embed/>
                </p:oleObj>
              </mc:Choice>
              <mc:Fallback>
                <p:oleObj name="Equation" r:id="rId3" imgW="2514600" imgH="27936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900" y="2387600"/>
                        <a:ext cx="2990850" cy="349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8"/>
          <p:cNvGraphicFramePr>
            <a:graphicFrameLocks noChangeAspect="1"/>
          </p:cNvGraphicFramePr>
          <p:nvPr/>
        </p:nvGraphicFramePr>
        <p:xfrm>
          <a:off x="1341438" y="3071813"/>
          <a:ext cx="1873250" cy="1238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710" name="Equation" r:id="rId5" imgW="1574640" imgH="990360" progId="Equation.3">
                  <p:embed/>
                </p:oleObj>
              </mc:Choice>
              <mc:Fallback>
                <p:oleObj name="Equation" r:id="rId5" imgW="1574640" imgH="99036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1438" y="3071813"/>
                        <a:ext cx="1873250" cy="1238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9"/>
          <p:cNvGraphicFramePr>
            <a:graphicFrameLocks noChangeAspect="1"/>
          </p:cNvGraphicFramePr>
          <p:nvPr/>
        </p:nvGraphicFramePr>
        <p:xfrm>
          <a:off x="3500430" y="3460756"/>
          <a:ext cx="28702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711" name="Equation" r:id="rId7" imgW="2412720" imgH="660240" progId="Equation.3">
                  <p:embed/>
                </p:oleObj>
              </mc:Choice>
              <mc:Fallback>
                <p:oleObj name="Equation" r:id="rId7" imgW="2412720" imgH="66024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0430" y="3460756"/>
                        <a:ext cx="2870200" cy="825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6" name="Object 10"/>
          <p:cNvGraphicFramePr>
            <a:graphicFrameLocks noChangeAspect="1"/>
          </p:cNvGraphicFramePr>
          <p:nvPr/>
        </p:nvGraphicFramePr>
        <p:xfrm>
          <a:off x="714348" y="4470670"/>
          <a:ext cx="3714776" cy="783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712" name="Equation" r:id="rId9" imgW="2768400" imgH="596880" progId="Equation.3">
                  <p:embed/>
                </p:oleObj>
              </mc:Choice>
              <mc:Fallback>
                <p:oleObj name="Equation" r:id="rId9" imgW="2768400" imgH="59688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348" y="4470670"/>
                        <a:ext cx="3714776" cy="7839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7" name="Object 11"/>
          <p:cNvGraphicFramePr>
            <a:graphicFrameLocks noChangeAspect="1"/>
          </p:cNvGraphicFramePr>
          <p:nvPr/>
        </p:nvGraphicFramePr>
        <p:xfrm>
          <a:off x="1341428" y="5302250"/>
          <a:ext cx="1676400" cy="74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713" name="Equation" r:id="rId11" imgW="1409400" imgH="596880" progId="Equation.3">
                  <p:embed/>
                </p:oleObj>
              </mc:Choice>
              <mc:Fallback>
                <p:oleObj name="Equation" r:id="rId11" imgW="1409400" imgH="59688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1428" y="5302250"/>
                        <a:ext cx="1676400" cy="746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직사각형 10"/>
          <p:cNvSpPr/>
          <p:nvPr/>
        </p:nvSpPr>
        <p:spPr>
          <a:xfrm>
            <a:off x="7128396" y="2269014"/>
            <a:ext cx="18722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3600" b="1" i="1" dirty="0" smtClean="0">
                <a:solidFill>
                  <a:srgbClr val="FF0000"/>
                </a:solidFill>
              </a:rPr>
              <a:t>at T &lt; T</a:t>
            </a:r>
            <a:r>
              <a:rPr lang="en-US" altLang="ko-KR" sz="3600" b="1" i="1" baseline="-25000" dirty="0" smtClean="0">
                <a:solidFill>
                  <a:srgbClr val="FF0000"/>
                </a:solidFill>
              </a:rPr>
              <a:t>b</a:t>
            </a:r>
            <a:endParaRPr lang="ko-KR" altLang="en-US" sz="3600" b="1" i="1" baseline="-25000" dirty="0">
              <a:solidFill>
                <a:srgbClr val="FF0000"/>
              </a:solidFill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771059" y="1333670"/>
            <a:ext cx="3262432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9600" b="1" i="1" dirty="0" smtClean="0">
                <a:solidFill>
                  <a:srgbClr val="FF0000"/>
                </a:solidFill>
              </a:rPr>
              <a:t>_____</a:t>
            </a:r>
            <a:endParaRPr lang="en-US" sz="9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6"/>
          <p:cNvSpPr txBox="1">
            <a:spLocks noChangeArrowheads="1"/>
          </p:cNvSpPr>
          <p:nvPr/>
        </p:nvSpPr>
        <p:spPr bwMode="auto">
          <a:xfrm>
            <a:off x="3635896" y="214290"/>
            <a:ext cx="5544616" cy="3447098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50000"/>
              </a:lnSpc>
            </a:pPr>
            <a:endParaRPr lang="en-US" altLang="ko-KR" dirty="0"/>
          </a:p>
          <a:p>
            <a:r>
              <a:rPr lang="en-US" altLang="ko-KR" sz="2400" dirty="0"/>
              <a:t>When </a:t>
            </a:r>
            <a:r>
              <a:rPr lang="en-US" altLang="ko-KR" sz="2800" b="1" u="sng" dirty="0">
                <a:solidFill>
                  <a:srgbClr val="FF0000"/>
                </a:solidFill>
              </a:rPr>
              <a:t>two or more phases are in equilibrium</a:t>
            </a:r>
            <a:r>
              <a:rPr lang="en-US" altLang="ko-KR" sz="2400" dirty="0" smtClean="0"/>
              <a:t>,</a:t>
            </a:r>
          </a:p>
          <a:p>
            <a:endParaRPr lang="en-US" altLang="ko-KR" sz="2400" dirty="0" smtClean="0"/>
          </a:p>
          <a:p>
            <a:r>
              <a:rPr lang="en-US" altLang="ko-KR" sz="2800" b="1" u="sng" dirty="0" smtClean="0">
                <a:solidFill>
                  <a:srgbClr val="FF0000"/>
                </a:solidFill>
              </a:rPr>
              <a:t>Chemical </a:t>
            </a:r>
            <a:r>
              <a:rPr lang="en-US" altLang="ko-KR" sz="2800" b="1" u="sng" dirty="0">
                <a:solidFill>
                  <a:srgbClr val="FF0000"/>
                </a:solidFill>
              </a:rPr>
              <a:t>potential of </a:t>
            </a:r>
            <a:r>
              <a:rPr lang="en-US" altLang="ko-KR" sz="2800" b="1" u="sng" dirty="0" smtClean="0">
                <a:solidFill>
                  <a:srgbClr val="FF0000"/>
                </a:solidFill>
              </a:rPr>
              <a:t>a component</a:t>
            </a:r>
            <a:r>
              <a:rPr lang="en-US" altLang="ko-KR" sz="2800" b="1" dirty="0" smtClean="0">
                <a:solidFill>
                  <a:srgbClr val="FF0000"/>
                </a:solidFill>
              </a:rPr>
              <a:t> </a:t>
            </a:r>
            <a:r>
              <a:rPr lang="en-US" altLang="ko-KR" sz="2400" dirty="0" smtClean="0"/>
              <a:t>is</a:t>
            </a:r>
          </a:p>
          <a:p>
            <a:endParaRPr lang="en-US" altLang="ko-KR" sz="2400" b="1" dirty="0" smtClean="0">
              <a:solidFill>
                <a:srgbClr val="FF0000"/>
              </a:solidFill>
            </a:endParaRPr>
          </a:p>
          <a:p>
            <a:r>
              <a:rPr lang="en-US" altLang="ko-KR" sz="2800" b="1" u="sng" dirty="0" smtClean="0">
                <a:solidFill>
                  <a:srgbClr val="FF0000"/>
                </a:solidFill>
              </a:rPr>
              <a:t>the </a:t>
            </a:r>
            <a:r>
              <a:rPr lang="en-US" altLang="ko-KR" sz="2800" b="1" u="sng" dirty="0">
                <a:solidFill>
                  <a:srgbClr val="FF0000"/>
                </a:solidFill>
              </a:rPr>
              <a:t>same</a:t>
            </a:r>
            <a:r>
              <a:rPr lang="en-US" altLang="ko-KR" sz="2800" dirty="0"/>
              <a:t> </a:t>
            </a:r>
            <a:r>
              <a:rPr lang="en-US" altLang="ko-KR" sz="2400" dirty="0"/>
              <a:t>in each </a:t>
            </a:r>
            <a:r>
              <a:rPr lang="en-US" altLang="ko-KR" sz="2400" dirty="0" smtClean="0"/>
              <a:t>phase, </a:t>
            </a:r>
            <a:r>
              <a:rPr lang="en-US" altLang="ko-KR" sz="2400" dirty="0"/>
              <a:t>and is the same at all points in each phase. </a:t>
            </a:r>
          </a:p>
        </p:txBody>
      </p:sp>
      <p:pic>
        <p:nvPicPr>
          <p:cNvPr id="39939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3580" y="0"/>
            <a:ext cx="3694112" cy="4484688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</p:pic>
      <p:sp>
        <p:nvSpPr>
          <p:cNvPr id="39940" name="슬라이드 번호 개체 틀 3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B3E8694-2160-4C4A-8538-595BBEC8A710}" type="slidenum">
              <a:rPr lang="ko-KR" altLang="en-US"/>
              <a:pPr/>
              <a:t>12</a:t>
            </a:fld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1857356" y="3459777"/>
            <a:ext cx="14975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800" b="1" i="1" dirty="0" smtClean="0">
                <a:solidFill>
                  <a:srgbClr val="FF0000"/>
                </a:solidFill>
              </a:rPr>
              <a:t>at T &lt; T</a:t>
            </a:r>
            <a:r>
              <a:rPr lang="en-US" altLang="ko-KR" sz="2800" b="1" i="1" baseline="-25000" dirty="0" smtClean="0">
                <a:solidFill>
                  <a:srgbClr val="FF0000"/>
                </a:solidFill>
              </a:rPr>
              <a:t>b</a:t>
            </a:r>
            <a:endParaRPr lang="ko-KR" altLang="en-US" sz="2800" b="1" i="1" baseline="-25000" dirty="0">
              <a:solidFill>
                <a:srgbClr val="FF0000"/>
              </a:solidFill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285720" y="1357298"/>
            <a:ext cx="4235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800" b="1" i="1" dirty="0" smtClean="0">
                <a:solidFill>
                  <a:srgbClr val="1515FF"/>
                </a:solidFill>
              </a:rPr>
              <a:t>V</a:t>
            </a:r>
            <a:endParaRPr lang="ko-KR" altLang="en-US" sz="2800" b="1" i="1" dirty="0">
              <a:solidFill>
                <a:srgbClr val="1515FF"/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285720" y="3198167"/>
            <a:ext cx="4042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800" b="1" i="1" dirty="0" smtClean="0">
                <a:solidFill>
                  <a:srgbClr val="1515FF"/>
                </a:solidFill>
              </a:rPr>
              <a:t>L</a:t>
            </a:r>
            <a:endParaRPr lang="ko-KR" altLang="en-US" sz="2800" b="1" i="1" dirty="0">
              <a:solidFill>
                <a:srgbClr val="1515FF"/>
              </a:solidFill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2392626" y="1774342"/>
            <a:ext cx="1210588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8000" b="1" i="1" dirty="0" smtClean="0">
                <a:solidFill>
                  <a:srgbClr val="1515FF"/>
                </a:solidFill>
              </a:rPr>
              <a:t>__</a:t>
            </a:r>
            <a:endParaRPr lang="ko-KR" altLang="en-US" sz="8000" b="1" i="1" dirty="0">
              <a:solidFill>
                <a:srgbClr val="1515FF"/>
              </a:solidFill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1857648" y="4101462"/>
            <a:ext cx="7729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800" b="1" i="1" dirty="0">
                <a:solidFill>
                  <a:srgbClr val="FF0000"/>
                </a:solidFill>
              </a:rPr>
              <a:t>at </a:t>
            </a:r>
            <a:r>
              <a:rPr lang="en-US" altLang="ko-KR" sz="2800" b="1" i="1" dirty="0" smtClean="0">
                <a:solidFill>
                  <a:srgbClr val="FF0000"/>
                </a:solidFill>
              </a:rPr>
              <a:t>P</a:t>
            </a:r>
            <a:endParaRPr lang="ko-KR" altLang="en-US" sz="2800" b="1" i="1" baseline="-25000" dirty="0">
              <a:solidFill>
                <a:srgbClr val="FF0000"/>
              </a:solidFill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1704197" y="-35863"/>
            <a:ext cx="2031325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9600" b="1" dirty="0" smtClean="0">
                <a:solidFill>
                  <a:srgbClr val="FF0000"/>
                </a:solidFill>
              </a:rPr>
              <a:t>***</a:t>
            </a:r>
            <a:endParaRPr lang="en-US" sz="9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Text Box 4"/>
          <p:cNvSpPr txBox="1">
            <a:spLocks noChangeArrowheads="1"/>
          </p:cNvSpPr>
          <p:nvPr/>
        </p:nvSpPr>
        <p:spPr bwMode="auto">
          <a:xfrm>
            <a:off x="611188" y="549275"/>
            <a:ext cx="7921625" cy="762000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200" dirty="0"/>
              <a:t>Equating the changes in chemical potentials of the vapor and the liquid gives</a:t>
            </a:r>
          </a:p>
        </p:txBody>
      </p:sp>
      <p:sp>
        <p:nvSpPr>
          <p:cNvPr id="5127" name="Text Box 6"/>
          <p:cNvSpPr txBox="1">
            <a:spLocks noChangeArrowheads="1"/>
          </p:cNvSpPr>
          <p:nvPr/>
        </p:nvSpPr>
        <p:spPr bwMode="auto">
          <a:xfrm>
            <a:off x="596900" y="2359025"/>
            <a:ext cx="7921625" cy="762000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200" dirty="0"/>
              <a:t>Integration for the case when there is an additional pressure       on the liquid </a:t>
            </a:r>
            <a:r>
              <a:rPr lang="en-US" altLang="ko-KR" sz="2200" dirty="0" smtClean="0"/>
              <a:t>gives:</a:t>
            </a:r>
            <a:endParaRPr lang="en-US" altLang="ko-KR" sz="2200" dirty="0">
              <a:cs typeface="Times New Roman" pitchFamily="18" charset="0"/>
            </a:endParaRPr>
          </a:p>
        </p:txBody>
      </p:sp>
      <p:graphicFrame>
        <p:nvGraphicFramePr>
          <p:cNvPr id="5123" name="Object 7"/>
          <p:cNvGraphicFramePr>
            <a:graphicFrameLocks noChangeAspect="1"/>
          </p:cNvGraphicFramePr>
          <p:nvPr/>
        </p:nvGraphicFramePr>
        <p:xfrm>
          <a:off x="7418388" y="2435225"/>
          <a:ext cx="3556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718" name="Equation" r:id="rId3" imgW="355320" imgH="304560" progId="">
                  <p:embed/>
                </p:oleObj>
              </mc:Choice>
              <mc:Fallback>
                <p:oleObj name="Equation" r:id="rId3" imgW="355320" imgH="304560" progId="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18388" y="2435225"/>
                        <a:ext cx="355600" cy="30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8" name="슬라이드 번호 개체 틀 7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932ED04-F878-4D6C-A773-E9138EEDFED7}" type="slidenum">
              <a:rPr lang="ko-KR" altLang="en-US"/>
              <a:pPr/>
              <a:t>13</a:t>
            </a:fld>
            <a:endParaRPr lang="ko-KR" altLang="en-US" dirty="0"/>
          </a:p>
        </p:txBody>
      </p:sp>
      <p:sp>
        <p:nvSpPr>
          <p:cNvPr id="10" name="직사각형 9"/>
          <p:cNvSpPr/>
          <p:nvPr/>
        </p:nvSpPr>
        <p:spPr>
          <a:xfrm>
            <a:off x="7773988" y="5570478"/>
            <a:ext cx="67518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 smtClean="0">
                <a:solidFill>
                  <a:srgbClr val="1515FF"/>
                </a:solidFill>
              </a:rPr>
              <a:t>(4.4)</a:t>
            </a:r>
            <a:endParaRPr lang="ko-KR" altLang="en-US" b="1" dirty="0">
              <a:solidFill>
                <a:srgbClr val="1515FF"/>
              </a:solidFill>
            </a:endParaRPr>
          </a:p>
        </p:txBody>
      </p:sp>
      <p:graphicFrame>
        <p:nvGraphicFramePr>
          <p:cNvPr id="2" name="Object 6"/>
          <p:cNvGraphicFramePr>
            <a:graphicFrameLocks noChangeAspect="1"/>
          </p:cNvGraphicFramePr>
          <p:nvPr/>
        </p:nvGraphicFramePr>
        <p:xfrm>
          <a:off x="1244600" y="1539875"/>
          <a:ext cx="1827213" cy="74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719" name="Equation" r:id="rId5" imgW="1536480" imgH="596880" progId="Equation.3">
                  <p:embed/>
                </p:oleObj>
              </mc:Choice>
              <mc:Fallback>
                <p:oleObj name="Equation" r:id="rId5" imgW="1536480" imgH="59688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44600" y="1539875"/>
                        <a:ext cx="1827213" cy="746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4681407"/>
              </p:ext>
            </p:extLst>
          </p:nvPr>
        </p:nvGraphicFramePr>
        <p:xfrm>
          <a:off x="1547813" y="3321050"/>
          <a:ext cx="4032250" cy="2262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720" name="수식" r:id="rId7" imgW="1574640" imgH="1155600" progId="Equation.3">
                  <p:embed/>
                </p:oleObj>
              </mc:Choice>
              <mc:Fallback>
                <p:oleObj name="수식" r:id="rId7" imgW="1574640" imgH="11556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813" y="3321050"/>
                        <a:ext cx="4032250" cy="22621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6914044"/>
              </p:ext>
            </p:extLst>
          </p:nvPr>
        </p:nvGraphicFramePr>
        <p:xfrm>
          <a:off x="3943350" y="5848350"/>
          <a:ext cx="2263775" cy="679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721" name="수식" r:id="rId9" imgW="812520" imgH="241200" progId="Equation.3">
                  <p:embed/>
                </p:oleObj>
              </mc:Choice>
              <mc:Fallback>
                <p:oleObj name="수식" r:id="rId9" imgW="812520" imgH="2412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43350" y="5848350"/>
                        <a:ext cx="2263775" cy="679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직사각형 10"/>
          <p:cNvSpPr/>
          <p:nvPr/>
        </p:nvSpPr>
        <p:spPr>
          <a:xfrm>
            <a:off x="7773988" y="5170368"/>
            <a:ext cx="114486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i="1" dirty="0" smtClean="0">
                <a:solidFill>
                  <a:srgbClr val="FF0000"/>
                </a:solidFill>
              </a:rPr>
              <a:t>Ideal gas</a:t>
            </a:r>
            <a:endParaRPr lang="ko-KR" altLang="en-US" b="1" i="1" baseline="-25000" dirty="0">
              <a:solidFill>
                <a:srgbClr val="FF0000"/>
              </a:solidFill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7837232" y="46038"/>
            <a:ext cx="13067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b="1" i="1" dirty="0" smtClean="0">
                <a:solidFill>
                  <a:srgbClr val="FF0000"/>
                </a:solidFill>
              </a:rPr>
              <a:t>at T &lt; T</a:t>
            </a:r>
            <a:r>
              <a:rPr lang="en-US" altLang="ko-KR" sz="2400" b="1" i="1" baseline="-25000" dirty="0" smtClean="0">
                <a:solidFill>
                  <a:srgbClr val="FF0000"/>
                </a:solidFill>
              </a:rPr>
              <a:t>b</a:t>
            </a:r>
            <a:endParaRPr lang="ko-KR" altLang="en-US" sz="2400" b="1" i="1" baseline="-25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6"/>
          <p:cNvSpPr txBox="1">
            <a:spLocks noChangeArrowheads="1"/>
          </p:cNvSpPr>
          <p:nvPr/>
        </p:nvSpPr>
        <p:spPr bwMode="auto">
          <a:xfrm>
            <a:off x="0" y="4565280"/>
            <a:ext cx="8893175" cy="1631216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dirty="0" smtClean="0"/>
              <a:t>     When </a:t>
            </a:r>
            <a:r>
              <a:rPr lang="en-US" altLang="ko-KR" dirty="0"/>
              <a:t>pressure is applied to a system in which </a:t>
            </a:r>
            <a:r>
              <a:rPr lang="en-US" altLang="ko-KR" u="sng" dirty="0">
                <a:solidFill>
                  <a:srgbClr val="1515FF"/>
                </a:solidFill>
              </a:rPr>
              <a:t>two phases are in equilibrium </a:t>
            </a:r>
            <a:r>
              <a:rPr lang="en-US" altLang="ko-KR" dirty="0"/>
              <a:t>(at </a:t>
            </a:r>
            <a:r>
              <a:rPr lang="en-US" altLang="ko-KR" i="1" dirty="0"/>
              <a:t>a</a:t>
            </a:r>
            <a:r>
              <a:rPr lang="en-US" altLang="ko-KR" dirty="0"/>
              <a:t>), the equilibrium is disturbed</a:t>
            </a:r>
            <a:r>
              <a:rPr lang="en-US" altLang="ko-KR" dirty="0" smtClean="0"/>
              <a:t>.</a:t>
            </a:r>
          </a:p>
          <a:p>
            <a:r>
              <a:rPr lang="en-US" altLang="ko-KR" dirty="0" smtClean="0"/>
              <a:t>     It </a:t>
            </a:r>
            <a:r>
              <a:rPr lang="en-US" altLang="ko-KR" dirty="0"/>
              <a:t>can be restored by changing the temperature, so moving the state of the system to </a:t>
            </a:r>
            <a:r>
              <a:rPr lang="en-US" altLang="ko-KR" i="1" dirty="0"/>
              <a:t>b</a:t>
            </a:r>
            <a:r>
              <a:rPr lang="en-US" altLang="ko-KR" dirty="0"/>
              <a:t>. </a:t>
            </a:r>
            <a:r>
              <a:rPr lang="en-US" altLang="ko-KR" dirty="0" smtClean="0"/>
              <a:t> It </a:t>
            </a:r>
            <a:r>
              <a:rPr lang="en-US" altLang="ko-KR" dirty="0"/>
              <a:t>follows that there is </a:t>
            </a:r>
            <a:r>
              <a:rPr lang="en-US" altLang="ko-KR" b="1" u="sng" dirty="0">
                <a:solidFill>
                  <a:srgbClr val="FF0000"/>
                </a:solidFill>
              </a:rPr>
              <a:t>a relation between </a:t>
            </a:r>
            <a:r>
              <a:rPr lang="en-US" altLang="ko-KR" b="1" i="1" u="sng" dirty="0">
                <a:solidFill>
                  <a:srgbClr val="FF0000"/>
                </a:solidFill>
              </a:rPr>
              <a:t>dp</a:t>
            </a:r>
            <a:r>
              <a:rPr lang="en-US" altLang="ko-KR" b="1" u="sng" dirty="0">
                <a:solidFill>
                  <a:srgbClr val="FF0000"/>
                </a:solidFill>
              </a:rPr>
              <a:t> and </a:t>
            </a:r>
            <a:r>
              <a:rPr lang="en-US" altLang="ko-KR" b="1" i="1" u="sng" dirty="0">
                <a:solidFill>
                  <a:srgbClr val="FF0000"/>
                </a:solidFill>
              </a:rPr>
              <a:t>dT</a:t>
            </a:r>
            <a:r>
              <a:rPr lang="en-US" altLang="ko-KR" b="1" dirty="0">
                <a:solidFill>
                  <a:srgbClr val="FF0000"/>
                </a:solidFill>
              </a:rPr>
              <a:t> </a:t>
            </a:r>
            <a:r>
              <a:rPr lang="en-US" altLang="ko-KR" dirty="0"/>
              <a:t>that ensures that the system remains in equilibrium as either variable is changed.</a:t>
            </a:r>
            <a:r>
              <a:rPr lang="en-US" altLang="ko-KR" sz="1800" dirty="0"/>
              <a:t> </a:t>
            </a:r>
          </a:p>
        </p:txBody>
      </p:sp>
      <p:pic>
        <p:nvPicPr>
          <p:cNvPr id="40963" name="Picture 2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-99392"/>
            <a:ext cx="4175125" cy="4589462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</p:pic>
      <p:sp>
        <p:nvSpPr>
          <p:cNvPr id="40964" name="슬라이드 번호 개체 틀 3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BE9F3E2-ED08-49F0-A306-1B77AE5BBDCE}" type="slidenum">
              <a:rPr lang="ko-KR" altLang="en-US"/>
              <a:pPr/>
              <a:t>14</a:t>
            </a:fld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7409884" y="134938"/>
            <a:ext cx="148329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 smtClean="0"/>
              <a:t>Figure 4.15</a:t>
            </a:r>
            <a:r>
              <a:rPr lang="en-US" altLang="ko-KR" dirty="0" smtClean="0"/>
              <a:t> </a:t>
            </a:r>
            <a:endParaRPr lang="en-US" altLang="ko-KR" dirty="0"/>
          </a:p>
        </p:txBody>
      </p:sp>
      <p:sp>
        <p:nvSpPr>
          <p:cNvPr id="6" name="직사각형 5"/>
          <p:cNvSpPr/>
          <p:nvPr/>
        </p:nvSpPr>
        <p:spPr>
          <a:xfrm>
            <a:off x="0" y="0"/>
            <a:ext cx="4038285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3200" b="1" dirty="0" smtClean="0">
                <a:solidFill>
                  <a:srgbClr val="0000BE"/>
                </a:solidFill>
                <a:cs typeface="Times New Roman" pitchFamily="18" charset="0"/>
              </a:rPr>
              <a:t>4.5  The Location of </a:t>
            </a:r>
          </a:p>
          <a:p>
            <a:r>
              <a:rPr lang="en-US" altLang="ko-KR" sz="3200" b="1" dirty="0" smtClean="0">
                <a:solidFill>
                  <a:srgbClr val="0000BE"/>
                </a:solidFill>
                <a:cs typeface="Times New Roman" pitchFamily="18" charset="0"/>
              </a:rPr>
              <a:t>       Phase Boundaries</a:t>
            </a:r>
            <a:endParaRPr lang="en-US" altLang="ko-KR" sz="3200" b="1" dirty="0">
              <a:solidFill>
                <a:srgbClr val="0000BE"/>
              </a:solidFill>
              <a:cs typeface="Times New Roman" pitchFamily="18" charset="0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251520" y="1484784"/>
            <a:ext cx="338437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3200" dirty="0" smtClean="0">
                <a:solidFill>
                  <a:srgbClr val="FF0000"/>
                </a:solidFill>
                <a:latin typeface="Symbol" panose="05050102010706020507" pitchFamily="18" charset="2"/>
              </a:rPr>
              <a:t>a </a:t>
            </a:r>
            <a:r>
              <a:rPr lang="en-US" altLang="ko-KR" sz="3200" dirty="0" smtClean="0">
                <a:solidFill>
                  <a:srgbClr val="FF0000"/>
                </a:solidFill>
              </a:rPr>
              <a:t>phase – </a:t>
            </a:r>
            <a:r>
              <a:rPr lang="en-US" altLang="ko-KR" sz="3200" dirty="0" smtClean="0">
                <a:solidFill>
                  <a:srgbClr val="FF0000"/>
                </a:solidFill>
                <a:latin typeface="Symbol" panose="05050102010706020507" pitchFamily="18" charset="2"/>
              </a:rPr>
              <a:t>b </a:t>
            </a:r>
            <a:r>
              <a:rPr lang="en-US" altLang="ko-KR" sz="3200" dirty="0" smtClean="0">
                <a:solidFill>
                  <a:srgbClr val="FF0000"/>
                </a:solidFill>
              </a:rPr>
              <a:t>phase</a:t>
            </a:r>
          </a:p>
          <a:p>
            <a:pPr algn="ctr"/>
            <a:r>
              <a:rPr lang="en-US" altLang="ko-KR" sz="3200" dirty="0" smtClean="0">
                <a:solidFill>
                  <a:srgbClr val="FF0000"/>
                </a:solidFill>
              </a:rPr>
              <a:t>solid - liquid</a:t>
            </a:r>
          </a:p>
          <a:p>
            <a:pPr algn="ctr"/>
            <a:r>
              <a:rPr lang="en-US" altLang="ko-KR" sz="3200" dirty="0" smtClean="0">
                <a:solidFill>
                  <a:srgbClr val="FF0000"/>
                </a:solidFill>
              </a:rPr>
              <a:t>liquid - vapor</a:t>
            </a:r>
          </a:p>
          <a:p>
            <a:pPr algn="ctr"/>
            <a:r>
              <a:rPr lang="en-US" altLang="ko-KR" sz="3200" dirty="0" smtClean="0">
                <a:solidFill>
                  <a:srgbClr val="FF0000"/>
                </a:solidFill>
              </a:rPr>
              <a:t> solid - vapor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214282" y="260350"/>
            <a:ext cx="5546757" cy="457200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2400" b="1" dirty="0" smtClean="0">
                <a:solidFill>
                  <a:srgbClr val="0000BE"/>
                </a:solidFill>
                <a:latin typeface="Arial" charset="0"/>
              </a:rPr>
              <a:t>4.5 Phase </a:t>
            </a:r>
            <a:r>
              <a:rPr lang="en-US" altLang="ko-KR" sz="2400" b="1" dirty="0">
                <a:solidFill>
                  <a:srgbClr val="0000BE"/>
                </a:solidFill>
                <a:latin typeface="Arial" charset="0"/>
              </a:rPr>
              <a:t>Diagrams</a:t>
            </a: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638175" y="784225"/>
            <a:ext cx="7862888" cy="769938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2200" dirty="0"/>
              <a:t>The boundaries between two phases lie at the values of </a:t>
            </a:r>
            <a:r>
              <a:rPr lang="en-US" altLang="ko-KR" sz="2200" i="1" dirty="0"/>
              <a:t>p</a:t>
            </a:r>
            <a:r>
              <a:rPr lang="en-US" altLang="ko-KR" sz="2200" dirty="0"/>
              <a:t> and </a:t>
            </a:r>
            <a:r>
              <a:rPr lang="en-US" altLang="ko-KR" sz="2200" i="1" dirty="0"/>
              <a:t>T</a:t>
            </a:r>
            <a:r>
              <a:rPr lang="en-US" altLang="ko-KR" sz="2200" dirty="0"/>
              <a:t> where the two phases can exist.</a:t>
            </a:r>
          </a:p>
        </p:txBody>
      </p:sp>
      <p:sp>
        <p:nvSpPr>
          <p:cNvPr id="7175" name="Text Box 10"/>
          <p:cNvSpPr txBox="1">
            <a:spLocks noChangeArrowheads="1"/>
          </p:cNvSpPr>
          <p:nvPr/>
        </p:nvSpPr>
        <p:spPr bwMode="auto">
          <a:xfrm>
            <a:off x="7113588" y="2012950"/>
            <a:ext cx="515937" cy="430213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2200" dirty="0"/>
              <a:t>(1)</a:t>
            </a:r>
          </a:p>
        </p:txBody>
      </p:sp>
      <p:sp>
        <p:nvSpPr>
          <p:cNvPr id="7176" name="Text Box 13"/>
          <p:cNvSpPr txBox="1">
            <a:spLocks noChangeArrowheads="1"/>
          </p:cNvSpPr>
          <p:nvPr/>
        </p:nvSpPr>
        <p:spPr bwMode="auto">
          <a:xfrm>
            <a:off x="7165975" y="2813050"/>
            <a:ext cx="514350" cy="431800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2200" dirty="0"/>
              <a:t>(2)</a:t>
            </a:r>
          </a:p>
        </p:txBody>
      </p:sp>
      <p:sp>
        <p:nvSpPr>
          <p:cNvPr id="7177" name="Text Box 14"/>
          <p:cNvSpPr txBox="1">
            <a:spLocks noChangeArrowheads="1"/>
          </p:cNvSpPr>
          <p:nvPr/>
        </p:nvSpPr>
        <p:spPr bwMode="auto">
          <a:xfrm>
            <a:off x="7199313" y="4105275"/>
            <a:ext cx="515937" cy="431800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2200" dirty="0"/>
              <a:t>(3)</a:t>
            </a:r>
          </a:p>
        </p:txBody>
      </p:sp>
      <p:sp>
        <p:nvSpPr>
          <p:cNvPr id="7178" name="Text Box 15"/>
          <p:cNvSpPr txBox="1">
            <a:spLocks noChangeArrowheads="1"/>
          </p:cNvSpPr>
          <p:nvPr/>
        </p:nvSpPr>
        <p:spPr bwMode="auto">
          <a:xfrm>
            <a:off x="7219950" y="5186363"/>
            <a:ext cx="514350" cy="431800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2200" dirty="0"/>
              <a:t>(4)</a:t>
            </a:r>
          </a:p>
        </p:txBody>
      </p:sp>
      <p:sp>
        <p:nvSpPr>
          <p:cNvPr id="7179" name="Text Box 17"/>
          <p:cNvSpPr txBox="1">
            <a:spLocks noChangeArrowheads="1"/>
          </p:cNvSpPr>
          <p:nvPr/>
        </p:nvSpPr>
        <p:spPr bwMode="auto">
          <a:xfrm>
            <a:off x="214282" y="3486148"/>
            <a:ext cx="7862888" cy="430213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2200" dirty="0"/>
              <a:t>Combining eqs (1) and (2), we know</a:t>
            </a:r>
          </a:p>
        </p:txBody>
      </p:sp>
      <p:sp>
        <p:nvSpPr>
          <p:cNvPr id="7180" name="Text Box 22"/>
          <p:cNvSpPr txBox="1">
            <a:spLocks noChangeArrowheads="1"/>
          </p:cNvSpPr>
          <p:nvPr/>
        </p:nvSpPr>
        <p:spPr bwMode="auto">
          <a:xfrm>
            <a:off x="638175" y="5984875"/>
            <a:ext cx="7862888" cy="396875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dirty="0"/>
              <a:t> </a:t>
            </a:r>
          </a:p>
        </p:txBody>
      </p:sp>
      <p:sp>
        <p:nvSpPr>
          <p:cNvPr id="7181" name="Text Box 23"/>
          <p:cNvSpPr txBox="1">
            <a:spLocks noChangeArrowheads="1"/>
          </p:cNvSpPr>
          <p:nvPr/>
        </p:nvSpPr>
        <p:spPr bwMode="auto">
          <a:xfrm>
            <a:off x="3013075" y="5241925"/>
            <a:ext cx="2401619" cy="430887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2200" dirty="0">
                <a:solidFill>
                  <a:srgbClr val="CC0000"/>
                </a:solidFill>
                <a:cs typeface="Times New Roman" pitchFamily="18" charset="0"/>
              </a:rPr>
              <a:t>Clapeyron equation</a:t>
            </a:r>
          </a:p>
        </p:txBody>
      </p:sp>
      <p:sp>
        <p:nvSpPr>
          <p:cNvPr id="7182" name="슬라이드 번호 개체 틀 13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FCE649C-5CB0-4095-9D70-E038CA086C5D}" type="slidenum">
              <a:rPr lang="ko-KR" altLang="en-US"/>
              <a:pPr/>
              <a:t>15</a:t>
            </a:fld>
            <a:endParaRPr lang="ko-KR" altLang="en-US" dirty="0"/>
          </a:p>
        </p:txBody>
      </p:sp>
      <p:graphicFrame>
        <p:nvGraphicFramePr>
          <p:cNvPr id="15" name="개체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5468785"/>
              </p:ext>
            </p:extLst>
          </p:nvPr>
        </p:nvGraphicFramePr>
        <p:xfrm>
          <a:off x="1331913" y="1554163"/>
          <a:ext cx="3622675" cy="182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8" name="수식" r:id="rId3" imgW="1663560" imgH="888840" progId="Equation.3">
                  <p:embed/>
                </p:oleObj>
              </mc:Choice>
              <mc:Fallback>
                <p:oleObj name="수식" r:id="rId3" imgW="1663560" imgH="88884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913" y="1554163"/>
                        <a:ext cx="3622675" cy="1822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5882825"/>
              </p:ext>
            </p:extLst>
          </p:nvPr>
        </p:nvGraphicFramePr>
        <p:xfrm>
          <a:off x="638175" y="3967163"/>
          <a:ext cx="6475413" cy="2017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9" name="Equation" r:id="rId5" imgW="4228920" imgH="1320480" progId="Equation.3">
                  <p:embed/>
                </p:oleObj>
              </mc:Choice>
              <mc:Fallback>
                <p:oleObj name="Equation" r:id="rId5" imgW="4228920" imgH="132048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8175" y="3967163"/>
                        <a:ext cx="6475413" cy="201771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개체 16"/>
          <p:cNvGraphicFramePr>
            <a:graphicFrameLocks noChangeAspect="1"/>
          </p:cNvGraphicFramePr>
          <p:nvPr/>
        </p:nvGraphicFramePr>
        <p:xfrm>
          <a:off x="1428728" y="6051549"/>
          <a:ext cx="6305572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0" name="Equation" r:id="rId7" imgW="4647960" imgH="291960" progId="Equation.3">
                  <p:embed/>
                </p:oleObj>
              </mc:Choice>
              <mc:Fallback>
                <p:oleObj name="Equation" r:id="rId7" imgW="4647960" imgH="29196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8728" y="6051549"/>
                        <a:ext cx="6305572" cy="422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직사각형 15"/>
          <p:cNvSpPr/>
          <p:nvPr/>
        </p:nvSpPr>
        <p:spPr>
          <a:xfrm>
            <a:off x="8286073" y="5386328"/>
            <a:ext cx="67518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 smtClean="0">
                <a:solidFill>
                  <a:srgbClr val="1515FF"/>
                </a:solidFill>
              </a:rPr>
              <a:t>(4.6)</a:t>
            </a:r>
            <a:endParaRPr lang="ko-KR" altLang="en-US" b="1" baseline="-25000" dirty="0">
              <a:solidFill>
                <a:srgbClr val="1515FF"/>
              </a:solidFill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4932040" y="4117"/>
            <a:ext cx="43772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ko-KR" sz="2400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Boundary of </a:t>
            </a:r>
            <a:r>
              <a:rPr lang="en-US" altLang="ko-KR" sz="2400" dirty="0" smtClean="0">
                <a:solidFill>
                  <a:srgbClr val="FF0000"/>
                </a:solidFill>
                <a:latin typeface="Symbol" panose="05050102010706020507" pitchFamily="18" charset="2"/>
              </a:rPr>
              <a:t>a </a:t>
            </a:r>
            <a:r>
              <a:rPr lang="en-US" altLang="ko-KR" sz="2400" dirty="0" smtClean="0">
                <a:solidFill>
                  <a:srgbClr val="FF0000"/>
                </a:solidFill>
              </a:rPr>
              <a:t>Phase – </a:t>
            </a:r>
            <a:r>
              <a:rPr lang="en-US" altLang="ko-KR" sz="2400" dirty="0" smtClean="0">
                <a:solidFill>
                  <a:srgbClr val="FF0000"/>
                </a:solidFill>
                <a:latin typeface="Symbol" panose="05050102010706020507" pitchFamily="18" charset="2"/>
              </a:rPr>
              <a:t>b </a:t>
            </a:r>
            <a:r>
              <a:rPr lang="en-US" altLang="ko-KR" sz="2400" dirty="0" smtClean="0">
                <a:solidFill>
                  <a:srgbClr val="FF0000"/>
                </a:solidFill>
              </a:rPr>
              <a:t>Phase</a:t>
            </a:r>
            <a:endParaRPr lang="en-US" altLang="ko-KR" sz="2400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395536" y="3605298"/>
            <a:ext cx="67180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54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___________________</a:t>
            </a:r>
            <a:endParaRPr lang="en-US" sz="5400" b="1" dirty="0"/>
          </a:p>
        </p:txBody>
      </p:sp>
      <p:sp>
        <p:nvSpPr>
          <p:cNvPr id="5" name="직사각형 4"/>
          <p:cNvSpPr/>
          <p:nvPr/>
        </p:nvSpPr>
        <p:spPr>
          <a:xfrm>
            <a:off x="517145" y="5128219"/>
            <a:ext cx="191590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5400" b="1" dirty="0">
                <a:solidFill>
                  <a:srgbClr val="FF0000"/>
                </a:solidFill>
                <a:cs typeface="Times New Roman" panose="02020603050405020304" pitchFamily="18" charset="0"/>
              </a:rPr>
              <a:t>_____</a:t>
            </a:r>
            <a:endParaRPr lang="en-US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8" name="Text Box 2"/>
          <p:cNvSpPr txBox="1">
            <a:spLocks noChangeArrowheads="1"/>
          </p:cNvSpPr>
          <p:nvPr/>
        </p:nvSpPr>
        <p:spPr bwMode="auto">
          <a:xfrm>
            <a:off x="-24886" y="359103"/>
            <a:ext cx="3525324" cy="523220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2800" u="sng" dirty="0" smtClean="0">
                <a:solidFill>
                  <a:srgbClr val="0000BE"/>
                </a:solidFill>
                <a:cs typeface="Times New Roman" pitchFamily="18" charset="0"/>
              </a:rPr>
              <a:t>Solid-Liquid Boundary</a:t>
            </a:r>
            <a:endParaRPr lang="en-US" altLang="ko-KR" sz="2800" u="sng" dirty="0">
              <a:solidFill>
                <a:srgbClr val="0000BE"/>
              </a:solidFill>
              <a:cs typeface="Times New Roman" pitchFamily="18" charset="0"/>
            </a:endParaRPr>
          </a:p>
        </p:txBody>
      </p:sp>
      <p:sp>
        <p:nvSpPr>
          <p:cNvPr id="8199" name="Text Box 4"/>
          <p:cNvSpPr txBox="1">
            <a:spLocks noChangeArrowheads="1"/>
          </p:cNvSpPr>
          <p:nvPr/>
        </p:nvSpPr>
        <p:spPr bwMode="auto">
          <a:xfrm>
            <a:off x="635000" y="1142206"/>
            <a:ext cx="3076569" cy="430213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2200" dirty="0">
                <a:cs typeface="Times New Roman" pitchFamily="18" charset="0"/>
              </a:rPr>
              <a:t>At melting points </a:t>
            </a:r>
            <a:r>
              <a:rPr lang="en-US" altLang="ko-KR" sz="2200" i="1" dirty="0">
                <a:cs typeface="Times New Roman" pitchFamily="18" charset="0"/>
              </a:rPr>
              <a:t>T</a:t>
            </a:r>
            <a:r>
              <a:rPr lang="en-US" altLang="ko-KR" sz="2200" i="1" baseline="-25000" dirty="0">
                <a:cs typeface="Times New Roman" pitchFamily="18" charset="0"/>
              </a:rPr>
              <a:t>f</a:t>
            </a:r>
          </a:p>
        </p:txBody>
      </p:sp>
      <p:sp>
        <p:nvSpPr>
          <p:cNvPr id="8200" name="Text Box 6"/>
          <p:cNvSpPr txBox="1">
            <a:spLocks noChangeArrowheads="1"/>
          </p:cNvSpPr>
          <p:nvPr/>
        </p:nvSpPr>
        <p:spPr bwMode="auto">
          <a:xfrm>
            <a:off x="635000" y="2420938"/>
            <a:ext cx="7862888" cy="430212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2200" dirty="0">
                <a:cs typeface="Times New Roman" pitchFamily="18" charset="0"/>
              </a:rPr>
              <a:t>The molar entropy change of melting</a:t>
            </a:r>
            <a:endParaRPr lang="en-US" altLang="ko-KR" sz="2200" i="1" baseline="-25000" dirty="0">
              <a:cs typeface="Times New Roman" pitchFamily="18" charset="0"/>
            </a:endParaRPr>
          </a:p>
        </p:txBody>
      </p:sp>
      <p:sp>
        <p:nvSpPr>
          <p:cNvPr id="8201" name="Text Box 7"/>
          <p:cNvSpPr txBox="1">
            <a:spLocks noChangeArrowheads="1"/>
          </p:cNvSpPr>
          <p:nvPr/>
        </p:nvSpPr>
        <p:spPr bwMode="auto">
          <a:xfrm>
            <a:off x="635000" y="3921125"/>
            <a:ext cx="7862888" cy="430213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2200" dirty="0">
                <a:cs typeface="Times New Roman" pitchFamily="18" charset="0"/>
              </a:rPr>
              <a:t>From eq (4)</a:t>
            </a:r>
            <a:endParaRPr lang="en-US" altLang="ko-KR" sz="2200" i="1" baseline="-25000" dirty="0">
              <a:cs typeface="Times New Roman" pitchFamily="18" charset="0"/>
            </a:endParaRPr>
          </a:p>
        </p:txBody>
      </p:sp>
      <p:sp>
        <p:nvSpPr>
          <p:cNvPr id="8203" name="Text Box 11"/>
          <p:cNvSpPr txBox="1">
            <a:spLocks noChangeArrowheads="1"/>
          </p:cNvSpPr>
          <p:nvPr/>
        </p:nvSpPr>
        <p:spPr bwMode="auto">
          <a:xfrm>
            <a:off x="7219950" y="4710113"/>
            <a:ext cx="514350" cy="430212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2200" dirty="0">
                <a:cs typeface="Times New Roman" pitchFamily="18" charset="0"/>
              </a:rPr>
              <a:t>(5)</a:t>
            </a:r>
          </a:p>
        </p:txBody>
      </p:sp>
      <p:sp>
        <p:nvSpPr>
          <p:cNvPr id="8204" name="슬라이드 번호 개체 틀 11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45B5FA6-7AFF-4976-B86B-2CEC5DC5CA39}" type="slidenum">
              <a:rPr lang="ko-KR" altLang="en-US"/>
              <a:pPr/>
              <a:t>16</a:t>
            </a:fld>
            <a:endParaRPr lang="ko-KR" altLang="en-US" dirty="0"/>
          </a:p>
        </p:txBody>
      </p:sp>
      <p:graphicFrame>
        <p:nvGraphicFramePr>
          <p:cNvPr id="13" name="개체 12"/>
          <p:cNvGraphicFramePr>
            <a:graphicFrameLocks noChangeAspect="1"/>
          </p:cNvGraphicFramePr>
          <p:nvPr/>
        </p:nvGraphicFramePr>
        <p:xfrm>
          <a:off x="1325562" y="1714489"/>
          <a:ext cx="3746503" cy="527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69" name="Equation" r:id="rId3" imgW="2514600" imgH="317160" progId="Equation.3">
                  <p:embed/>
                </p:oleObj>
              </mc:Choice>
              <mc:Fallback>
                <p:oleObj name="Equation" r:id="rId3" imgW="2514600" imgH="31716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5562" y="1714489"/>
                        <a:ext cx="3746503" cy="5270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7"/>
          <p:cNvGraphicFramePr>
            <a:graphicFrameLocks noChangeAspect="1"/>
          </p:cNvGraphicFramePr>
          <p:nvPr/>
        </p:nvGraphicFramePr>
        <p:xfrm>
          <a:off x="1325563" y="2851150"/>
          <a:ext cx="2174875" cy="1069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70" name="Equation" r:id="rId5" imgW="1384200" imgH="660240" progId="Equation.3">
                  <p:embed/>
                </p:oleObj>
              </mc:Choice>
              <mc:Fallback>
                <p:oleObj name="Equation" r:id="rId5" imgW="1384200" imgH="66024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5563" y="2851150"/>
                        <a:ext cx="2174875" cy="1069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8"/>
          <p:cNvGraphicFramePr>
            <a:graphicFrameLocks noChangeAspect="1"/>
          </p:cNvGraphicFramePr>
          <p:nvPr/>
        </p:nvGraphicFramePr>
        <p:xfrm>
          <a:off x="3711569" y="3781426"/>
          <a:ext cx="1928818" cy="928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71" name="Equation" r:id="rId7" imgW="977760" imgH="609480" progId="Equation.3">
                  <p:embed/>
                </p:oleObj>
              </mc:Choice>
              <mc:Fallback>
                <p:oleObj name="Equation" r:id="rId7" imgW="977760" imgH="60948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11569" y="3781426"/>
                        <a:ext cx="1928818" cy="9286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9"/>
          <p:cNvGraphicFramePr>
            <a:graphicFrameLocks noChangeAspect="1"/>
          </p:cNvGraphicFramePr>
          <p:nvPr/>
        </p:nvGraphicFramePr>
        <p:xfrm>
          <a:off x="1697038" y="4894262"/>
          <a:ext cx="2160582" cy="11065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72" name="수식" r:id="rId9" imgW="914400" imgH="457200" progId="Equation.3">
                  <p:embed/>
                </p:oleObj>
              </mc:Choice>
              <mc:Fallback>
                <p:oleObj name="수식" r:id="rId9" imgW="914400" imgH="45720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7038" y="4894262"/>
                        <a:ext cx="2160582" cy="110650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직사각형 13"/>
          <p:cNvSpPr/>
          <p:nvPr/>
        </p:nvSpPr>
        <p:spPr>
          <a:xfrm>
            <a:off x="8273373" y="4740215"/>
            <a:ext cx="67518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 smtClean="0">
                <a:solidFill>
                  <a:srgbClr val="1515FF"/>
                </a:solidFill>
              </a:rPr>
              <a:t>(4.9)</a:t>
            </a:r>
            <a:endParaRPr lang="ko-KR" altLang="en-US" b="1" baseline="-25000" dirty="0">
              <a:solidFill>
                <a:srgbClr val="1515FF"/>
              </a:solidFill>
            </a:endParaRPr>
          </a:p>
        </p:txBody>
      </p:sp>
      <p:graphicFrame>
        <p:nvGraphicFramePr>
          <p:cNvPr id="6" name="Object 11"/>
          <p:cNvGraphicFramePr>
            <a:graphicFrameLocks noChangeAspect="1"/>
          </p:cNvGraphicFramePr>
          <p:nvPr/>
        </p:nvGraphicFramePr>
        <p:xfrm>
          <a:off x="6429375" y="0"/>
          <a:ext cx="2701925" cy="1357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73" name="수식" r:id="rId11" imgW="876240" imgH="457200" progId="Equation.3">
                  <p:embed/>
                </p:oleObj>
              </mc:Choice>
              <mc:Fallback>
                <p:oleObj name="수식" r:id="rId11" imgW="876240" imgH="457200" progId="Equation.3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9375" y="0"/>
                        <a:ext cx="2701925" cy="1357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직사각형 4"/>
          <p:cNvSpPr/>
          <p:nvPr/>
        </p:nvSpPr>
        <p:spPr>
          <a:xfrm>
            <a:off x="6476134" y="446203"/>
            <a:ext cx="260840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54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_______</a:t>
            </a:r>
            <a:endParaRPr lang="en-US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Text Box 2"/>
          <p:cNvSpPr txBox="1">
            <a:spLocks noChangeArrowheads="1"/>
          </p:cNvSpPr>
          <p:nvPr/>
        </p:nvSpPr>
        <p:spPr bwMode="auto">
          <a:xfrm>
            <a:off x="0" y="892140"/>
            <a:ext cx="8286808" cy="430887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2200" dirty="0">
                <a:cs typeface="Times New Roman" pitchFamily="18" charset="0"/>
              </a:rPr>
              <a:t>On integrating eq (5), the equation of the </a:t>
            </a:r>
            <a:r>
              <a:rPr lang="en-US" altLang="ko-KR" sz="2200" dirty="0">
                <a:solidFill>
                  <a:srgbClr val="C00000"/>
                </a:solidFill>
                <a:cs typeface="Times New Roman" pitchFamily="18" charset="0"/>
              </a:rPr>
              <a:t>solid-liquid equilibrium </a:t>
            </a:r>
            <a:r>
              <a:rPr lang="en-US" altLang="ko-KR" sz="2200" dirty="0">
                <a:cs typeface="Times New Roman" pitchFamily="18" charset="0"/>
              </a:rPr>
              <a:t>curve</a:t>
            </a:r>
            <a:endParaRPr lang="en-US" altLang="ko-KR" sz="2200" i="1" baseline="-25000" dirty="0">
              <a:cs typeface="Times New Roman" pitchFamily="18" charset="0"/>
            </a:endParaRPr>
          </a:p>
        </p:txBody>
      </p:sp>
      <p:sp>
        <p:nvSpPr>
          <p:cNvPr id="9222" name="Text Box 3"/>
          <p:cNvSpPr txBox="1">
            <a:spLocks noChangeArrowheads="1"/>
          </p:cNvSpPr>
          <p:nvPr/>
        </p:nvSpPr>
        <p:spPr bwMode="auto">
          <a:xfrm>
            <a:off x="635000" y="2465388"/>
            <a:ext cx="7862888" cy="769937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2200" dirty="0">
                <a:cs typeface="Times New Roman" pitchFamily="18" charset="0"/>
              </a:rPr>
              <a:t>where </a:t>
            </a:r>
            <a:r>
              <a:rPr lang="en-US" altLang="ko-KR" sz="2200" i="1" dirty="0">
                <a:cs typeface="Times New Roman" pitchFamily="18" charset="0"/>
              </a:rPr>
              <a:t>p</a:t>
            </a:r>
            <a:r>
              <a:rPr lang="en-US" altLang="ko-KR" sz="2200" dirty="0">
                <a:cs typeface="Times New Roman" pitchFamily="18" charset="0"/>
              </a:rPr>
              <a:t>* and </a:t>
            </a:r>
            <a:r>
              <a:rPr lang="en-US" altLang="ko-KR" sz="2200" i="1" dirty="0">
                <a:cs typeface="Times New Roman" pitchFamily="18" charset="0"/>
              </a:rPr>
              <a:t>T</a:t>
            </a:r>
            <a:r>
              <a:rPr lang="en-US" altLang="ko-KR" sz="2200" dirty="0">
                <a:cs typeface="Times New Roman" pitchFamily="18" charset="0"/>
              </a:rPr>
              <a:t>* are the pressure and temperature on some point of the equilibrium line.</a:t>
            </a:r>
            <a:endParaRPr lang="en-US" altLang="ko-KR" sz="2200" i="1" baseline="-25000" dirty="0">
              <a:cs typeface="Times New Roman" pitchFamily="18" charset="0"/>
            </a:endParaRPr>
          </a:p>
        </p:txBody>
      </p:sp>
      <p:sp>
        <p:nvSpPr>
          <p:cNvPr id="9223" name="Text Box 4"/>
          <p:cNvSpPr txBox="1">
            <a:spLocks noChangeArrowheads="1"/>
          </p:cNvSpPr>
          <p:nvPr/>
        </p:nvSpPr>
        <p:spPr bwMode="auto">
          <a:xfrm>
            <a:off x="636588" y="5840413"/>
            <a:ext cx="7862887" cy="430212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2200" dirty="0">
                <a:cs typeface="Times New Roman" pitchFamily="18" charset="0"/>
              </a:rPr>
              <a:t>which is linear in </a:t>
            </a:r>
            <a:r>
              <a:rPr lang="en-US" altLang="ko-KR" sz="2200" i="1" dirty="0">
                <a:cs typeface="Times New Roman" pitchFamily="18" charset="0"/>
              </a:rPr>
              <a:t>T</a:t>
            </a:r>
            <a:r>
              <a:rPr lang="en-US" altLang="ko-KR" sz="2200" dirty="0">
                <a:cs typeface="Times New Roman" pitchFamily="18" charset="0"/>
              </a:rPr>
              <a:t>.</a:t>
            </a:r>
            <a:endParaRPr lang="en-US" altLang="ko-KR" sz="2200" i="1" baseline="-25000" dirty="0">
              <a:cs typeface="Times New Roman" pitchFamily="18" charset="0"/>
            </a:endParaRPr>
          </a:p>
        </p:txBody>
      </p:sp>
      <p:sp>
        <p:nvSpPr>
          <p:cNvPr id="9224" name="Text Box 5"/>
          <p:cNvSpPr txBox="1">
            <a:spLocks noChangeArrowheads="1"/>
          </p:cNvSpPr>
          <p:nvPr/>
        </p:nvSpPr>
        <p:spPr bwMode="auto">
          <a:xfrm>
            <a:off x="636588" y="3368675"/>
            <a:ext cx="7862887" cy="431800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2200" dirty="0">
                <a:cs typeface="Times New Roman" pitchFamily="18" charset="0"/>
              </a:rPr>
              <a:t>When </a:t>
            </a:r>
            <a:r>
              <a:rPr lang="en-US" altLang="ko-KR" sz="2200" i="1" dirty="0">
                <a:cs typeface="Times New Roman" pitchFamily="18" charset="0"/>
              </a:rPr>
              <a:t>T</a:t>
            </a:r>
            <a:r>
              <a:rPr lang="en-US" altLang="ko-KR" sz="2200" dirty="0">
                <a:cs typeface="Times New Roman" pitchFamily="18" charset="0"/>
              </a:rPr>
              <a:t> is close to </a:t>
            </a:r>
            <a:r>
              <a:rPr lang="en-US" altLang="ko-KR" sz="2200" i="1" dirty="0">
                <a:cs typeface="Times New Roman" pitchFamily="18" charset="0"/>
              </a:rPr>
              <a:t>T</a:t>
            </a:r>
            <a:r>
              <a:rPr lang="en-US" altLang="ko-KR" sz="2200" dirty="0">
                <a:cs typeface="Times New Roman" pitchFamily="18" charset="0"/>
              </a:rPr>
              <a:t>*, the logarithm can be approximated using</a:t>
            </a:r>
            <a:endParaRPr lang="en-US" altLang="ko-KR" sz="2200" i="1" baseline="-25000" dirty="0">
              <a:cs typeface="Times New Roman" pitchFamily="18" charset="0"/>
            </a:endParaRPr>
          </a:p>
        </p:txBody>
      </p:sp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7219950" y="1493838"/>
            <a:ext cx="514350" cy="430212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2200" dirty="0">
                <a:cs typeface="Times New Roman" pitchFamily="18" charset="0"/>
              </a:rPr>
              <a:t>(6)</a:t>
            </a:r>
          </a:p>
        </p:txBody>
      </p:sp>
      <p:sp>
        <p:nvSpPr>
          <p:cNvPr id="9226" name="슬라이드 번호 개체 틀 9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2CE6D41-6970-4745-B177-6C3C4B7F1086}" type="slidenum">
              <a:rPr lang="ko-KR" altLang="en-US"/>
              <a:pPr/>
              <a:t>17</a:t>
            </a:fld>
            <a:endParaRPr lang="ko-KR" altLang="en-US" dirty="0"/>
          </a:p>
        </p:txBody>
      </p:sp>
      <p:sp>
        <p:nvSpPr>
          <p:cNvPr id="11" name="직사각형 10"/>
          <p:cNvSpPr/>
          <p:nvPr/>
        </p:nvSpPr>
        <p:spPr>
          <a:xfrm>
            <a:off x="8129822" y="5440303"/>
            <a:ext cx="73930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 smtClean="0">
                <a:solidFill>
                  <a:srgbClr val="1515FF"/>
                </a:solidFill>
              </a:rPr>
              <a:t>(4.7) </a:t>
            </a:r>
            <a:endParaRPr lang="en-US" altLang="ko-KR" b="1" dirty="0">
              <a:solidFill>
                <a:srgbClr val="1515FF"/>
              </a:solidFill>
            </a:endParaRPr>
          </a:p>
        </p:txBody>
      </p:sp>
      <p:graphicFrame>
        <p:nvGraphicFramePr>
          <p:cNvPr id="14" name="개체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0725606"/>
              </p:ext>
            </p:extLst>
          </p:nvPr>
        </p:nvGraphicFramePr>
        <p:xfrm>
          <a:off x="1284288" y="1393058"/>
          <a:ext cx="3144836" cy="10636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00" name="Equation" r:id="rId3" imgW="2145960" imgH="634680" progId="Equation.3">
                  <p:embed/>
                </p:oleObj>
              </mc:Choice>
              <mc:Fallback>
                <p:oleObj name="Equation" r:id="rId3" imgW="2145960" imgH="63468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4288" y="1393058"/>
                        <a:ext cx="3144836" cy="106364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8"/>
          <p:cNvGraphicFramePr>
            <a:graphicFrameLocks noChangeAspect="1"/>
          </p:cNvGraphicFramePr>
          <p:nvPr/>
        </p:nvGraphicFramePr>
        <p:xfrm>
          <a:off x="1408703" y="4005065"/>
          <a:ext cx="3366477" cy="6812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01" name="Equation" r:id="rId5" imgW="2133360" imgH="431640" progId="Equation.3">
                  <p:embed/>
                </p:oleObj>
              </mc:Choice>
              <mc:Fallback>
                <p:oleObj name="Equation" r:id="rId5" imgW="2133360" imgH="43164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8703" y="4005065"/>
                        <a:ext cx="3366477" cy="68123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9"/>
          <p:cNvGraphicFramePr>
            <a:graphicFrameLocks noChangeAspect="1"/>
          </p:cNvGraphicFramePr>
          <p:nvPr/>
        </p:nvGraphicFramePr>
        <p:xfrm>
          <a:off x="1428728" y="4857761"/>
          <a:ext cx="3786214" cy="9286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02" name="Equation" r:id="rId7" imgW="2755800" imgH="672840" progId="Equation.3">
                  <p:embed/>
                </p:oleObj>
              </mc:Choice>
              <mc:Fallback>
                <p:oleObj name="Equation" r:id="rId7" imgW="2755800" imgH="67284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8728" y="4857761"/>
                        <a:ext cx="3786214" cy="92869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10"/>
          <p:cNvGraphicFramePr>
            <a:graphicFrameLocks noChangeAspect="1"/>
          </p:cNvGraphicFramePr>
          <p:nvPr/>
        </p:nvGraphicFramePr>
        <p:xfrm>
          <a:off x="6997700" y="6020592"/>
          <a:ext cx="2010592" cy="5000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03" name="수식" r:id="rId9" imgW="774360" imgH="203040" progId="Equation.3">
                  <p:embed/>
                </p:oleObj>
              </mc:Choice>
              <mc:Fallback>
                <p:oleObj name="수식" r:id="rId9" imgW="774360" imgH="203040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97700" y="6020592"/>
                        <a:ext cx="2010592" cy="50006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7" name="Object 11"/>
          <p:cNvGraphicFramePr>
            <a:graphicFrameLocks noChangeAspect="1"/>
          </p:cNvGraphicFramePr>
          <p:nvPr/>
        </p:nvGraphicFramePr>
        <p:xfrm>
          <a:off x="4759325" y="6067425"/>
          <a:ext cx="2043113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04" name="수식" r:id="rId11" imgW="787320" imgH="164880" progId="Equation.3">
                  <p:embed/>
                </p:oleObj>
              </mc:Choice>
              <mc:Fallback>
                <p:oleObj name="수식" r:id="rId11" imgW="787320" imgH="164880" progId="Equation.3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59325" y="6067425"/>
                        <a:ext cx="2043113" cy="40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4540669"/>
              </p:ext>
            </p:extLst>
          </p:nvPr>
        </p:nvGraphicFramePr>
        <p:xfrm>
          <a:off x="6876256" y="1"/>
          <a:ext cx="2255044" cy="11247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05" name="수식" r:id="rId13" imgW="876240" imgH="457200" progId="Equation.3">
                  <p:embed/>
                </p:oleObj>
              </mc:Choice>
              <mc:Fallback>
                <p:oleObj name="수식" r:id="rId13" imgW="87624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76256" y="1"/>
                        <a:ext cx="2255044" cy="1124744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 Box 1027"/>
          <p:cNvSpPr txBox="1">
            <a:spLocks noChangeArrowheads="1"/>
          </p:cNvSpPr>
          <p:nvPr/>
        </p:nvSpPr>
        <p:spPr bwMode="auto">
          <a:xfrm>
            <a:off x="428596" y="5013325"/>
            <a:ext cx="8429684" cy="1311275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b="1" dirty="0"/>
              <a:t>Figure </a:t>
            </a:r>
            <a:r>
              <a:rPr lang="en-US" altLang="ko-KR" b="1" dirty="0" smtClean="0"/>
              <a:t>4.16</a:t>
            </a:r>
            <a:r>
              <a:rPr lang="en-US" altLang="ko-KR" dirty="0" smtClean="0"/>
              <a:t> </a:t>
            </a:r>
            <a:endParaRPr lang="en-US" altLang="ko-KR" dirty="0"/>
          </a:p>
          <a:p>
            <a:r>
              <a:rPr lang="en-US" altLang="ko-KR" dirty="0"/>
              <a:t>A typical solid-liquid phase boundary slopes steeply upwards</a:t>
            </a:r>
            <a:r>
              <a:rPr lang="en-US" altLang="ko-KR" dirty="0" smtClean="0"/>
              <a:t>.</a:t>
            </a:r>
          </a:p>
          <a:p>
            <a:r>
              <a:rPr lang="en-US" altLang="ko-KR" dirty="0" smtClean="0"/>
              <a:t>This </a:t>
            </a:r>
            <a:r>
              <a:rPr lang="en-US" altLang="ko-KR" dirty="0"/>
              <a:t>slope implies that, as the pressure is raised, the melting temperature rises. Most substances behave in this way.</a:t>
            </a:r>
          </a:p>
        </p:txBody>
      </p:sp>
      <p:pic>
        <p:nvPicPr>
          <p:cNvPr id="10244" name="Picture 104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333375"/>
            <a:ext cx="3983037" cy="4391025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</p:pic>
      <p:sp>
        <p:nvSpPr>
          <p:cNvPr id="10245" name="Line 1042"/>
          <p:cNvSpPr>
            <a:spLocks noChangeShapeType="1"/>
          </p:cNvSpPr>
          <p:nvPr/>
        </p:nvSpPr>
        <p:spPr bwMode="auto">
          <a:xfrm flipH="1">
            <a:off x="2026998" y="2071678"/>
            <a:ext cx="23764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ko-KR" altLang="en-US" dirty="0"/>
          </a:p>
        </p:txBody>
      </p:sp>
      <p:sp>
        <p:nvSpPr>
          <p:cNvPr id="10246" name="슬라이드 번호 개체 틀 5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5447A6F-13A2-439C-96F1-FF2ACA80E16C}" type="slidenum">
              <a:rPr lang="ko-KR" altLang="en-US"/>
              <a:pPr/>
              <a:t>18</a:t>
            </a:fld>
            <a:endParaRPr lang="ko-KR" altLang="en-US" dirty="0"/>
          </a:p>
        </p:txBody>
      </p:sp>
      <p:graphicFrame>
        <p:nvGraphicFramePr>
          <p:cNvPr id="2" name="Object 3"/>
          <p:cNvGraphicFramePr>
            <a:graphicFrameLocks noChangeAspect="1"/>
          </p:cNvGraphicFramePr>
          <p:nvPr/>
        </p:nvGraphicFramePr>
        <p:xfrm>
          <a:off x="4425950" y="2045494"/>
          <a:ext cx="4718050" cy="1233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0" name="Equation" r:id="rId4" imgW="2577960" imgH="672840" progId="Equation.3">
                  <p:embed/>
                </p:oleObj>
              </mc:Choice>
              <mc:Fallback>
                <p:oleObj name="Equation" r:id="rId4" imgW="2577960" imgH="6728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5950" y="2045494"/>
                        <a:ext cx="4718050" cy="1233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5"/>
          <p:cNvGraphicFramePr>
            <a:graphicFrameLocks noChangeAspect="1"/>
          </p:cNvGraphicFramePr>
          <p:nvPr/>
        </p:nvGraphicFramePr>
        <p:xfrm>
          <a:off x="6143636" y="0"/>
          <a:ext cx="2987664" cy="13572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1" name="수식" r:id="rId6" imgW="876240" imgH="457200" progId="Equation.3">
                  <p:embed/>
                </p:oleObj>
              </mc:Choice>
              <mc:Fallback>
                <p:oleObj name="수식" r:id="rId6" imgW="876240" imgH="4572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43636" y="0"/>
                        <a:ext cx="2987664" cy="135729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Text Box 3"/>
          <p:cNvSpPr txBox="1">
            <a:spLocks noChangeArrowheads="1"/>
          </p:cNvSpPr>
          <p:nvPr/>
        </p:nvSpPr>
        <p:spPr bwMode="auto">
          <a:xfrm>
            <a:off x="635000" y="620713"/>
            <a:ext cx="7862888" cy="430212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2200" dirty="0">
                <a:solidFill>
                  <a:srgbClr val="0000BE"/>
                </a:solidFill>
                <a:cs typeface="Times New Roman" pitchFamily="18" charset="0"/>
              </a:rPr>
              <a:t>Example:</a:t>
            </a:r>
            <a:endParaRPr lang="en-US" altLang="ko-KR" sz="2200" i="1" baseline="-25000" dirty="0">
              <a:solidFill>
                <a:srgbClr val="0000BE"/>
              </a:solidFill>
              <a:cs typeface="Times New Roman" pitchFamily="18" charset="0"/>
            </a:endParaRPr>
          </a:p>
        </p:txBody>
      </p:sp>
      <p:sp>
        <p:nvSpPr>
          <p:cNvPr id="11270" name="Text Box 4"/>
          <p:cNvSpPr txBox="1">
            <a:spLocks noChangeArrowheads="1"/>
          </p:cNvSpPr>
          <p:nvPr/>
        </p:nvSpPr>
        <p:spPr bwMode="auto">
          <a:xfrm>
            <a:off x="635000" y="1125538"/>
            <a:ext cx="7862888" cy="430212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2200" dirty="0">
                <a:cs typeface="Times New Roman" pitchFamily="18" charset="0"/>
              </a:rPr>
              <a:t>What is the freezing point of water under a pressure of 1500 </a:t>
            </a:r>
            <a:r>
              <a:rPr lang="en-US" altLang="ko-KR" sz="2200" i="1" dirty="0">
                <a:cs typeface="Times New Roman" pitchFamily="18" charset="0"/>
              </a:rPr>
              <a:t>atm</a:t>
            </a:r>
            <a:r>
              <a:rPr lang="en-US" altLang="ko-KR" sz="2200" dirty="0">
                <a:cs typeface="Times New Roman" pitchFamily="18" charset="0"/>
              </a:rPr>
              <a:t>?</a:t>
            </a:r>
            <a:endParaRPr lang="en-US" altLang="ko-KR" sz="2200" i="1" baseline="-25000" dirty="0">
              <a:cs typeface="Times New Roman" pitchFamily="18" charset="0"/>
            </a:endParaRP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635000" y="2719388"/>
            <a:ext cx="7969250" cy="3733800"/>
            <a:chOff x="400" y="1933"/>
            <a:chExt cx="5020" cy="2352"/>
          </a:xfrm>
        </p:grpSpPr>
        <p:sp>
          <p:nvSpPr>
            <p:cNvPr id="11276" name="Text Box 2"/>
            <p:cNvSpPr txBox="1">
              <a:spLocks noChangeArrowheads="1"/>
            </p:cNvSpPr>
            <p:nvPr/>
          </p:nvSpPr>
          <p:spPr bwMode="auto">
            <a:xfrm>
              <a:off x="400" y="1933"/>
              <a:ext cx="4953" cy="271"/>
            </a:xfrm>
            <a:prstGeom prst="rect">
              <a:avLst/>
            </a:prstGeom>
            <a:noFill/>
            <a:ln w="9525">
              <a:noFill/>
              <a:prstDash val="dash"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ko-KR" sz="2200" dirty="0">
                  <a:solidFill>
                    <a:srgbClr val="0000BE"/>
                  </a:solidFill>
                  <a:cs typeface="Times New Roman" pitchFamily="18" charset="0"/>
                </a:rPr>
                <a:t>Solution:</a:t>
              </a:r>
              <a:endParaRPr lang="en-US" altLang="ko-KR" sz="2200" i="1" baseline="-25000" dirty="0">
                <a:solidFill>
                  <a:srgbClr val="0000BE"/>
                </a:solidFill>
                <a:cs typeface="Times New Roman" pitchFamily="18" charset="0"/>
              </a:endParaRPr>
            </a:p>
          </p:txBody>
        </p:sp>
        <p:sp>
          <p:nvSpPr>
            <p:cNvPr id="11274" name="Text Box 11"/>
            <p:cNvSpPr txBox="1">
              <a:spLocks noChangeArrowheads="1"/>
            </p:cNvSpPr>
            <p:nvPr/>
          </p:nvSpPr>
          <p:spPr bwMode="auto">
            <a:xfrm>
              <a:off x="430" y="4014"/>
              <a:ext cx="4990" cy="271"/>
            </a:xfrm>
            <a:prstGeom prst="rect">
              <a:avLst/>
            </a:prstGeom>
            <a:noFill/>
            <a:ln w="9525">
              <a:noFill/>
              <a:prstDash val="dash"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sz="2200" dirty="0">
                  <a:cs typeface="Times New Roman" pitchFamily="18" charset="0"/>
                </a:rPr>
                <a:t>Note that water freezes </a:t>
              </a:r>
              <a:r>
                <a:rPr lang="en-US" altLang="ko-KR" sz="2200" dirty="0" smtClean="0">
                  <a:cs typeface="Times New Roman" pitchFamily="18" charset="0"/>
                </a:rPr>
                <a:t>0</a:t>
              </a:r>
              <a:r>
                <a:rPr lang="en-US" altLang="ko-KR" sz="2200" baseline="30000" dirty="0" smtClean="0">
                  <a:cs typeface="Times New Roman" pitchFamily="18" charset="0"/>
                </a:rPr>
                <a:t>o</a:t>
              </a:r>
              <a:r>
                <a:rPr lang="en-US" altLang="ko-KR" sz="2200" dirty="0" smtClean="0">
                  <a:cs typeface="Times New Roman" pitchFamily="18" charset="0"/>
                </a:rPr>
                <a:t>C </a:t>
              </a:r>
              <a:r>
                <a:rPr lang="en-US" altLang="ko-KR" sz="2200" dirty="0">
                  <a:cs typeface="Times New Roman" pitchFamily="18" charset="0"/>
                </a:rPr>
                <a:t>at 1 </a:t>
              </a:r>
              <a:r>
                <a:rPr lang="en-US" altLang="ko-KR" sz="2200" i="1" dirty="0">
                  <a:cs typeface="Times New Roman" pitchFamily="18" charset="0"/>
                </a:rPr>
                <a:t>atm</a:t>
              </a:r>
              <a:r>
                <a:rPr lang="en-US" altLang="ko-KR" sz="2200" dirty="0">
                  <a:cs typeface="Times New Roman" pitchFamily="18" charset="0"/>
                </a:rPr>
                <a:t>.</a:t>
              </a:r>
            </a:p>
          </p:txBody>
        </p:sp>
      </p:grpSp>
      <p:sp>
        <p:nvSpPr>
          <p:cNvPr id="11272" name="슬라이드 번호 개체 틀 11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8D6491A-9176-4379-8CFD-D88029086119}" type="slidenum">
              <a:rPr lang="ko-KR" altLang="en-US"/>
              <a:pPr/>
              <a:t>19</a:t>
            </a:fld>
            <a:endParaRPr lang="ko-KR" altLang="en-US" dirty="0"/>
          </a:p>
        </p:txBody>
      </p:sp>
      <p:graphicFrame>
        <p:nvGraphicFramePr>
          <p:cNvPr id="13" name="개체 12"/>
          <p:cNvGraphicFramePr>
            <a:graphicFrameLocks noChangeAspect="1"/>
          </p:cNvGraphicFramePr>
          <p:nvPr/>
        </p:nvGraphicFramePr>
        <p:xfrm>
          <a:off x="1043608" y="1700213"/>
          <a:ext cx="2855842" cy="9680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5" name="Equation" r:id="rId3" imgW="1498320" imgH="507960" progId="Equation.3">
                  <p:embed/>
                </p:oleObj>
              </mc:Choice>
              <mc:Fallback>
                <p:oleObj name="Equation" r:id="rId3" imgW="1498320" imgH="50796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3608" y="1700213"/>
                        <a:ext cx="2855842" cy="96808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개체 13"/>
          <p:cNvGraphicFramePr>
            <a:graphicFrameLocks noChangeAspect="1"/>
          </p:cNvGraphicFramePr>
          <p:nvPr/>
        </p:nvGraphicFramePr>
        <p:xfrm>
          <a:off x="1043608" y="3121944"/>
          <a:ext cx="7243168" cy="29010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6" name="수식" r:id="rId5" imgW="3924000" imgH="1625400" progId="Equation.3">
                  <p:embed/>
                </p:oleObj>
              </mc:Choice>
              <mc:Fallback>
                <p:oleObj name="수식" r:id="rId5" imgW="3924000" imgH="16254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3608" y="3121944"/>
                        <a:ext cx="7243168" cy="290103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직사각형 9"/>
          <p:cNvSpPr/>
          <p:nvPr/>
        </p:nvSpPr>
        <p:spPr>
          <a:xfrm>
            <a:off x="5000628" y="1928802"/>
            <a:ext cx="43911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b="1" dirty="0" smtClean="0">
                <a:solidFill>
                  <a:srgbClr val="1515FF"/>
                </a:solidFill>
                <a:cs typeface="Times New Roman" pitchFamily="18" charset="0"/>
              </a:rPr>
              <a:t> (assuming independent of </a:t>
            </a:r>
            <a:r>
              <a:rPr lang="en-US" altLang="ko-KR" b="1" i="1" dirty="0" smtClean="0">
                <a:solidFill>
                  <a:srgbClr val="1515FF"/>
                </a:solidFill>
                <a:cs typeface="Times New Roman" pitchFamily="18" charset="0"/>
              </a:rPr>
              <a:t>P</a:t>
            </a:r>
            <a:r>
              <a:rPr lang="en-US" altLang="ko-KR" b="1" dirty="0" smtClean="0">
                <a:solidFill>
                  <a:srgbClr val="1515FF"/>
                </a:solidFill>
                <a:cs typeface="Times New Roman" pitchFamily="18" charset="0"/>
              </a:rPr>
              <a:t> and </a:t>
            </a:r>
            <a:r>
              <a:rPr lang="en-US" altLang="ko-KR" b="1" i="1" dirty="0" smtClean="0">
                <a:solidFill>
                  <a:srgbClr val="1515FF"/>
                </a:solidFill>
                <a:cs typeface="Times New Roman" pitchFamily="18" charset="0"/>
              </a:rPr>
              <a:t>T</a:t>
            </a:r>
            <a:r>
              <a:rPr lang="en-US" altLang="ko-KR" b="1" dirty="0" smtClean="0">
                <a:solidFill>
                  <a:srgbClr val="1515FF"/>
                </a:solidFill>
                <a:cs typeface="Times New Roman" pitchFamily="18" charset="0"/>
              </a:rPr>
              <a:t>) </a:t>
            </a:r>
            <a:endParaRPr lang="ko-KR" altLang="en-US" b="1" dirty="0">
              <a:solidFill>
                <a:srgbClr val="1515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5"/>
          <p:cNvSpPr txBox="1">
            <a:spLocks noChangeArrowheads="1"/>
          </p:cNvSpPr>
          <p:nvPr/>
        </p:nvSpPr>
        <p:spPr bwMode="auto">
          <a:xfrm>
            <a:off x="4500562" y="1268413"/>
            <a:ext cx="4630737" cy="4093428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dirty="0" smtClean="0"/>
              <a:t>The </a:t>
            </a:r>
            <a:r>
              <a:rPr lang="en-US" altLang="ko-KR" dirty="0"/>
              <a:t>schematic temperature dependence of the chemical potential of the solid, liquid, and gas phases of a </a:t>
            </a:r>
            <a:r>
              <a:rPr lang="en-US" altLang="ko-KR" dirty="0" smtClean="0"/>
              <a:t>substance.</a:t>
            </a:r>
          </a:p>
          <a:p>
            <a:r>
              <a:rPr lang="en-US" altLang="ko-KR" dirty="0" smtClean="0"/>
              <a:t>(In reality, </a:t>
            </a:r>
            <a:r>
              <a:rPr lang="en-US" altLang="ko-KR" dirty="0"/>
              <a:t>the lines are curved</a:t>
            </a:r>
            <a:r>
              <a:rPr lang="en-US" altLang="ko-KR" dirty="0" smtClean="0"/>
              <a:t>).</a:t>
            </a:r>
          </a:p>
          <a:p>
            <a:endParaRPr lang="en-US" altLang="ko-KR" dirty="0" smtClean="0"/>
          </a:p>
          <a:p>
            <a:r>
              <a:rPr lang="en-US" altLang="ko-KR" dirty="0" smtClean="0"/>
              <a:t>The </a:t>
            </a:r>
            <a:r>
              <a:rPr lang="en-US" altLang="ko-KR" dirty="0"/>
              <a:t>phase with the lowest chemical potential </a:t>
            </a:r>
            <a:r>
              <a:rPr lang="en-US" altLang="ko-KR" u="sng" dirty="0"/>
              <a:t>at </a:t>
            </a:r>
            <a:r>
              <a:rPr lang="en-US" altLang="ko-KR" u="sng" dirty="0" smtClean="0"/>
              <a:t>the </a:t>
            </a:r>
            <a:r>
              <a:rPr lang="en-US" altLang="ko-KR" u="sng" dirty="0"/>
              <a:t>specified </a:t>
            </a:r>
            <a:r>
              <a:rPr lang="en-US" altLang="ko-KR" i="1" u="sng" dirty="0" smtClean="0"/>
              <a:t>T</a:t>
            </a:r>
            <a:r>
              <a:rPr lang="en-US" altLang="ko-KR" u="sng" dirty="0" smtClean="0"/>
              <a:t> and </a:t>
            </a:r>
            <a:r>
              <a:rPr lang="en-US" altLang="ko-KR" i="1" u="sng" dirty="0" smtClean="0"/>
              <a:t>P</a:t>
            </a:r>
            <a:r>
              <a:rPr lang="en-US" altLang="ko-KR" u="sng" dirty="0" smtClean="0"/>
              <a:t> </a:t>
            </a:r>
            <a:r>
              <a:rPr lang="en-US" altLang="ko-KR" dirty="0"/>
              <a:t>is the most </a:t>
            </a:r>
            <a:r>
              <a:rPr lang="en-US" altLang="ko-KR" dirty="0" smtClean="0"/>
              <a:t>stable.</a:t>
            </a:r>
          </a:p>
          <a:p>
            <a:endParaRPr lang="en-US" altLang="ko-KR" dirty="0" smtClean="0"/>
          </a:p>
          <a:p>
            <a:r>
              <a:rPr lang="en-US" altLang="ko-KR" u="sng" dirty="0" smtClean="0"/>
              <a:t>The </a:t>
            </a:r>
            <a:r>
              <a:rPr lang="en-US" altLang="ko-KR" u="sng" dirty="0"/>
              <a:t>transition temperatures</a:t>
            </a:r>
            <a:r>
              <a:rPr lang="en-US" altLang="ko-KR" dirty="0"/>
              <a:t>, the melting and boiling temperatures, are the temperatures at which </a:t>
            </a:r>
            <a:r>
              <a:rPr lang="en-US" altLang="ko-KR" b="1" u="sng" dirty="0">
                <a:solidFill>
                  <a:srgbClr val="FF0000"/>
                </a:solidFill>
              </a:rPr>
              <a:t>the chemical potentials of two phases are equal</a:t>
            </a:r>
            <a:r>
              <a:rPr lang="en-US" altLang="ko-KR" dirty="0"/>
              <a:t>. </a:t>
            </a:r>
          </a:p>
        </p:txBody>
      </p:sp>
      <p:grpSp>
        <p:nvGrpSpPr>
          <p:cNvPr id="31747" name="Group 23"/>
          <p:cNvGrpSpPr>
            <a:grpSpLocks/>
          </p:cNvGrpSpPr>
          <p:nvPr/>
        </p:nvGrpSpPr>
        <p:grpSpPr bwMode="auto">
          <a:xfrm>
            <a:off x="152400" y="1082675"/>
            <a:ext cx="4235450" cy="4937125"/>
            <a:chOff x="96" y="682"/>
            <a:chExt cx="2668" cy="3110"/>
          </a:xfrm>
        </p:grpSpPr>
        <p:pic>
          <p:nvPicPr>
            <p:cNvPr id="31749" name="Picture 4" descr="F6_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58" y="682"/>
              <a:ext cx="2526" cy="30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750" name="Rectangle 7"/>
            <p:cNvSpPr>
              <a:spLocks noChangeArrowheads="1"/>
            </p:cNvSpPr>
            <p:nvPr/>
          </p:nvSpPr>
          <p:spPr bwMode="auto">
            <a:xfrm>
              <a:off x="624" y="3360"/>
              <a:ext cx="2060" cy="409"/>
            </a:xfrm>
            <a:prstGeom prst="rect">
              <a:avLst/>
            </a:prstGeom>
            <a:solidFill>
              <a:schemeClr val="bg1"/>
            </a:solidFill>
            <a:ln w="9525">
              <a:noFill/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ko-KR" altLang="en-US" dirty="0"/>
            </a:p>
          </p:txBody>
        </p:sp>
        <p:sp>
          <p:nvSpPr>
            <p:cNvPr id="31751" name="Text Box 6"/>
            <p:cNvSpPr txBox="1">
              <a:spLocks noChangeArrowheads="1"/>
            </p:cNvSpPr>
            <p:nvPr/>
          </p:nvSpPr>
          <p:spPr bwMode="auto">
            <a:xfrm>
              <a:off x="1056" y="3542"/>
              <a:ext cx="1392" cy="250"/>
            </a:xfrm>
            <a:prstGeom prst="rect">
              <a:avLst/>
            </a:prstGeom>
            <a:noFill/>
            <a:ln w="9525">
              <a:noFill/>
              <a:prstDash val="dash"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dirty="0">
                  <a:latin typeface="Arial" charset="0"/>
                </a:rPr>
                <a:t>Temperature, </a:t>
              </a:r>
              <a:r>
                <a:rPr lang="en-US" altLang="ko-KR" i="1" dirty="0">
                  <a:latin typeface="Arial" charset="0"/>
                </a:rPr>
                <a:t>T</a:t>
              </a:r>
              <a:endParaRPr lang="en-US" altLang="ko-KR" dirty="0">
                <a:latin typeface="Arial" charset="0"/>
              </a:endParaRPr>
            </a:p>
          </p:txBody>
        </p:sp>
        <p:sp>
          <p:nvSpPr>
            <p:cNvPr id="31752" name="Text Box 8"/>
            <p:cNvSpPr txBox="1">
              <a:spLocks noChangeArrowheads="1"/>
            </p:cNvSpPr>
            <p:nvPr/>
          </p:nvSpPr>
          <p:spPr bwMode="auto">
            <a:xfrm>
              <a:off x="1200" y="3336"/>
              <a:ext cx="384" cy="250"/>
            </a:xfrm>
            <a:prstGeom prst="rect">
              <a:avLst/>
            </a:prstGeom>
            <a:noFill/>
            <a:ln w="9525">
              <a:noFill/>
              <a:prstDash val="dash"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i="1" dirty="0">
                  <a:latin typeface="Arial" charset="0"/>
                </a:rPr>
                <a:t>T</a:t>
              </a:r>
              <a:r>
                <a:rPr lang="en-US" altLang="ko-KR" baseline="-25000" dirty="0">
                  <a:latin typeface="Arial" charset="0"/>
                </a:rPr>
                <a:t>f</a:t>
              </a:r>
              <a:endParaRPr lang="en-US" altLang="ko-KR" dirty="0">
                <a:latin typeface="Arial" charset="0"/>
              </a:endParaRPr>
            </a:p>
          </p:txBody>
        </p:sp>
        <p:sp>
          <p:nvSpPr>
            <p:cNvPr id="31753" name="Text Box 9"/>
            <p:cNvSpPr txBox="1">
              <a:spLocks noChangeArrowheads="1"/>
            </p:cNvSpPr>
            <p:nvPr/>
          </p:nvSpPr>
          <p:spPr bwMode="auto">
            <a:xfrm>
              <a:off x="2016" y="3334"/>
              <a:ext cx="384" cy="250"/>
            </a:xfrm>
            <a:prstGeom prst="rect">
              <a:avLst/>
            </a:prstGeom>
            <a:noFill/>
            <a:ln w="9525">
              <a:noFill/>
              <a:prstDash val="dash"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i="1" dirty="0">
                  <a:latin typeface="Arial" charset="0"/>
                </a:rPr>
                <a:t>T</a:t>
              </a:r>
              <a:r>
                <a:rPr lang="en-US" altLang="ko-KR" baseline="-25000" dirty="0">
                  <a:latin typeface="Arial" charset="0"/>
                </a:rPr>
                <a:t>b</a:t>
              </a:r>
              <a:endParaRPr lang="en-US" altLang="ko-KR" dirty="0">
                <a:latin typeface="Arial" charset="0"/>
              </a:endParaRPr>
            </a:p>
          </p:txBody>
        </p:sp>
        <p:sp>
          <p:nvSpPr>
            <p:cNvPr id="31754" name="Text Box 10"/>
            <p:cNvSpPr txBox="1">
              <a:spLocks noChangeArrowheads="1"/>
            </p:cNvSpPr>
            <p:nvPr/>
          </p:nvSpPr>
          <p:spPr bwMode="auto">
            <a:xfrm rot="-5400000">
              <a:off x="-643" y="1603"/>
              <a:ext cx="1728" cy="250"/>
            </a:xfrm>
            <a:prstGeom prst="rect">
              <a:avLst/>
            </a:prstGeom>
            <a:solidFill>
              <a:schemeClr val="bg1"/>
            </a:solidFill>
            <a:ln w="9525">
              <a:noFill/>
              <a:prstDash val="dash"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dirty="0">
                  <a:latin typeface="Arial" charset="0"/>
                </a:rPr>
                <a:t>Chemical potential, </a:t>
              </a:r>
              <a:r>
                <a:rPr lang="en-US" altLang="ko-KR" i="1" dirty="0">
                  <a:latin typeface="Symbol" pitchFamily="18" charset="2"/>
                </a:rPr>
                <a:t>m</a:t>
              </a:r>
            </a:p>
          </p:txBody>
        </p:sp>
        <p:pic>
          <p:nvPicPr>
            <p:cNvPr id="31755" name="Picture 11" descr="F6_1"/>
            <p:cNvPicPr>
              <a:picLocks noChangeAspect="1" noChangeArrowheads="1"/>
            </p:cNvPicPr>
            <p:nvPr/>
          </p:nvPicPr>
          <p:blipFill>
            <a:blip r:embed="rId2" cstate="print"/>
            <a:srcRect l="20190" t="35728" r="58907" b="54866"/>
            <a:stretch>
              <a:fillRect/>
            </a:stretch>
          </p:blipFill>
          <p:spPr bwMode="auto">
            <a:xfrm>
              <a:off x="528" y="1272"/>
              <a:ext cx="5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756" name="Picture 12" descr="F6_1"/>
            <p:cNvPicPr>
              <a:picLocks noChangeAspect="1" noChangeArrowheads="1"/>
            </p:cNvPicPr>
            <p:nvPr/>
          </p:nvPicPr>
          <p:blipFill>
            <a:blip r:embed="rId2" cstate="print"/>
            <a:srcRect l="47505" t="48714" r="32384" b="41029"/>
            <a:stretch>
              <a:fillRect/>
            </a:stretch>
          </p:blipFill>
          <p:spPr bwMode="auto">
            <a:xfrm>
              <a:off x="1344" y="1680"/>
              <a:ext cx="50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757" name="Picture 13" descr="F6_1"/>
            <p:cNvPicPr>
              <a:picLocks noChangeAspect="1" noChangeArrowheads="1"/>
            </p:cNvPicPr>
            <p:nvPr/>
          </p:nvPicPr>
          <p:blipFill>
            <a:blip r:embed="rId2" cstate="print"/>
            <a:srcRect l="79018" t="7837" r="3880" b="87689"/>
            <a:stretch>
              <a:fillRect/>
            </a:stretch>
          </p:blipFill>
          <p:spPr bwMode="auto">
            <a:xfrm>
              <a:off x="2352" y="2209"/>
              <a:ext cx="284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758" name="Picture 14" descr="F6_1"/>
            <p:cNvPicPr>
              <a:picLocks noChangeAspect="1" noChangeArrowheads="1"/>
            </p:cNvPicPr>
            <p:nvPr/>
          </p:nvPicPr>
          <p:blipFill>
            <a:blip r:embed="rId2" cstate="print"/>
            <a:srcRect l="20190" t="35728" r="58907" b="54866"/>
            <a:stretch>
              <a:fillRect/>
            </a:stretch>
          </p:blipFill>
          <p:spPr bwMode="auto">
            <a:xfrm>
              <a:off x="624" y="2976"/>
              <a:ext cx="5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759" name="Picture 15" descr="F6_1"/>
            <p:cNvPicPr>
              <a:picLocks noChangeAspect="1" noChangeArrowheads="1"/>
            </p:cNvPicPr>
            <p:nvPr/>
          </p:nvPicPr>
          <p:blipFill>
            <a:blip r:embed="rId2" cstate="print"/>
            <a:srcRect l="47505" t="48714" r="32384" b="41029"/>
            <a:stretch>
              <a:fillRect/>
            </a:stretch>
          </p:blipFill>
          <p:spPr bwMode="auto">
            <a:xfrm>
              <a:off x="1440" y="2976"/>
              <a:ext cx="50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760" name="Picture 16" descr="F6_1"/>
            <p:cNvPicPr>
              <a:picLocks noChangeAspect="1" noChangeArrowheads="1"/>
            </p:cNvPicPr>
            <p:nvPr/>
          </p:nvPicPr>
          <p:blipFill>
            <a:blip r:embed="rId2" cstate="print"/>
            <a:srcRect l="79018" t="7837" r="3880" b="87689"/>
            <a:stretch>
              <a:fillRect/>
            </a:stretch>
          </p:blipFill>
          <p:spPr bwMode="auto">
            <a:xfrm>
              <a:off x="2160" y="2976"/>
              <a:ext cx="476" cy="2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761" name="Text Box 17"/>
            <p:cNvSpPr txBox="1">
              <a:spLocks noChangeArrowheads="1"/>
            </p:cNvSpPr>
            <p:nvPr/>
          </p:nvSpPr>
          <p:spPr bwMode="auto">
            <a:xfrm>
              <a:off x="528" y="1286"/>
              <a:ext cx="480" cy="250"/>
            </a:xfrm>
            <a:prstGeom prst="rect">
              <a:avLst/>
            </a:prstGeom>
            <a:noFill/>
            <a:ln w="9525">
              <a:noFill/>
              <a:prstDash val="dash"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dirty="0">
                  <a:latin typeface="Arial" charset="0"/>
                </a:rPr>
                <a:t>Solid</a:t>
              </a:r>
            </a:p>
          </p:txBody>
        </p:sp>
        <p:sp>
          <p:nvSpPr>
            <p:cNvPr id="31762" name="Text Box 18"/>
            <p:cNvSpPr txBox="1">
              <a:spLocks noChangeArrowheads="1"/>
            </p:cNvSpPr>
            <p:nvPr/>
          </p:nvSpPr>
          <p:spPr bwMode="auto">
            <a:xfrm>
              <a:off x="1316" y="1718"/>
              <a:ext cx="556" cy="250"/>
            </a:xfrm>
            <a:prstGeom prst="rect">
              <a:avLst/>
            </a:prstGeom>
            <a:noFill/>
            <a:ln w="9525">
              <a:noFill/>
              <a:prstDash val="dash"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dirty="0">
                  <a:latin typeface="Arial" charset="0"/>
                </a:rPr>
                <a:t>Liquid</a:t>
              </a:r>
            </a:p>
          </p:txBody>
        </p:sp>
        <p:sp>
          <p:nvSpPr>
            <p:cNvPr id="31763" name="Text Box 19"/>
            <p:cNvSpPr txBox="1">
              <a:spLocks noChangeArrowheads="1"/>
            </p:cNvSpPr>
            <p:nvPr/>
          </p:nvSpPr>
          <p:spPr bwMode="auto">
            <a:xfrm>
              <a:off x="2304" y="2198"/>
              <a:ext cx="460" cy="250"/>
            </a:xfrm>
            <a:prstGeom prst="rect">
              <a:avLst/>
            </a:prstGeom>
            <a:noFill/>
            <a:ln w="9525">
              <a:noFill/>
              <a:prstDash val="dash"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dirty="0">
                  <a:latin typeface="Arial" charset="0"/>
                </a:rPr>
                <a:t>Gas</a:t>
              </a:r>
            </a:p>
          </p:txBody>
        </p:sp>
        <p:sp>
          <p:nvSpPr>
            <p:cNvPr id="31764" name="Text Box 20"/>
            <p:cNvSpPr txBox="1">
              <a:spLocks noChangeArrowheads="1"/>
            </p:cNvSpPr>
            <p:nvPr/>
          </p:nvSpPr>
          <p:spPr bwMode="auto">
            <a:xfrm>
              <a:off x="552" y="2870"/>
              <a:ext cx="576" cy="442"/>
            </a:xfrm>
            <a:prstGeom prst="rect">
              <a:avLst/>
            </a:prstGeom>
            <a:noFill/>
            <a:ln w="9525">
              <a:noFill/>
              <a:prstDash val="dash"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dirty="0">
                  <a:latin typeface="Arial" charset="0"/>
                </a:rPr>
                <a:t>Solid</a:t>
              </a:r>
              <a:br>
                <a:rPr lang="en-US" altLang="ko-KR" dirty="0">
                  <a:latin typeface="Arial" charset="0"/>
                </a:rPr>
              </a:br>
              <a:r>
                <a:rPr lang="en-US" altLang="ko-KR" dirty="0">
                  <a:latin typeface="Arial" charset="0"/>
                </a:rPr>
                <a:t>stable</a:t>
              </a:r>
            </a:p>
          </p:txBody>
        </p:sp>
        <p:sp>
          <p:nvSpPr>
            <p:cNvPr id="31765" name="Text Box 21"/>
            <p:cNvSpPr txBox="1">
              <a:spLocks noChangeArrowheads="1"/>
            </p:cNvSpPr>
            <p:nvPr/>
          </p:nvSpPr>
          <p:spPr bwMode="auto">
            <a:xfrm>
              <a:off x="1440" y="2870"/>
              <a:ext cx="556" cy="442"/>
            </a:xfrm>
            <a:prstGeom prst="rect">
              <a:avLst/>
            </a:prstGeom>
            <a:noFill/>
            <a:ln w="9525">
              <a:noFill/>
              <a:prstDash val="dash"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dirty="0">
                  <a:latin typeface="Arial" charset="0"/>
                </a:rPr>
                <a:t>Liquid</a:t>
              </a:r>
              <a:br>
                <a:rPr lang="en-US" altLang="ko-KR" dirty="0">
                  <a:latin typeface="Arial" charset="0"/>
                </a:rPr>
              </a:br>
              <a:r>
                <a:rPr lang="en-US" altLang="ko-KR" dirty="0">
                  <a:latin typeface="Arial" charset="0"/>
                </a:rPr>
                <a:t>stable</a:t>
              </a:r>
            </a:p>
          </p:txBody>
        </p:sp>
        <p:sp>
          <p:nvSpPr>
            <p:cNvPr id="31766" name="Text Box 22"/>
            <p:cNvSpPr txBox="1">
              <a:spLocks noChangeArrowheads="1"/>
            </p:cNvSpPr>
            <p:nvPr/>
          </p:nvSpPr>
          <p:spPr bwMode="auto">
            <a:xfrm>
              <a:off x="2136" y="2870"/>
              <a:ext cx="624" cy="442"/>
            </a:xfrm>
            <a:prstGeom prst="rect">
              <a:avLst/>
            </a:prstGeom>
            <a:noFill/>
            <a:ln w="9525">
              <a:noFill/>
              <a:prstDash val="dash"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dirty="0">
                  <a:latin typeface="Arial" charset="0"/>
                </a:rPr>
                <a:t>Gas</a:t>
              </a:r>
              <a:br>
                <a:rPr lang="en-US" altLang="ko-KR" dirty="0">
                  <a:latin typeface="Arial" charset="0"/>
                </a:rPr>
              </a:br>
              <a:r>
                <a:rPr lang="en-US" altLang="ko-KR" dirty="0">
                  <a:latin typeface="Arial" charset="0"/>
                </a:rPr>
                <a:t>stable</a:t>
              </a:r>
            </a:p>
          </p:txBody>
        </p:sp>
      </p:grpSp>
      <p:sp>
        <p:nvSpPr>
          <p:cNvPr id="31748" name="슬라이드 번호 개체 틀 21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B3B668D-8AB3-4356-8373-B35FA0C677E6}" type="slidenum">
              <a:rPr lang="ko-KR" altLang="en-US"/>
              <a:pPr/>
              <a:t>2</a:t>
            </a:fld>
            <a:endParaRPr lang="ko-KR" altLang="en-US" dirty="0"/>
          </a:p>
        </p:txBody>
      </p:sp>
      <p:sp>
        <p:nvSpPr>
          <p:cNvPr id="23" name="직사각형 22"/>
          <p:cNvSpPr/>
          <p:nvPr/>
        </p:nvSpPr>
        <p:spPr>
          <a:xfrm>
            <a:off x="2316600" y="1456750"/>
            <a:ext cx="176760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3200" i="1" dirty="0" smtClean="0">
                <a:solidFill>
                  <a:srgbClr val="FF0000"/>
                </a:solidFill>
              </a:rPr>
              <a:t>curvature</a:t>
            </a:r>
            <a:endParaRPr lang="ko-KR" altLang="en-US" sz="3200" i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직사각형 1"/>
              <p:cNvSpPr/>
              <p:nvPr/>
            </p:nvSpPr>
            <p:spPr>
              <a:xfrm>
                <a:off x="2364367" y="2032090"/>
                <a:ext cx="728083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4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2" name="직사각형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4367" y="2032090"/>
                <a:ext cx="728083" cy="76944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직사각형 2"/>
          <p:cNvSpPr/>
          <p:nvPr/>
        </p:nvSpPr>
        <p:spPr>
          <a:xfrm>
            <a:off x="1556951" y="538103"/>
            <a:ext cx="184377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i="1" dirty="0">
                <a:solidFill>
                  <a:srgbClr val="1515FF"/>
                </a:solidFill>
                <a:cs typeface="Times New Roman" pitchFamily="18" charset="0"/>
              </a:rPr>
              <a:t>Pure </a:t>
            </a:r>
            <a:r>
              <a:rPr lang="en-US" altLang="ko-KR" b="1" i="1" dirty="0" smtClean="0">
                <a:solidFill>
                  <a:srgbClr val="1515FF"/>
                </a:solidFill>
                <a:cs typeface="Times New Roman" pitchFamily="18" charset="0"/>
              </a:rPr>
              <a:t>Substance</a:t>
            </a:r>
            <a:endParaRPr lang="en-US" i="1" dirty="0">
              <a:solidFill>
                <a:srgbClr val="1515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5" name="Text Box 1026"/>
          <p:cNvSpPr txBox="1">
            <a:spLocks noChangeArrowheads="1"/>
          </p:cNvSpPr>
          <p:nvPr/>
        </p:nvSpPr>
        <p:spPr bwMode="auto">
          <a:xfrm>
            <a:off x="635000" y="1241425"/>
            <a:ext cx="7862888" cy="972574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ko-KR" sz="2200" dirty="0">
                <a:latin typeface="Symbol" pitchFamily="18" charset="2"/>
                <a:cs typeface="Times New Roman" pitchFamily="18" charset="0"/>
              </a:rPr>
              <a:t>D</a:t>
            </a:r>
            <a:r>
              <a:rPr lang="en-US" altLang="ko-KR" sz="2200" i="1" dirty="0">
                <a:cs typeface="Times New Roman" pitchFamily="18" charset="0"/>
              </a:rPr>
              <a:t>H</a:t>
            </a:r>
            <a:r>
              <a:rPr lang="en-US" altLang="ko-KR" sz="2200" i="1" baseline="-25000" dirty="0">
                <a:cs typeface="Times New Roman" pitchFamily="18" charset="0"/>
              </a:rPr>
              <a:t>vap,m</a:t>
            </a:r>
            <a:r>
              <a:rPr lang="en-US" altLang="ko-KR" sz="2200" dirty="0">
                <a:cs typeface="Times New Roman" pitchFamily="18" charset="0"/>
              </a:rPr>
              <a:t> : the molar enthalpy of vaporization</a:t>
            </a:r>
          </a:p>
          <a:p>
            <a:pPr>
              <a:lnSpc>
                <a:spcPct val="130000"/>
              </a:lnSpc>
            </a:pPr>
            <a:r>
              <a:rPr lang="en-US" altLang="ko-KR" sz="2200" dirty="0">
                <a:latin typeface="Symbol" pitchFamily="18" charset="2"/>
                <a:cs typeface="Times New Roman" pitchFamily="18" charset="0"/>
              </a:rPr>
              <a:t>D</a:t>
            </a:r>
            <a:r>
              <a:rPr lang="en-US" altLang="ko-KR" sz="2200" i="1" dirty="0">
                <a:cs typeface="Times New Roman" pitchFamily="18" charset="0"/>
              </a:rPr>
              <a:t>V</a:t>
            </a:r>
            <a:r>
              <a:rPr lang="en-US" altLang="ko-KR" sz="2200" i="1" baseline="-25000" dirty="0">
                <a:cs typeface="Times New Roman" pitchFamily="18" charset="0"/>
              </a:rPr>
              <a:t>vap,m</a:t>
            </a:r>
            <a:r>
              <a:rPr lang="en-US" altLang="ko-KR" sz="2200" dirty="0">
                <a:cs typeface="Times New Roman" pitchFamily="18" charset="0"/>
              </a:rPr>
              <a:t> : the molar volume change on vaporization</a:t>
            </a:r>
          </a:p>
        </p:txBody>
      </p:sp>
      <p:sp>
        <p:nvSpPr>
          <p:cNvPr id="12296" name="Text Box 1027"/>
          <p:cNvSpPr txBox="1">
            <a:spLocks noChangeArrowheads="1"/>
          </p:cNvSpPr>
          <p:nvPr/>
        </p:nvSpPr>
        <p:spPr bwMode="auto">
          <a:xfrm>
            <a:off x="142844" y="199093"/>
            <a:ext cx="8355044" cy="523220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2800" b="1" dirty="0" smtClean="0">
                <a:solidFill>
                  <a:srgbClr val="0000BE"/>
                </a:solidFill>
                <a:cs typeface="Times New Roman" pitchFamily="18" charset="0"/>
              </a:rPr>
              <a:t>4.5( c) The Liquid-Gas Boundary</a:t>
            </a:r>
            <a:endParaRPr lang="en-US" altLang="ko-KR" sz="2800" b="1" i="1" dirty="0">
              <a:solidFill>
                <a:srgbClr val="0000BE"/>
              </a:solidFill>
              <a:cs typeface="Times New Roman" pitchFamily="18" charset="0"/>
            </a:endParaRPr>
          </a:p>
        </p:txBody>
      </p:sp>
      <p:sp>
        <p:nvSpPr>
          <p:cNvPr id="12297" name="Text Box 1029"/>
          <p:cNvSpPr txBox="1">
            <a:spLocks noChangeArrowheads="1"/>
          </p:cNvSpPr>
          <p:nvPr/>
        </p:nvSpPr>
        <p:spPr bwMode="auto">
          <a:xfrm>
            <a:off x="142844" y="4248150"/>
            <a:ext cx="8858312" cy="2123658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buFont typeface="Symbol"/>
              <a:buChar char="\"/>
            </a:pPr>
            <a:r>
              <a:rPr lang="en-US" altLang="ko-KR" sz="2200" dirty="0" smtClean="0">
                <a:cs typeface="Times New Roman" pitchFamily="18" charset="0"/>
                <a:sym typeface="Symbol" pitchFamily="18" charset="2"/>
              </a:rPr>
              <a:t>            is </a:t>
            </a:r>
            <a:r>
              <a:rPr lang="en-US" altLang="ko-KR" sz="2200" dirty="0">
                <a:cs typeface="Times New Roman" pitchFamily="18" charset="0"/>
                <a:sym typeface="Symbol" pitchFamily="18" charset="2"/>
              </a:rPr>
              <a:t>much smaller than in the case of solid-liquid equilibrium</a:t>
            </a:r>
            <a:r>
              <a:rPr lang="en-US" altLang="ko-KR" sz="2200" dirty="0" smtClean="0">
                <a:cs typeface="Times New Roman" pitchFamily="18" charset="0"/>
                <a:sym typeface="Symbol" pitchFamily="18" charset="2"/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en-US" altLang="ko-KR" sz="2200" dirty="0" smtClean="0">
                <a:cs typeface="Times New Roman" pitchFamily="18" charset="0"/>
                <a:sym typeface="Symbol" pitchFamily="18" charset="2"/>
              </a:rPr>
              <a:t>The </a:t>
            </a:r>
            <a:r>
              <a:rPr lang="en-US" altLang="ko-KR" sz="2200" dirty="0">
                <a:cs typeface="Times New Roman" pitchFamily="18" charset="0"/>
                <a:sym typeface="Symbol" pitchFamily="18" charset="2"/>
              </a:rPr>
              <a:t>slope depends on </a:t>
            </a:r>
            <a:r>
              <a:rPr lang="en-US" altLang="ko-KR" sz="2200" dirty="0">
                <a:latin typeface="Symbol" pitchFamily="18" charset="2"/>
                <a:cs typeface="Times New Roman" pitchFamily="18" charset="0"/>
                <a:sym typeface="Symbol" pitchFamily="18" charset="2"/>
              </a:rPr>
              <a:t>D</a:t>
            </a:r>
            <a:r>
              <a:rPr lang="en-US" altLang="ko-KR" sz="2200" i="1" dirty="0">
                <a:cs typeface="Times New Roman" pitchFamily="18" charset="0"/>
                <a:sym typeface="Symbol" pitchFamily="18" charset="2"/>
              </a:rPr>
              <a:t>V</a:t>
            </a:r>
            <a:r>
              <a:rPr lang="en-US" altLang="ko-KR" sz="2200" i="1" baseline="-25000" dirty="0">
                <a:cs typeface="Times New Roman" pitchFamily="18" charset="0"/>
                <a:sym typeface="Symbol" pitchFamily="18" charset="2"/>
              </a:rPr>
              <a:t>vap,m</a:t>
            </a:r>
            <a:r>
              <a:rPr lang="en-US" altLang="ko-KR" sz="2200" dirty="0">
                <a:cs typeface="Times New Roman" pitchFamily="18" charset="0"/>
                <a:sym typeface="Symbol" pitchFamily="18" charset="2"/>
              </a:rPr>
              <a:t>, and the volume of the gas is sensitive </a:t>
            </a:r>
            <a:r>
              <a:rPr lang="en-US" altLang="ko-KR" sz="2200" dirty="0" smtClean="0">
                <a:cs typeface="Times New Roman" pitchFamily="18" charset="0"/>
                <a:sym typeface="Symbol" pitchFamily="18" charset="2"/>
              </a:rPr>
              <a:t>to </a:t>
            </a:r>
            <a:r>
              <a:rPr lang="en-US" altLang="ko-KR" sz="2200" i="1" dirty="0" smtClean="0">
                <a:cs typeface="Times New Roman" pitchFamily="18" charset="0"/>
                <a:sym typeface="Symbol" pitchFamily="18" charset="2"/>
              </a:rPr>
              <a:t>P</a:t>
            </a:r>
            <a:r>
              <a:rPr lang="en-US" altLang="ko-KR" sz="2200" dirty="0" smtClean="0">
                <a:cs typeface="Times New Roman" pitchFamily="18" charset="0"/>
                <a:sym typeface="Symbol" pitchFamily="18" charset="2"/>
              </a:rPr>
              <a:t>. </a:t>
            </a:r>
            <a:r>
              <a:rPr lang="en-US" altLang="ko-KR" sz="2200" u="sng" dirty="0">
                <a:cs typeface="Times New Roman" pitchFamily="18" charset="0"/>
                <a:sym typeface="Symbol" pitchFamily="18" charset="2"/>
              </a:rPr>
              <a:t>Increasing pressure decreases </a:t>
            </a:r>
            <a:r>
              <a:rPr lang="en-US" altLang="ko-KR" sz="2200" i="1" u="sng" dirty="0">
                <a:cs typeface="Times New Roman" pitchFamily="18" charset="0"/>
                <a:sym typeface="Symbol" pitchFamily="18" charset="2"/>
              </a:rPr>
              <a:t>V</a:t>
            </a:r>
            <a:r>
              <a:rPr lang="en-US" altLang="ko-KR" sz="2200" u="sng" dirty="0">
                <a:cs typeface="Times New Roman" pitchFamily="18" charset="0"/>
                <a:sym typeface="Symbol" pitchFamily="18" charset="2"/>
              </a:rPr>
              <a:t>(</a:t>
            </a:r>
            <a:r>
              <a:rPr lang="en-US" altLang="ko-KR" sz="2200" i="1" u="sng" dirty="0">
                <a:cs typeface="Times New Roman" pitchFamily="18" charset="0"/>
                <a:sym typeface="Symbol" pitchFamily="18" charset="2"/>
              </a:rPr>
              <a:t>g</a:t>
            </a:r>
            <a:r>
              <a:rPr lang="en-US" altLang="ko-KR" sz="2200" u="sng" dirty="0">
                <a:cs typeface="Times New Roman" pitchFamily="18" charset="0"/>
                <a:sym typeface="Symbol" pitchFamily="18" charset="2"/>
              </a:rPr>
              <a:t>) </a:t>
            </a:r>
            <a:r>
              <a:rPr lang="en-US" altLang="ko-KR" sz="2200" dirty="0">
                <a:cs typeface="Times New Roman" pitchFamily="18" charset="0"/>
                <a:sym typeface="Symbol" pitchFamily="18" charset="2"/>
              </a:rPr>
              <a:t>and therefore </a:t>
            </a:r>
            <a:r>
              <a:rPr lang="en-US" altLang="ko-KR" sz="2200" dirty="0">
                <a:latin typeface="Symbol" pitchFamily="18" charset="2"/>
                <a:cs typeface="Times New Roman" pitchFamily="18" charset="0"/>
                <a:sym typeface="Symbol" pitchFamily="18" charset="2"/>
              </a:rPr>
              <a:t>D</a:t>
            </a:r>
            <a:r>
              <a:rPr lang="en-US" altLang="ko-KR" sz="2200" i="1" dirty="0">
                <a:cs typeface="Times New Roman" pitchFamily="18" charset="0"/>
                <a:sym typeface="Symbol" pitchFamily="18" charset="2"/>
              </a:rPr>
              <a:t>V</a:t>
            </a:r>
            <a:r>
              <a:rPr lang="en-US" altLang="ko-KR" sz="2200" i="1" baseline="-25000" dirty="0">
                <a:cs typeface="Times New Roman" pitchFamily="18" charset="0"/>
                <a:sym typeface="Symbol" pitchFamily="18" charset="2"/>
              </a:rPr>
              <a:t>vap,m</a:t>
            </a:r>
            <a:r>
              <a:rPr lang="en-US" altLang="ko-KR" sz="2200" dirty="0">
                <a:cs typeface="Times New Roman" pitchFamily="18" charset="0"/>
                <a:sym typeface="Symbol" pitchFamily="18" charset="2"/>
              </a:rPr>
              <a:t> also</a:t>
            </a:r>
            <a:r>
              <a:rPr lang="en-US" altLang="ko-KR" sz="2200" dirty="0" smtClean="0">
                <a:cs typeface="Times New Roman" pitchFamily="18" charset="0"/>
                <a:sym typeface="Symbol" pitchFamily="18" charset="2"/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en-US" altLang="ko-KR" sz="2200" dirty="0" smtClean="0">
                <a:cs typeface="Times New Roman" pitchFamily="18" charset="0"/>
                <a:sym typeface="Symbol" pitchFamily="18" charset="2"/>
              </a:rPr>
              <a:t>The </a:t>
            </a:r>
            <a:r>
              <a:rPr lang="en-US" altLang="ko-KR" sz="2200" dirty="0">
                <a:cs typeface="Times New Roman" pitchFamily="18" charset="0"/>
                <a:sym typeface="Symbol" pitchFamily="18" charset="2"/>
              </a:rPr>
              <a:t>slope          increases as </a:t>
            </a:r>
            <a:r>
              <a:rPr lang="en-US" altLang="ko-KR" sz="2200" i="1" dirty="0">
                <a:cs typeface="Times New Roman" pitchFamily="18" charset="0"/>
                <a:sym typeface="Symbol" pitchFamily="18" charset="2"/>
              </a:rPr>
              <a:t>p</a:t>
            </a:r>
            <a:r>
              <a:rPr lang="en-US" altLang="ko-KR" sz="2200" dirty="0">
                <a:cs typeface="Times New Roman" pitchFamily="18" charset="0"/>
                <a:sym typeface="Symbol" pitchFamily="18" charset="2"/>
              </a:rPr>
              <a:t> increases, and this is why the line drawn in Figure </a:t>
            </a:r>
            <a:r>
              <a:rPr lang="en-US" altLang="ko-KR" sz="2200" dirty="0" smtClean="0">
                <a:cs typeface="Times New Roman" pitchFamily="18" charset="0"/>
                <a:sym typeface="Symbol" pitchFamily="18" charset="2"/>
              </a:rPr>
              <a:t>4.17 </a:t>
            </a:r>
            <a:r>
              <a:rPr lang="en-US" altLang="ko-KR" sz="2200" b="1" dirty="0">
                <a:solidFill>
                  <a:srgbClr val="FF0000"/>
                </a:solidFill>
                <a:cs typeface="Times New Roman" pitchFamily="18" charset="0"/>
                <a:sym typeface="Symbol" pitchFamily="18" charset="2"/>
              </a:rPr>
              <a:t>curls upwards</a:t>
            </a:r>
            <a:r>
              <a:rPr lang="en-US" altLang="ko-KR" sz="2200" dirty="0">
                <a:cs typeface="Times New Roman" pitchFamily="18" charset="0"/>
                <a:sym typeface="Symbol" pitchFamily="18" charset="2"/>
              </a:rPr>
              <a:t>.</a:t>
            </a:r>
          </a:p>
        </p:txBody>
      </p:sp>
      <p:sp>
        <p:nvSpPr>
          <p:cNvPr id="12298" name="슬라이드 번호 개체 틀 9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A3C63F0-6C64-402F-89B7-CA5BD1D65E45}" type="slidenum">
              <a:rPr lang="ko-KR" altLang="en-US"/>
              <a:pPr/>
              <a:t>20</a:t>
            </a:fld>
            <a:endParaRPr lang="ko-KR" altLang="en-US" dirty="0"/>
          </a:p>
        </p:txBody>
      </p:sp>
      <p:graphicFrame>
        <p:nvGraphicFramePr>
          <p:cNvPr id="11" name="개체 10"/>
          <p:cNvGraphicFramePr>
            <a:graphicFrameLocks noChangeAspect="1"/>
          </p:cNvGraphicFramePr>
          <p:nvPr/>
        </p:nvGraphicFramePr>
        <p:xfrm>
          <a:off x="971600" y="2422440"/>
          <a:ext cx="6415472" cy="12517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47" name="Equation" r:id="rId3" imgW="3644640" imgH="711000" progId="Equation.3">
                  <p:embed/>
                </p:oleObj>
              </mc:Choice>
              <mc:Fallback>
                <p:oleObj name="Equation" r:id="rId3" imgW="3644640" imgH="71100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600" y="2422440"/>
                        <a:ext cx="6415472" cy="125179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개체 11"/>
          <p:cNvGraphicFramePr>
            <a:graphicFrameLocks noChangeAspect="1"/>
          </p:cNvGraphicFramePr>
          <p:nvPr/>
        </p:nvGraphicFramePr>
        <p:xfrm>
          <a:off x="638671" y="4092080"/>
          <a:ext cx="452197" cy="7009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48" name="Equation" r:id="rId5" imgW="253800" imgH="393480" progId="Equation.3">
                  <p:embed/>
                </p:oleObj>
              </mc:Choice>
              <mc:Fallback>
                <p:oleObj name="Equation" r:id="rId5" imgW="253800" imgH="39348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8671" y="4092080"/>
                        <a:ext cx="452197" cy="70090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9"/>
          <p:cNvGraphicFramePr>
            <a:graphicFrameLocks noChangeAspect="1"/>
          </p:cNvGraphicFramePr>
          <p:nvPr/>
        </p:nvGraphicFramePr>
        <p:xfrm>
          <a:off x="1403648" y="5445224"/>
          <a:ext cx="512280" cy="5609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49" name="Equation" r:id="rId7" imgW="393480" imgH="431640" progId="Equation.3">
                  <p:embed/>
                </p:oleObj>
              </mc:Choice>
              <mc:Fallback>
                <p:oleObj name="Equation" r:id="rId7" imgW="393480" imgH="43164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648" y="5445224"/>
                        <a:ext cx="512280" cy="56095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10"/>
          <p:cNvGraphicFramePr>
            <a:graphicFrameLocks noChangeAspect="1"/>
          </p:cNvGraphicFramePr>
          <p:nvPr/>
        </p:nvGraphicFramePr>
        <p:xfrm>
          <a:off x="6286512" y="0"/>
          <a:ext cx="2844787" cy="15001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50" name="수식" r:id="rId9" imgW="876240" imgH="457200" progId="Equation.3">
                  <p:embed/>
                </p:oleObj>
              </mc:Choice>
              <mc:Fallback>
                <p:oleObj name="수식" r:id="rId9" imgW="876240" imgH="457200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86512" y="0"/>
                        <a:ext cx="2844787" cy="150017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직사각형 3"/>
          <p:cNvSpPr/>
          <p:nvPr/>
        </p:nvSpPr>
        <p:spPr>
          <a:xfrm>
            <a:off x="6228184" y="422922"/>
            <a:ext cx="287771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60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_______</a:t>
            </a:r>
            <a:endParaRPr lang="en-US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8" name="Text Box 2"/>
          <p:cNvSpPr txBox="1">
            <a:spLocks noChangeArrowheads="1"/>
          </p:cNvSpPr>
          <p:nvPr/>
        </p:nvSpPr>
        <p:spPr bwMode="auto">
          <a:xfrm>
            <a:off x="635000" y="2516188"/>
            <a:ext cx="7862888" cy="430212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2200" dirty="0">
                <a:cs typeface="Times New Roman" pitchFamily="18" charset="0"/>
              </a:rPr>
              <a:t>On rewriting,</a:t>
            </a:r>
            <a:endParaRPr lang="en-US" altLang="ko-KR" sz="2200" i="1" baseline="-25000" dirty="0">
              <a:cs typeface="Times New Roman" pitchFamily="18" charset="0"/>
            </a:endParaRPr>
          </a:p>
        </p:txBody>
      </p:sp>
      <p:sp>
        <p:nvSpPr>
          <p:cNvPr id="13319" name="Text Box 3"/>
          <p:cNvSpPr txBox="1">
            <a:spLocks noChangeArrowheads="1"/>
          </p:cNvSpPr>
          <p:nvPr/>
        </p:nvSpPr>
        <p:spPr bwMode="auto">
          <a:xfrm>
            <a:off x="635000" y="4149725"/>
            <a:ext cx="7862888" cy="431800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2200" dirty="0"/>
              <a:t>Assuming that </a:t>
            </a:r>
            <a:r>
              <a:rPr lang="en-US" altLang="ko-KR" sz="2200" dirty="0">
                <a:latin typeface="Symbol" pitchFamily="18" charset="2"/>
              </a:rPr>
              <a:t>D</a:t>
            </a:r>
            <a:r>
              <a:rPr lang="en-US" altLang="ko-KR" sz="2200" i="1" dirty="0"/>
              <a:t>H</a:t>
            </a:r>
            <a:r>
              <a:rPr lang="en-US" altLang="ko-KR" sz="2200" i="1" baseline="-25000" dirty="0"/>
              <a:t>vap,m</a:t>
            </a:r>
            <a:r>
              <a:rPr lang="en-US" altLang="ko-KR" sz="2200" dirty="0"/>
              <a:t> </a:t>
            </a:r>
            <a:r>
              <a:rPr lang="en-US" altLang="ko-KR" sz="2200" u="sng" dirty="0">
                <a:solidFill>
                  <a:srgbClr val="1515FF"/>
                </a:solidFill>
              </a:rPr>
              <a:t>does not depend on the temperature</a:t>
            </a:r>
            <a:r>
              <a:rPr lang="en-US" altLang="ko-KR" sz="2200" dirty="0"/>
              <a:t>,</a:t>
            </a:r>
            <a:endParaRPr lang="en-US" altLang="ko-KR" sz="2200" i="1" baseline="-25000" dirty="0"/>
          </a:p>
        </p:txBody>
      </p:sp>
      <p:sp>
        <p:nvSpPr>
          <p:cNvPr id="13320" name="Text Box 4"/>
          <p:cNvSpPr txBox="1">
            <a:spLocks noChangeArrowheads="1"/>
          </p:cNvSpPr>
          <p:nvPr/>
        </p:nvSpPr>
        <p:spPr bwMode="auto">
          <a:xfrm>
            <a:off x="635000" y="519113"/>
            <a:ext cx="7862888" cy="430212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2200" dirty="0"/>
              <a:t>Assuming that the gas </a:t>
            </a:r>
            <a:r>
              <a:rPr lang="en-US" altLang="ko-KR" sz="2200" u="sng" dirty="0">
                <a:solidFill>
                  <a:srgbClr val="1515FF"/>
                </a:solidFill>
              </a:rPr>
              <a:t>behaves ideally</a:t>
            </a:r>
            <a:r>
              <a:rPr lang="en-US" altLang="ko-KR" sz="2200" dirty="0"/>
              <a:t>, </a:t>
            </a:r>
            <a:r>
              <a:rPr lang="en-US" altLang="ko-KR" sz="2200" i="1" dirty="0"/>
              <a:t>V</a:t>
            </a:r>
            <a:r>
              <a:rPr lang="en-US" altLang="ko-KR" sz="2200" i="1" baseline="-25000" dirty="0"/>
              <a:t>m</a:t>
            </a:r>
            <a:r>
              <a:rPr lang="en-US" altLang="ko-KR" sz="2200" dirty="0"/>
              <a:t>(</a:t>
            </a:r>
            <a:r>
              <a:rPr lang="en-US" altLang="ko-KR" sz="2200" i="1" dirty="0"/>
              <a:t>g</a:t>
            </a:r>
            <a:r>
              <a:rPr lang="en-US" altLang="ko-KR" sz="2200" dirty="0"/>
              <a:t>) may be replaced by</a:t>
            </a:r>
            <a:endParaRPr lang="en-US" altLang="ko-KR" sz="2200" i="1" baseline="-25000" dirty="0"/>
          </a:p>
        </p:txBody>
      </p:sp>
      <p:sp>
        <p:nvSpPr>
          <p:cNvPr id="13321" name="Text Box 5"/>
          <p:cNvSpPr txBox="1">
            <a:spLocks noChangeArrowheads="1"/>
          </p:cNvSpPr>
          <p:nvPr/>
        </p:nvSpPr>
        <p:spPr bwMode="auto">
          <a:xfrm>
            <a:off x="635000" y="5768975"/>
            <a:ext cx="7862888" cy="430213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2200" dirty="0"/>
              <a:t>where </a:t>
            </a:r>
            <a:r>
              <a:rPr lang="en-US" altLang="ko-KR" sz="2200" i="1" dirty="0"/>
              <a:t>p</a:t>
            </a:r>
            <a:r>
              <a:rPr lang="en-US" altLang="ko-KR" sz="2200" dirty="0"/>
              <a:t>* is the pressure at some temperature </a:t>
            </a:r>
            <a:r>
              <a:rPr lang="en-US" altLang="ko-KR" sz="2200" i="1" dirty="0"/>
              <a:t>T</a:t>
            </a:r>
            <a:r>
              <a:rPr lang="en-US" altLang="ko-KR" sz="2200" dirty="0"/>
              <a:t>*.</a:t>
            </a:r>
            <a:endParaRPr lang="en-US" altLang="ko-KR" sz="2200" i="1" baseline="-25000" dirty="0"/>
          </a:p>
        </p:txBody>
      </p:sp>
      <p:sp>
        <p:nvSpPr>
          <p:cNvPr id="13322" name="Text Box 9"/>
          <p:cNvSpPr txBox="1">
            <a:spLocks noChangeArrowheads="1"/>
          </p:cNvSpPr>
          <p:nvPr/>
        </p:nvSpPr>
        <p:spPr bwMode="auto">
          <a:xfrm>
            <a:off x="7983538" y="3286125"/>
            <a:ext cx="514350" cy="430213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2200" dirty="0"/>
              <a:t>(7)</a:t>
            </a:r>
          </a:p>
        </p:txBody>
      </p:sp>
      <p:sp>
        <p:nvSpPr>
          <p:cNvPr id="13323" name="슬라이드 번호 개체 틀 10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F3AB711-92E0-402B-A986-D28456BE2DA8}" type="slidenum">
              <a:rPr lang="ko-KR" altLang="en-US"/>
              <a:pPr/>
              <a:t>21</a:t>
            </a:fld>
            <a:endParaRPr lang="ko-KR" altLang="en-US" dirty="0"/>
          </a:p>
        </p:txBody>
      </p:sp>
      <p:graphicFrame>
        <p:nvGraphicFramePr>
          <p:cNvPr id="12" name="개체 11"/>
          <p:cNvGraphicFramePr>
            <a:graphicFrameLocks noChangeAspect="1"/>
          </p:cNvGraphicFramePr>
          <p:nvPr/>
        </p:nvGraphicFramePr>
        <p:xfrm>
          <a:off x="1043608" y="1020763"/>
          <a:ext cx="7743233" cy="1495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57" name="Equation" r:id="rId3" imgW="3860640" imgH="685800" progId="Equation.3">
                  <p:embed/>
                </p:oleObj>
              </mc:Choice>
              <mc:Fallback>
                <p:oleObj name="Equation" r:id="rId3" imgW="3860640" imgH="6858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3608" y="1020763"/>
                        <a:ext cx="7743233" cy="1495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개체 12"/>
          <p:cNvGraphicFramePr>
            <a:graphicFrameLocks noChangeAspect="1"/>
          </p:cNvGraphicFramePr>
          <p:nvPr/>
        </p:nvGraphicFramePr>
        <p:xfrm>
          <a:off x="857224" y="2946400"/>
          <a:ext cx="7000924" cy="9473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58" name="Equation" r:id="rId5" imgW="3124080" imgH="419040" progId="Equation.3">
                  <p:embed/>
                </p:oleObj>
              </mc:Choice>
              <mc:Fallback>
                <p:oleObj name="Equation" r:id="rId5" imgW="3124080" imgH="41904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7224" y="2946400"/>
                        <a:ext cx="7000924" cy="94731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개체 13"/>
          <p:cNvGraphicFramePr>
            <a:graphicFrameLocks noChangeAspect="1"/>
          </p:cNvGraphicFramePr>
          <p:nvPr/>
        </p:nvGraphicFramePr>
        <p:xfrm>
          <a:off x="1330325" y="4780446"/>
          <a:ext cx="4075948" cy="962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59" name="Equation" r:id="rId7" imgW="2044440" imgH="482400" progId="Equation.3">
                  <p:embed/>
                </p:oleObj>
              </mc:Choice>
              <mc:Fallback>
                <p:oleObj name="Equation" r:id="rId7" imgW="2044440" imgH="48240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0325" y="4780446"/>
                        <a:ext cx="4075948" cy="962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직사각형 14"/>
          <p:cNvSpPr/>
          <p:nvPr/>
        </p:nvSpPr>
        <p:spPr>
          <a:xfrm>
            <a:off x="8391995" y="3180109"/>
            <a:ext cx="8533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 smtClean="0">
                <a:solidFill>
                  <a:srgbClr val="1515FF"/>
                </a:solidFill>
              </a:rPr>
              <a:t>(4.11) </a:t>
            </a:r>
            <a:endParaRPr lang="en-US" altLang="ko-KR" b="1" dirty="0">
              <a:solidFill>
                <a:srgbClr val="1515FF"/>
              </a:solidFill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6000761" y="4929198"/>
            <a:ext cx="33293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u="sng" dirty="0" smtClean="0">
                <a:solidFill>
                  <a:srgbClr val="1515FF"/>
                </a:solidFill>
              </a:rPr>
              <a:t> Ideal Gas +</a:t>
            </a:r>
          </a:p>
          <a:p>
            <a:r>
              <a:rPr lang="en-US" altLang="ko-KR" u="sng" dirty="0" smtClean="0">
                <a:solidFill>
                  <a:srgbClr val="1515FF"/>
                </a:solidFill>
              </a:rPr>
              <a:t> Negligible Volume of Liquid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 Box 1027"/>
          <p:cNvSpPr txBox="1">
            <a:spLocks noChangeArrowheads="1"/>
          </p:cNvSpPr>
          <p:nvPr/>
        </p:nvSpPr>
        <p:spPr bwMode="auto">
          <a:xfrm>
            <a:off x="142844" y="4724400"/>
            <a:ext cx="8786874" cy="1208023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2900"/>
              </a:lnSpc>
            </a:pPr>
            <a:r>
              <a:rPr lang="en-US" altLang="ko-KR" dirty="0" smtClean="0"/>
              <a:t>A </a:t>
            </a:r>
            <a:r>
              <a:rPr lang="en-US" altLang="ko-KR" dirty="0"/>
              <a:t>typical liquid-vapor phase boundary</a:t>
            </a:r>
            <a:r>
              <a:rPr lang="en-US" altLang="ko-KR" dirty="0" smtClean="0"/>
              <a:t>.</a:t>
            </a:r>
          </a:p>
          <a:p>
            <a:pPr>
              <a:lnSpc>
                <a:spcPts val="2900"/>
              </a:lnSpc>
            </a:pPr>
            <a:r>
              <a:rPr lang="en-US" altLang="ko-KR" dirty="0" smtClean="0"/>
              <a:t>The </a:t>
            </a:r>
            <a:r>
              <a:rPr lang="en-US" altLang="ko-KR" dirty="0"/>
              <a:t>boundary can be regarded as a plot of the vapor pressure against </a:t>
            </a:r>
            <a:r>
              <a:rPr lang="en-US" altLang="ko-KR" i="1" dirty="0" smtClean="0"/>
              <a:t>T</a:t>
            </a:r>
            <a:r>
              <a:rPr lang="en-US" altLang="ko-KR" dirty="0" smtClean="0"/>
              <a:t>.</a:t>
            </a:r>
          </a:p>
          <a:p>
            <a:pPr>
              <a:lnSpc>
                <a:spcPts val="2900"/>
              </a:lnSpc>
            </a:pPr>
            <a:r>
              <a:rPr lang="en-US" altLang="ko-KR" dirty="0" smtClean="0"/>
              <a:t>The </a:t>
            </a:r>
            <a:r>
              <a:rPr lang="en-US" altLang="ko-KR" dirty="0"/>
              <a:t>phase boundary terminates at the critical point (not shown).</a:t>
            </a:r>
          </a:p>
        </p:txBody>
      </p:sp>
      <p:pic>
        <p:nvPicPr>
          <p:cNvPr id="14340" name="Picture 103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0163" y="104775"/>
            <a:ext cx="4308475" cy="4772025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</p:pic>
      <p:sp>
        <p:nvSpPr>
          <p:cNvPr id="14341" name="Line 1040"/>
          <p:cNvSpPr>
            <a:spLocks noChangeShapeType="1"/>
          </p:cNvSpPr>
          <p:nvPr/>
        </p:nvSpPr>
        <p:spPr bwMode="auto">
          <a:xfrm flipH="1" flipV="1">
            <a:off x="2428859" y="2133599"/>
            <a:ext cx="2000264" cy="4571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ko-KR" altLang="en-US" dirty="0"/>
          </a:p>
        </p:txBody>
      </p:sp>
      <p:sp>
        <p:nvSpPr>
          <p:cNvPr id="14342" name="슬라이드 번호 개체 틀 5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1E358A7-90DC-4970-B5C2-0DA1A614ED51}" type="slidenum">
              <a:rPr lang="ko-KR" altLang="en-US"/>
              <a:pPr/>
              <a:t>22</a:t>
            </a:fld>
            <a:endParaRPr lang="ko-KR" altLang="en-US" dirty="0"/>
          </a:p>
        </p:txBody>
      </p:sp>
      <p:sp>
        <p:nvSpPr>
          <p:cNvPr id="7" name="직사각형 6"/>
          <p:cNvSpPr/>
          <p:nvPr/>
        </p:nvSpPr>
        <p:spPr>
          <a:xfrm>
            <a:off x="-30163" y="104775"/>
            <a:ext cx="148329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 smtClean="0"/>
              <a:t>Figure 4.17</a:t>
            </a:r>
            <a:r>
              <a:rPr lang="en-US" altLang="ko-KR" dirty="0" smtClean="0"/>
              <a:t> </a:t>
            </a:r>
            <a:endParaRPr lang="en-US" altLang="ko-KR" dirty="0"/>
          </a:p>
        </p:txBody>
      </p:sp>
      <p:graphicFrame>
        <p:nvGraphicFramePr>
          <p:cNvPr id="2" name="Object 3"/>
          <p:cNvGraphicFramePr>
            <a:graphicFrameLocks noChangeAspect="1"/>
          </p:cNvGraphicFramePr>
          <p:nvPr/>
        </p:nvGraphicFramePr>
        <p:xfrm>
          <a:off x="4429123" y="1928802"/>
          <a:ext cx="4357718" cy="11521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5" name="Equation" r:id="rId4" imgW="2044440" imgH="482400" progId="Equation.3">
                  <p:embed/>
                </p:oleObj>
              </mc:Choice>
              <mc:Fallback>
                <p:oleObj name="Equation" r:id="rId4" imgW="2044440" imgH="4824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9123" y="1928802"/>
                        <a:ext cx="4357718" cy="115212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4"/>
          <p:cNvGraphicFramePr>
            <a:graphicFrameLocks noChangeAspect="1"/>
          </p:cNvGraphicFramePr>
          <p:nvPr/>
        </p:nvGraphicFramePr>
        <p:xfrm>
          <a:off x="6286500" y="0"/>
          <a:ext cx="2844800" cy="1500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6" name="수식" r:id="rId6" imgW="876240" imgH="457200" progId="Equation.3">
                  <p:embed/>
                </p:oleObj>
              </mc:Choice>
              <mc:Fallback>
                <p:oleObj name="수식" r:id="rId6" imgW="876240" imgH="4572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86500" y="0"/>
                        <a:ext cx="2844800" cy="1500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Text Box 1026"/>
          <p:cNvSpPr txBox="1">
            <a:spLocks noChangeArrowheads="1"/>
          </p:cNvSpPr>
          <p:nvPr/>
        </p:nvSpPr>
        <p:spPr bwMode="auto">
          <a:xfrm>
            <a:off x="0" y="183862"/>
            <a:ext cx="7862888" cy="584775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3200" b="1" dirty="0" smtClean="0">
                <a:solidFill>
                  <a:srgbClr val="0000BE"/>
                </a:solidFill>
                <a:cs typeface="Times New Roman" pitchFamily="18" charset="0"/>
              </a:rPr>
              <a:t>4.6(d) Solid-Vapor Boundary</a:t>
            </a:r>
            <a:endParaRPr lang="en-US" altLang="ko-KR" sz="3200" b="1" baseline="-25000" dirty="0">
              <a:solidFill>
                <a:srgbClr val="0000BE"/>
              </a:solidFill>
              <a:cs typeface="Times New Roman" pitchFamily="18" charset="0"/>
            </a:endParaRPr>
          </a:p>
        </p:txBody>
      </p:sp>
      <p:sp>
        <p:nvSpPr>
          <p:cNvPr id="15366" name="Text Box 1027"/>
          <p:cNvSpPr txBox="1">
            <a:spLocks noChangeArrowheads="1"/>
          </p:cNvSpPr>
          <p:nvPr/>
        </p:nvSpPr>
        <p:spPr bwMode="auto">
          <a:xfrm>
            <a:off x="812800" y="981075"/>
            <a:ext cx="7862888" cy="430213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2200" dirty="0">
                <a:latin typeface="Symbol" pitchFamily="18" charset="2"/>
                <a:cs typeface="Times New Roman" pitchFamily="18" charset="0"/>
              </a:rPr>
              <a:t>D</a:t>
            </a:r>
            <a:r>
              <a:rPr lang="en-US" altLang="ko-KR" sz="2200" i="1" dirty="0">
                <a:cs typeface="Times New Roman" pitchFamily="18" charset="0"/>
              </a:rPr>
              <a:t>H</a:t>
            </a:r>
            <a:r>
              <a:rPr lang="en-US" altLang="ko-KR" sz="2200" i="1" baseline="-25000" dirty="0">
                <a:cs typeface="Times New Roman" pitchFamily="18" charset="0"/>
              </a:rPr>
              <a:t>sub,m</a:t>
            </a:r>
            <a:r>
              <a:rPr lang="en-US" altLang="ko-KR" sz="2200" dirty="0">
                <a:cs typeface="Times New Roman" pitchFamily="18" charset="0"/>
              </a:rPr>
              <a:t>: the molar enthalpy of sublimation</a:t>
            </a:r>
            <a:endParaRPr lang="en-US" altLang="ko-KR" sz="2200" i="1" baseline="-25000" dirty="0">
              <a:cs typeface="Times New Roman" pitchFamily="18" charset="0"/>
            </a:endParaRPr>
          </a:p>
        </p:txBody>
      </p:sp>
      <p:sp>
        <p:nvSpPr>
          <p:cNvPr id="15367" name="Text Box 1028"/>
          <p:cNvSpPr txBox="1">
            <a:spLocks noChangeArrowheads="1"/>
          </p:cNvSpPr>
          <p:nvPr/>
        </p:nvSpPr>
        <p:spPr bwMode="auto">
          <a:xfrm>
            <a:off x="812800" y="1628775"/>
            <a:ext cx="7862888" cy="430213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2200" dirty="0">
                <a:cs typeface="Times New Roman" pitchFamily="18" charset="0"/>
              </a:rPr>
              <a:t>Similarly,</a:t>
            </a:r>
            <a:endParaRPr lang="en-US" altLang="ko-KR" sz="2200" i="1" baseline="-25000" dirty="0">
              <a:cs typeface="Times New Roman" pitchFamily="18" charset="0"/>
            </a:endParaRPr>
          </a:p>
        </p:txBody>
      </p:sp>
      <p:sp>
        <p:nvSpPr>
          <p:cNvPr id="15368" name="Text Box 1029"/>
          <p:cNvSpPr txBox="1">
            <a:spLocks noChangeArrowheads="1"/>
          </p:cNvSpPr>
          <p:nvPr/>
        </p:nvSpPr>
        <p:spPr bwMode="auto">
          <a:xfrm>
            <a:off x="812800" y="3141663"/>
            <a:ext cx="3111128" cy="431800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2200" dirty="0">
                <a:cs typeface="Times New Roman" pitchFamily="18" charset="0"/>
              </a:rPr>
              <a:t>usu. </a:t>
            </a:r>
            <a:r>
              <a:rPr lang="en-US" altLang="ko-KR" sz="2200" dirty="0">
                <a:latin typeface="Symbol" pitchFamily="18" charset="2"/>
                <a:cs typeface="Times New Roman" pitchFamily="18" charset="0"/>
              </a:rPr>
              <a:t>D</a:t>
            </a:r>
            <a:r>
              <a:rPr lang="en-US" altLang="ko-KR" sz="2200" i="1" dirty="0">
                <a:cs typeface="Times New Roman" pitchFamily="18" charset="0"/>
              </a:rPr>
              <a:t>H</a:t>
            </a:r>
            <a:r>
              <a:rPr lang="en-US" altLang="ko-KR" sz="2200" i="1" baseline="-25000" dirty="0">
                <a:cs typeface="Times New Roman" pitchFamily="18" charset="0"/>
              </a:rPr>
              <a:t>sub,m</a:t>
            </a:r>
            <a:r>
              <a:rPr lang="en-US" altLang="ko-KR" sz="2200" dirty="0">
                <a:cs typeface="Times New Roman" pitchFamily="18" charset="0"/>
              </a:rPr>
              <a:t> &gt; </a:t>
            </a:r>
            <a:r>
              <a:rPr lang="en-US" altLang="ko-KR" sz="2200" dirty="0">
                <a:latin typeface="Symbol" pitchFamily="18" charset="2"/>
                <a:cs typeface="Times New Roman" pitchFamily="18" charset="0"/>
              </a:rPr>
              <a:t>D</a:t>
            </a:r>
            <a:r>
              <a:rPr lang="en-US" altLang="ko-KR" sz="2200" i="1" dirty="0">
                <a:cs typeface="Times New Roman" pitchFamily="18" charset="0"/>
              </a:rPr>
              <a:t>H</a:t>
            </a:r>
            <a:r>
              <a:rPr lang="en-US" altLang="ko-KR" sz="2200" i="1" baseline="-25000" dirty="0">
                <a:cs typeface="Times New Roman" pitchFamily="18" charset="0"/>
              </a:rPr>
              <a:t>vap,m</a:t>
            </a:r>
          </a:p>
        </p:txBody>
      </p:sp>
      <p:sp>
        <p:nvSpPr>
          <p:cNvPr id="15369" name="Text Box 1030"/>
          <p:cNvSpPr txBox="1">
            <a:spLocks noChangeArrowheads="1"/>
          </p:cNvSpPr>
          <p:nvPr/>
        </p:nvSpPr>
        <p:spPr bwMode="auto">
          <a:xfrm>
            <a:off x="107504" y="3783013"/>
            <a:ext cx="9023796" cy="430887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2200" dirty="0">
                <a:cs typeface="Times New Roman" pitchFamily="18" charset="0"/>
              </a:rPr>
              <a:t>The slope       is steeper </a:t>
            </a:r>
            <a:r>
              <a:rPr lang="en-US" altLang="ko-KR" sz="2200" dirty="0" smtClean="0">
                <a:cs typeface="Times New Roman" pitchFamily="18" charset="0"/>
              </a:rPr>
              <a:t>for sublimation than for vaporization. </a:t>
            </a:r>
            <a:r>
              <a:rPr lang="en-US" altLang="ko-KR" sz="2200" dirty="0">
                <a:cs typeface="Times New Roman" pitchFamily="18" charset="0"/>
              </a:rPr>
              <a:t>(See </a:t>
            </a:r>
            <a:r>
              <a:rPr lang="en-US" altLang="ko-KR" sz="2200" dirty="0" smtClean="0">
                <a:cs typeface="Times New Roman" pitchFamily="18" charset="0"/>
              </a:rPr>
              <a:t>Fig. 4.18)</a:t>
            </a:r>
            <a:endParaRPr lang="en-US" altLang="ko-KR" sz="2200" i="1" baseline="-25000" dirty="0">
              <a:cs typeface="Times New Roman" pitchFamily="18" charset="0"/>
            </a:endParaRPr>
          </a:p>
        </p:txBody>
      </p:sp>
      <p:sp>
        <p:nvSpPr>
          <p:cNvPr id="15370" name="Text Box 1031"/>
          <p:cNvSpPr txBox="1">
            <a:spLocks noChangeArrowheads="1"/>
          </p:cNvSpPr>
          <p:nvPr/>
        </p:nvSpPr>
        <p:spPr bwMode="auto">
          <a:xfrm>
            <a:off x="500034" y="4654550"/>
            <a:ext cx="8175654" cy="430213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2200" b="1" dirty="0">
                <a:solidFill>
                  <a:srgbClr val="0000BE"/>
                </a:solidFill>
                <a:cs typeface="Times New Roman" pitchFamily="18" charset="0"/>
              </a:rPr>
              <a:t>The solid-liquid-gas equilibrium</a:t>
            </a:r>
          </a:p>
        </p:txBody>
      </p:sp>
      <p:sp>
        <p:nvSpPr>
          <p:cNvPr id="15371" name="Text Box 1032"/>
          <p:cNvSpPr txBox="1">
            <a:spLocks noChangeArrowheads="1"/>
          </p:cNvSpPr>
          <p:nvPr/>
        </p:nvSpPr>
        <p:spPr bwMode="auto">
          <a:xfrm>
            <a:off x="812800" y="5157788"/>
            <a:ext cx="7862888" cy="1108075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2200" b="1" u="sng" dirty="0">
                <a:solidFill>
                  <a:srgbClr val="CC0000"/>
                </a:solidFill>
                <a:ea typeface="Ebrima" pitchFamily="2" charset="0"/>
                <a:cs typeface="Times New Roman" pitchFamily="18" charset="0"/>
              </a:rPr>
              <a:t>Triple point</a:t>
            </a:r>
            <a:r>
              <a:rPr lang="en-US" altLang="ko-KR" sz="2200" dirty="0">
                <a:ea typeface="굴림" pitchFamily="50" charset="-127"/>
                <a:cs typeface="Times New Roman" pitchFamily="18" charset="0"/>
              </a:rPr>
              <a:t>:  A point where solid, liquid, and gas can all coexist in </a:t>
            </a:r>
          </a:p>
          <a:p>
            <a:pPr marL="1611313" indent="-1611313">
              <a:defRPr/>
            </a:pPr>
            <a:r>
              <a:rPr lang="en-US" altLang="ko-KR" sz="2200" dirty="0">
                <a:ea typeface="굴림" pitchFamily="50" charset="-127"/>
                <a:cs typeface="Times New Roman" pitchFamily="18" charset="0"/>
              </a:rPr>
              <a:t>                       </a:t>
            </a:r>
            <a:r>
              <a:rPr lang="en-US" altLang="ko-KR" sz="2200" dirty="0" smtClean="0">
                <a:ea typeface="굴림" pitchFamily="50" charset="-127"/>
                <a:cs typeface="Times New Roman" pitchFamily="18" charset="0"/>
              </a:rPr>
              <a:t>equilibrium</a:t>
            </a:r>
            <a:r>
              <a:rPr lang="en-US" altLang="ko-KR" sz="2200" dirty="0">
                <a:ea typeface="굴림" pitchFamily="50" charset="-127"/>
                <a:cs typeface="Times New Roman" pitchFamily="18" charset="0"/>
              </a:rPr>
              <a:t>. </a:t>
            </a:r>
            <a:r>
              <a:rPr lang="en-US" altLang="ko-KR" sz="2200" dirty="0" smtClean="0">
                <a:ea typeface="굴림" pitchFamily="50" charset="-127"/>
                <a:cs typeface="Times New Roman" pitchFamily="18" charset="0"/>
              </a:rPr>
              <a:t> It </a:t>
            </a:r>
            <a:r>
              <a:rPr lang="en-US" altLang="ko-KR" sz="2200" dirty="0">
                <a:ea typeface="굴림" pitchFamily="50" charset="-127"/>
                <a:cs typeface="Times New Roman" pitchFamily="18" charset="0"/>
              </a:rPr>
              <a:t>is given by the values of </a:t>
            </a:r>
            <a:r>
              <a:rPr lang="en-US" altLang="ko-KR" sz="2200" i="1" dirty="0">
                <a:ea typeface="굴림" pitchFamily="50" charset="-127"/>
                <a:cs typeface="Times New Roman" pitchFamily="18" charset="0"/>
              </a:rPr>
              <a:t>p</a:t>
            </a:r>
            <a:r>
              <a:rPr lang="en-US" altLang="ko-KR" sz="2200" dirty="0">
                <a:ea typeface="굴림" pitchFamily="50" charset="-127"/>
                <a:cs typeface="Times New Roman" pitchFamily="18" charset="0"/>
              </a:rPr>
              <a:t> and </a:t>
            </a:r>
            <a:r>
              <a:rPr lang="en-US" altLang="ko-KR" sz="2200" i="1" dirty="0">
                <a:ea typeface="굴림" pitchFamily="50" charset="-127"/>
                <a:cs typeface="Times New Roman" pitchFamily="18" charset="0"/>
              </a:rPr>
              <a:t>T</a:t>
            </a:r>
            <a:r>
              <a:rPr lang="en-US" altLang="ko-KR" sz="2200" dirty="0">
                <a:ea typeface="굴림" pitchFamily="50" charset="-127"/>
                <a:cs typeface="Times New Roman" pitchFamily="18" charset="0"/>
              </a:rPr>
              <a:t> for which </a:t>
            </a:r>
            <a:r>
              <a:rPr lang="en-US" altLang="ko-KR" sz="2200" u="sng" dirty="0">
                <a:solidFill>
                  <a:srgbClr val="1515FF"/>
                </a:solidFill>
                <a:ea typeface="굴림" pitchFamily="50" charset="-127"/>
                <a:cs typeface="Times New Roman" pitchFamily="18" charset="0"/>
              </a:rPr>
              <a:t>all three chemical potentials are equal</a:t>
            </a:r>
            <a:r>
              <a:rPr lang="en-US" altLang="ko-KR" sz="2200" dirty="0">
                <a:ea typeface="굴림" pitchFamily="50" charset="-127"/>
                <a:cs typeface="Times New Roman" pitchFamily="18" charset="0"/>
              </a:rPr>
              <a:t>.</a:t>
            </a:r>
            <a:endParaRPr lang="en-US" altLang="ko-KR" sz="2200" i="1" baseline="-25000" dirty="0">
              <a:ea typeface="굴림" pitchFamily="50" charset="-127"/>
              <a:cs typeface="Times New Roman" pitchFamily="18" charset="0"/>
            </a:endParaRPr>
          </a:p>
        </p:txBody>
      </p:sp>
      <p:sp>
        <p:nvSpPr>
          <p:cNvPr id="15372" name="슬라이드 번호 개체 틀 11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EF41754-7DB6-4EC7-8A45-C805DB26BF27}" type="slidenum">
              <a:rPr lang="ko-KR" altLang="en-US"/>
              <a:pPr/>
              <a:t>23</a:t>
            </a:fld>
            <a:endParaRPr lang="ko-KR" altLang="en-US" dirty="0"/>
          </a:p>
        </p:txBody>
      </p:sp>
      <p:graphicFrame>
        <p:nvGraphicFramePr>
          <p:cNvPr id="13" name="개체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809831"/>
              </p:ext>
            </p:extLst>
          </p:nvPr>
        </p:nvGraphicFramePr>
        <p:xfrm>
          <a:off x="1144588" y="2168525"/>
          <a:ext cx="3630612" cy="817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17" name="수식" r:id="rId3" imgW="2031840" imgH="457200" progId="Equation.3">
                  <p:embed/>
                </p:oleObj>
              </mc:Choice>
              <mc:Fallback>
                <p:oleObj name="수식" r:id="rId3" imgW="2031840" imgH="4572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4588" y="2168525"/>
                        <a:ext cx="3630612" cy="817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6"/>
          <p:cNvGraphicFramePr>
            <a:graphicFrameLocks noChangeAspect="1"/>
          </p:cNvGraphicFramePr>
          <p:nvPr/>
        </p:nvGraphicFramePr>
        <p:xfrm>
          <a:off x="5019675" y="2097275"/>
          <a:ext cx="3902075" cy="912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18" name="Equation" r:id="rId5" imgW="2031840" imgH="482400" progId="Equation.3">
                  <p:embed/>
                </p:oleObj>
              </mc:Choice>
              <mc:Fallback>
                <p:oleObj name="Equation" r:id="rId5" imgW="2031840" imgH="4824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19675" y="2097275"/>
                        <a:ext cx="3902075" cy="9128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개체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7396592"/>
              </p:ext>
            </p:extLst>
          </p:nvPr>
        </p:nvGraphicFramePr>
        <p:xfrm>
          <a:off x="1327873" y="3690610"/>
          <a:ext cx="504825" cy="715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19" name="수식" r:id="rId7" imgW="253800" imgH="393480" progId="Equation.3">
                  <p:embed/>
                </p:oleObj>
              </mc:Choice>
              <mc:Fallback>
                <p:oleObj name="수식" r:id="rId7" imgW="253800" imgH="39348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7873" y="3690610"/>
                        <a:ext cx="504825" cy="7159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8"/>
          <p:cNvGraphicFramePr>
            <a:graphicFrameLocks noChangeAspect="1"/>
          </p:cNvGraphicFramePr>
          <p:nvPr/>
        </p:nvGraphicFramePr>
        <p:xfrm>
          <a:off x="6286500" y="0"/>
          <a:ext cx="2844800" cy="1500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20" name="수식" r:id="rId9" imgW="876240" imgH="457200" progId="Equation.3">
                  <p:embed/>
                </p:oleObj>
              </mc:Choice>
              <mc:Fallback>
                <p:oleObj name="수식" r:id="rId9" imgW="876240" imgH="45720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86500" y="0"/>
                        <a:ext cx="2844800" cy="1500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직사각형 3"/>
          <p:cNvSpPr/>
          <p:nvPr/>
        </p:nvSpPr>
        <p:spPr>
          <a:xfrm>
            <a:off x="1331640" y="2767280"/>
            <a:ext cx="23042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5400" b="1" dirty="0" smtClean="0">
                <a:solidFill>
                  <a:srgbClr val="FF0000"/>
                </a:solidFill>
                <a:cs typeface="Times New Roman" pitchFamily="18" charset="0"/>
              </a:rPr>
              <a:t>______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7862888" y="6184870"/>
            <a:ext cx="133722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>
                <a:solidFill>
                  <a:srgbClr val="1515FF"/>
                </a:solidFill>
              </a:rPr>
              <a:t>-</a:t>
            </a:r>
            <a:r>
              <a:rPr lang="en-US" altLang="ko-KR" b="1" dirty="0" smtClean="0">
                <a:solidFill>
                  <a:srgbClr val="1515FF"/>
                </a:solidFill>
              </a:rPr>
              <a:t>2014-4-24</a:t>
            </a:r>
            <a:endParaRPr lang="ko-KR" altLang="en-US" b="1" dirty="0">
              <a:solidFill>
                <a:srgbClr val="1515FF"/>
              </a:solidFill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0" y="4058636"/>
            <a:ext cx="802215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b="1" dirty="0" smtClean="0">
                <a:solidFill>
                  <a:srgbClr val="FF0000"/>
                </a:solidFill>
                <a:cs typeface="Times New Roman" pitchFamily="18" charset="0"/>
              </a:rPr>
              <a:t>_________________________________________________________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6084168" y="444667"/>
            <a:ext cx="32403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60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________</a:t>
            </a:r>
            <a:endParaRPr lang="en-US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Text Box 1026"/>
          <p:cNvSpPr txBox="1">
            <a:spLocks noChangeArrowheads="1"/>
          </p:cNvSpPr>
          <p:nvPr/>
        </p:nvSpPr>
        <p:spPr bwMode="auto">
          <a:xfrm>
            <a:off x="0" y="36513"/>
            <a:ext cx="7413625" cy="457200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2400" b="1" dirty="0" smtClean="0">
                <a:solidFill>
                  <a:srgbClr val="0000BE"/>
                </a:solidFill>
                <a:cs typeface="Times New Roman" pitchFamily="18" charset="0"/>
              </a:rPr>
              <a:t>4.6 More Remarks </a:t>
            </a:r>
            <a:r>
              <a:rPr lang="en-US" altLang="ko-KR" sz="2400" b="1" dirty="0">
                <a:solidFill>
                  <a:srgbClr val="0000BE"/>
                </a:solidFill>
                <a:cs typeface="Times New Roman" pitchFamily="18" charset="0"/>
              </a:rPr>
              <a:t>about </a:t>
            </a:r>
            <a:r>
              <a:rPr lang="en-US" altLang="ko-KR" sz="2400" b="1" dirty="0" smtClean="0">
                <a:solidFill>
                  <a:srgbClr val="0000BE"/>
                </a:solidFill>
                <a:cs typeface="Times New Roman" pitchFamily="18" charset="0"/>
              </a:rPr>
              <a:t>Phase Transitions</a:t>
            </a:r>
            <a:endParaRPr lang="en-US" altLang="ko-KR" sz="2400" b="1" dirty="0">
              <a:solidFill>
                <a:srgbClr val="0000BE"/>
              </a:solidFill>
              <a:cs typeface="Times New Roman" pitchFamily="18" charset="0"/>
            </a:endParaRPr>
          </a:p>
        </p:txBody>
      </p:sp>
      <p:sp>
        <p:nvSpPr>
          <p:cNvPr id="17414" name="Text Box 1027"/>
          <p:cNvSpPr txBox="1">
            <a:spLocks noChangeArrowheads="1"/>
          </p:cNvSpPr>
          <p:nvPr/>
        </p:nvSpPr>
        <p:spPr bwMode="auto">
          <a:xfrm>
            <a:off x="612993" y="603497"/>
            <a:ext cx="7862888" cy="430213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2200" b="1" u="sng" dirty="0">
                <a:solidFill>
                  <a:srgbClr val="FF0000"/>
                </a:solidFill>
                <a:cs typeface="Times New Roman" pitchFamily="18" charset="0"/>
              </a:rPr>
              <a:t>At the transition point</a:t>
            </a:r>
            <a:r>
              <a:rPr lang="en-US" altLang="ko-KR" sz="2200" dirty="0">
                <a:cs typeface="Times New Roman" pitchFamily="18" charset="0"/>
              </a:rPr>
              <a:t>,</a:t>
            </a:r>
            <a:endParaRPr lang="en-US" altLang="ko-KR" sz="2200" i="1" baseline="-25000" dirty="0">
              <a:cs typeface="Times New Roman" pitchFamily="18" charset="0"/>
            </a:endParaRPr>
          </a:p>
        </p:txBody>
      </p:sp>
      <p:sp>
        <p:nvSpPr>
          <p:cNvPr id="17415" name="Text Box 1028"/>
          <p:cNvSpPr txBox="1">
            <a:spLocks noChangeArrowheads="1"/>
          </p:cNvSpPr>
          <p:nvPr/>
        </p:nvSpPr>
        <p:spPr bwMode="auto">
          <a:xfrm>
            <a:off x="612993" y="2989256"/>
            <a:ext cx="7862888" cy="2012859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ko-KR" sz="2200" dirty="0">
                <a:cs typeface="Times New Roman" pitchFamily="18" charset="0"/>
              </a:rPr>
              <a:t>Since both </a:t>
            </a:r>
            <a:r>
              <a:rPr lang="en-US" altLang="ko-KR" sz="2200" dirty="0">
                <a:latin typeface="Symbol" pitchFamily="18" charset="2"/>
                <a:cs typeface="Times New Roman" pitchFamily="18" charset="0"/>
              </a:rPr>
              <a:t>D</a:t>
            </a:r>
            <a:r>
              <a:rPr lang="en-US" altLang="ko-KR" sz="2200" i="1" dirty="0">
                <a:cs typeface="Times New Roman" pitchFamily="18" charset="0"/>
              </a:rPr>
              <a:t>V</a:t>
            </a:r>
            <a:r>
              <a:rPr lang="en-US" altLang="ko-KR" sz="2200" i="1" baseline="-25000" dirty="0">
                <a:cs typeface="Times New Roman" pitchFamily="18" charset="0"/>
              </a:rPr>
              <a:t>m</a:t>
            </a:r>
            <a:r>
              <a:rPr lang="en-US" altLang="ko-KR" sz="2200" dirty="0">
                <a:cs typeface="Times New Roman" pitchFamily="18" charset="0"/>
              </a:rPr>
              <a:t> and </a:t>
            </a:r>
            <a:r>
              <a:rPr lang="en-US" altLang="ko-KR" sz="2200" dirty="0">
                <a:latin typeface="Symbol" pitchFamily="18" charset="2"/>
                <a:cs typeface="Times New Roman" pitchFamily="18" charset="0"/>
              </a:rPr>
              <a:t>D</a:t>
            </a:r>
            <a:r>
              <a:rPr lang="en-US" altLang="ko-KR" sz="2200" i="1" dirty="0">
                <a:cs typeface="Times New Roman" pitchFamily="18" charset="0"/>
              </a:rPr>
              <a:t>H</a:t>
            </a:r>
            <a:r>
              <a:rPr lang="en-US" altLang="ko-KR" sz="2200" i="1" baseline="-25000" dirty="0">
                <a:cs typeface="Times New Roman" pitchFamily="18" charset="0"/>
              </a:rPr>
              <a:t>m</a:t>
            </a:r>
            <a:r>
              <a:rPr lang="en-US" altLang="ko-KR" sz="2200" dirty="0">
                <a:cs typeface="Times New Roman" pitchFamily="18" charset="0"/>
              </a:rPr>
              <a:t> are non-zero, it follows that          and         </a:t>
            </a:r>
            <a:r>
              <a:rPr lang="en-US" altLang="ko-KR" sz="2200" dirty="0" smtClean="0">
                <a:cs typeface="Times New Roman" pitchFamily="18" charset="0"/>
              </a:rPr>
              <a:t>can be </a:t>
            </a:r>
            <a:r>
              <a:rPr lang="en-US" altLang="ko-KR" sz="2200" dirty="0">
                <a:cs typeface="Times New Roman" pitchFamily="18" charset="0"/>
              </a:rPr>
              <a:t>different on either side of the transition. </a:t>
            </a:r>
            <a:r>
              <a:rPr lang="en-US" altLang="ko-KR" sz="2200" dirty="0" smtClean="0">
                <a:cs typeface="Times New Roman" pitchFamily="18" charset="0"/>
              </a:rPr>
              <a:t> In </a:t>
            </a:r>
            <a:r>
              <a:rPr lang="en-US" altLang="ko-KR" sz="2200" dirty="0">
                <a:cs typeface="Times New Roman" pitchFamily="18" charset="0"/>
              </a:rPr>
              <a:t>other words, the </a:t>
            </a:r>
            <a:r>
              <a:rPr lang="en-US" altLang="ko-KR" sz="2400" b="1" u="sng" dirty="0" smtClean="0">
                <a:solidFill>
                  <a:srgbClr val="FF0000"/>
                </a:solidFill>
                <a:cs typeface="Times New Roman" pitchFamily="18" charset="0"/>
              </a:rPr>
              <a:t>derivatives </a:t>
            </a:r>
            <a:r>
              <a:rPr lang="en-US" altLang="ko-KR" sz="2400" b="1" u="sng" dirty="0">
                <a:solidFill>
                  <a:srgbClr val="FF0000"/>
                </a:solidFill>
                <a:cs typeface="Times New Roman" pitchFamily="18" charset="0"/>
              </a:rPr>
              <a:t>of </a:t>
            </a:r>
            <a:r>
              <a:rPr lang="en-US" altLang="ko-KR" sz="2400" b="1" u="sng" dirty="0" smtClean="0">
                <a:solidFill>
                  <a:srgbClr val="FF0000"/>
                </a:solidFill>
                <a:cs typeface="Times New Roman" pitchFamily="18" charset="0"/>
              </a:rPr>
              <a:t>Gibbs free energy can be </a:t>
            </a:r>
            <a:r>
              <a:rPr lang="en-US" altLang="ko-KR" sz="2400" b="1" u="sng" dirty="0">
                <a:solidFill>
                  <a:srgbClr val="FF0000"/>
                </a:solidFill>
                <a:cs typeface="Times New Roman" pitchFamily="18" charset="0"/>
              </a:rPr>
              <a:t>discontinuous</a:t>
            </a:r>
            <a:r>
              <a:rPr lang="en-US" altLang="ko-KR" sz="2200" dirty="0">
                <a:cs typeface="Times New Roman" pitchFamily="18" charset="0"/>
              </a:rPr>
              <a:t>. </a:t>
            </a:r>
            <a:r>
              <a:rPr lang="en-US" altLang="ko-KR" sz="2200" dirty="0" smtClean="0">
                <a:cs typeface="Times New Roman" pitchFamily="18" charset="0"/>
              </a:rPr>
              <a:t> This </a:t>
            </a:r>
            <a:r>
              <a:rPr lang="en-US" altLang="ko-KR" sz="2200" dirty="0">
                <a:cs typeface="Times New Roman" pitchFamily="18" charset="0"/>
              </a:rPr>
              <a:t>is the basis of the term </a:t>
            </a:r>
            <a:r>
              <a:rPr lang="en-US" altLang="ko-KR" sz="2800" b="1" u="sng" dirty="0" smtClean="0">
                <a:solidFill>
                  <a:srgbClr val="FF0000"/>
                </a:solidFill>
                <a:cs typeface="Times New Roman" pitchFamily="18" charset="0"/>
              </a:rPr>
              <a:t>First-Order Phase Transition</a:t>
            </a:r>
            <a:r>
              <a:rPr lang="en-US" altLang="ko-KR" sz="2200" i="1" dirty="0">
                <a:solidFill>
                  <a:srgbClr val="CC0000"/>
                </a:solidFill>
                <a:cs typeface="Times New Roman" pitchFamily="18" charset="0"/>
              </a:rPr>
              <a:t>.</a:t>
            </a:r>
          </a:p>
        </p:txBody>
      </p:sp>
      <p:sp>
        <p:nvSpPr>
          <p:cNvPr id="17416" name="Text Box 1033"/>
          <p:cNvSpPr txBox="1">
            <a:spLocks noChangeArrowheads="1"/>
          </p:cNvSpPr>
          <p:nvPr/>
        </p:nvSpPr>
        <p:spPr bwMode="auto">
          <a:xfrm>
            <a:off x="606664" y="5173598"/>
            <a:ext cx="8509000" cy="1532727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ko-KR" sz="2200" b="1" u="sng" dirty="0">
                <a:solidFill>
                  <a:srgbClr val="FF0000"/>
                </a:solidFill>
                <a:cs typeface="Times New Roman" pitchFamily="18" charset="0"/>
              </a:rPr>
              <a:t>The case in which the first derivative </a:t>
            </a:r>
            <a:r>
              <a:rPr lang="en-US" altLang="ko-KR" sz="2200" b="1" u="sng" dirty="0" smtClean="0">
                <a:solidFill>
                  <a:srgbClr val="FF0000"/>
                </a:solidFill>
                <a:cs typeface="Times New Roman" pitchFamily="18" charset="0"/>
              </a:rPr>
              <a:t>of </a:t>
            </a:r>
            <a:r>
              <a:rPr lang="en-US" altLang="ko-KR" sz="2200" b="1" i="1" u="sng" dirty="0" smtClean="0">
                <a:solidFill>
                  <a:srgbClr val="FF0000"/>
                </a:solidFill>
                <a:cs typeface="Times New Roman" pitchFamily="18" charset="0"/>
              </a:rPr>
              <a:t>G</a:t>
            </a:r>
            <a:r>
              <a:rPr lang="en-US" altLang="ko-KR" sz="2200" b="1" u="sng" dirty="0" smtClean="0">
                <a:solidFill>
                  <a:srgbClr val="FF0000"/>
                </a:solidFill>
                <a:cs typeface="Times New Roman" pitchFamily="18" charset="0"/>
              </a:rPr>
              <a:t> is continuous, </a:t>
            </a:r>
            <a:r>
              <a:rPr lang="en-US" altLang="ko-KR" sz="2200" b="1" u="sng" dirty="0">
                <a:solidFill>
                  <a:srgbClr val="FF0000"/>
                </a:solidFill>
                <a:cs typeface="Times New Roman" pitchFamily="18" charset="0"/>
              </a:rPr>
              <a:t>but the second derivative is discontinuous</a:t>
            </a:r>
            <a:r>
              <a:rPr lang="en-US" altLang="ko-KR" sz="2200" dirty="0">
                <a:cs typeface="Times New Roman" pitchFamily="18" charset="0"/>
              </a:rPr>
              <a:t>. </a:t>
            </a:r>
            <a:endParaRPr lang="en-US" altLang="ko-KR" sz="2200" dirty="0" smtClean="0">
              <a:cs typeface="Times New Roman" pitchFamily="18" charset="0"/>
            </a:endParaRPr>
          </a:p>
          <a:p>
            <a:pPr>
              <a:lnSpc>
                <a:spcPct val="130000"/>
              </a:lnSpc>
            </a:pPr>
            <a:r>
              <a:rPr lang="en-US" altLang="ko-KR" sz="2200" dirty="0">
                <a:cs typeface="Times New Roman" pitchFamily="18" charset="0"/>
              </a:rPr>
              <a:t> </a:t>
            </a:r>
            <a:r>
              <a:rPr lang="en-US" altLang="ko-KR" sz="2200" dirty="0" smtClean="0">
                <a:cs typeface="Times New Roman" pitchFamily="18" charset="0"/>
              </a:rPr>
              <a:t>                               → </a:t>
            </a:r>
            <a:r>
              <a:rPr lang="en-US" altLang="ko-KR" sz="2800" b="1" u="sng" dirty="0">
                <a:solidFill>
                  <a:srgbClr val="FF0000"/>
                </a:solidFill>
                <a:cs typeface="Times New Roman" pitchFamily="18" charset="0"/>
              </a:rPr>
              <a:t>the </a:t>
            </a:r>
            <a:r>
              <a:rPr lang="en-US" altLang="ko-KR" sz="2800" b="1" u="sng" dirty="0" smtClean="0">
                <a:solidFill>
                  <a:srgbClr val="FF0000"/>
                </a:solidFill>
                <a:cs typeface="Times New Roman" pitchFamily="18" charset="0"/>
              </a:rPr>
              <a:t>Second-Order Phase Transition</a:t>
            </a:r>
            <a:r>
              <a:rPr lang="en-US" altLang="ko-KR" sz="2200" dirty="0" smtClean="0">
                <a:solidFill>
                  <a:srgbClr val="CC0000"/>
                </a:solidFill>
                <a:cs typeface="Times New Roman" pitchFamily="18" charset="0"/>
              </a:rPr>
              <a:t>.</a:t>
            </a:r>
            <a:endParaRPr lang="en-US" altLang="ko-KR" sz="2200" baseline="-25000" dirty="0">
              <a:solidFill>
                <a:srgbClr val="CC0000"/>
              </a:solidFill>
              <a:cs typeface="Times New Roman" pitchFamily="18" charset="0"/>
            </a:endParaRPr>
          </a:p>
        </p:txBody>
      </p:sp>
      <p:sp>
        <p:nvSpPr>
          <p:cNvPr id="17417" name="슬라이드 번호 개체 틀 8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13E3AE1-C7B6-4F0A-8988-6613FA3CA882}" type="slidenum">
              <a:rPr lang="ko-KR" altLang="en-US"/>
              <a:pPr/>
              <a:t>24</a:t>
            </a:fld>
            <a:endParaRPr lang="ko-KR" altLang="en-US" dirty="0"/>
          </a:p>
        </p:txBody>
      </p:sp>
      <p:graphicFrame>
        <p:nvGraphicFramePr>
          <p:cNvPr id="10" name="개체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2591109"/>
              </p:ext>
            </p:extLst>
          </p:nvPr>
        </p:nvGraphicFramePr>
        <p:xfrm>
          <a:off x="738265" y="1100553"/>
          <a:ext cx="7096125" cy="191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52" name="Equation" r:id="rId3" imgW="3771720" imgH="1015920" progId="Equation.3">
                  <p:embed/>
                </p:oleObj>
              </mc:Choice>
              <mc:Fallback>
                <p:oleObj name="Equation" r:id="rId3" imgW="3771720" imgH="101592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8265" y="1100553"/>
                        <a:ext cx="7096125" cy="1911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개체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1472662"/>
              </p:ext>
            </p:extLst>
          </p:nvPr>
        </p:nvGraphicFramePr>
        <p:xfrm>
          <a:off x="6673214" y="2960818"/>
          <a:ext cx="648971" cy="6669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53" name="Equation" r:id="rId5" imgW="457200" imgH="469800" progId="Equation.3">
                  <p:embed/>
                </p:oleObj>
              </mc:Choice>
              <mc:Fallback>
                <p:oleObj name="Equation" r:id="rId5" imgW="457200" imgH="4698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73214" y="2960818"/>
                        <a:ext cx="648971" cy="66699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3190891"/>
              </p:ext>
            </p:extLst>
          </p:nvPr>
        </p:nvGraphicFramePr>
        <p:xfrm>
          <a:off x="7828181" y="2955306"/>
          <a:ext cx="647700" cy="649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54" name="Equation" r:id="rId7" imgW="457200" imgH="457200" progId="Equation.3">
                  <p:embed/>
                </p:oleObj>
              </mc:Choice>
              <mc:Fallback>
                <p:oleObj name="Equation" r:id="rId7" imgW="457200" imgH="45720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28181" y="2955306"/>
                        <a:ext cx="647700" cy="649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1026"/>
          <p:cNvSpPr txBox="1">
            <a:spLocks noChangeArrowheads="1"/>
          </p:cNvSpPr>
          <p:nvPr/>
        </p:nvSpPr>
        <p:spPr bwMode="auto">
          <a:xfrm>
            <a:off x="463522" y="620688"/>
            <a:ext cx="7600978" cy="5227072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ko-KR" sz="2200" dirty="0">
                <a:cs typeface="Times New Roman" pitchFamily="18" charset="0"/>
              </a:rPr>
              <a:t>A continuous slope of </a:t>
            </a:r>
            <a:r>
              <a:rPr lang="en-US" altLang="ko-KR" sz="2200" i="1" dirty="0">
                <a:latin typeface="Symbol" pitchFamily="18" charset="2"/>
                <a:cs typeface="Times New Roman" pitchFamily="18" charset="0"/>
              </a:rPr>
              <a:t>m</a:t>
            </a:r>
            <a:r>
              <a:rPr lang="en-US" altLang="ko-KR" sz="2200" dirty="0">
                <a:cs typeface="Times New Roman" pitchFamily="18" charset="0"/>
              </a:rPr>
              <a:t> implies that the </a:t>
            </a:r>
            <a:r>
              <a:rPr lang="en-US" altLang="ko-KR" sz="2200" b="1" u="sng" dirty="0" smtClean="0">
                <a:solidFill>
                  <a:srgbClr val="FF0000"/>
                </a:solidFill>
                <a:cs typeface="Times New Roman" pitchFamily="18" charset="0"/>
              </a:rPr>
              <a:t>entropy and volume </a:t>
            </a:r>
            <a:r>
              <a:rPr lang="en-US" altLang="ko-KR" sz="2200" dirty="0" smtClean="0">
                <a:cs typeface="Times New Roman" pitchFamily="18" charset="0"/>
              </a:rPr>
              <a:t>(</a:t>
            </a:r>
            <a:r>
              <a:rPr lang="en-US" altLang="ko-KR" sz="2200" dirty="0">
                <a:cs typeface="Times New Roman" pitchFamily="18" charset="0"/>
              </a:rPr>
              <a:t>and hence the enthalpy) do not change at the transition</a:t>
            </a:r>
            <a:r>
              <a:rPr lang="en-US" altLang="ko-KR" sz="2200" dirty="0" smtClean="0">
                <a:cs typeface="Times New Roman" pitchFamily="18" charset="0"/>
              </a:rPr>
              <a:t>.</a:t>
            </a:r>
          </a:p>
          <a:p>
            <a:pPr>
              <a:lnSpc>
                <a:spcPct val="130000"/>
              </a:lnSpc>
            </a:pPr>
            <a:endParaRPr lang="en-US" altLang="ko-KR" sz="2200" dirty="0" smtClean="0">
              <a:cs typeface="Times New Roman" pitchFamily="18" charset="0"/>
            </a:endParaRPr>
          </a:p>
          <a:p>
            <a:pPr>
              <a:lnSpc>
                <a:spcPct val="130000"/>
              </a:lnSpc>
            </a:pPr>
            <a:r>
              <a:rPr lang="en-US" altLang="ko-KR" sz="2200" b="1" u="sng" dirty="0" smtClean="0">
                <a:solidFill>
                  <a:srgbClr val="FF0000"/>
                </a:solidFill>
                <a:cs typeface="Times New Roman" pitchFamily="18" charset="0"/>
              </a:rPr>
              <a:t>The heat capacity </a:t>
            </a:r>
            <a:r>
              <a:rPr lang="en-US" altLang="ko-KR" sz="2200" b="1" u="sng" dirty="0">
                <a:solidFill>
                  <a:srgbClr val="FF0000"/>
                </a:solidFill>
                <a:cs typeface="Times New Roman" pitchFamily="18" charset="0"/>
              </a:rPr>
              <a:t>is discontinuous </a:t>
            </a:r>
            <a:r>
              <a:rPr lang="en-US" altLang="ko-KR" sz="2200" dirty="0">
                <a:cs typeface="Times New Roman" pitchFamily="18" charset="0"/>
              </a:rPr>
              <a:t>at the transition but does not become infinite</a:t>
            </a:r>
            <a:r>
              <a:rPr lang="en-US" altLang="ko-KR" sz="2200" dirty="0" smtClean="0">
                <a:cs typeface="Times New Roman" pitchFamily="18" charset="0"/>
              </a:rPr>
              <a:t>.</a:t>
            </a:r>
          </a:p>
          <a:p>
            <a:pPr>
              <a:lnSpc>
                <a:spcPct val="130000"/>
              </a:lnSpc>
            </a:pPr>
            <a:endParaRPr lang="en-US" altLang="ko-KR" sz="2200" dirty="0" smtClean="0">
              <a:cs typeface="Times New Roman" pitchFamily="18" charset="0"/>
            </a:endParaRPr>
          </a:p>
          <a:p>
            <a:pPr>
              <a:lnSpc>
                <a:spcPct val="130000"/>
              </a:lnSpc>
            </a:pPr>
            <a:r>
              <a:rPr lang="en-US" altLang="ko-KR" sz="2200" dirty="0" smtClean="0">
                <a:cs typeface="Times New Roman" pitchFamily="18" charset="0"/>
              </a:rPr>
              <a:t>The </a:t>
            </a:r>
            <a:r>
              <a:rPr lang="en-US" altLang="ko-KR" sz="2200" dirty="0">
                <a:cs typeface="Times New Roman" pitchFamily="18" charset="0"/>
              </a:rPr>
              <a:t>type of transition </a:t>
            </a:r>
            <a:r>
              <a:rPr lang="en-US" altLang="ko-KR" sz="2200" dirty="0" smtClean="0">
                <a:cs typeface="Times New Roman" pitchFamily="18" charset="0"/>
              </a:rPr>
              <a:t>may include:</a:t>
            </a:r>
          </a:p>
          <a:p>
            <a:pPr>
              <a:lnSpc>
                <a:spcPct val="130000"/>
              </a:lnSpc>
            </a:pPr>
            <a:r>
              <a:rPr lang="en-US" altLang="ko-KR" sz="2200" b="1" dirty="0" smtClean="0">
                <a:solidFill>
                  <a:srgbClr val="FF0000"/>
                </a:solidFill>
                <a:cs typeface="Times New Roman" pitchFamily="18" charset="0"/>
              </a:rPr>
              <a:t>    Order-Disorder Transition</a:t>
            </a:r>
          </a:p>
          <a:p>
            <a:pPr>
              <a:lnSpc>
                <a:spcPct val="130000"/>
              </a:lnSpc>
            </a:pPr>
            <a:r>
              <a:rPr lang="en-US" altLang="ko-KR" sz="2200" b="1" dirty="0" smtClean="0">
                <a:solidFill>
                  <a:srgbClr val="FF0000"/>
                </a:solidFill>
                <a:cs typeface="Times New Roman" pitchFamily="18" charset="0"/>
              </a:rPr>
              <a:t>    Ferromagnetic Transition</a:t>
            </a:r>
          </a:p>
          <a:p>
            <a:pPr>
              <a:lnSpc>
                <a:spcPct val="130000"/>
              </a:lnSpc>
            </a:pPr>
            <a:r>
              <a:rPr lang="en-US" altLang="ko-KR" sz="2200" b="1" dirty="0" smtClean="0">
                <a:solidFill>
                  <a:srgbClr val="FF0000"/>
                </a:solidFill>
                <a:cs typeface="Times New Roman" pitchFamily="18" charset="0"/>
              </a:rPr>
              <a:t>    Ferroelectric Transition</a:t>
            </a:r>
          </a:p>
          <a:p>
            <a:pPr>
              <a:lnSpc>
                <a:spcPct val="130000"/>
              </a:lnSpc>
            </a:pPr>
            <a:r>
              <a:rPr lang="en-US" altLang="ko-KR" sz="2200" b="1" dirty="0" smtClean="0">
                <a:solidFill>
                  <a:srgbClr val="FF0000"/>
                </a:solidFill>
                <a:cs typeface="Times New Roman" pitchFamily="18" charset="0"/>
              </a:rPr>
              <a:t>    Fluid-Superfluid Transition</a:t>
            </a:r>
          </a:p>
          <a:p>
            <a:pPr>
              <a:lnSpc>
                <a:spcPct val="130000"/>
              </a:lnSpc>
            </a:pPr>
            <a:r>
              <a:rPr lang="en-US" altLang="ko-KR" sz="2200" b="1" i="1" baseline="-25000" dirty="0" smtClean="0">
                <a:solidFill>
                  <a:srgbClr val="FF0000"/>
                </a:solidFill>
                <a:cs typeface="Times New Roman" pitchFamily="18" charset="0"/>
              </a:rPr>
              <a:t>       . . . . .</a:t>
            </a:r>
            <a:endParaRPr lang="en-US" altLang="ko-KR" sz="2200" b="1" i="1" baseline="-25000" dirty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41987" name="슬라이드 번호 개체 틀 2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F5DDAC4-7F23-43E6-AA44-FF6E09AB875C}" type="slidenum">
              <a:rPr lang="ko-KR" altLang="en-US"/>
              <a:pPr/>
              <a:t>25</a:t>
            </a:fld>
            <a:endParaRPr lang="ko-KR" altLang="en-US" dirty="0"/>
          </a:p>
        </p:txBody>
      </p:sp>
      <p:sp>
        <p:nvSpPr>
          <p:cNvPr id="4" name="직사각형 3"/>
          <p:cNvSpPr/>
          <p:nvPr/>
        </p:nvSpPr>
        <p:spPr>
          <a:xfrm>
            <a:off x="107504" y="30485"/>
            <a:ext cx="515463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800" b="1" u="sng" dirty="0" smtClean="0">
                <a:solidFill>
                  <a:srgbClr val="1515FF"/>
                </a:solidFill>
                <a:cs typeface="Times New Roman" pitchFamily="18" charset="0"/>
              </a:rPr>
              <a:t>Second-Order Phase Transition</a:t>
            </a:r>
            <a:endParaRPr lang="ko-KR" altLang="en-US" sz="2800" dirty="0">
              <a:solidFill>
                <a:srgbClr val="1515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ext Box 1027"/>
          <p:cNvSpPr txBox="1">
            <a:spLocks noChangeArrowheads="1"/>
          </p:cNvSpPr>
          <p:nvPr/>
        </p:nvSpPr>
        <p:spPr bwMode="auto">
          <a:xfrm>
            <a:off x="1594670" y="5765939"/>
            <a:ext cx="6130105" cy="707886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b="1" dirty="0"/>
              <a:t>Figure </a:t>
            </a:r>
            <a:r>
              <a:rPr lang="en-US" altLang="ko-KR" b="1" dirty="0" smtClean="0"/>
              <a:t>4.19</a:t>
            </a:r>
            <a:endParaRPr lang="en-US" altLang="ko-KR" dirty="0"/>
          </a:p>
          <a:p>
            <a:r>
              <a:rPr lang="en-US" altLang="ko-KR" dirty="0" smtClean="0"/>
              <a:t>(</a:t>
            </a:r>
            <a:r>
              <a:rPr lang="en-US" altLang="ko-KR" dirty="0"/>
              <a:t>a) first-order and (b) second-order phase transitions.</a:t>
            </a:r>
          </a:p>
        </p:txBody>
      </p:sp>
      <p:pic>
        <p:nvPicPr>
          <p:cNvPr id="18436" name="Picture 109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42984"/>
            <a:ext cx="9286908" cy="3827463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</p:pic>
      <p:sp>
        <p:nvSpPr>
          <p:cNvPr id="18437" name="슬라이드 번호 개체 틀 4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5EDCA37-4C4B-4C1B-A64A-ED62310F3DA0}" type="slidenum">
              <a:rPr lang="ko-KR" altLang="en-US"/>
              <a:pPr/>
              <a:t>26</a:t>
            </a:fld>
            <a:endParaRPr lang="ko-KR" altLang="en-US" dirty="0"/>
          </a:p>
        </p:txBody>
      </p:sp>
      <p:sp>
        <p:nvSpPr>
          <p:cNvPr id="6" name="직사각형 5"/>
          <p:cNvSpPr/>
          <p:nvPr/>
        </p:nvSpPr>
        <p:spPr>
          <a:xfrm>
            <a:off x="3643306" y="3201415"/>
            <a:ext cx="54534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3200" b="1" dirty="0" smtClean="0">
                <a:solidFill>
                  <a:srgbClr val="1515FF"/>
                </a:solidFill>
              </a:rPr>
              <a:t>X</a:t>
            </a:r>
            <a:r>
              <a:rPr lang="en-US" altLang="ko-KR" b="1" dirty="0" smtClean="0">
                <a:solidFill>
                  <a:srgbClr val="1515FF"/>
                </a:solidFill>
              </a:rPr>
              <a:t> </a:t>
            </a:r>
            <a:endParaRPr lang="en-US" altLang="ko-KR" b="1" dirty="0">
              <a:solidFill>
                <a:srgbClr val="1515FF"/>
              </a:solidFill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8332352" y="978392"/>
            <a:ext cx="800219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9600" b="1" dirty="0" smtClean="0">
                <a:solidFill>
                  <a:srgbClr val="FF0000"/>
                </a:solidFill>
              </a:rPr>
              <a:t>_</a:t>
            </a:r>
            <a:endParaRPr lang="en-US" altLang="ko-KR" sz="9600" dirty="0">
              <a:solidFill>
                <a:srgbClr val="FF0000"/>
              </a:solidFill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8378072" y="2575484"/>
            <a:ext cx="800219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9600" b="1" dirty="0" smtClean="0">
                <a:solidFill>
                  <a:srgbClr val="FF0000"/>
                </a:solidFill>
              </a:rPr>
              <a:t>_</a:t>
            </a:r>
            <a:endParaRPr lang="en-US" altLang="ko-KR" sz="9600" dirty="0">
              <a:solidFill>
                <a:srgbClr val="FF0000"/>
              </a:solidFill>
            </a:endParaRPr>
          </a:p>
        </p:txBody>
      </p:sp>
      <p:graphicFrame>
        <p:nvGraphicFramePr>
          <p:cNvPr id="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53789"/>
              </p:ext>
            </p:extLst>
          </p:nvPr>
        </p:nvGraphicFramePr>
        <p:xfrm>
          <a:off x="94450" y="22717"/>
          <a:ext cx="7097712" cy="955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9" name="Equation" r:id="rId4" imgW="3771720" imgH="507960" progId="Equation.3">
                  <p:embed/>
                </p:oleObj>
              </mc:Choice>
              <mc:Fallback>
                <p:oleObj name="Equation" r:id="rId4" imgW="3771720" imgH="50796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450" y="22717"/>
                        <a:ext cx="7097712" cy="955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직사각형 10"/>
          <p:cNvSpPr/>
          <p:nvPr/>
        </p:nvSpPr>
        <p:spPr>
          <a:xfrm>
            <a:off x="882942" y="4145144"/>
            <a:ext cx="744941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ko-KR" sz="5400" b="1" i="1" dirty="0" smtClean="0">
                <a:solidFill>
                  <a:srgbClr val="FF0000"/>
                </a:solidFill>
              </a:rPr>
              <a:t>V      H      G      S       C</a:t>
            </a:r>
            <a:r>
              <a:rPr lang="en-US" altLang="ko-KR" sz="5400" b="1" i="1" baseline="-25000" dirty="0" smtClean="0">
                <a:solidFill>
                  <a:srgbClr val="FF0000"/>
                </a:solidFill>
              </a:rPr>
              <a:t>p</a:t>
            </a:r>
            <a:endParaRPr lang="ko-KR" altLang="en-US" sz="5400" b="1" i="1" baseline="-25000" dirty="0">
              <a:solidFill>
                <a:srgbClr val="FF0000"/>
              </a:solidFill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8378071" y="2368947"/>
            <a:ext cx="800219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9600" b="1" dirty="0">
                <a:solidFill>
                  <a:srgbClr val="FF0000"/>
                </a:solidFill>
              </a:rPr>
              <a:t>_</a:t>
            </a:r>
            <a:endParaRPr lang="en-US" altLang="ko-KR" sz="9600" dirty="0">
              <a:solidFill>
                <a:srgbClr val="FF0000"/>
              </a:solidFill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8345872" y="768793"/>
            <a:ext cx="800219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9600" b="1" dirty="0">
                <a:solidFill>
                  <a:srgbClr val="FF0000"/>
                </a:solidFill>
              </a:rPr>
              <a:t>_</a:t>
            </a:r>
            <a:endParaRPr lang="en-US" altLang="ko-KR" sz="9600" dirty="0">
              <a:solidFill>
                <a:srgbClr val="FF0000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7192879" y="424114"/>
            <a:ext cx="2031325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9600" b="1" i="1" dirty="0" smtClean="0">
                <a:solidFill>
                  <a:srgbClr val="FF0000"/>
                </a:solidFill>
              </a:rPr>
              <a:t>***</a:t>
            </a:r>
            <a:endParaRPr lang="en-US" sz="9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13"/>
          <p:cNvSpPr txBox="1">
            <a:spLocks noChangeArrowheads="1"/>
          </p:cNvSpPr>
          <p:nvPr/>
        </p:nvSpPr>
        <p:spPr bwMode="auto">
          <a:xfrm>
            <a:off x="0" y="4652963"/>
            <a:ext cx="9131299" cy="1920875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b="1" dirty="0">
                <a:cs typeface="Times New Roman" pitchFamily="18" charset="0"/>
              </a:rPr>
              <a:t>Figure </a:t>
            </a:r>
            <a:r>
              <a:rPr lang="en-US" altLang="ko-KR" b="1" dirty="0" smtClean="0">
                <a:cs typeface="Times New Roman" pitchFamily="18" charset="0"/>
              </a:rPr>
              <a:t>4.21</a:t>
            </a:r>
            <a:endParaRPr lang="en-US" altLang="ko-KR" dirty="0">
              <a:cs typeface="Times New Roman" pitchFamily="18" charset="0"/>
            </a:endParaRPr>
          </a:p>
          <a:p>
            <a:r>
              <a:rPr lang="en-US" altLang="ko-KR" dirty="0">
                <a:cs typeface="Times New Roman" pitchFamily="18" charset="0"/>
              </a:rPr>
              <a:t>One version of a </a:t>
            </a:r>
            <a:r>
              <a:rPr lang="en-US" altLang="ko-KR" dirty="0">
                <a:solidFill>
                  <a:srgbClr val="CC0000"/>
                </a:solidFill>
                <a:cs typeface="Times New Roman" pitchFamily="18" charset="0"/>
              </a:rPr>
              <a:t>second-order phase transition</a:t>
            </a:r>
            <a:r>
              <a:rPr lang="en-US" altLang="ko-KR" dirty="0">
                <a:cs typeface="Times New Roman" pitchFamily="18" charset="0"/>
              </a:rPr>
              <a:t> in which (a) a tetragonal phase expands more rapidly in two directions than a third, and hence becomes a cubic phase, which (b) expands uniformly in three directions as the temperature is raised</a:t>
            </a:r>
            <a:r>
              <a:rPr lang="en-US" altLang="ko-KR" dirty="0" smtClean="0">
                <a:cs typeface="Times New Roman" pitchFamily="18" charset="0"/>
              </a:rPr>
              <a:t>.</a:t>
            </a:r>
          </a:p>
          <a:p>
            <a:r>
              <a:rPr lang="en-US" altLang="ko-KR" dirty="0" smtClean="0">
                <a:cs typeface="Times New Roman" pitchFamily="18" charset="0"/>
              </a:rPr>
              <a:t>There </a:t>
            </a:r>
            <a:r>
              <a:rPr lang="en-US" altLang="ko-KR" dirty="0">
                <a:cs typeface="Times New Roman" pitchFamily="18" charset="0"/>
              </a:rPr>
              <a:t>is no </a:t>
            </a:r>
            <a:r>
              <a:rPr lang="en-US" altLang="ko-KR" dirty="0" smtClean="0">
                <a:cs typeface="Times New Roman" pitchFamily="18" charset="0"/>
              </a:rPr>
              <a:t>major</a:t>
            </a:r>
            <a:r>
              <a:rPr lang="ko-KR" altLang="en-US" dirty="0" smtClean="0">
                <a:cs typeface="Times New Roman" pitchFamily="18" charset="0"/>
              </a:rPr>
              <a:t> </a:t>
            </a:r>
            <a:r>
              <a:rPr lang="en-US" altLang="ko-KR" dirty="0" smtClean="0">
                <a:cs typeface="Times New Roman" pitchFamily="18" charset="0"/>
              </a:rPr>
              <a:t>rearrangement </a:t>
            </a:r>
            <a:r>
              <a:rPr lang="en-US" altLang="ko-KR" dirty="0">
                <a:cs typeface="Times New Roman" pitchFamily="18" charset="0"/>
              </a:rPr>
              <a:t>of atoms at the transition temperature, and hence </a:t>
            </a:r>
            <a:r>
              <a:rPr lang="en-US" altLang="ko-KR" dirty="0" smtClean="0">
                <a:cs typeface="Times New Roman" pitchFamily="18" charset="0"/>
              </a:rPr>
              <a:t>the</a:t>
            </a:r>
            <a:r>
              <a:rPr lang="ko-KR" altLang="en-US" dirty="0" smtClean="0">
                <a:cs typeface="Times New Roman" pitchFamily="18" charset="0"/>
              </a:rPr>
              <a:t> </a:t>
            </a:r>
            <a:r>
              <a:rPr lang="en-US" altLang="ko-KR" u="sng" dirty="0" smtClean="0">
                <a:solidFill>
                  <a:srgbClr val="1515FF"/>
                </a:solidFill>
                <a:cs typeface="Times New Roman" pitchFamily="18" charset="0"/>
              </a:rPr>
              <a:t>enthalpy </a:t>
            </a:r>
            <a:r>
              <a:rPr lang="en-US" altLang="ko-KR" u="sng" dirty="0">
                <a:solidFill>
                  <a:srgbClr val="1515FF"/>
                </a:solidFill>
                <a:cs typeface="Times New Roman" pitchFamily="18" charset="0"/>
              </a:rPr>
              <a:t>of </a:t>
            </a:r>
            <a:r>
              <a:rPr lang="en-US" altLang="ko-KR" u="sng" dirty="0" smtClean="0">
                <a:solidFill>
                  <a:srgbClr val="1515FF"/>
                </a:solidFill>
                <a:cs typeface="Times New Roman" pitchFamily="18" charset="0"/>
              </a:rPr>
              <a:t>transition </a:t>
            </a:r>
            <a:r>
              <a:rPr lang="en-US" altLang="ko-KR" dirty="0" smtClean="0">
                <a:cs typeface="Times New Roman" pitchFamily="18" charset="0"/>
              </a:rPr>
              <a:t>may become zero.</a:t>
            </a:r>
            <a:endParaRPr lang="en-US" altLang="ko-KR" dirty="0">
              <a:cs typeface="Times New Roman" pitchFamily="18" charset="0"/>
            </a:endParaRPr>
          </a:p>
        </p:txBody>
      </p:sp>
      <p:grpSp>
        <p:nvGrpSpPr>
          <p:cNvPr id="44035" name="Group 41"/>
          <p:cNvGrpSpPr>
            <a:grpSpLocks/>
          </p:cNvGrpSpPr>
          <p:nvPr/>
        </p:nvGrpSpPr>
        <p:grpSpPr bwMode="auto">
          <a:xfrm>
            <a:off x="611188" y="-20637"/>
            <a:ext cx="8075612" cy="4645025"/>
            <a:chOff x="385" y="96"/>
            <a:chExt cx="5087" cy="2926"/>
          </a:xfrm>
        </p:grpSpPr>
        <p:pic>
          <p:nvPicPr>
            <p:cNvPr id="44037" name="Picture 14" descr="F6_17"/>
            <p:cNvPicPr>
              <a:picLocks noChangeAspect="1" noChangeArrowheads="1"/>
            </p:cNvPicPr>
            <p:nvPr/>
          </p:nvPicPr>
          <p:blipFill>
            <a:blip r:embed="rId2" cstate="print"/>
            <a:srcRect r="42949" b="44244"/>
            <a:stretch>
              <a:fillRect/>
            </a:stretch>
          </p:blipFill>
          <p:spPr bwMode="auto">
            <a:xfrm>
              <a:off x="400" y="724"/>
              <a:ext cx="2308" cy="2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038" name="Picture 2" descr="F6_17"/>
            <p:cNvPicPr>
              <a:picLocks noChangeAspect="1" noChangeArrowheads="1"/>
            </p:cNvPicPr>
            <p:nvPr/>
          </p:nvPicPr>
          <p:blipFill>
            <a:blip r:embed="rId2" cstate="print"/>
            <a:srcRect l="42090" t="43307"/>
            <a:stretch>
              <a:fillRect/>
            </a:stretch>
          </p:blipFill>
          <p:spPr bwMode="auto">
            <a:xfrm>
              <a:off x="2986" y="576"/>
              <a:ext cx="2342" cy="23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4039" name="Line 4"/>
            <p:cNvSpPr>
              <a:spLocks noChangeShapeType="1"/>
            </p:cNvSpPr>
            <p:nvPr/>
          </p:nvSpPr>
          <p:spPr bwMode="auto">
            <a:xfrm flipV="1">
              <a:off x="709" y="176"/>
              <a:ext cx="0" cy="36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ko-KR" altLang="en-US" dirty="0"/>
            </a:p>
          </p:txBody>
        </p:sp>
        <p:sp>
          <p:nvSpPr>
            <p:cNvPr id="44040" name="Line 5"/>
            <p:cNvSpPr>
              <a:spLocks noChangeShapeType="1"/>
            </p:cNvSpPr>
            <p:nvPr/>
          </p:nvSpPr>
          <p:spPr bwMode="auto">
            <a:xfrm>
              <a:off x="709" y="539"/>
              <a:ext cx="31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ko-KR" altLang="en-US" dirty="0"/>
            </a:p>
          </p:txBody>
        </p:sp>
        <p:sp>
          <p:nvSpPr>
            <p:cNvPr id="44041" name="Line 6"/>
            <p:cNvSpPr>
              <a:spLocks noChangeShapeType="1"/>
            </p:cNvSpPr>
            <p:nvPr/>
          </p:nvSpPr>
          <p:spPr bwMode="auto">
            <a:xfrm flipH="1">
              <a:off x="528" y="539"/>
              <a:ext cx="181" cy="22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ko-KR" altLang="en-US" dirty="0"/>
            </a:p>
          </p:txBody>
        </p:sp>
        <p:sp>
          <p:nvSpPr>
            <p:cNvPr id="44042" name="Text Box 7"/>
            <p:cNvSpPr txBox="1">
              <a:spLocks noChangeArrowheads="1"/>
            </p:cNvSpPr>
            <p:nvPr/>
          </p:nvSpPr>
          <p:spPr bwMode="auto">
            <a:xfrm>
              <a:off x="891" y="493"/>
              <a:ext cx="180" cy="231"/>
            </a:xfrm>
            <a:prstGeom prst="rect">
              <a:avLst/>
            </a:prstGeom>
            <a:noFill/>
            <a:ln w="9525">
              <a:noFill/>
              <a:prstDash val="dash"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sz="1800" dirty="0"/>
                <a:t>a</a:t>
              </a:r>
            </a:p>
          </p:txBody>
        </p:sp>
        <p:sp>
          <p:nvSpPr>
            <p:cNvPr id="44043" name="Text Box 8"/>
            <p:cNvSpPr txBox="1">
              <a:spLocks noChangeArrowheads="1"/>
            </p:cNvSpPr>
            <p:nvPr/>
          </p:nvSpPr>
          <p:spPr bwMode="auto">
            <a:xfrm>
              <a:off x="534" y="654"/>
              <a:ext cx="188" cy="231"/>
            </a:xfrm>
            <a:prstGeom prst="rect">
              <a:avLst/>
            </a:prstGeom>
            <a:noFill/>
            <a:ln w="9525">
              <a:noFill/>
              <a:prstDash val="dash"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sz="1800" dirty="0"/>
                <a:t>b</a:t>
              </a:r>
            </a:p>
          </p:txBody>
        </p:sp>
        <p:sp>
          <p:nvSpPr>
            <p:cNvPr id="44044" name="Text Box 9"/>
            <p:cNvSpPr txBox="1">
              <a:spLocks noChangeArrowheads="1"/>
            </p:cNvSpPr>
            <p:nvPr/>
          </p:nvSpPr>
          <p:spPr bwMode="auto">
            <a:xfrm>
              <a:off x="694" y="96"/>
              <a:ext cx="180" cy="231"/>
            </a:xfrm>
            <a:prstGeom prst="rect">
              <a:avLst/>
            </a:prstGeom>
            <a:noFill/>
            <a:ln w="9525">
              <a:noFill/>
              <a:prstDash val="dash"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sz="1800" dirty="0"/>
                <a:t>c</a:t>
              </a:r>
            </a:p>
          </p:txBody>
        </p:sp>
        <p:sp>
          <p:nvSpPr>
            <p:cNvPr id="44045" name="Text Box 11"/>
            <p:cNvSpPr txBox="1">
              <a:spLocks noChangeArrowheads="1"/>
            </p:cNvSpPr>
            <p:nvPr/>
          </p:nvSpPr>
          <p:spPr bwMode="auto">
            <a:xfrm>
              <a:off x="1261" y="368"/>
              <a:ext cx="674" cy="250"/>
            </a:xfrm>
            <a:prstGeom prst="rect">
              <a:avLst/>
            </a:prstGeom>
            <a:noFill/>
            <a:ln w="9525">
              <a:noFill/>
              <a:prstDash val="dash"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dirty="0"/>
                <a:t>a </a:t>
              </a:r>
              <a:r>
                <a:rPr lang="en-US" altLang="ko-KR" dirty="0">
                  <a:cs typeface="Times New Roman" pitchFamily="18" charset="0"/>
                  <a:sym typeface="Symbol" pitchFamily="18" charset="2"/>
                </a:rPr>
                <a:t> b  c</a:t>
              </a:r>
            </a:p>
          </p:txBody>
        </p:sp>
        <p:sp>
          <p:nvSpPr>
            <p:cNvPr id="44046" name="Text Box 12"/>
            <p:cNvSpPr txBox="1">
              <a:spLocks noChangeArrowheads="1"/>
            </p:cNvSpPr>
            <p:nvPr/>
          </p:nvSpPr>
          <p:spPr bwMode="auto">
            <a:xfrm>
              <a:off x="3930" y="368"/>
              <a:ext cx="674" cy="250"/>
            </a:xfrm>
            <a:prstGeom prst="rect">
              <a:avLst/>
            </a:prstGeom>
            <a:noFill/>
            <a:ln w="9525">
              <a:noFill/>
              <a:prstDash val="dash"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dirty="0"/>
                <a:t>a </a:t>
              </a:r>
              <a:r>
                <a:rPr lang="en-US" altLang="ko-KR" dirty="0">
                  <a:cs typeface="Times New Roman" pitchFamily="18" charset="0"/>
                  <a:sym typeface="Symbol" pitchFamily="18" charset="2"/>
                </a:rPr>
                <a:t> b  c</a:t>
              </a:r>
            </a:p>
          </p:txBody>
        </p:sp>
        <p:sp>
          <p:nvSpPr>
            <p:cNvPr id="44047" name="Rectangle 15"/>
            <p:cNvSpPr>
              <a:spLocks noChangeArrowheads="1"/>
            </p:cNvSpPr>
            <p:nvPr/>
          </p:nvSpPr>
          <p:spPr bwMode="auto">
            <a:xfrm>
              <a:off x="2160" y="2439"/>
              <a:ext cx="720" cy="537"/>
            </a:xfrm>
            <a:prstGeom prst="rect">
              <a:avLst/>
            </a:prstGeom>
            <a:solidFill>
              <a:schemeClr val="bg1"/>
            </a:solidFill>
            <a:ln w="9525">
              <a:noFill/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ko-KR" altLang="en-US" dirty="0"/>
            </a:p>
          </p:txBody>
        </p:sp>
        <p:sp>
          <p:nvSpPr>
            <p:cNvPr id="44048" name="Rectangle 16"/>
            <p:cNvSpPr>
              <a:spLocks noChangeArrowheads="1"/>
            </p:cNvSpPr>
            <p:nvPr/>
          </p:nvSpPr>
          <p:spPr bwMode="auto">
            <a:xfrm>
              <a:off x="3048" y="528"/>
              <a:ext cx="888" cy="537"/>
            </a:xfrm>
            <a:prstGeom prst="rect">
              <a:avLst/>
            </a:prstGeom>
            <a:solidFill>
              <a:schemeClr val="bg1"/>
            </a:solidFill>
            <a:ln w="9525">
              <a:noFill/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ko-KR" altLang="en-US" dirty="0"/>
            </a:p>
          </p:txBody>
        </p:sp>
        <p:sp>
          <p:nvSpPr>
            <p:cNvPr id="44049" name="Rectangle 18"/>
            <p:cNvSpPr>
              <a:spLocks noChangeArrowheads="1"/>
            </p:cNvSpPr>
            <p:nvPr/>
          </p:nvSpPr>
          <p:spPr bwMode="auto">
            <a:xfrm>
              <a:off x="936" y="1472"/>
              <a:ext cx="462" cy="240"/>
            </a:xfrm>
            <a:prstGeom prst="rect">
              <a:avLst/>
            </a:prstGeom>
            <a:solidFill>
              <a:schemeClr val="bg1"/>
            </a:solidFill>
            <a:ln w="9525">
              <a:noFill/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ko-KR" altLang="en-US" dirty="0"/>
            </a:p>
          </p:txBody>
        </p:sp>
        <p:sp>
          <p:nvSpPr>
            <p:cNvPr id="44050" name="Rectangle 19"/>
            <p:cNvSpPr>
              <a:spLocks noChangeArrowheads="1"/>
            </p:cNvSpPr>
            <p:nvPr/>
          </p:nvSpPr>
          <p:spPr bwMode="auto">
            <a:xfrm>
              <a:off x="936" y="1704"/>
              <a:ext cx="325" cy="64"/>
            </a:xfrm>
            <a:prstGeom prst="rect">
              <a:avLst/>
            </a:prstGeom>
            <a:solidFill>
              <a:schemeClr val="bg1"/>
            </a:solidFill>
            <a:ln w="9525">
              <a:noFill/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ko-KR" altLang="en-US" dirty="0"/>
            </a:p>
          </p:txBody>
        </p:sp>
        <p:sp>
          <p:nvSpPr>
            <p:cNvPr id="44051" name="Rectangle 20"/>
            <p:cNvSpPr>
              <a:spLocks noChangeArrowheads="1"/>
            </p:cNvSpPr>
            <p:nvPr/>
          </p:nvSpPr>
          <p:spPr bwMode="auto">
            <a:xfrm>
              <a:off x="1303" y="1536"/>
              <a:ext cx="137" cy="112"/>
            </a:xfrm>
            <a:prstGeom prst="rect">
              <a:avLst/>
            </a:prstGeom>
            <a:solidFill>
              <a:schemeClr val="bg1"/>
            </a:solidFill>
            <a:ln w="9525">
              <a:noFill/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ko-KR" altLang="en-US" dirty="0"/>
            </a:p>
          </p:txBody>
        </p:sp>
        <p:sp>
          <p:nvSpPr>
            <p:cNvPr id="44052" name="Text Box 17"/>
            <p:cNvSpPr txBox="1">
              <a:spLocks noChangeArrowheads="1"/>
            </p:cNvSpPr>
            <p:nvPr/>
          </p:nvSpPr>
          <p:spPr bwMode="auto">
            <a:xfrm>
              <a:off x="1104" y="2064"/>
              <a:ext cx="1001" cy="404"/>
            </a:xfrm>
            <a:prstGeom prst="rect">
              <a:avLst/>
            </a:prstGeom>
            <a:noFill/>
            <a:ln w="9525">
              <a:noFill/>
              <a:prstDash val="dash"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sz="1800" dirty="0">
                  <a:latin typeface="Arial" charset="0"/>
                </a:rPr>
                <a:t>Tetragonal</a:t>
              </a:r>
              <a:br>
                <a:rPr lang="en-US" altLang="ko-KR" sz="1800" dirty="0">
                  <a:latin typeface="Arial" charset="0"/>
                </a:rPr>
              </a:br>
              <a:r>
                <a:rPr lang="en-US" altLang="ko-KR" sz="1800" dirty="0">
                  <a:latin typeface="Arial" charset="0"/>
                </a:rPr>
                <a:t>phase</a:t>
              </a:r>
            </a:p>
          </p:txBody>
        </p:sp>
        <p:sp>
          <p:nvSpPr>
            <p:cNvPr id="44053" name="Rectangle 22"/>
            <p:cNvSpPr>
              <a:spLocks noChangeArrowheads="1"/>
            </p:cNvSpPr>
            <p:nvPr/>
          </p:nvSpPr>
          <p:spPr bwMode="auto">
            <a:xfrm>
              <a:off x="4128" y="2208"/>
              <a:ext cx="384" cy="279"/>
            </a:xfrm>
            <a:prstGeom prst="rect">
              <a:avLst/>
            </a:prstGeom>
            <a:solidFill>
              <a:schemeClr val="bg1"/>
            </a:solidFill>
            <a:ln w="9525">
              <a:noFill/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ko-KR" altLang="en-US" dirty="0"/>
            </a:p>
          </p:txBody>
        </p:sp>
        <p:sp>
          <p:nvSpPr>
            <p:cNvPr id="44054" name="Text Box 21"/>
            <p:cNvSpPr txBox="1">
              <a:spLocks noChangeArrowheads="1"/>
            </p:cNvSpPr>
            <p:nvPr/>
          </p:nvSpPr>
          <p:spPr bwMode="auto">
            <a:xfrm>
              <a:off x="4111" y="2160"/>
              <a:ext cx="545" cy="404"/>
            </a:xfrm>
            <a:prstGeom prst="rect">
              <a:avLst/>
            </a:prstGeom>
            <a:noFill/>
            <a:ln w="9525">
              <a:noFill/>
              <a:prstDash val="dash"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sz="1800" dirty="0">
                  <a:latin typeface="Arial" charset="0"/>
                </a:rPr>
                <a:t>Cubic</a:t>
              </a:r>
              <a:br>
                <a:rPr lang="en-US" altLang="ko-KR" sz="1800" dirty="0">
                  <a:latin typeface="Arial" charset="0"/>
                </a:rPr>
              </a:br>
              <a:r>
                <a:rPr lang="en-US" altLang="ko-KR" sz="1800" dirty="0">
                  <a:latin typeface="Arial" charset="0"/>
                </a:rPr>
                <a:t>phase</a:t>
              </a:r>
            </a:p>
          </p:txBody>
        </p:sp>
        <p:sp>
          <p:nvSpPr>
            <p:cNvPr id="44055" name="Line 23"/>
            <p:cNvSpPr>
              <a:spLocks noChangeShapeType="1"/>
            </p:cNvSpPr>
            <p:nvPr/>
          </p:nvSpPr>
          <p:spPr bwMode="auto">
            <a:xfrm>
              <a:off x="2496" y="1768"/>
              <a:ext cx="76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ko-KR" altLang="en-US" dirty="0"/>
            </a:p>
          </p:txBody>
        </p:sp>
        <p:sp>
          <p:nvSpPr>
            <p:cNvPr id="44056" name="Text Box 24"/>
            <p:cNvSpPr txBox="1">
              <a:spLocks noChangeArrowheads="1"/>
            </p:cNvSpPr>
            <p:nvPr/>
          </p:nvSpPr>
          <p:spPr bwMode="auto">
            <a:xfrm>
              <a:off x="2455" y="1392"/>
              <a:ext cx="1001" cy="404"/>
            </a:xfrm>
            <a:prstGeom prst="rect">
              <a:avLst/>
            </a:prstGeom>
            <a:noFill/>
            <a:ln w="9525">
              <a:noFill/>
              <a:prstDash val="dash"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sz="1800" dirty="0">
                  <a:latin typeface="Arial" charset="0"/>
                </a:rPr>
                <a:t>Phase</a:t>
              </a:r>
              <a:br>
                <a:rPr lang="en-US" altLang="ko-KR" sz="1800" dirty="0">
                  <a:latin typeface="Arial" charset="0"/>
                </a:rPr>
              </a:br>
              <a:r>
                <a:rPr lang="en-US" altLang="ko-KR" sz="1800" dirty="0">
                  <a:latin typeface="Arial" charset="0"/>
                </a:rPr>
                <a:t>transition</a:t>
              </a:r>
            </a:p>
          </p:txBody>
        </p:sp>
        <p:sp>
          <p:nvSpPr>
            <p:cNvPr id="44057" name="Rectangle 25"/>
            <p:cNvSpPr>
              <a:spLocks noChangeArrowheads="1"/>
            </p:cNvSpPr>
            <p:nvPr/>
          </p:nvSpPr>
          <p:spPr bwMode="auto">
            <a:xfrm>
              <a:off x="1559" y="704"/>
              <a:ext cx="425" cy="112"/>
            </a:xfrm>
            <a:prstGeom prst="rect">
              <a:avLst/>
            </a:prstGeom>
            <a:solidFill>
              <a:schemeClr val="bg1"/>
            </a:solidFill>
            <a:ln w="9525">
              <a:noFill/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ko-KR" altLang="en-US" dirty="0"/>
            </a:p>
          </p:txBody>
        </p:sp>
        <p:sp>
          <p:nvSpPr>
            <p:cNvPr id="44058" name="Rectangle 26"/>
            <p:cNvSpPr>
              <a:spLocks noChangeArrowheads="1"/>
            </p:cNvSpPr>
            <p:nvPr/>
          </p:nvSpPr>
          <p:spPr bwMode="auto">
            <a:xfrm>
              <a:off x="2007" y="1632"/>
              <a:ext cx="281" cy="112"/>
            </a:xfrm>
            <a:prstGeom prst="rect">
              <a:avLst/>
            </a:prstGeom>
            <a:solidFill>
              <a:schemeClr val="bg1"/>
            </a:solidFill>
            <a:ln w="9525">
              <a:noFill/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ko-KR" altLang="en-US" dirty="0"/>
            </a:p>
          </p:txBody>
        </p:sp>
        <p:sp>
          <p:nvSpPr>
            <p:cNvPr id="44059" name="Rectangle 27"/>
            <p:cNvSpPr>
              <a:spLocks noChangeArrowheads="1"/>
            </p:cNvSpPr>
            <p:nvPr/>
          </p:nvSpPr>
          <p:spPr bwMode="auto">
            <a:xfrm>
              <a:off x="480" y="1952"/>
              <a:ext cx="425" cy="112"/>
            </a:xfrm>
            <a:prstGeom prst="rect">
              <a:avLst/>
            </a:prstGeom>
            <a:solidFill>
              <a:schemeClr val="bg1"/>
            </a:solidFill>
            <a:ln w="9525">
              <a:noFill/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ko-KR" altLang="en-US" dirty="0"/>
            </a:p>
          </p:txBody>
        </p:sp>
        <p:sp>
          <p:nvSpPr>
            <p:cNvPr id="44060" name="Text Box 28"/>
            <p:cNvSpPr txBox="1">
              <a:spLocks noChangeArrowheads="1"/>
            </p:cNvSpPr>
            <p:nvPr/>
          </p:nvSpPr>
          <p:spPr bwMode="auto">
            <a:xfrm>
              <a:off x="1568" y="672"/>
              <a:ext cx="592" cy="231"/>
            </a:xfrm>
            <a:prstGeom prst="rect">
              <a:avLst/>
            </a:prstGeom>
            <a:noFill/>
            <a:ln w="9525">
              <a:noFill/>
              <a:prstDash val="dash"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sz="1800" dirty="0">
                  <a:solidFill>
                    <a:srgbClr val="CC0000"/>
                  </a:solidFill>
                  <a:latin typeface="Arial" charset="0"/>
                </a:rPr>
                <a:t>slow</a:t>
              </a:r>
            </a:p>
          </p:txBody>
        </p:sp>
        <p:sp>
          <p:nvSpPr>
            <p:cNvPr id="44061" name="Text Box 29"/>
            <p:cNvSpPr txBox="1">
              <a:spLocks noChangeArrowheads="1"/>
            </p:cNvSpPr>
            <p:nvPr/>
          </p:nvSpPr>
          <p:spPr bwMode="auto">
            <a:xfrm>
              <a:off x="1952" y="1536"/>
              <a:ext cx="592" cy="231"/>
            </a:xfrm>
            <a:prstGeom prst="rect">
              <a:avLst/>
            </a:prstGeom>
            <a:noFill/>
            <a:ln w="9525">
              <a:noFill/>
              <a:prstDash val="dash"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sz="1800" dirty="0">
                  <a:solidFill>
                    <a:srgbClr val="CC0000"/>
                  </a:solidFill>
                  <a:latin typeface="Arial" charset="0"/>
                </a:rPr>
                <a:t>Fast</a:t>
              </a:r>
            </a:p>
          </p:txBody>
        </p:sp>
        <p:sp>
          <p:nvSpPr>
            <p:cNvPr id="44062" name="Text Box 30"/>
            <p:cNvSpPr txBox="1">
              <a:spLocks noChangeArrowheads="1"/>
            </p:cNvSpPr>
            <p:nvPr/>
          </p:nvSpPr>
          <p:spPr bwMode="auto">
            <a:xfrm>
              <a:off x="512" y="1881"/>
              <a:ext cx="592" cy="231"/>
            </a:xfrm>
            <a:prstGeom prst="rect">
              <a:avLst/>
            </a:prstGeom>
            <a:noFill/>
            <a:ln w="9525">
              <a:noFill/>
              <a:prstDash val="dash"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sz="1800" dirty="0">
                  <a:solidFill>
                    <a:srgbClr val="CC0000"/>
                  </a:solidFill>
                  <a:latin typeface="Arial" charset="0"/>
                </a:rPr>
                <a:t>Fast</a:t>
              </a:r>
            </a:p>
          </p:txBody>
        </p:sp>
        <p:sp>
          <p:nvSpPr>
            <p:cNvPr id="44063" name="Rectangle 31"/>
            <p:cNvSpPr>
              <a:spLocks noChangeArrowheads="1"/>
            </p:cNvSpPr>
            <p:nvPr/>
          </p:nvSpPr>
          <p:spPr bwMode="auto">
            <a:xfrm>
              <a:off x="3216" y="2000"/>
              <a:ext cx="336" cy="256"/>
            </a:xfrm>
            <a:prstGeom prst="rect">
              <a:avLst/>
            </a:prstGeom>
            <a:solidFill>
              <a:schemeClr val="bg1"/>
            </a:solidFill>
            <a:ln w="9525">
              <a:noFill/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ko-KR" altLang="en-US" dirty="0"/>
            </a:p>
          </p:txBody>
        </p:sp>
        <p:sp>
          <p:nvSpPr>
            <p:cNvPr id="44064" name="Rectangle 32"/>
            <p:cNvSpPr>
              <a:spLocks noChangeArrowheads="1"/>
            </p:cNvSpPr>
            <p:nvPr/>
          </p:nvSpPr>
          <p:spPr bwMode="auto">
            <a:xfrm>
              <a:off x="4944" y="1664"/>
              <a:ext cx="336" cy="256"/>
            </a:xfrm>
            <a:prstGeom prst="rect">
              <a:avLst/>
            </a:prstGeom>
            <a:solidFill>
              <a:schemeClr val="bg1"/>
            </a:solidFill>
            <a:ln w="9525">
              <a:noFill/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ko-KR" altLang="en-US" dirty="0"/>
            </a:p>
          </p:txBody>
        </p:sp>
        <p:sp>
          <p:nvSpPr>
            <p:cNvPr id="44065" name="Rectangle 33"/>
            <p:cNvSpPr>
              <a:spLocks noChangeArrowheads="1"/>
            </p:cNvSpPr>
            <p:nvPr/>
          </p:nvSpPr>
          <p:spPr bwMode="auto">
            <a:xfrm>
              <a:off x="4416" y="896"/>
              <a:ext cx="336" cy="256"/>
            </a:xfrm>
            <a:prstGeom prst="rect">
              <a:avLst/>
            </a:prstGeom>
            <a:solidFill>
              <a:schemeClr val="bg1"/>
            </a:solidFill>
            <a:ln w="9525">
              <a:noFill/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ko-KR" altLang="en-US" dirty="0"/>
            </a:p>
          </p:txBody>
        </p:sp>
        <p:sp>
          <p:nvSpPr>
            <p:cNvPr id="44066" name="Text Box 34"/>
            <p:cNvSpPr txBox="1">
              <a:spLocks noChangeArrowheads="1"/>
            </p:cNvSpPr>
            <p:nvPr/>
          </p:nvSpPr>
          <p:spPr bwMode="auto">
            <a:xfrm>
              <a:off x="3104" y="1872"/>
              <a:ext cx="592" cy="404"/>
            </a:xfrm>
            <a:prstGeom prst="rect">
              <a:avLst/>
            </a:prstGeom>
            <a:noFill/>
            <a:ln w="9525">
              <a:noFill/>
              <a:prstDash val="dash"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sz="1800" dirty="0">
                  <a:solidFill>
                    <a:srgbClr val="CC0000"/>
                  </a:solidFill>
                  <a:latin typeface="Arial" charset="0"/>
                </a:rPr>
                <a:t>Equal</a:t>
              </a:r>
              <a:br>
                <a:rPr lang="en-US" altLang="ko-KR" sz="1800" dirty="0">
                  <a:solidFill>
                    <a:srgbClr val="CC0000"/>
                  </a:solidFill>
                  <a:latin typeface="Arial" charset="0"/>
                </a:rPr>
              </a:br>
              <a:r>
                <a:rPr lang="en-US" altLang="ko-KR" sz="1800" dirty="0">
                  <a:solidFill>
                    <a:srgbClr val="CC0000"/>
                  </a:solidFill>
                  <a:latin typeface="Arial" charset="0"/>
                </a:rPr>
                <a:t>rates</a:t>
              </a:r>
            </a:p>
          </p:txBody>
        </p:sp>
        <p:sp>
          <p:nvSpPr>
            <p:cNvPr id="44067" name="Text Box 35"/>
            <p:cNvSpPr txBox="1">
              <a:spLocks noChangeArrowheads="1"/>
            </p:cNvSpPr>
            <p:nvPr/>
          </p:nvSpPr>
          <p:spPr bwMode="auto">
            <a:xfrm>
              <a:off x="4880" y="1536"/>
              <a:ext cx="592" cy="404"/>
            </a:xfrm>
            <a:prstGeom prst="rect">
              <a:avLst/>
            </a:prstGeom>
            <a:noFill/>
            <a:ln w="9525">
              <a:noFill/>
              <a:prstDash val="dash"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sz="1800" dirty="0">
                  <a:solidFill>
                    <a:srgbClr val="CC0000"/>
                  </a:solidFill>
                  <a:latin typeface="Arial" charset="0"/>
                </a:rPr>
                <a:t>Equal</a:t>
              </a:r>
              <a:br>
                <a:rPr lang="en-US" altLang="ko-KR" sz="1800" dirty="0">
                  <a:solidFill>
                    <a:srgbClr val="CC0000"/>
                  </a:solidFill>
                  <a:latin typeface="Arial" charset="0"/>
                </a:rPr>
              </a:br>
              <a:r>
                <a:rPr lang="en-US" altLang="ko-KR" sz="1800" dirty="0">
                  <a:solidFill>
                    <a:srgbClr val="CC0000"/>
                  </a:solidFill>
                  <a:latin typeface="Arial" charset="0"/>
                </a:rPr>
                <a:t>rates</a:t>
              </a:r>
            </a:p>
          </p:txBody>
        </p:sp>
        <p:sp>
          <p:nvSpPr>
            <p:cNvPr id="44068" name="Text Box 36"/>
            <p:cNvSpPr txBox="1">
              <a:spLocks noChangeArrowheads="1"/>
            </p:cNvSpPr>
            <p:nvPr/>
          </p:nvSpPr>
          <p:spPr bwMode="auto">
            <a:xfrm>
              <a:off x="4464" y="768"/>
              <a:ext cx="592" cy="404"/>
            </a:xfrm>
            <a:prstGeom prst="rect">
              <a:avLst/>
            </a:prstGeom>
            <a:noFill/>
            <a:ln w="9525">
              <a:noFill/>
              <a:prstDash val="dash"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sz="1800" dirty="0">
                  <a:solidFill>
                    <a:srgbClr val="CC0000"/>
                  </a:solidFill>
                  <a:latin typeface="Arial" charset="0"/>
                </a:rPr>
                <a:t>Equal</a:t>
              </a:r>
              <a:br>
                <a:rPr lang="en-US" altLang="ko-KR" sz="1800" dirty="0">
                  <a:solidFill>
                    <a:srgbClr val="CC0000"/>
                  </a:solidFill>
                  <a:latin typeface="Arial" charset="0"/>
                </a:rPr>
              </a:br>
              <a:r>
                <a:rPr lang="en-US" altLang="ko-KR" sz="1800" dirty="0">
                  <a:solidFill>
                    <a:srgbClr val="CC0000"/>
                  </a:solidFill>
                  <a:latin typeface="Arial" charset="0"/>
                </a:rPr>
                <a:t>rates</a:t>
              </a:r>
            </a:p>
          </p:txBody>
        </p:sp>
        <p:sp>
          <p:nvSpPr>
            <p:cNvPr id="44069" name="Rectangle 37"/>
            <p:cNvSpPr>
              <a:spLocks noChangeArrowheads="1"/>
            </p:cNvSpPr>
            <p:nvPr/>
          </p:nvSpPr>
          <p:spPr bwMode="auto">
            <a:xfrm>
              <a:off x="385" y="2688"/>
              <a:ext cx="149" cy="273"/>
            </a:xfrm>
            <a:prstGeom prst="rect">
              <a:avLst/>
            </a:prstGeom>
            <a:solidFill>
              <a:schemeClr val="bg1"/>
            </a:solidFill>
            <a:ln w="9525">
              <a:noFill/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ko-KR" altLang="en-US" dirty="0"/>
            </a:p>
          </p:txBody>
        </p:sp>
        <p:sp>
          <p:nvSpPr>
            <p:cNvPr id="44070" name="Rectangle 38"/>
            <p:cNvSpPr>
              <a:spLocks noChangeArrowheads="1"/>
            </p:cNvSpPr>
            <p:nvPr/>
          </p:nvSpPr>
          <p:spPr bwMode="auto">
            <a:xfrm>
              <a:off x="3232" y="2640"/>
              <a:ext cx="149" cy="273"/>
            </a:xfrm>
            <a:prstGeom prst="rect">
              <a:avLst/>
            </a:prstGeom>
            <a:solidFill>
              <a:schemeClr val="bg1"/>
            </a:solidFill>
            <a:ln w="9525">
              <a:noFill/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ko-KR" altLang="en-US" dirty="0"/>
            </a:p>
          </p:txBody>
        </p:sp>
        <p:sp>
          <p:nvSpPr>
            <p:cNvPr id="44071" name="Text Box 39"/>
            <p:cNvSpPr txBox="1">
              <a:spLocks noChangeArrowheads="1"/>
            </p:cNvSpPr>
            <p:nvPr/>
          </p:nvSpPr>
          <p:spPr bwMode="auto">
            <a:xfrm>
              <a:off x="440" y="2706"/>
              <a:ext cx="336" cy="231"/>
            </a:xfrm>
            <a:prstGeom prst="rect">
              <a:avLst/>
            </a:prstGeom>
            <a:noFill/>
            <a:ln w="9525">
              <a:noFill/>
              <a:prstDash val="dash"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sz="1800" dirty="0">
                  <a:latin typeface="Arial" charset="0"/>
                </a:rPr>
                <a:t>(a)</a:t>
              </a:r>
            </a:p>
          </p:txBody>
        </p:sp>
        <p:sp>
          <p:nvSpPr>
            <p:cNvPr id="44072" name="Text Box 40"/>
            <p:cNvSpPr txBox="1">
              <a:spLocks noChangeArrowheads="1"/>
            </p:cNvSpPr>
            <p:nvPr/>
          </p:nvSpPr>
          <p:spPr bwMode="auto">
            <a:xfrm>
              <a:off x="3168" y="2697"/>
              <a:ext cx="336" cy="231"/>
            </a:xfrm>
            <a:prstGeom prst="rect">
              <a:avLst/>
            </a:prstGeom>
            <a:noFill/>
            <a:ln w="9525">
              <a:noFill/>
              <a:prstDash val="dash"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sz="1800" dirty="0">
                  <a:latin typeface="Arial" charset="0"/>
                </a:rPr>
                <a:t>(b)</a:t>
              </a:r>
            </a:p>
          </p:txBody>
        </p:sp>
      </p:grpSp>
      <p:sp>
        <p:nvSpPr>
          <p:cNvPr id="44036" name="슬라이드 번호 개체 틀 39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74500D6-D32E-444C-90DA-34EFD3F78978}" type="slidenum">
              <a:rPr lang="ko-KR" altLang="en-US"/>
              <a:pPr/>
              <a:t>27</a:t>
            </a:fld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1029"/>
          <p:cNvSpPr txBox="1">
            <a:spLocks noChangeArrowheads="1"/>
          </p:cNvSpPr>
          <p:nvPr/>
        </p:nvSpPr>
        <p:spPr bwMode="auto">
          <a:xfrm>
            <a:off x="3752264" y="44624"/>
            <a:ext cx="5207000" cy="4278094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b="1" dirty="0">
                <a:cs typeface="Times New Roman" pitchFamily="18" charset="0"/>
              </a:rPr>
              <a:t>Figure </a:t>
            </a:r>
            <a:r>
              <a:rPr lang="en-US" altLang="ko-KR" b="1" dirty="0" smtClean="0">
                <a:cs typeface="Times New Roman" pitchFamily="18" charset="0"/>
              </a:rPr>
              <a:t>4.22</a:t>
            </a:r>
            <a:endParaRPr lang="en-US" altLang="ko-KR" dirty="0">
              <a:cs typeface="Times New Roman" pitchFamily="18" charset="0"/>
            </a:endParaRPr>
          </a:p>
          <a:p>
            <a:r>
              <a:rPr lang="en-US" altLang="ko-KR" sz="3200" b="1" dirty="0" smtClean="0">
                <a:solidFill>
                  <a:srgbClr val="FF0000"/>
                </a:solidFill>
                <a:cs typeface="Times New Roman" pitchFamily="18" charset="0"/>
              </a:rPr>
              <a:t>Order-Disorder Transition</a:t>
            </a:r>
          </a:p>
          <a:p>
            <a:endParaRPr lang="en-US" altLang="ko-KR" dirty="0" smtClean="0">
              <a:cs typeface="Times New Roman" pitchFamily="18" charset="0"/>
            </a:endParaRPr>
          </a:p>
          <a:p>
            <a:pPr marL="457200" indent="-457200">
              <a:buAutoNum type="alphaLcParenBoth"/>
            </a:pPr>
            <a:r>
              <a:rPr lang="en-US" altLang="ko-KR" dirty="0" smtClean="0">
                <a:cs typeface="Times New Roman" pitchFamily="18" charset="0"/>
              </a:rPr>
              <a:t>At </a:t>
            </a:r>
            <a:r>
              <a:rPr lang="en-US" altLang="ko-KR" i="1" dirty="0">
                <a:cs typeface="Times New Roman" pitchFamily="18" charset="0"/>
              </a:rPr>
              <a:t>T</a:t>
            </a:r>
            <a:r>
              <a:rPr lang="en-US" altLang="ko-KR" dirty="0">
                <a:cs typeface="Times New Roman" pitchFamily="18" charset="0"/>
              </a:rPr>
              <a:t> = 0, there is perfect order, with different kinds of atoms occupying alternate sites</a:t>
            </a:r>
            <a:r>
              <a:rPr lang="en-US" altLang="ko-KR" dirty="0" smtClean="0">
                <a:cs typeface="Times New Roman" pitchFamily="18" charset="0"/>
              </a:rPr>
              <a:t>.</a:t>
            </a:r>
          </a:p>
          <a:p>
            <a:pPr marL="457200" indent="-457200">
              <a:buAutoNum type="alphaLcParenBoth"/>
            </a:pPr>
            <a:r>
              <a:rPr lang="en-US" altLang="ko-KR" dirty="0" smtClean="0">
                <a:cs typeface="Times New Roman" pitchFamily="18" charset="0"/>
              </a:rPr>
              <a:t>As </a:t>
            </a:r>
            <a:r>
              <a:rPr lang="en-US" altLang="ko-KR" dirty="0">
                <a:cs typeface="Times New Roman" pitchFamily="18" charset="0"/>
              </a:rPr>
              <a:t>the temperature is increased, atoms exchange locations and islands of each kind of atom form in regions of the solid. Some of the original order survives</a:t>
            </a:r>
            <a:r>
              <a:rPr lang="en-US" altLang="ko-KR" dirty="0" smtClean="0">
                <a:cs typeface="Times New Roman" pitchFamily="18" charset="0"/>
              </a:rPr>
              <a:t>.</a:t>
            </a:r>
          </a:p>
          <a:p>
            <a:pPr marL="457200" indent="-457200">
              <a:buAutoNum type="alphaLcParenBoth"/>
            </a:pPr>
            <a:r>
              <a:rPr lang="en-US" altLang="ko-KR" dirty="0" smtClean="0">
                <a:cs typeface="Times New Roman" pitchFamily="18" charset="0"/>
              </a:rPr>
              <a:t>At </a:t>
            </a:r>
            <a:r>
              <a:rPr lang="en-US" altLang="ko-KR" dirty="0">
                <a:cs typeface="Times New Roman" pitchFamily="18" charset="0"/>
              </a:rPr>
              <a:t>and above the transition temperature, the islands occur at random throughout the sample.</a:t>
            </a:r>
          </a:p>
        </p:txBody>
      </p:sp>
      <p:sp>
        <p:nvSpPr>
          <p:cNvPr id="45059" name="Rectangle 1030"/>
          <p:cNvSpPr>
            <a:spLocks noChangeArrowheads="1"/>
          </p:cNvSpPr>
          <p:nvPr/>
        </p:nvSpPr>
        <p:spPr bwMode="auto">
          <a:xfrm>
            <a:off x="809625" y="3048000"/>
            <a:ext cx="333375" cy="230188"/>
          </a:xfrm>
          <a:prstGeom prst="rect">
            <a:avLst/>
          </a:prstGeom>
          <a:solidFill>
            <a:schemeClr val="bg1"/>
          </a:solidFill>
          <a:ln w="9525">
            <a:noFill/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 dirty="0"/>
          </a:p>
        </p:txBody>
      </p:sp>
      <p:sp>
        <p:nvSpPr>
          <p:cNvPr id="45060" name="Rectangle 1031"/>
          <p:cNvSpPr>
            <a:spLocks noChangeArrowheads="1"/>
          </p:cNvSpPr>
          <p:nvPr/>
        </p:nvSpPr>
        <p:spPr bwMode="auto">
          <a:xfrm>
            <a:off x="3324225" y="3048000"/>
            <a:ext cx="333375" cy="230188"/>
          </a:xfrm>
          <a:prstGeom prst="rect">
            <a:avLst/>
          </a:prstGeom>
          <a:solidFill>
            <a:schemeClr val="bg1"/>
          </a:solidFill>
          <a:ln w="9525">
            <a:noFill/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 dirty="0"/>
          </a:p>
        </p:txBody>
      </p:sp>
      <p:pic>
        <p:nvPicPr>
          <p:cNvPr id="45061" name="Picture 103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38112"/>
            <a:ext cx="3657599" cy="6335713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</p:pic>
      <p:sp>
        <p:nvSpPr>
          <p:cNvPr id="45062" name="슬라이드 번호 개체 틀 5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0476C59-6665-461D-B43F-A7B6C474E3CB}" type="slidenum">
              <a:rPr lang="ko-KR" altLang="en-US"/>
              <a:pPr/>
              <a:t>28</a:t>
            </a:fld>
            <a:endParaRPr lang="ko-KR" altLang="en-US" dirty="0"/>
          </a:p>
        </p:txBody>
      </p:sp>
      <p:sp>
        <p:nvSpPr>
          <p:cNvPr id="7" name="직사각형 6"/>
          <p:cNvSpPr/>
          <p:nvPr/>
        </p:nvSpPr>
        <p:spPr>
          <a:xfrm>
            <a:off x="3715266" y="4438727"/>
            <a:ext cx="5569473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800" b="1" dirty="0" smtClean="0">
                <a:solidFill>
                  <a:srgbClr val="CC0000"/>
                </a:solidFill>
                <a:cs typeface="Times New Roman" pitchFamily="18" charset="0"/>
              </a:rPr>
              <a:t>A and B atoms like each other,</a:t>
            </a:r>
          </a:p>
          <a:p>
            <a:r>
              <a:rPr lang="en-US" altLang="ko-KR" sz="2800" b="1" dirty="0" smtClean="0">
                <a:solidFill>
                  <a:srgbClr val="CC0000"/>
                </a:solidFill>
                <a:cs typeface="Times New Roman" pitchFamily="18" charset="0"/>
              </a:rPr>
              <a:t>compared to the A-A or B-B atoms.</a:t>
            </a:r>
            <a:endParaRPr lang="ko-KR" altLang="en-US" sz="2800" b="1" dirty="0"/>
          </a:p>
        </p:txBody>
      </p:sp>
      <p:sp>
        <p:nvSpPr>
          <p:cNvPr id="8" name="직사각형 7"/>
          <p:cNvSpPr/>
          <p:nvPr/>
        </p:nvSpPr>
        <p:spPr>
          <a:xfrm>
            <a:off x="285720" y="1500174"/>
            <a:ext cx="152477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3200" b="1" i="1" dirty="0" smtClean="0">
                <a:solidFill>
                  <a:srgbClr val="1515FF"/>
                </a:solidFill>
              </a:rPr>
              <a:t>T = 0 K</a:t>
            </a:r>
            <a:r>
              <a:rPr lang="en-US" altLang="ko-KR" sz="3200" b="1" i="1" baseline="-25000" dirty="0" smtClean="0">
                <a:solidFill>
                  <a:srgbClr val="1515FF"/>
                </a:solidFill>
              </a:rPr>
              <a:t> </a:t>
            </a:r>
            <a:endParaRPr lang="ko-KR" altLang="en-US" sz="3200" dirty="0"/>
          </a:p>
        </p:txBody>
      </p:sp>
      <p:sp>
        <p:nvSpPr>
          <p:cNvPr id="9" name="직사각형 8"/>
          <p:cNvSpPr/>
          <p:nvPr/>
        </p:nvSpPr>
        <p:spPr>
          <a:xfrm>
            <a:off x="285720" y="3613148"/>
            <a:ext cx="127708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3200" b="1" i="1" dirty="0" smtClean="0">
                <a:solidFill>
                  <a:srgbClr val="1515FF"/>
                </a:solidFill>
              </a:rPr>
              <a:t>T &lt; T</a:t>
            </a:r>
            <a:r>
              <a:rPr lang="en-US" altLang="ko-KR" sz="3200" b="1" i="1" baseline="-25000" dirty="0" smtClean="0">
                <a:solidFill>
                  <a:srgbClr val="1515FF"/>
                </a:solidFill>
              </a:rPr>
              <a:t>c </a:t>
            </a:r>
            <a:endParaRPr lang="ko-KR" altLang="en-US" sz="3200" dirty="0"/>
          </a:p>
        </p:txBody>
      </p:sp>
      <p:sp>
        <p:nvSpPr>
          <p:cNvPr id="10" name="직사각형 9"/>
          <p:cNvSpPr/>
          <p:nvPr/>
        </p:nvSpPr>
        <p:spPr>
          <a:xfrm>
            <a:off x="285720" y="5711416"/>
            <a:ext cx="127708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3200" b="1" i="1" dirty="0" smtClean="0">
                <a:solidFill>
                  <a:srgbClr val="1515FF"/>
                </a:solidFill>
              </a:rPr>
              <a:t>T &gt; T</a:t>
            </a:r>
            <a:r>
              <a:rPr lang="en-US" altLang="ko-KR" sz="3200" b="1" i="1" baseline="-25000" dirty="0" smtClean="0">
                <a:solidFill>
                  <a:srgbClr val="1515FF"/>
                </a:solidFill>
              </a:rPr>
              <a:t>c </a:t>
            </a:r>
            <a:endParaRPr lang="ko-KR" altLang="en-US" sz="3200" dirty="0"/>
          </a:p>
        </p:txBody>
      </p:sp>
      <p:sp>
        <p:nvSpPr>
          <p:cNvPr id="11" name="직사각형 10"/>
          <p:cNvSpPr/>
          <p:nvPr/>
        </p:nvSpPr>
        <p:spPr>
          <a:xfrm>
            <a:off x="2283506" y="3613148"/>
            <a:ext cx="137409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3200" b="1" i="1" dirty="0" smtClean="0">
                <a:solidFill>
                  <a:srgbClr val="1515FF"/>
                </a:solidFill>
              </a:rPr>
              <a:t>T &lt; T</a:t>
            </a:r>
            <a:r>
              <a:rPr lang="en-US" altLang="ko-KR" sz="3200" b="1" i="1" baseline="-25000" dirty="0" smtClean="0">
                <a:solidFill>
                  <a:srgbClr val="1515FF"/>
                </a:solidFill>
              </a:rPr>
              <a:t>tr </a:t>
            </a:r>
            <a:endParaRPr lang="ko-KR" altLang="en-US" sz="3200" dirty="0"/>
          </a:p>
        </p:txBody>
      </p:sp>
      <p:sp>
        <p:nvSpPr>
          <p:cNvPr id="12" name="직사각형 11"/>
          <p:cNvSpPr/>
          <p:nvPr/>
        </p:nvSpPr>
        <p:spPr>
          <a:xfrm>
            <a:off x="2283506" y="5711416"/>
            <a:ext cx="137409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3200" b="1" i="1" dirty="0" smtClean="0">
                <a:solidFill>
                  <a:srgbClr val="1515FF"/>
                </a:solidFill>
              </a:rPr>
              <a:t>T &gt; T</a:t>
            </a:r>
            <a:r>
              <a:rPr lang="en-US" altLang="ko-KR" sz="3200" b="1" i="1" baseline="-25000" dirty="0" smtClean="0">
                <a:solidFill>
                  <a:srgbClr val="1515FF"/>
                </a:solidFill>
              </a:rPr>
              <a:t>tr </a:t>
            </a:r>
            <a:endParaRPr lang="ko-KR" alt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슬라이드 번호 개체 틀 7"/>
          <p:cNvSpPr>
            <a:spLocks noGrp="1"/>
          </p:cNvSpPr>
          <p:nvPr>
            <p:ph type="sldNum" sz="quarter" idx="4294967295"/>
          </p:nvPr>
        </p:nvSpPr>
        <p:spPr>
          <a:xfrm>
            <a:off x="7005638" y="6477000"/>
            <a:ext cx="2133600" cy="365125"/>
          </a:xfrm>
          <a:prstGeom prst="rect">
            <a:avLst/>
          </a:prstGeom>
        </p:spPr>
        <p:txBody>
          <a:bodyPr/>
          <a:lstStyle/>
          <a:p>
            <a:fld id="{F5B560DD-77EF-484E-BED2-0DCDC6ADFD50}" type="slidenum">
              <a:rPr lang="ko-KR" altLang="en-US" smtClean="0"/>
              <a:pPr/>
              <a:t>29</a:t>
            </a:fld>
            <a:endParaRPr lang="ko-KR" altLang="en-US" dirty="0"/>
          </a:p>
        </p:txBody>
      </p:sp>
      <p:sp>
        <p:nvSpPr>
          <p:cNvPr id="10" name="직사각형 9"/>
          <p:cNvSpPr/>
          <p:nvPr/>
        </p:nvSpPr>
        <p:spPr>
          <a:xfrm>
            <a:off x="642910" y="714356"/>
            <a:ext cx="636272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lnSpc>
                <a:spcPct val="150000"/>
              </a:lnSpc>
            </a:pPr>
            <a:r>
              <a:rPr kumimoji="0" lang="en-US" altLang="ko-KR" sz="2800" b="1" baseline="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2800" b="1" baseline="0" dirty="0" smtClean="0">
                <a:latin typeface="Times New Roman" pitchFamily="18" charset="0"/>
                <a:cs typeface="Times New Roman" pitchFamily="18" charset="0"/>
              </a:rPr>
              <a:t>Problems from Chap. 4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1000100" y="2000240"/>
            <a:ext cx="7429552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defTabSz="1819275" eaLnBrk="1" hangingPunct="1">
              <a:lnSpc>
                <a:spcPct val="150000"/>
              </a:lnSpc>
              <a:buNone/>
            </a:pPr>
            <a:endParaRPr lang="en-US" altLang="ko-KR" sz="2800" b="1" dirty="0" smtClean="0">
              <a:solidFill>
                <a:srgbClr val="0000CC"/>
              </a:solidFill>
              <a:cs typeface="Times New Roman" pitchFamily="18" charset="0"/>
            </a:endParaRPr>
          </a:p>
          <a:p>
            <a:pPr lvl="1" defTabSz="1819275" eaLnBrk="1" hangingPunct="1">
              <a:lnSpc>
                <a:spcPct val="150000"/>
              </a:lnSpc>
              <a:buNone/>
            </a:pPr>
            <a:endParaRPr kumimoji="0" lang="en-US" altLang="ko-KR" sz="2800" b="1" baseline="0" dirty="0" smtClean="0">
              <a:solidFill>
                <a:srgbClr val="0000CC"/>
              </a:solidFill>
              <a:cs typeface="Times New Roman" pitchFamily="18" charset="0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2071670" y="1714488"/>
            <a:ext cx="6643734" cy="20423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l" defTabSz="1819275" eaLnBrk="1" hangingPunct="1">
              <a:lnSpc>
                <a:spcPts val="3000"/>
              </a:lnSpc>
              <a:buNone/>
            </a:pPr>
            <a:endParaRPr lang="en-US" altLang="ko-KR" sz="2800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algn="l" defTabSz="1819275" eaLnBrk="1" hangingPunct="1">
              <a:lnSpc>
                <a:spcPts val="4200"/>
              </a:lnSpc>
              <a:buNone/>
            </a:pPr>
            <a:r>
              <a:rPr lang="en-US" altLang="ko-KR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D4.1   D4.3</a:t>
            </a:r>
          </a:p>
          <a:p>
            <a:pPr lvl="1" algn="l" defTabSz="1819275" eaLnBrk="1" hangingPunct="1">
              <a:lnSpc>
                <a:spcPts val="4200"/>
              </a:lnSpc>
              <a:buNone/>
            </a:pPr>
            <a:r>
              <a:rPr lang="en-US" altLang="ko-KR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E4.1(a)   E4.8(a)   E4.12(a)</a:t>
            </a:r>
          </a:p>
          <a:p>
            <a:pPr lvl="1" algn="l" defTabSz="1819275">
              <a:lnSpc>
                <a:spcPts val="4200"/>
              </a:lnSpc>
            </a:pPr>
            <a:r>
              <a:rPr lang="en-US" altLang="ko-KR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P4.13   P4.12</a:t>
            </a:r>
            <a:endParaRPr kumimoji="0" lang="en-US" altLang="ko-KR" sz="2800" b="1" dirty="0" smtClean="0">
              <a:solidFill>
                <a:srgbClr val="0000CC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5"/>
          <p:cNvSpPr txBox="1">
            <a:spLocks noChangeArrowheads="1"/>
          </p:cNvSpPr>
          <p:nvPr/>
        </p:nvSpPr>
        <p:spPr bwMode="auto">
          <a:xfrm>
            <a:off x="4800600" y="1232694"/>
            <a:ext cx="4330700" cy="2831544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b="1" dirty="0"/>
              <a:t>Figure </a:t>
            </a:r>
            <a:r>
              <a:rPr lang="en-US" altLang="ko-KR" b="1" dirty="0" smtClean="0"/>
              <a:t>4.4</a:t>
            </a:r>
          </a:p>
          <a:p>
            <a:endParaRPr lang="en-US" altLang="ko-KR" sz="1800" dirty="0"/>
          </a:p>
          <a:p>
            <a:r>
              <a:rPr lang="en-US" altLang="ko-KR" dirty="0"/>
              <a:t>The general regions of pressure and temperature where solid, liquid, or gas is stable (</a:t>
            </a:r>
            <a:r>
              <a:rPr lang="en-US" altLang="ko-KR" dirty="0" smtClean="0"/>
              <a:t>that has the</a:t>
            </a:r>
            <a:r>
              <a:rPr lang="ko-KR" altLang="en-US" dirty="0" smtClean="0"/>
              <a:t> </a:t>
            </a:r>
            <a:r>
              <a:rPr lang="en-US" altLang="ko-KR" dirty="0" smtClean="0"/>
              <a:t>lowest </a:t>
            </a:r>
            <a:r>
              <a:rPr lang="en-US" altLang="ko-KR" dirty="0"/>
              <a:t>chemical potential</a:t>
            </a:r>
            <a:r>
              <a:rPr lang="en-US" altLang="ko-KR" dirty="0" smtClean="0"/>
              <a:t>).</a:t>
            </a:r>
          </a:p>
          <a:p>
            <a:endParaRPr lang="en-US" altLang="ko-KR" dirty="0" smtClean="0"/>
          </a:p>
          <a:p>
            <a:r>
              <a:rPr lang="en-US" altLang="ko-KR" dirty="0" smtClean="0"/>
              <a:t>The </a:t>
            </a:r>
            <a:r>
              <a:rPr lang="en-US" altLang="ko-KR" dirty="0"/>
              <a:t>solid phase is the most stable phase at low temperatures and high pressures</a:t>
            </a:r>
            <a:r>
              <a:rPr lang="en-US" altLang="ko-KR" dirty="0" smtClean="0"/>
              <a:t>. </a:t>
            </a:r>
            <a:endParaRPr lang="en-US" altLang="ko-KR" dirty="0"/>
          </a:p>
        </p:txBody>
      </p:sp>
      <p:grpSp>
        <p:nvGrpSpPr>
          <p:cNvPr id="32771" name="Group 19"/>
          <p:cNvGrpSpPr>
            <a:grpSpLocks/>
          </p:cNvGrpSpPr>
          <p:nvPr/>
        </p:nvGrpSpPr>
        <p:grpSpPr bwMode="auto">
          <a:xfrm>
            <a:off x="152400" y="1412875"/>
            <a:ext cx="4648200" cy="4470400"/>
            <a:chOff x="96" y="890"/>
            <a:chExt cx="2928" cy="2816"/>
          </a:xfrm>
        </p:grpSpPr>
        <p:pic>
          <p:nvPicPr>
            <p:cNvPr id="32773" name="Picture 4" descr="F6_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82" y="890"/>
              <a:ext cx="2637" cy="2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2774" name="Text Box 6"/>
            <p:cNvSpPr txBox="1">
              <a:spLocks noChangeArrowheads="1"/>
            </p:cNvSpPr>
            <p:nvPr/>
          </p:nvSpPr>
          <p:spPr bwMode="auto">
            <a:xfrm>
              <a:off x="960" y="3456"/>
              <a:ext cx="1392" cy="250"/>
            </a:xfrm>
            <a:prstGeom prst="rect">
              <a:avLst/>
            </a:prstGeom>
            <a:solidFill>
              <a:schemeClr val="bg1"/>
            </a:solidFill>
            <a:ln w="9525">
              <a:noFill/>
              <a:prstDash val="dash"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dirty="0">
                  <a:latin typeface="Arial" charset="0"/>
                </a:rPr>
                <a:t>Temperature, </a:t>
              </a:r>
              <a:r>
                <a:rPr lang="en-US" altLang="ko-KR" i="1" dirty="0">
                  <a:latin typeface="Arial" charset="0"/>
                </a:rPr>
                <a:t>T</a:t>
              </a:r>
              <a:endParaRPr lang="en-US" altLang="ko-KR" dirty="0">
                <a:latin typeface="Arial" charset="0"/>
              </a:endParaRPr>
            </a:p>
          </p:txBody>
        </p:sp>
        <p:sp>
          <p:nvSpPr>
            <p:cNvPr id="32775" name="Text Box 7"/>
            <p:cNvSpPr txBox="1">
              <a:spLocks noChangeArrowheads="1"/>
            </p:cNvSpPr>
            <p:nvPr/>
          </p:nvSpPr>
          <p:spPr bwMode="auto">
            <a:xfrm rot="-5400000">
              <a:off x="-259" y="1843"/>
              <a:ext cx="960" cy="250"/>
            </a:xfrm>
            <a:prstGeom prst="rect">
              <a:avLst/>
            </a:prstGeom>
            <a:solidFill>
              <a:schemeClr val="bg1"/>
            </a:solidFill>
            <a:ln w="9525">
              <a:noFill/>
              <a:prstDash val="dash"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dirty="0">
                  <a:latin typeface="Arial" charset="0"/>
                </a:rPr>
                <a:t>Pressure, </a:t>
              </a:r>
              <a:r>
                <a:rPr lang="en-US" altLang="ko-KR" i="1" dirty="0">
                  <a:latin typeface="Arial" charset="0"/>
                </a:rPr>
                <a:t>p</a:t>
              </a:r>
              <a:endParaRPr lang="en-US" altLang="ko-KR" dirty="0">
                <a:latin typeface="Arial" charset="0"/>
              </a:endParaRPr>
            </a:p>
          </p:txBody>
        </p:sp>
        <p:sp>
          <p:nvSpPr>
            <p:cNvPr id="32776" name="Text Box 8"/>
            <p:cNvSpPr txBox="1">
              <a:spLocks noChangeArrowheads="1"/>
            </p:cNvSpPr>
            <p:nvPr/>
          </p:nvSpPr>
          <p:spPr bwMode="auto">
            <a:xfrm>
              <a:off x="592" y="1416"/>
              <a:ext cx="480" cy="250"/>
            </a:xfrm>
            <a:prstGeom prst="rect">
              <a:avLst/>
            </a:prstGeom>
            <a:solidFill>
              <a:schemeClr val="bg1"/>
            </a:solidFill>
            <a:ln w="9525">
              <a:noFill/>
              <a:prstDash val="dash"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dirty="0">
                  <a:latin typeface="Arial" charset="0"/>
                </a:rPr>
                <a:t>Solid</a:t>
              </a:r>
            </a:p>
          </p:txBody>
        </p:sp>
        <p:sp>
          <p:nvSpPr>
            <p:cNvPr id="32777" name="Text Box 9"/>
            <p:cNvSpPr txBox="1">
              <a:spLocks noChangeArrowheads="1"/>
            </p:cNvSpPr>
            <p:nvPr/>
          </p:nvSpPr>
          <p:spPr bwMode="auto">
            <a:xfrm>
              <a:off x="1440" y="1622"/>
              <a:ext cx="624" cy="250"/>
            </a:xfrm>
            <a:prstGeom prst="rect">
              <a:avLst/>
            </a:prstGeom>
            <a:solidFill>
              <a:schemeClr val="bg1"/>
            </a:solidFill>
            <a:ln w="9525">
              <a:noFill/>
              <a:prstDash val="dash"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dirty="0">
                  <a:latin typeface="Arial" charset="0"/>
                </a:rPr>
                <a:t>Liquid</a:t>
              </a:r>
            </a:p>
          </p:txBody>
        </p:sp>
        <p:sp>
          <p:nvSpPr>
            <p:cNvPr id="32778" name="Rectangle 10"/>
            <p:cNvSpPr>
              <a:spLocks noChangeArrowheads="1"/>
            </p:cNvSpPr>
            <p:nvPr/>
          </p:nvSpPr>
          <p:spPr bwMode="auto">
            <a:xfrm>
              <a:off x="2352" y="1248"/>
              <a:ext cx="528" cy="418"/>
            </a:xfrm>
            <a:prstGeom prst="rect">
              <a:avLst/>
            </a:prstGeom>
            <a:solidFill>
              <a:schemeClr val="bg1"/>
            </a:solidFill>
            <a:ln w="9525">
              <a:noFill/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ko-KR" altLang="en-US" dirty="0"/>
            </a:p>
          </p:txBody>
        </p:sp>
        <p:sp>
          <p:nvSpPr>
            <p:cNvPr id="32779" name="Text Box 11"/>
            <p:cNvSpPr txBox="1">
              <a:spLocks noChangeArrowheads="1"/>
            </p:cNvSpPr>
            <p:nvPr/>
          </p:nvSpPr>
          <p:spPr bwMode="auto">
            <a:xfrm>
              <a:off x="2336" y="1248"/>
              <a:ext cx="688" cy="442"/>
            </a:xfrm>
            <a:prstGeom prst="rect">
              <a:avLst/>
            </a:prstGeom>
            <a:noFill/>
            <a:ln w="9525">
              <a:noFill/>
              <a:prstDash val="dash"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dirty="0">
                  <a:latin typeface="Arial" charset="0"/>
                </a:rPr>
                <a:t>Critical</a:t>
              </a:r>
              <a:br>
                <a:rPr lang="en-US" altLang="ko-KR" dirty="0">
                  <a:latin typeface="Arial" charset="0"/>
                </a:rPr>
              </a:br>
              <a:r>
                <a:rPr lang="en-US" altLang="ko-KR" dirty="0">
                  <a:latin typeface="Arial" charset="0"/>
                </a:rPr>
                <a:t>point</a:t>
              </a:r>
            </a:p>
          </p:txBody>
        </p:sp>
        <p:sp>
          <p:nvSpPr>
            <p:cNvPr id="32780" name="Rectangle 12"/>
            <p:cNvSpPr>
              <a:spLocks noChangeArrowheads="1"/>
            </p:cNvSpPr>
            <p:nvPr/>
          </p:nvSpPr>
          <p:spPr bwMode="auto">
            <a:xfrm>
              <a:off x="688" y="2352"/>
              <a:ext cx="464" cy="336"/>
            </a:xfrm>
            <a:prstGeom prst="rect">
              <a:avLst/>
            </a:prstGeom>
            <a:solidFill>
              <a:schemeClr val="bg1"/>
            </a:solidFill>
            <a:ln w="9525">
              <a:noFill/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ko-KR" altLang="en-US" dirty="0"/>
            </a:p>
          </p:txBody>
        </p:sp>
        <p:sp>
          <p:nvSpPr>
            <p:cNvPr id="32781" name="Text Box 13"/>
            <p:cNvSpPr txBox="1">
              <a:spLocks noChangeArrowheads="1"/>
            </p:cNvSpPr>
            <p:nvPr/>
          </p:nvSpPr>
          <p:spPr bwMode="auto">
            <a:xfrm>
              <a:off x="720" y="2347"/>
              <a:ext cx="672" cy="442"/>
            </a:xfrm>
            <a:prstGeom prst="rect">
              <a:avLst/>
            </a:prstGeom>
            <a:noFill/>
            <a:ln w="9525">
              <a:noFill/>
              <a:prstDash val="dash"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dirty="0">
                  <a:latin typeface="Arial" charset="0"/>
                </a:rPr>
                <a:t>Triple</a:t>
              </a:r>
              <a:br>
                <a:rPr lang="en-US" altLang="ko-KR" dirty="0">
                  <a:latin typeface="Arial" charset="0"/>
                </a:rPr>
              </a:br>
              <a:r>
                <a:rPr lang="en-US" altLang="ko-KR" dirty="0">
                  <a:latin typeface="Arial" charset="0"/>
                </a:rPr>
                <a:t>point</a:t>
              </a:r>
            </a:p>
          </p:txBody>
        </p:sp>
        <p:sp>
          <p:nvSpPr>
            <p:cNvPr id="32782" name="Text Box 14"/>
            <p:cNvSpPr txBox="1">
              <a:spLocks noChangeArrowheads="1"/>
            </p:cNvSpPr>
            <p:nvPr/>
          </p:nvSpPr>
          <p:spPr bwMode="auto">
            <a:xfrm>
              <a:off x="1536" y="2688"/>
              <a:ext cx="672" cy="250"/>
            </a:xfrm>
            <a:prstGeom prst="rect">
              <a:avLst/>
            </a:prstGeom>
            <a:solidFill>
              <a:schemeClr val="bg1"/>
            </a:solidFill>
            <a:ln w="9525">
              <a:noFill/>
              <a:prstDash val="dash"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dirty="0">
                  <a:latin typeface="Arial" charset="0"/>
                </a:rPr>
                <a:t>Vapor</a:t>
              </a:r>
            </a:p>
          </p:txBody>
        </p:sp>
        <p:sp>
          <p:nvSpPr>
            <p:cNvPr id="32783" name="Rectangle 16"/>
            <p:cNvSpPr>
              <a:spLocks noChangeArrowheads="1"/>
            </p:cNvSpPr>
            <p:nvPr/>
          </p:nvSpPr>
          <p:spPr bwMode="auto">
            <a:xfrm>
              <a:off x="1248" y="3200"/>
              <a:ext cx="144" cy="240"/>
            </a:xfrm>
            <a:prstGeom prst="rect">
              <a:avLst/>
            </a:prstGeom>
            <a:solidFill>
              <a:schemeClr val="bg1"/>
            </a:solidFill>
            <a:ln w="9525">
              <a:noFill/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ko-KR" altLang="en-US" dirty="0"/>
            </a:p>
          </p:txBody>
        </p:sp>
        <p:sp>
          <p:nvSpPr>
            <p:cNvPr id="32784" name="Text Box 15"/>
            <p:cNvSpPr txBox="1">
              <a:spLocks noChangeArrowheads="1"/>
            </p:cNvSpPr>
            <p:nvPr/>
          </p:nvSpPr>
          <p:spPr bwMode="auto">
            <a:xfrm>
              <a:off x="1200" y="3168"/>
              <a:ext cx="288" cy="250"/>
            </a:xfrm>
            <a:prstGeom prst="rect">
              <a:avLst/>
            </a:prstGeom>
            <a:noFill/>
            <a:ln w="9525">
              <a:noFill/>
              <a:prstDash val="dash"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i="1" dirty="0">
                  <a:latin typeface="Arial" charset="0"/>
                </a:rPr>
                <a:t>T</a:t>
              </a:r>
              <a:r>
                <a:rPr lang="en-US" altLang="ko-KR" baseline="-25000" dirty="0">
                  <a:latin typeface="Arial" charset="0"/>
                </a:rPr>
                <a:t>3</a:t>
              </a:r>
              <a:endParaRPr lang="en-US" altLang="ko-KR" i="1" dirty="0">
                <a:latin typeface="Arial" charset="0"/>
              </a:endParaRPr>
            </a:p>
          </p:txBody>
        </p:sp>
        <p:sp>
          <p:nvSpPr>
            <p:cNvPr id="32785" name="Rectangle 17"/>
            <p:cNvSpPr>
              <a:spLocks noChangeArrowheads="1"/>
            </p:cNvSpPr>
            <p:nvPr/>
          </p:nvSpPr>
          <p:spPr bwMode="auto">
            <a:xfrm>
              <a:off x="2392" y="3200"/>
              <a:ext cx="144" cy="240"/>
            </a:xfrm>
            <a:prstGeom prst="rect">
              <a:avLst/>
            </a:prstGeom>
            <a:solidFill>
              <a:schemeClr val="bg1"/>
            </a:solidFill>
            <a:ln w="9525">
              <a:noFill/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ko-KR" altLang="en-US" dirty="0"/>
            </a:p>
          </p:txBody>
        </p:sp>
        <p:sp>
          <p:nvSpPr>
            <p:cNvPr id="32786" name="Text Box 18"/>
            <p:cNvSpPr txBox="1">
              <a:spLocks noChangeArrowheads="1"/>
            </p:cNvSpPr>
            <p:nvPr/>
          </p:nvSpPr>
          <p:spPr bwMode="auto">
            <a:xfrm>
              <a:off x="2344" y="3168"/>
              <a:ext cx="288" cy="250"/>
            </a:xfrm>
            <a:prstGeom prst="rect">
              <a:avLst/>
            </a:prstGeom>
            <a:noFill/>
            <a:ln w="9525">
              <a:noFill/>
              <a:prstDash val="dash"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i="1" dirty="0">
                  <a:latin typeface="Arial" charset="0"/>
                </a:rPr>
                <a:t>T</a:t>
              </a:r>
              <a:r>
                <a:rPr lang="en-US" altLang="ko-KR" baseline="-25000" dirty="0">
                  <a:latin typeface="Arial" charset="0"/>
                </a:rPr>
                <a:t>c</a:t>
              </a:r>
              <a:endParaRPr lang="en-US" altLang="ko-KR" i="1" dirty="0">
                <a:latin typeface="Arial" charset="0"/>
              </a:endParaRPr>
            </a:p>
          </p:txBody>
        </p:sp>
      </p:grpSp>
      <p:sp>
        <p:nvSpPr>
          <p:cNvPr id="32772" name="슬라이드 번호 개체 틀 17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1F2542A-FFA9-4DF5-A7DA-4AA466F948CE}" type="slidenum">
              <a:rPr lang="ko-KR" altLang="en-US"/>
              <a:pPr/>
              <a:t>3</a:t>
            </a:fld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5"/>
          <p:cNvSpPr txBox="1">
            <a:spLocks noChangeArrowheads="1"/>
          </p:cNvSpPr>
          <p:nvPr/>
        </p:nvSpPr>
        <p:spPr bwMode="auto">
          <a:xfrm>
            <a:off x="4286248" y="1785926"/>
            <a:ext cx="3830637" cy="1798637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b="1" dirty="0"/>
              <a:t>Figure </a:t>
            </a:r>
            <a:r>
              <a:rPr lang="en-US" altLang="ko-KR" b="1" dirty="0" smtClean="0"/>
              <a:t>4.5</a:t>
            </a:r>
            <a:r>
              <a:rPr lang="en-US" altLang="ko-KR" dirty="0" smtClean="0"/>
              <a:t> </a:t>
            </a:r>
            <a:endParaRPr lang="en-US" altLang="ko-KR" dirty="0"/>
          </a:p>
          <a:p>
            <a:pPr>
              <a:lnSpc>
                <a:spcPct val="60000"/>
              </a:lnSpc>
            </a:pPr>
            <a:endParaRPr lang="en-US" altLang="ko-KR" dirty="0"/>
          </a:p>
          <a:p>
            <a:r>
              <a:rPr lang="en-US" altLang="ko-KR" dirty="0"/>
              <a:t>The vapor </a:t>
            </a:r>
            <a:r>
              <a:rPr lang="en-US" altLang="ko-KR" dirty="0" smtClean="0"/>
              <a:t>pressure </a:t>
            </a:r>
            <a:r>
              <a:rPr lang="en-US" altLang="ko-KR" dirty="0"/>
              <a:t>of a liquid or solid is the pressure exerted by the vapor </a:t>
            </a:r>
            <a:r>
              <a:rPr lang="en-US" altLang="ko-KR" u="sng" dirty="0"/>
              <a:t>in equilibrium </a:t>
            </a:r>
            <a:r>
              <a:rPr lang="en-US" altLang="ko-KR" dirty="0"/>
              <a:t>with the condensed </a:t>
            </a:r>
            <a:r>
              <a:rPr lang="en-US" altLang="ko-KR" dirty="0" smtClean="0"/>
              <a:t>(</a:t>
            </a:r>
            <a:r>
              <a:rPr lang="en-US" altLang="ko-KR" i="1" dirty="0" smtClean="0"/>
              <a:t>L</a:t>
            </a:r>
            <a:r>
              <a:rPr lang="en-US" altLang="ko-KR" dirty="0" smtClean="0"/>
              <a:t> or </a:t>
            </a:r>
            <a:r>
              <a:rPr lang="en-US" altLang="ko-KR" i="1" dirty="0" smtClean="0"/>
              <a:t>S</a:t>
            </a:r>
            <a:r>
              <a:rPr lang="en-US" altLang="ko-KR" dirty="0" smtClean="0"/>
              <a:t>) phase</a:t>
            </a:r>
            <a:r>
              <a:rPr lang="en-US" altLang="ko-KR" dirty="0"/>
              <a:t>. </a:t>
            </a:r>
          </a:p>
        </p:txBody>
      </p:sp>
      <p:pic>
        <p:nvPicPr>
          <p:cNvPr id="33795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549275"/>
            <a:ext cx="3438525" cy="5543550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</p:pic>
      <p:sp>
        <p:nvSpPr>
          <p:cNvPr id="33796" name="슬라이드 번호 개체 틀 3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30F11D7-E57F-46F6-BEEE-702812B1447D}" type="slidenum">
              <a:rPr lang="ko-KR" altLang="en-US"/>
              <a:pPr/>
              <a:t>4</a:t>
            </a:fld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2690590" y="4687927"/>
            <a:ext cx="9428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800" b="1" i="1" dirty="0" smtClean="0">
                <a:solidFill>
                  <a:srgbClr val="1515FF"/>
                </a:solidFill>
              </a:rPr>
              <a:t>Solid</a:t>
            </a:r>
            <a:endParaRPr lang="ko-KR" altLang="en-US" sz="2800" b="1" i="1" dirty="0">
              <a:solidFill>
                <a:srgbClr val="1515FF"/>
              </a:solidFill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2690590" y="2686102"/>
            <a:ext cx="10617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800" b="1" i="1" dirty="0" smtClean="0">
                <a:solidFill>
                  <a:srgbClr val="1515FF"/>
                </a:solidFill>
              </a:rPr>
              <a:t>Vapor</a:t>
            </a:r>
            <a:endParaRPr lang="ko-KR" altLang="en-US" sz="2800" b="1" i="1" dirty="0">
              <a:solidFill>
                <a:srgbClr val="1515FF"/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4279634" y="4005064"/>
            <a:ext cx="2596622" cy="13747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5000"/>
              </a:lnSpc>
            </a:pPr>
            <a:r>
              <a:rPr lang="en-US" altLang="ko-KR" sz="2800" b="1" i="1" dirty="0" smtClean="0">
                <a:solidFill>
                  <a:srgbClr val="FF0000"/>
                </a:solidFill>
              </a:rPr>
              <a:t> T </a:t>
            </a:r>
            <a:r>
              <a:rPr lang="en-US" altLang="ko-KR" sz="2800" b="1" i="1" dirty="0">
                <a:solidFill>
                  <a:srgbClr val="FF0000"/>
                </a:solidFill>
              </a:rPr>
              <a:t>&lt; </a:t>
            </a:r>
            <a:r>
              <a:rPr lang="en-US" altLang="ko-KR" sz="2800" b="1" i="1" dirty="0" err="1" smtClean="0">
                <a:solidFill>
                  <a:srgbClr val="FF0000"/>
                </a:solidFill>
              </a:rPr>
              <a:t>T</a:t>
            </a:r>
            <a:r>
              <a:rPr lang="en-US" altLang="ko-KR" sz="2800" b="1" i="1" baseline="-25000" dirty="0" err="1" smtClean="0">
                <a:solidFill>
                  <a:srgbClr val="FF0000"/>
                </a:solidFill>
              </a:rPr>
              <a:t>sublimation</a:t>
            </a:r>
            <a:endParaRPr lang="ko-KR" altLang="en-US" sz="2800" b="1" i="1" baseline="-25000">
              <a:solidFill>
                <a:srgbClr val="FF0000"/>
              </a:solidFill>
            </a:endParaRPr>
          </a:p>
          <a:p>
            <a:pPr>
              <a:lnSpc>
                <a:spcPts val="5000"/>
              </a:lnSpc>
            </a:pPr>
            <a:r>
              <a:rPr lang="en-US" altLang="ko-KR" sz="2800" b="1" dirty="0" smtClean="0">
                <a:solidFill>
                  <a:srgbClr val="FF0000"/>
                </a:solidFill>
              </a:rPr>
              <a:t>(</a:t>
            </a:r>
            <a:r>
              <a:rPr lang="en-US" altLang="ko-KR" sz="2800" b="1" i="1" dirty="0" smtClean="0">
                <a:solidFill>
                  <a:srgbClr val="FF0000"/>
                </a:solidFill>
              </a:rPr>
              <a:t>T &lt; </a:t>
            </a:r>
            <a:r>
              <a:rPr lang="en-US" altLang="ko-KR" sz="2800" b="1" i="1" dirty="0" err="1" smtClean="0">
                <a:solidFill>
                  <a:srgbClr val="FF0000"/>
                </a:solidFill>
              </a:rPr>
              <a:t>T</a:t>
            </a:r>
            <a:r>
              <a:rPr lang="en-US" altLang="ko-KR" sz="2800" b="1" i="1" baseline="-25000" dirty="0" err="1" smtClean="0">
                <a:solidFill>
                  <a:srgbClr val="FF0000"/>
                </a:solidFill>
              </a:rPr>
              <a:t>boiling</a:t>
            </a:r>
            <a:r>
              <a:rPr lang="en-US" altLang="ko-KR" sz="2800" b="1" dirty="0" smtClean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2091964" y="3429000"/>
            <a:ext cx="53091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5400" dirty="0">
                <a:solidFill>
                  <a:srgbClr val="FF0000"/>
                </a:solidFill>
              </a:rPr>
              <a:t>↓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3102651" y="3429000"/>
            <a:ext cx="53091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5400" dirty="0">
                <a:solidFill>
                  <a:srgbClr val="FF0000"/>
                </a:solidFill>
              </a:rPr>
              <a:t>↑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1999626" y="3290500"/>
            <a:ext cx="98475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i="1" dirty="0" smtClean="0">
                <a:solidFill>
                  <a:srgbClr val="FF0000"/>
                </a:solidFill>
              </a:rPr>
              <a:t>V</a:t>
            </a:r>
            <a:r>
              <a:rPr lang="en-US" altLang="ko-KR" b="1" dirty="0" smtClean="0">
                <a:solidFill>
                  <a:srgbClr val="FF0000"/>
                </a:solidFill>
              </a:rPr>
              <a:t> atom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2931794" y="4171898"/>
            <a:ext cx="94609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i="1" dirty="0" smtClean="0">
                <a:solidFill>
                  <a:srgbClr val="FF0000"/>
                </a:solidFill>
              </a:rPr>
              <a:t>S</a:t>
            </a:r>
            <a:r>
              <a:rPr lang="en-US" altLang="ko-KR" b="1" dirty="0" smtClean="0">
                <a:solidFill>
                  <a:srgbClr val="FF0000"/>
                </a:solidFill>
              </a:rPr>
              <a:t> </a:t>
            </a:r>
            <a:r>
              <a:rPr lang="en-US" altLang="ko-KR" b="1" dirty="0">
                <a:solidFill>
                  <a:srgbClr val="FF0000"/>
                </a:solidFill>
              </a:rPr>
              <a:t>atom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285213" y="37946"/>
            <a:ext cx="586570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3600" b="1" u="sng" dirty="0" smtClean="0">
                <a:solidFill>
                  <a:srgbClr val="FF0000"/>
                </a:solidFill>
                <a:cs typeface="Times New Roman" pitchFamily="18" charset="0"/>
              </a:rPr>
              <a:t>Uniform Chemical Potential </a:t>
            </a:r>
            <a:endParaRPr lang="en-US" sz="3600" u="sng" dirty="0"/>
          </a:p>
        </p:txBody>
      </p:sp>
      <p:sp>
        <p:nvSpPr>
          <p:cNvPr id="2" name="직사각형 1"/>
          <p:cNvSpPr/>
          <p:nvPr/>
        </p:nvSpPr>
        <p:spPr>
          <a:xfrm>
            <a:off x="3813894" y="900359"/>
            <a:ext cx="25106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800" b="1" i="1" dirty="0" smtClean="0">
                <a:solidFill>
                  <a:srgbClr val="FF0000"/>
                </a:solidFill>
                <a:cs typeface="Times New Roman" pitchFamily="18" charset="0"/>
              </a:rPr>
              <a:t>In Equilibrium</a:t>
            </a:r>
            <a:endParaRPr lang="en-US" sz="28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6"/>
          <p:cNvSpPr txBox="1">
            <a:spLocks noChangeArrowheads="1"/>
          </p:cNvSpPr>
          <p:nvPr/>
        </p:nvSpPr>
        <p:spPr bwMode="auto">
          <a:xfrm>
            <a:off x="4392581" y="361258"/>
            <a:ext cx="4738719" cy="5632311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b="1" dirty="0" smtClean="0"/>
              <a:t>          Figure 4.4</a:t>
            </a:r>
          </a:p>
          <a:p>
            <a:r>
              <a:rPr lang="en-US" altLang="ko-KR" dirty="0" smtClean="0"/>
              <a:t> </a:t>
            </a:r>
            <a:endParaRPr lang="en-US" altLang="ko-KR" dirty="0"/>
          </a:p>
          <a:p>
            <a:pPr marL="355600" indent="-355600">
              <a:buAutoNum type="alphaLcParenBoth"/>
            </a:pPr>
            <a:r>
              <a:rPr lang="en-US" altLang="ko-KR" dirty="0" smtClean="0"/>
              <a:t>A </a:t>
            </a:r>
            <a:r>
              <a:rPr lang="en-US" altLang="ko-KR" dirty="0"/>
              <a:t>liquid in equilibrium with its vapor</a:t>
            </a:r>
            <a:r>
              <a:rPr lang="en-US" altLang="ko-KR" dirty="0" smtClean="0"/>
              <a:t>.</a:t>
            </a:r>
          </a:p>
          <a:p>
            <a:pPr marL="355600" indent="-355600">
              <a:buAutoNum type="alphaLcParenBoth"/>
            </a:pPr>
            <a:endParaRPr lang="en-US" altLang="ko-KR" dirty="0" smtClean="0"/>
          </a:p>
          <a:p>
            <a:pPr marL="355600" indent="-355600">
              <a:buAutoNum type="alphaLcParenBoth"/>
            </a:pPr>
            <a:r>
              <a:rPr lang="en-US" altLang="ko-KR" dirty="0" smtClean="0"/>
              <a:t>When </a:t>
            </a:r>
            <a:r>
              <a:rPr lang="en-US" altLang="ko-KR" dirty="0"/>
              <a:t>a liquid is heated in a sealed container, the density of the vapor phase increases and that of the liquid decreases slightly</a:t>
            </a:r>
            <a:r>
              <a:rPr lang="en-US" altLang="ko-KR" dirty="0" smtClean="0"/>
              <a:t>.</a:t>
            </a:r>
          </a:p>
          <a:p>
            <a:pPr marL="355600" indent="-355600">
              <a:buAutoNum type="alphaLcParenBoth"/>
            </a:pPr>
            <a:endParaRPr lang="en-US" altLang="ko-KR" dirty="0" smtClean="0"/>
          </a:p>
          <a:p>
            <a:pPr marL="355600" indent="-355600">
              <a:buAutoNum type="alphaLcParenBoth"/>
            </a:pPr>
            <a:r>
              <a:rPr lang="en-US" altLang="ko-KR" dirty="0" smtClean="0"/>
              <a:t>There </a:t>
            </a:r>
            <a:r>
              <a:rPr lang="en-US" altLang="ko-KR" dirty="0"/>
              <a:t>comes a </a:t>
            </a:r>
            <a:r>
              <a:rPr lang="en-US" altLang="ko-KR" dirty="0" smtClean="0"/>
              <a:t>stage at </a:t>
            </a:r>
            <a:r>
              <a:rPr lang="en-US" altLang="ko-KR" dirty="0"/>
              <a:t>which the two densities are </a:t>
            </a:r>
            <a:r>
              <a:rPr lang="en-US" altLang="ko-KR" dirty="0" smtClean="0"/>
              <a:t>equal, </a:t>
            </a:r>
            <a:r>
              <a:rPr lang="en-US" altLang="ko-KR" dirty="0"/>
              <a:t>and </a:t>
            </a:r>
            <a:r>
              <a:rPr lang="en-US" altLang="ko-KR" u="sng" dirty="0"/>
              <a:t>the interface between the fluids disappears</a:t>
            </a:r>
            <a:r>
              <a:rPr lang="en-US" altLang="ko-KR" dirty="0"/>
              <a:t>. </a:t>
            </a:r>
            <a:r>
              <a:rPr lang="en-US" altLang="ko-KR" dirty="0" smtClean="0"/>
              <a:t> This </a:t>
            </a:r>
            <a:r>
              <a:rPr lang="en-US" altLang="ko-KR" dirty="0"/>
              <a:t>disappearance occurs at the critical temperature</a:t>
            </a:r>
            <a:r>
              <a:rPr lang="en-US" altLang="ko-KR" dirty="0" smtClean="0"/>
              <a:t>.</a:t>
            </a:r>
          </a:p>
          <a:p>
            <a:pPr marL="355600" indent="-355600">
              <a:buAutoNum type="alphaLcParenBoth"/>
            </a:pPr>
            <a:endParaRPr lang="en-US" altLang="ko-KR" dirty="0" smtClean="0"/>
          </a:p>
          <a:p>
            <a:pPr marL="355600" indent="-355600"/>
            <a:r>
              <a:rPr lang="en-US" altLang="ko-KR" dirty="0" smtClean="0"/>
              <a:t>     </a:t>
            </a:r>
            <a:r>
              <a:rPr lang="en-US" altLang="ko-KR" u="sng" dirty="0"/>
              <a:t>The container needs to be strong</a:t>
            </a:r>
            <a:r>
              <a:rPr lang="en-US" altLang="ko-KR" dirty="0"/>
              <a:t>: the critical temperature of water is </a:t>
            </a:r>
            <a:r>
              <a:rPr lang="en-US" altLang="ko-KR" dirty="0" smtClean="0"/>
              <a:t>374</a:t>
            </a:r>
            <a:r>
              <a:rPr lang="en-US" altLang="ko-KR" dirty="0" smtClean="0">
                <a:cs typeface="Times New Roman" pitchFamily="18" charset="0"/>
              </a:rPr>
              <a:t>˚</a:t>
            </a:r>
            <a:r>
              <a:rPr lang="en-US" altLang="ko-KR" dirty="0"/>
              <a:t>C and the vapor pressure is then 218 </a:t>
            </a:r>
            <a:r>
              <a:rPr lang="en-US" altLang="ko-KR" i="1" dirty="0"/>
              <a:t>atm</a:t>
            </a:r>
            <a:r>
              <a:rPr lang="en-US" altLang="ko-KR" dirty="0"/>
              <a:t>. </a:t>
            </a:r>
          </a:p>
        </p:txBody>
      </p:sp>
      <p:pic>
        <p:nvPicPr>
          <p:cNvPr id="34819" name="Picture 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06" y="1250950"/>
            <a:ext cx="4321175" cy="4265613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</p:pic>
      <p:sp>
        <p:nvSpPr>
          <p:cNvPr id="34820" name="슬라이드 번호 개체 틀 3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B65B6E1-3222-44E2-840D-4696534D7794}" type="slidenum">
              <a:rPr lang="ko-KR" altLang="en-US"/>
              <a:pPr/>
              <a:t>5</a:t>
            </a:fld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500034" y="4214818"/>
            <a:ext cx="5751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800" b="1" i="1" dirty="0" smtClean="0">
                <a:solidFill>
                  <a:srgbClr val="1515FF"/>
                </a:solidFill>
              </a:rPr>
              <a:t>L</a:t>
            </a:r>
            <a:endParaRPr lang="ko-KR" altLang="en-US" sz="2800" b="1" i="1" dirty="0">
              <a:solidFill>
                <a:srgbClr val="1515FF"/>
              </a:solidFill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1928794" y="2500306"/>
            <a:ext cx="5663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800" b="1" i="1" dirty="0" smtClean="0">
                <a:solidFill>
                  <a:srgbClr val="1515FF"/>
                </a:solidFill>
              </a:rPr>
              <a:t>V</a:t>
            </a:r>
            <a:endParaRPr lang="ko-KR" altLang="en-US" sz="2800" b="1" i="1" dirty="0">
              <a:solidFill>
                <a:srgbClr val="1515FF"/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500034" y="2500306"/>
            <a:ext cx="6569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800" b="1" i="1" dirty="0" smtClean="0">
                <a:solidFill>
                  <a:srgbClr val="1515FF"/>
                </a:solidFill>
              </a:rPr>
              <a:t>V</a:t>
            </a:r>
            <a:endParaRPr lang="ko-KR" altLang="en-US" sz="2800" b="1" i="1" dirty="0">
              <a:solidFill>
                <a:srgbClr val="1515FF"/>
              </a:solidFill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1928794" y="4214818"/>
            <a:ext cx="5471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800" b="1" i="1" dirty="0" smtClean="0">
                <a:solidFill>
                  <a:srgbClr val="1515FF"/>
                </a:solidFill>
              </a:rPr>
              <a:t>L</a:t>
            </a:r>
            <a:endParaRPr lang="ko-KR" altLang="en-US" sz="2800" b="1" i="1" dirty="0">
              <a:solidFill>
                <a:srgbClr val="1515FF"/>
              </a:solidFill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3143240" y="3214686"/>
            <a:ext cx="10213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800" b="1" i="1" dirty="0" smtClean="0">
                <a:solidFill>
                  <a:srgbClr val="FF0000"/>
                </a:solidFill>
              </a:rPr>
              <a:t>V = L</a:t>
            </a:r>
            <a:endParaRPr lang="ko-KR" altLang="en-US" sz="2800" b="1" i="1" dirty="0">
              <a:solidFill>
                <a:srgbClr val="FF0000"/>
              </a:solidFill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345334" y="7269"/>
            <a:ext cx="221457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4000" b="1" i="1" dirty="0" smtClean="0">
                <a:solidFill>
                  <a:srgbClr val="1515FF"/>
                </a:solidFill>
              </a:rPr>
              <a:t>T &lt; T</a:t>
            </a:r>
            <a:r>
              <a:rPr lang="en-US" altLang="ko-KR" sz="4000" b="1" i="1" baseline="-25000" dirty="0" smtClean="0">
                <a:solidFill>
                  <a:srgbClr val="1515FF"/>
                </a:solidFill>
              </a:rPr>
              <a:t>c</a:t>
            </a:r>
            <a:r>
              <a:rPr lang="en-US" altLang="ko-KR" sz="5400" b="1" i="1" baseline="-25000" dirty="0" smtClean="0">
                <a:solidFill>
                  <a:srgbClr val="1515FF"/>
                </a:solidFill>
              </a:rPr>
              <a:t>  </a:t>
            </a:r>
            <a:r>
              <a:rPr lang="en-US" altLang="ko-KR" sz="2800" b="1" i="1" dirty="0" smtClean="0">
                <a:solidFill>
                  <a:srgbClr val="1515FF"/>
                </a:solidFill>
              </a:rPr>
              <a:t>or</a:t>
            </a:r>
            <a:endParaRPr lang="ko-KR" altLang="en-US" sz="2800" b="1" i="1" baseline="-25000" dirty="0" smtClean="0">
              <a:solidFill>
                <a:srgbClr val="1515FF"/>
              </a:solidFill>
            </a:endParaRPr>
          </a:p>
          <a:p>
            <a:r>
              <a:rPr lang="en-US" altLang="ko-KR" sz="4000" b="1" i="1" dirty="0" smtClean="0">
                <a:solidFill>
                  <a:srgbClr val="1515FF"/>
                </a:solidFill>
              </a:rPr>
              <a:t>P &lt; P</a:t>
            </a:r>
            <a:r>
              <a:rPr lang="en-US" altLang="ko-KR" sz="4000" b="1" i="1" baseline="-25000" dirty="0" smtClean="0">
                <a:solidFill>
                  <a:srgbClr val="1515FF"/>
                </a:solidFill>
              </a:rPr>
              <a:t>c</a:t>
            </a:r>
            <a:endParaRPr lang="ko-KR" altLang="en-US" sz="4000" b="1" i="1" baseline="-25000" dirty="0">
              <a:solidFill>
                <a:srgbClr val="1515FF"/>
              </a:solidFill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2929295" y="-109451"/>
            <a:ext cx="207133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4000" b="1" i="1" dirty="0" smtClean="0">
                <a:solidFill>
                  <a:srgbClr val="FF0000"/>
                </a:solidFill>
              </a:rPr>
              <a:t>T &gt; T</a:t>
            </a:r>
            <a:r>
              <a:rPr lang="en-US" altLang="ko-KR" sz="4000" b="1" i="1" baseline="-25000" dirty="0" smtClean="0">
                <a:solidFill>
                  <a:srgbClr val="FF0000"/>
                </a:solidFill>
              </a:rPr>
              <a:t>c  </a:t>
            </a:r>
            <a:r>
              <a:rPr lang="en-US" altLang="ko-KR" sz="2800" b="1" i="1" dirty="0" smtClean="0">
                <a:solidFill>
                  <a:srgbClr val="FF0000"/>
                </a:solidFill>
              </a:rPr>
              <a:t>or</a:t>
            </a:r>
          </a:p>
          <a:p>
            <a:r>
              <a:rPr lang="en-US" altLang="ko-KR" sz="4000" b="1" i="1" dirty="0" smtClean="0">
                <a:solidFill>
                  <a:srgbClr val="FF0000"/>
                </a:solidFill>
              </a:rPr>
              <a:t>P &gt; P</a:t>
            </a:r>
            <a:r>
              <a:rPr lang="en-US" altLang="ko-KR" sz="4000" b="1" i="1" baseline="-25000" dirty="0" smtClean="0">
                <a:solidFill>
                  <a:srgbClr val="FF0000"/>
                </a:solidFill>
              </a:rPr>
              <a:t>c</a:t>
            </a:r>
            <a:endParaRPr lang="ko-KR" altLang="en-US" sz="4000" dirty="0"/>
          </a:p>
        </p:txBody>
      </p:sp>
      <p:sp>
        <p:nvSpPr>
          <p:cNvPr id="13" name="직사각형 12"/>
          <p:cNvSpPr/>
          <p:nvPr/>
        </p:nvSpPr>
        <p:spPr>
          <a:xfrm>
            <a:off x="787152" y="5465877"/>
            <a:ext cx="316195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3600" b="1" i="1" dirty="0" smtClean="0">
                <a:solidFill>
                  <a:srgbClr val="FF0000"/>
                </a:solidFill>
              </a:rPr>
              <a:t>T + P  </a:t>
            </a:r>
            <a:r>
              <a:rPr lang="en-US" altLang="ko-KR" sz="3600" b="1" dirty="0" smtClean="0">
                <a:solidFill>
                  <a:srgbClr val="FF0000"/>
                </a:solidFill>
              </a:rPr>
              <a:t>going up</a:t>
            </a:r>
            <a:endParaRPr lang="ko-KR" alt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7"/>
          <p:cNvSpPr txBox="1">
            <a:spLocks noChangeArrowheads="1"/>
          </p:cNvSpPr>
          <p:nvPr/>
        </p:nvSpPr>
        <p:spPr bwMode="auto">
          <a:xfrm>
            <a:off x="4572000" y="0"/>
            <a:ext cx="4487861" cy="3139321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b="1" dirty="0">
                <a:cs typeface="Times New Roman" pitchFamily="18" charset="0"/>
              </a:rPr>
              <a:t>Figure  </a:t>
            </a:r>
            <a:r>
              <a:rPr lang="en-US" altLang="ko-KR" b="1" dirty="0" smtClean="0">
                <a:cs typeface="Times New Roman" pitchFamily="18" charset="0"/>
              </a:rPr>
              <a:t>4.8</a:t>
            </a:r>
            <a:r>
              <a:rPr lang="en-US" altLang="ko-KR" dirty="0" smtClean="0">
                <a:cs typeface="Times New Roman" pitchFamily="18" charset="0"/>
              </a:rPr>
              <a:t> </a:t>
            </a:r>
            <a:endParaRPr lang="en-US" altLang="ko-KR" dirty="0">
              <a:cs typeface="Times New Roman" pitchFamily="18" charset="0"/>
            </a:endParaRPr>
          </a:p>
          <a:p>
            <a:pPr>
              <a:lnSpc>
                <a:spcPct val="50000"/>
              </a:lnSpc>
            </a:pPr>
            <a:endParaRPr lang="en-US" altLang="ko-KR" dirty="0">
              <a:cs typeface="Times New Roman" pitchFamily="18" charset="0"/>
            </a:endParaRPr>
          </a:p>
          <a:p>
            <a:r>
              <a:rPr lang="en-US" altLang="ko-KR" dirty="0" smtClean="0">
                <a:cs typeface="Times New Roman" pitchFamily="18" charset="0"/>
              </a:rPr>
              <a:t>Phase </a:t>
            </a:r>
            <a:r>
              <a:rPr lang="en-US" altLang="ko-KR" dirty="0">
                <a:cs typeface="Times New Roman" pitchFamily="18" charset="0"/>
              </a:rPr>
              <a:t>diagram for </a:t>
            </a:r>
            <a:r>
              <a:rPr lang="en-US" altLang="ko-KR" sz="2800" dirty="0">
                <a:solidFill>
                  <a:srgbClr val="FF0000"/>
                </a:solidFill>
                <a:cs typeface="Times New Roman" pitchFamily="18" charset="0"/>
              </a:rPr>
              <a:t>carbon dioxide</a:t>
            </a:r>
            <a:r>
              <a:rPr lang="en-US" altLang="ko-KR" dirty="0">
                <a:solidFill>
                  <a:srgbClr val="CC0000"/>
                </a:solidFill>
                <a:cs typeface="Times New Roman" pitchFamily="18" charset="0"/>
              </a:rPr>
              <a:t>.</a:t>
            </a:r>
            <a:r>
              <a:rPr lang="en-US" altLang="ko-KR" dirty="0">
                <a:cs typeface="Times New Roman" pitchFamily="18" charset="0"/>
              </a:rPr>
              <a:t> </a:t>
            </a:r>
            <a:endParaRPr lang="en-US" altLang="ko-KR" dirty="0" smtClean="0">
              <a:cs typeface="Times New Roman" pitchFamily="18" charset="0"/>
            </a:endParaRPr>
          </a:p>
          <a:p>
            <a:endParaRPr lang="en-US" altLang="ko-KR" dirty="0" smtClean="0">
              <a:cs typeface="Times New Roman" pitchFamily="18" charset="0"/>
            </a:endParaRPr>
          </a:p>
          <a:p>
            <a:r>
              <a:rPr lang="en-US" altLang="ko-KR" dirty="0" smtClean="0">
                <a:cs typeface="Times New Roman" pitchFamily="18" charset="0"/>
              </a:rPr>
              <a:t>As </a:t>
            </a:r>
            <a:r>
              <a:rPr lang="en-US" altLang="ko-KR" dirty="0">
                <a:cs typeface="Times New Roman" pitchFamily="18" charset="0"/>
              </a:rPr>
              <a:t>the triple point lies at pressures well above atmospheric, liquid carbon dioxide does not exist under normal </a:t>
            </a:r>
            <a:r>
              <a:rPr lang="en-US" altLang="ko-KR" dirty="0" smtClean="0">
                <a:cs typeface="Times New Roman" pitchFamily="18" charset="0"/>
              </a:rPr>
              <a:t>conditions</a:t>
            </a:r>
          </a:p>
          <a:p>
            <a:endParaRPr lang="en-US" altLang="ko-KR" dirty="0" smtClean="0">
              <a:cs typeface="Times New Roman" pitchFamily="18" charset="0"/>
            </a:endParaRPr>
          </a:p>
          <a:p>
            <a:r>
              <a:rPr lang="en-US" altLang="ko-KR" dirty="0" smtClean="0">
                <a:cs typeface="Times New Roman" pitchFamily="18" charset="0"/>
              </a:rPr>
              <a:t>A pressure </a:t>
            </a:r>
            <a:r>
              <a:rPr lang="en-US" altLang="ko-KR" dirty="0">
                <a:cs typeface="Times New Roman" pitchFamily="18" charset="0"/>
              </a:rPr>
              <a:t>of at least 5.11 </a:t>
            </a:r>
            <a:r>
              <a:rPr lang="en-US" altLang="ko-KR" i="1" dirty="0">
                <a:cs typeface="Times New Roman" pitchFamily="18" charset="0"/>
              </a:rPr>
              <a:t>atm</a:t>
            </a:r>
            <a:r>
              <a:rPr lang="en-US" altLang="ko-KR" dirty="0">
                <a:cs typeface="Times New Roman" pitchFamily="18" charset="0"/>
              </a:rPr>
              <a:t> must be </a:t>
            </a:r>
            <a:r>
              <a:rPr lang="en-US" altLang="ko-KR" dirty="0" smtClean="0">
                <a:cs typeface="Times New Roman" pitchFamily="18" charset="0"/>
              </a:rPr>
              <a:t>applied. </a:t>
            </a:r>
            <a:endParaRPr lang="en-US" altLang="ko-KR" dirty="0">
              <a:cs typeface="Times New Roman" pitchFamily="18" charset="0"/>
            </a:endParaRPr>
          </a:p>
        </p:txBody>
      </p:sp>
      <p:pic>
        <p:nvPicPr>
          <p:cNvPr id="36867" name="Picture 3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549275"/>
            <a:ext cx="4321175" cy="5614988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</p:pic>
      <p:sp>
        <p:nvSpPr>
          <p:cNvPr id="36868" name="슬라이드 번호 개체 틀 3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7A94BFF-233C-42E1-9802-03BE90CF47DD}" type="slidenum">
              <a:rPr lang="ko-KR" altLang="en-US"/>
              <a:pPr/>
              <a:t>6</a:t>
            </a:fld>
            <a:endParaRPr lang="ko-KR" altLang="en-US" dirty="0"/>
          </a:p>
        </p:txBody>
      </p:sp>
      <p:graphicFrame>
        <p:nvGraphicFramePr>
          <p:cNvPr id="50177" name="Object 1"/>
          <p:cNvGraphicFramePr>
            <a:graphicFrameLocks noChangeAspect="1"/>
          </p:cNvGraphicFramePr>
          <p:nvPr/>
        </p:nvGraphicFramePr>
        <p:xfrm>
          <a:off x="642910" y="2643182"/>
          <a:ext cx="935039" cy="70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03" name="Equation" r:id="rId4" imgW="126720" imgH="126720" progId="Equation.3">
                  <p:embed/>
                </p:oleObj>
              </mc:Choice>
              <mc:Fallback>
                <p:oleObj name="Equation" r:id="rId4" imgW="126720" imgH="126720" progId="Equation.3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910" y="2643182"/>
                        <a:ext cx="935039" cy="704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178" name="Object 2"/>
          <p:cNvGraphicFramePr>
            <a:graphicFrameLocks noChangeAspect="1"/>
          </p:cNvGraphicFramePr>
          <p:nvPr/>
        </p:nvGraphicFramePr>
        <p:xfrm>
          <a:off x="3851275" y="2643182"/>
          <a:ext cx="792163" cy="70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04" name="Equation" r:id="rId6" imgW="126720" imgH="126720" progId="Equation.3">
                  <p:embed/>
                </p:oleObj>
              </mc:Choice>
              <mc:Fallback>
                <p:oleObj name="Equation" r:id="rId6" imgW="126720" imgH="12672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1275" y="2643182"/>
                        <a:ext cx="792163" cy="704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0180" name="Picture 4" descr="File:Dry Ice Pellets Subliming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00628" y="3571876"/>
            <a:ext cx="3683000" cy="2428892"/>
          </a:xfrm>
          <a:prstGeom prst="rect">
            <a:avLst/>
          </a:prstGeom>
          <a:noFill/>
        </p:spPr>
      </p:pic>
      <p:sp>
        <p:nvSpPr>
          <p:cNvPr id="8" name="직사각형 7"/>
          <p:cNvSpPr/>
          <p:nvPr/>
        </p:nvSpPr>
        <p:spPr>
          <a:xfrm>
            <a:off x="5000628" y="6000768"/>
            <a:ext cx="94609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 smtClean="0">
                <a:solidFill>
                  <a:srgbClr val="CC0000"/>
                </a:solidFill>
                <a:cs typeface="Times New Roman" pitchFamily="18" charset="0"/>
              </a:rPr>
              <a:t>Dry ice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5"/>
          <p:cNvSpPr txBox="1">
            <a:spLocks noChangeArrowheads="1"/>
          </p:cNvSpPr>
          <p:nvPr/>
        </p:nvSpPr>
        <p:spPr bwMode="auto">
          <a:xfrm>
            <a:off x="5235575" y="1651000"/>
            <a:ext cx="3652837" cy="1477328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b="1" dirty="0">
                <a:cs typeface="Times New Roman" pitchFamily="18" charset="0"/>
              </a:rPr>
              <a:t>Figure </a:t>
            </a:r>
            <a:r>
              <a:rPr lang="en-US" altLang="ko-KR" b="1" dirty="0" smtClean="0">
                <a:cs typeface="Times New Roman" pitchFamily="18" charset="0"/>
              </a:rPr>
              <a:t>4.9 </a:t>
            </a:r>
            <a:endParaRPr lang="en-US" altLang="ko-KR" b="1" dirty="0">
              <a:cs typeface="Times New Roman" pitchFamily="18" charset="0"/>
            </a:endParaRPr>
          </a:p>
          <a:p>
            <a:pPr>
              <a:lnSpc>
                <a:spcPct val="50000"/>
              </a:lnSpc>
            </a:pPr>
            <a:endParaRPr lang="en-US" altLang="ko-KR" b="1" dirty="0">
              <a:cs typeface="Times New Roman" pitchFamily="18" charset="0"/>
            </a:endParaRPr>
          </a:p>
          <a:p>
            <a:r>
              <a:rPr lang="en-US" altLang="ko-KR" b="1" u="sng" dirty="0" smtClean="0">
                <a:solidFill>
                  <a:srgbClr val="FF0000"/>
                </a:solidFill>
                <a:cs typeface="Times New Roman" pitchFamily="18" charset="0"/>
              </a:rPr>
              <a:t>Equilibrium Phase Diagram</a:t>
            </a:r>
            <a:r>
              <a:rPr lang="en-US" altLang="ko-KR" b="1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altLang="ko-KR" dirty="0">
                <a:cs typeface="Times New Roman" pitchFamily="18" charset="0"/>
              </a:rPr>
              <a:t>for </a:t>
            </a:r>
            <a:r>
              <a:rPr lang="en-US" altLang="ko-KR" dirty="0">
                <a:solidFill>
                  <a:srgbClr val="CC0000"/>
                </a:solidFill>
                <a:cs typeface="Times New Roman" pitchFamily="18" charset="0"/>
              </a:rPr>
              <a:t>water</a:t>
            </a:r>
            <a:r>
              <a:rPr lang="en-US" altLang="ko-KR" dirty="0">
                <a:cs typeface="Times New Roman" pitchFamily="18" charset="0"/>
              </a:rPr>
              <a:t> showing the different solid </a:t>
            </a:r>
            <a:r>
              <a:rPr lang="en-US" altLang="ko-KR" dirty="0" smtClean="0">
                <a:cs typeface="Times New Roman" pitchFamily="18" charset="0"/>
              </a:rPr>
              <a:t>phases of ice. </a:t>
            </a:r>
            <a:endParaRPr lang="en-US" altLang="ko-KR" dirty="0">
              <a:cs typeface="Times New Roman" pitchFamily="18" charset="0"/>
            </a:endParaRPr>
          </a:p>
        </p:txBody>
      </p:sp>
      <p:sp>
        <p:nvSpPr>
          <p:cNvPr id="35843" name="Text Box 84"/>
          <p:cNvSpPr txBox="1">
            <a:spLocks noChangeArrowheads="1"/>
          </p:cNvSpPr>
          <p:nvPr/>
        </p:nvSpPr>
        <p:spPr bwMode="auto">
          <a:xfrm>
            <a:off x="4500563" y="6018213"/>
            <a:ext cx="914400" cy="517525"/>
          </a:xfrm>
          <a:prstGeom prst="rect">
            <a:avLst/>
          </a:prstGeom>
          <a:solidFill>
            <a:schemeClr val="bg1"/>
          </a:solidFill>
          <a:ln w="9525">
            <a:noFill/>
            <a:prstDash val="dash"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1400" dirty="0">
                <a:latin typeface="Arial" charset="0"/>
              </a:rPr>
              <a:t>647.30</a:t>
            </a:r>
            <a:br>
              <a:rPr lang="en-US" altLang="ko-KR" sz="1400" dirty="0">
                <a:latin typeface="Arial" charset="0"/>
              </a:rPr>
            </a:br>
            <a:r>
              <a:rPr lang="en-US" altLang="ko-KR" sz="1400" dirty="0">
                <a:latin typeface="Arial" charset="0"/>
              </a:rPr>
              <a:t>(</a:t>
            </a:r>
            <a:r>
              <a:rPr lang="en-US" altLang="ko-KR" sz="1400" i="1" dirty="0">
                <a:latin typeface="Arial" charset="0"/>
              </a:rPr>
              <a:t>T</a:t>
            </a:r>
            <a:r>
              <a:rPr lang="en-US" altLang="ko-KR" sz="1400" baseline="-25000" dirty="0">
                <a:latin typeface="Arial" charset="0"/>
              </a:rPr>
              <a:t>c</a:t>
            </a:r>
            <a:r>
              <a:rPr lang="en-US" altLang="ko-KR" sz="1400" dirty="0">
                <a:latin typeface="Arial" charset="0"/>
              </a:rPr>
              <a:t>)</a:t>
            </a:r>
          </a:p>
        </p:txBody>
      </p:sp>
      <p:grpSp>
        <p:nvGrpSpPr>
          <p:cNvPr id="35844" name="Group 90"/>
          <p:cNvGrpSpPr>
            <a:grpSpLocks/>
          </p:cNvGrpSpPr>
          <p:nvPr/>
        </p:nvGrpSpPr>
        <p:grpSpPr bwMode="auto">
          <a:xfrm>
            <a:off x="66675" y="279400"/>
            <a:ext cx="5411788" cy="6102350"/>
            <a:chOff x="-14" y="176"/>
            <a:chExt cx="3409" cy="3844"/>
          </a:xfrm>
        </p:grpSpPr>
        <p:pic>
          <p:nvPicPr>
            <p:cNvPr id="35846" name="Picture 4" descr="F6_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6" y="207"/>
              <a:ext cx="3002" cy="36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5847" name="Rectangle 23"/>
            <p:cNvSpPr>
              <a:spLocks noChangeArrowheads="1"/>
            </p:cNvSpPr>
            <p:nvPr/>
          </p:nvSpPr>
          <p:spPr bwMode="auto">
            <a:xfrm>
              <a:off x="1416" y="1136"/>
              <a:ext cx="336" cy="336"/>
            </a:xfrm>
            <a:prstGeom prst="rect">
              <a:avLst/>
            </a:prstGeom>
            <a:solidFill>
              <a:schemeClr val="bg1"/>
            </a:solidFill>
            <a:ln w="9525">
              <a:noFill/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ko-KR" altLang="en-US" dirty="0"/>
            </a:p>
          </p:txBody>
        </p:sp>
        <p:sp>
          <p:nvSpPr>
            <p:cNvPr id="35848" name="Rectangle 24"/>
            <p:cNvSpPr>
              <a:spLocks noChangeArrowheads="1"/>
            </p:cNvSpPr>
            <p:nvPr/>
          </p:nvSpPr>
          <p:spPr bwMode="auto">
            <a:xfrm>
              <a:off x="2520" y="1808"/>
              <a:ext cx="336" cy="336"/>
            </a:xfrm>
            <a:prstGeom prst="rect">
              <a:avLst/>
            </a:prstGeom>
            <a:solidFill>
              <a:schemeClr val="bg1"/>
            </a:solidFill>
            <a:ln w="9525">
              <a:noFill/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ko-KR" altLang="en-US" dirty="0"/>
            </a:p>
          </p:txBody>
        </p:sp>
        <p:sp>
          <p:nvSpPr>
            <p:cNvPr id="35849" name="Rectangle 25"/>
            <p:cNvSpPr>
              <a:spLocks noChangeArrowheads="1"/>
            </p:cNvSpPr>
            <p:nvPr/>
          </p:nvSpPr>
          <p:spPr bwMode="auto">
            <a:xfrm>
              <a:off x="912" y="1568"/>
              <a:ext cx="336" cy="336"/>
            </a:xfrm>
            <a:prstGeom prst="rect">
              <a:avLst/>
            </a:prstGeom>
            <a:solidFill>
              <a:schemeClr val="bg1"/>
            </a:solidFill>
            <a:ln w="9525">
              <a:noFill/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ko-KR" altLang="en-US" dirty="0"/>
            </a:p>
          </p:txBody>
        </p:sp>
        <p:sp>
          <p:nvSpPr>
            <p:cNvPr id="35850" name="Rectangle 26"/>
            <p:cNvSpPr>
              <a:spLocks noChangeArrowheads="1"/>
            </p:cNvSpPr>
            <p:nvPr/>
          </p:nvSpPr>
          <p:spPr bwMode="auto">
            <a:xfrm>
              <a:off x="537" y="2048"/>
              <a:ext cx="256" cy="240"/>
            </a:xfrm>
            <a:prstGeom prst="rect">
              <a:avLst/>
            </a:prstGeom>
            <a:solidFill>
              <a:schemeClr val="bg1"/>
            </a:solidFill>
            <a:ln w="9525">
              <a:noFill/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ko-KR" altLang="en-US" dirty="0"/>
            </a:p>
          </p:txBody>
        </p:sp>
        <p:sp>
          <p:nvSpPr>
            <p:cNvPr id="35851" name="Rectangle 27"/>
            <p:cNvSpPr>
              <a:spLocks noChangeArrowheads="1"/>
            </p:cNvSpPr>
            <p:nvPr/>
          </p:nvSpPr>
          <p:spPr bwMode="auto">
            <a:xfrm>
              <a:off x="545" y="1968"/>
              <a:ext cx="240" cy="144"/>
            </a:xfrm>
            <a:prstGeom prst="rect">
              <a:avLst/>
            </a:prstGeom>
            <a:solidFill>
              <a:schemeClr val="bg1"/>
            </a:solidFill>
            <a:ln w="9525">
              <a:noFill/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ko-KR" altLang="en-US" dirty="0"/>
            </a:p>
          </p:txBody>
        </p:sp>
        <p:sp>
          <p:nvSpPr>
            <p:cNvPr id="35852" name="Rectangle 28"/>
            <p:cNvSpPr>
              <a:spLocks noChangeArrowheads="1"/>
            </p:cNvSpPr>
            <p:nvPr/>
          </p:nvSpPr>
          <p:spPr bwMode="auto">
            <a:xfrm>
              <a:off x="608" y="896"/>
              <a:ext cx="240" cy="144"/>
            </a:xfrm>
            <a:prstGeom prst="rect">
              <a:avLst/>
            </a:prstGeom>
            <a:solidFill>
              <a:schemeClr val="bg1"/>
            </a:solidFill>
            <a:ln w="9525">
              <a:noFill/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ko-KR" altLang="en-US" dirty="0"/>
            </a:p>
          </p:txBody>
        </p:sp>
        <p:sp>
          <p:nvSpPr>
            <p:cNvPr id="35853" name="Rectangle 29"/>
            <p:cNvSpPr>
              <a:spLocks noChangeArrowheads="1"/>
            </p:cNvSpPr>
            <p:nvPr/>
          </p:nvSpPr>
          <p:spPr bwMode="auto">
            <a:xfrm>
              <a:off x="648" y="272"/>
              <a:ext cx="264" cy="144"/>
            </a:xfrm>
            <a:prstGeom prst="rect">
              <a:avLst/>
            </a:prstGeom>
            <a:solidFill>
              <a:schemeClr val="bg1"/>
            </a:solidFill>
            <a:ln w="9525">
              <a:noFill/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ko-KR" altLang="en-US" dirty="0"/>
            </a:p>
          </p:txBody>
        </p:sp>
        <p:sp>
          <p:nvSpPr>
            <p:cNvPr id="35854" name="Line 30"/>
            <p:cNvSpPr>
              <a:spLocks noChangeShapeType="1"/>
            </p:cNvSpPr>
            <p:nvPr/>
          </p:nvSpPr>
          <p:spPr bwMode="auto">
            <a:xfrm>
              <a:off x="537" y="2192"/>
              <a:ext cx="24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ko-KR" altLang="en-US" dirty="0"/>
            </a:p>
          </p:txBody>
        </p:sp>
        <p:sp>
          <p:nvSpPr>
            <p:cNvPr id="35855" name="Line 32"/>
            <p:cNvSpPr>
              <a:spLocks noChangeShapeType="1"/>
            </p:cNvSpPr>
            <p:nvPr/>
          </p:nvSpPr>
          <p:spPr bwMode="auto">
            <a:xfrm>
              <a:off x="561" y="2896"/>
              <a:ext cx="87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ko-KR" altLang="en-US" dirty="0"/>
            </a:p>
          </p:txBody>
        </p:sp>
        <p:sp>
          <p:nvSpPr>
            <p:cNvPr id="35856" name="Rectangle 34"/>
            <p:cNvSpPr>
              <a:spLocks noChangeArrowheads="1"/>
            </p:cNvSpPr>
            <p:nvPr/>
          </p:nvSpPr>
          <p:spPr bwMode="auto">
            <a:xfrm>
              <a:off x="600" y="2576"/>
              <a:ext cx="240" cy="144"/>
            </a:xfrm>
            <a:prstGeom prst="rect">
              <a:avLst/>
            </a:prstGeom>
            <a:solidFill>
              <a:schemeClr val="bg1"/>
            </a:solidFill>
            <a:ln w="9525">
              <a:noFill/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ko-KR" altLang="en-US" dirty="0"/>
            </a:p>
          </p:txBody>
        </p:sp>
        <p:sp>
          <p:nvSpPr>
            <p:cNvPr id="35857" name="Rectangle 35"/>
            <p:cNvSpPr>
              <a:spLocks noChangeArrowheads="1"/>
            </p:cNvSpPr>
            <p:nvPr/>
          </p:nvSpPr>
          <p:spPr bwMode="auto">
            <a:xfrm>
              <a:off x="568" y="2946"/>
              <a:ext cx="272" cy="270"/>
            </a:xfrm>
            <a:prstGeom prst="rect">
              <a:avLst/>
            </a:prstGeom>
            <a:solidFill>
              <a:schemeClr val="bg1"/>
            </a:solidFill>
            <a:ln w="9525">
              <a:noFill/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ko-KR" altLang="en-US" dirty="0"/>
            </a:p>
          </p:txBody>
        </p:sp>
        <p:sp>
          <p:nvSpPr>
            <p:cNvPr id="35858" name="Rectangle 36"/>
            <p:cNvSpPr>
              <a:spLocks noChangeArrowheads="1"/>
            </p:cNvSpPr>
            <p:nvPr/>
          </p:nvSpPr>
          <p:spPr bwMode="auto">
            <a:xfrm>
              <a:off x="1608" y="2816"/>
              <a:ext cx="384" cy="400"/>
            </a:xfrm>
            <a:prstGeom prst="rect">
              <a:avLst/>
            </a:prstGeom>
            <a:solidFill>
              <a:schemeClr val="bg1"/>
            </a:solidFill>
            <a:ln w="9525">
              <a:noFill/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ko-KR" altLang="en-US" dirty="0"/>
            </a:p>
          </p:txBody>
        </p:sp>
        <p:sp>
          <p:nvSpPr>
            <p:cNvPr id="35859" name="Rectangle 37"/>
            <p:cNvSpPr>
              <a:spLocks noChangeArrowheads="1"/>
            </p:cNvSpPr>
            <p:nvPr/>
          </p:nvSpPr>
          <p:spPr bwMode="auto">
            <a:xfrm>
              <a:off x="2280" y="2672"/>
              <a:ext cx="384" cy="400"/>
            </a:xfrm>
            <a:prstGeom prst="rect">
              <a:avLst/>
            </a:prstGeom>
            <a:solidFill>
              <a:schemeClr val="bg1"/>
            </a:solidFill>
            <a:ln w="9525">
              <a:noFill/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ko-KR" altLang="en-US" dirty="0"/>
            </a:p>
          </p:txBody>
        </p:sp>
        <p:sp>
          <p:nvSpPr>
            <p:cNvPr id="35860" name="Rectangle 38"/>
            <p:cNvSpPr>
              <a:spLocks noChangeArrowheads="1"/>
            </p:cNvSpPr>
            <p:nvPr/>
          </p:nvSpPr>
          <p:spPr bwMode="auto">
            <a:xfrm>
              <a:off x="936" y="2424"/>
              <a:ext cx="384" cy="317"/>
            </a:xfrm>
            <a:prstGeom prst="rect">
              <a:avLst/>
            </a:prstGeom>
            <a:solidFill>
              <a:schemeClr val="bg1"/>
            </a:solidFill>
            <a:ln w="9525">
              <a:noFill/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ko-KR" altLang="en-US" dirty="0"/>
            </a:p>
          </p:txBody>
        </p:sp>
        <p:sp>
          <p:nvSpPr>
            <p:cNvPr id="35861" name="Rectangle 39"/>
            <p:cNvSpPr>
              <a:spLocks noChangeArrowheads="1"/>
            </p:cNvSpPr>
            <p:nvPr/>
          </p:nvSpPr>
          <p:spPr bwMode="auto">
            <a:xfrm>
              <a:off x="264" y="176"/>
              <a:ext cx="264" cy="144"/>
            </a:xfrm>
            <a:prstGeom prst="rect">
              <a:avLst/>
            </a:prstGeom>
            <a:solidFill>
              <a:schemeClr val="bg1"/>
            </a:solidFill>
            <a:ln w="9525">
              <a:noFill/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ko-KR" altLang="en-US" dirty="0"/>
            </a:p>
          </p:txBody>
        </p:sp>
        <p:sp>
          <p:nvSpPr>
            <p:cNvPr id="35862" name="Rectangle 40"/>
            <p:cNvSpPr>
              <a:spLocks noChangeArrowheads="1"/>
            </p:cNvSpPr>
            <p:nvPr/>
          </p:nvSpPr>
          <p:spPr bwMode="auto">
            <a:xfrm>
              <a:off x="248" y="704"/>
              <a:ext cx="264" cy="144"/>
            </a:xfrm>
            <a:prstGeom prst="rect">
              <a:avLst/>
            </a:prstGeom>
            <a:solidFill>
              <a:schemeClr val="bg1"/>
            </a:solidFill>
            <a:ln w="9525">
              <a:noFill/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ko-KR" altLang="en-US" dirty="0"/>
            </a:p>
          </p:txBody>
        </p:sp>
        <p:sp>
          <p:nvSpPr>
            <p:cNvPr id="35863" name="Rectangle 41"/>
            <p:cNvSpPr>
              <a:spLocks noChangeArrowheads="1"/>
            </p:cNvSpPr>
            <p:nvPr/>
          </p:nvSpPr>
          <p:spPr bwMode="auto">
            <a:xfrm>
              <a:off x="240" y="1232"/>
              <a:ext cx="264" cy="144"/>
            </a:xfrm>
            <a:prstGeom prst="rect">
              <a:avLst/>
            </a:prstGeom>
            <a:solidFill>
              <a:schemeClr val="bg1"/>
            </a:solidFill>
            <a:ln w="9525">
              <a:noFill/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ko-KR" altLang="en-US" dirty="0"/>
            </a:p>
          </p:txBody>
        </p:sp>
        <p:sp>
          <p:nvSpPr>
            <p:cNvPr id="35864" name="Rectangle 42"/>
            <p:cNvSpPr>
              <a:spLocks noChangeArrowheads="1"/>
            </p:cNvSpPr>
            <p:nvPr/>
          </p:nvSpPr>
          <p:spPr bwMode="auto">
            <a:xfrm>
              <a:off x="240" y="1760"/>
              <a:ext cx="264" cy="144"/>
            </a:xfrm>
            <a:prstGeom prst="rect">
              <a:avLst/>
            </a:prstGeom>
            <a:solidFill>
              <a:schemeClr val="bg1"/>
            </a:solidFill>
            <a:ln w="9525">
              <a:noFill/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ko-KR" altLang="en-US" dirty="0"/>
            </a:p>
          </p:txBody>
        </p:sp>
        <p:sp>
          <p:nvSpPr>
            <p:cNvPr id="35865" name="Rectangle 43"/>
            <p:cNvSpPr>
              <a:spLocks noChangeArrowheads="1"/>
            </p:cNvSpPr>
            <p:nvPr/>
          </p:nvSpPr>
          <p:spPr bwMode="auto">
            <a:xfrm>
              <a:off x="248" y="2288"/>
              <a:ext cx="264" cy="144"/>
            </a:xfrm>
            <a:prstGeom prst="rect">
              <a:avLst/>
            </a:prstGeom>
            <a:solidFill>
              <a:schemeClr val="bg1"/>
            </a:solidFill>
            <a:ln w="9525">
              <a:noFill/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ko-KR" altLang="en-US" dirty="0"/>
            </a:p>
          </p:txBody>
        </p:sp>
        <p:sp>
          <p:nvSpPr>
            <p:cNvPr id="35866" name="Rectangle 44"/>
            <p:cNvSpPr>
              <a:spLocks noChangeArrowheads="1"/>
            </p:cNvSpPr>
            <p:nvPr/>
          </p:nvSpPr>
          <p:spPr bwMode="auto">
            <a:xfrm>
              <a:off x="240" y="3248"/>
              <a:ext cx="264" cy="144"/>
            </a:xfrm>
            <a:prstGeom prst="rect">
              <a:avLst/>
            </a:prstGeom>
            <a:solidFill>
              <a:schemeClr val="bg1"/>
            </a:solidFill>
            <a:ln w="9525">
              <a:noFill/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ko-KR" altLang="en-US" dirty="0"/>
            </a:p>
          </p:txBody>
        </p:sp>
        <p:sp>
          <p:nvSpPr>
            <p:cNvPr id="35867" name="Rectangle 45"/>
            <p:cNvSpPr>
              <a:spLocks noChangeArrowheads="1"/>
            </p:cNvSpPr>
            <p:nvPr/>
          </p:nvSpPr>
          <p:spPr bwMode="auto">
            <a:xfrm>
              <a:off x="240" y="2864"/>
              <a:ext cx="264" cy="144"/>
            </a:xfrm>
            <a:prstGeom prst="rect">
              <a:avLst/>
            </a:prstGeom>
            <a:solidFill>
              <a:schemeClr val="bg1"/>
            </a:solidFill>
            <a:ln w="9525">
              <a:noFill/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ko-KR" altLang="en-US" dirty="0"/>
            </a:p>
          </p:txBody>
        </p:sp>
        <p:sp>
          <p:nvSpPr>
            <p:cNvPr id="35868" name="Rectangle 46"/>
            <p:cNvSpPr>
              <a:spLocks noChangeArrowheads="1"/>
            </p:cNvSpPr>
            <p:nvPr/>
          </p:nvSpPr>
          <p:spPr bwMode="auto">
            <a:xfrm rot="5400000">
              <a:off x="120" y="1472"/>
              <a:ext cx="336" cy="144"/>
            </a:xfrm>
            <a:prstGeom prst="rect">
              <a:avLst/>
            </a:prstGeom>
            <a:solidFill>
              <a:schemeClr val="bg1"/>
            </a:solidFill>
            <a:ln w="9525">
              <a:noFill/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ko-KR" altLang="en-US" dirty="0"/>
            </a:p>
          </p:txBody>
        </p:sp>
        <p:sp>
          <p:nvSpPr>
            <p:cNvPr id="35869" name="Rectangle 47"/>
            <p:cNvSpPr>
              <a:spLocks noChangeArrowheads="1"/>
            </p:cNvSpPr>
            <p:nvPr/>
          </p:nvSpPr>
          <p:spPr bwMode="auto">
            <a:xfrm>
              <a:off x="432" y="3447"/>
              <a:ext cx="2786" cy="400"/>
            </a:xfrm>
            <a:prstGeom prst="rect">
              <a:avLst/>
            </a:prstGeom>
            <a:solidFill>
              <a:schemeClr val="bg1"/>
            </a:solidFill>
            <a:ln w="9525">
              <a:noFill/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ko-KR" altLang="en-US" dirty="0"/>
            </a:p>
          </p:txBody>
        </p:sp>
        <p:sp>
          <p:nvSpPr>
            <p:cNvPr id="35870" name="Text Box 48"/>
            <p:cNvSpPr txBox="1">
              <a:spLocks noChangeArrowheads="1"/>
            </p:cNvSpPr>
            <p:nvPr/>
          </p:nvSpPr>
          <p:spPr bwMode="auto">
            <a:xfrm>
              <a:off x="376" y="3472"/>
              <a:ext cx="416" cy="192"/>
            </a:xfrm>
            <a:prstGeom prst="rect">
              <a:avLst/>
            </a:prstGeom>
            <a:noFill/>
            <a:ln w="9525">
              <a:noFill/>
              <a:prstDash val="dash"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sz="1400" dirty="0">
                  <a:latin typeface="Arial" charset="0"/>
                </a:rPr>
                <a:t>200</a:t>
              </a:r>
            </a:p>
          </p:txBody>
        </p:sp>
        <p:sp>
          <p:nvSpPr>
            <p:cNvPr id="35871" name="Text Box 49"/>
            <p:cNvSpPr txBox="1">
              <a:spLocks noChangeArrowheads="1"/>
            </p:cNvSpPr>
            <p:nvPr/>
          </p:nvSpPr>
          <p:spPr bwMode="auto">
            <a:xfrm>
              <a:off x="1416" y="3464"/>
              <a:ext cx="416" cy="192"/>
            </a:xfrm>
            <a:prstGeom prst="rect">
              <a:avLst/>
            </a:prstGeom>
            <a:noFill/>
            <a:ln w="9525">
              <a:noFill/>
              <a:prstDash val="dash"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sz="1400" dirty="0">
                  <a:latin typeface="Arial" charset="0"/>
                </a:rPr>
                <a:t>400</a:t>
              </a:r>
            </a:p>
          </p:txBody>
        </p:sp>
        <p:sp>
          <p:nvSpPr>
            <p:cNvPr id="35872" name="Text Box 50"/>
            <p:cNvSpPr txBox="1">
              <a:spLocks noChangeArrowheads="1"/>
            </p:cNvSpPr>
            <p:nvPr/>
          </p:nvSpPr>
          <p:spPr bwMode="auto">
            <a:xfrm>
              <a:off x="2488" y="3464"/>
              <a:ext cx="416" cy="192"/>
            </a:xfrm>
            <a:prstGeom prst="rect">
              <a:avLst/>
            </a:prstGeom>
            <a:noFill/>
            <a:ln w="9525">
              <a:noFill/>
              <a:prstDash val="dash"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sz="1400" dirty="0">
                  <a:latin typeface="Arial" charset="0"/>
                </a:rPr>
                <a:t>600</a:t>
              </a:r>
            </a:p>
          </p:txBody>
        </p:sp>
        <p:sp>
          <p:nvSpPr>
            <p:cNvPr id="35873" name="Text Box 51"/>
            <p:cNvSpPr txBox="1">
              <a:spLocks noChangeArrowheads="1"/>
            </p:cNvSpPr>
            <p:nvPr/>
          </p:nvSpPr>
          <p:spPr bwMode="auto">
            <a:xfrm>
              <a:off x="936" y="3468"/>
              <a:ext cx="416" cy="192"/>
            </a:xfrm>
            <a:prstGeom prst="rect">
              <a:avLst/>
            </a:prstGeom>
            <a:noFill/>
            <a:ln w="9525">
              <a:noFill/>
              <a:prstDash val="dash"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sz="1400" dirty="0">
                  <a:latin typeface="Arial" charset="0"/>
                </a:rPr>
                <a:t>300</a:t>
              </a:r>
            </a:p>
          </p:txBody>
        </p:sp>
        <p:sp>
          <p:nvSpPr>
            <p:cNvPr id="35874" name="Text Box 52"/>
            <p:cNvSpPr txBox="1">
              <a:spLocks noChangeArrowheads="1"/>
            </p:cNvSpPr>
            <p:nvPr/>
          </p:nvSpPr>
          <p:spPr bwMode="auto">
            <a:xfrm>
              <a:off x="1960" y="3468"/>
              <a:ext cx="416" cy="192"/>
            </a:xfrm>
            <a:prstGeom prst="rect">
              <a:avLst/>
            </a:prstGeom>
            <a:noFill/>
            <a:ln w="9525">
              <a:noFill/>
              <a:prstDash val="dash"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sz="1400" dirty="0">
                  <a:latin typeface="Arial" charset="0"/>
                </a:rPr>
                <a:t>500</a:t>
              </a:r>
            </a:p>
          </p:txBody>
        </p:sp>
        <p:sp>
          <p:nvSpPr>
            <p:cNvPr id="35875" name="Text Box 53"/>
            <p:cNvSpPr txBox="1">
              <a:spLocks noChangeArrowheads="1"/>
            </p:cNvSpPr>
            <p:nvPr/>
          </p:nvSpPr>
          <p:spPr bwMode="auto">
            <a:xfrm>
              <a:off x="2979" y="3454"/>
              <a:ext cx="416" cy="194"/>
            </a:xfrm>
            <a:prstGeom prst="rect">
              <a:avLst/>
            </a:prstGeom>
            <a:noFill/>
            <a:ln w="9525">
              <a:noFill/>
              <a:prstDash val="dash"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sz="1400" dirty="0">
                  <a:latin typeface="Arial" charset="0"/>
                </a:rPr>
                <a:t>700</a:t>
              </a:r>
            </a:p>
          </p:txBody>
        </p:sp>
        <p:sp>
          <p:nvSpPr>
            <p:cNvPr id="35876" name="Text Box 54"/>
            <p:cNvSpPr txBox="1">
              <a:spLocks noChangeArrowheads="1"/>
            </p:cNvSpPr>
            <p:nvPr/>
          </p:nvSpPr>
          <p:spPr bwMode="auto">
            <a:xfrm>
              <a:off x="96" y="3286"/>
              <a:ext cx="448" cy="192"/>
            </a:xfrm>
            <a:prstGeom prst="rect">
              <a:avLst/>
            </a:prstGeom>
            <a:noFill/>
            <a:ln w="9525">
              <a:noFill/>
              <a:prstDash val="dash"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sz="1400" dirty="0">
                  <a:latin typeface="Arial" charset="0"/>
                </a:rPr>
                <a:t>0.006</a:t>
              </a:r>
            </a:p>
          </p:txBody>
        </p:sp>
        <p:sp>
          <p:nvSpPr>
            <p:cNvPr id="35877" name="Text Box 55"/>
            <p:cNvSpPr txBox="1">
              <a:spLocks noChangeArrowheads="1"/>
            </p:cNvSpPr>
            <p:nvPr/>
          </p:nvSpPr>
          <p:spPr bwMode="auto">
            <a:xfrm>
              <a:off x="360" y="2816"/>
              <a:ext cx="192" cy="192"/>
            </a:xfrm>
            <a:prstGeom prst="rect">
              <a:avLst/>
            </a:prstGeom>
            <a:noFill/>
            <a:ln w="9525">
              <a:noFill/>
              <a:prstDash val="dash"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sz="1400" dirty="0">
                  <a:latin typeface="Arial" charset="0"/>
                </a:rPr>
                <a:t>1</a:t>
              </a:r>
            </a:p>
          </p:txBody>
        </p:sp>
        <p:sp>
          <p:nvSpPr>
            <p:cNvPr id="35878" name="Text Box 56"/>
            <p:cNvSpPr txBox="1">
              <a:spLocks noChangeArrowheads="1"/>
            </p:cNvSpPr>
            <p:nvPr/>
          </p:nvSpPr>
          <p:spPr bwMode="auto">
            <a:xfrm>
              <a:off x="360" y="2288"/>
              <a:ext cx="192" cy="192"/>
            </a:xfrm>
            <a:prstGeom prst="rect">
              <a:avLst/>
            </a:prstGeom>
            <a:noFill/>
            <a:ln w="9525">
              <a:noFill/>
              <a:prstDash val="dash"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sz="1400" dirty="0">
                  <a:latin typeface="Arial" charset="0"/>
                </a:rPr>
                <a:t>2</a:t>
              </a:r>
            </a:p>
          </p:txBody>
        </p:sp>
        <p:sp>
          <p:nvSpPr>
            <p:cNvPr id="35879" name="Text Box 58"/>
            <p:cNvSpPr txBox="1">
              <a:spLocks noChangeArrowheads="1"/>
            </p:cNvSpPr>
            <p:nvPr/>
          </p:nvSpPr>
          <p:spPr bwMode="auto">
            <a:xfrm>
              <a:off x="152" y="1740"/>
              <a:ext cx="448" cy="192"/>
            </a:xfrm>
            <a:prstGeom prst="rect">
              <a:avLst/>
            </a:prstGeom>
            <a:noFill/>
            <a:ln w="9525">
              <a:noFill/>
              <a:prstDash val="dash"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sz="1400" dirty="0">
                  <a:latin typeface="Arial" charset="0"/>
                </a:rPr>
                <a:t>2000</a:t>
              </a:r>
            </a:p>
          </p:txBody>
        </p:sp>
        <p:sp>
          <p:nvSpPr>
            <p:cNvPr id="35880" name="Text Box 59"/>
            <p:cNvSpPr txBox="1">
              <a:spLocks noChangeArrowheads="1"/>
            </p:cNvSpPr>
            <p:nvPr/>
          </p:nvSpPr>
          <p:spPr bwMode="auto">
            <a:xfrm>
              <a:off x="152" y="1212"/>
              <a:ext cx="448" cy="192"/>
            </a:xfrm>
            <a:prstGeom prst="rect">
              <a:avLst/>
            </a:prstGeom>
            <a:noFill/>
            <a:ln w="9525">
              <a:noFill/>
              <a:prstDash val="dash"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sz="1400" dirty="0">
                  <a:latin typeface="Arial" charset="0"/>
                </a:rPr>
                <a:t>4000</a:t>
              </a:r>
            </a:p>
          </p:txBody>
        </p:sp>
        <p:sp>
          <p:nvSpPr>
            <p:cNvPr id="35881" name="Text Box 60"/>
            <p:cNvSpPr txBox="1">
              <a:spLocks noChangeArrowheads="1"/>
            </p:cNvSpPr>
            <p:nvPr/>
          </p:nvSpPr>
          <p:spPr bwMode="auto">
            <a:xfrm>
              <a:off x="152" y="704"/>
              <a:ext cx="448" cy="192"/>
            </a:xfrm>
            <a:prstGeom prst="rect">
              <a:avLst/>
            </a:prstGeom>
            <a:noFill/>
            <a:ln w="9525">
              <a:noFill/>
              <a:prstDash val="dash"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sz="1400" dirty="0">
                  <a:latin typeface="Arial" charset="0"/>
                </a:rPr>
                <a:t>6000</a:t>
              </a:r>
            </a:p>
          </p:txBody>
        </p:sp>
        <p:sp>
          <p:nvSpPr>
            <p:cNvPr id="35882" name="Text Box 61"/>
            <p:cNvSpPr txBox="1">
              <a:spLocks noChangeArrowheads="1"/>
            </p:cNvSpPr>
            <p:nvPr/>
          </p:nvSpPr>
          <p:spPr bwMode="auto">
            <a:xfrm>
              <a:off x="151" y="176"/>
              <a:ext cx="392" cy="192"/>
            </a:xfrm>
            <a:prstGeom prst="rect">
              <a:avLst/>
            </a:prstGeom>
            <a:noFill/>
            <a:ln w="9525">
              <a:noFill/>
              <a:prstDash val="dash"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sz="1400" dirty="0">
                  <a:latin typeface="Arial" charset="0"/>
                </a:rPr>
                <a:t>8000</a:t>
              </a:r>
            </a:p>
          </p:txBody>
        </p:sp>
        <p:sp>
          <p:nvSpPr>
            <p:cNvPr id="35883" name="Text Box 62"/>
            <p:cNvSpPr txBox="1">
              <a:spLocks noChangeArrowheads="1"/>
            </p:cNvSpPr>
            <p:nvPr/>
          </p:nvSpPr>
          <p:spPr bwMode="auto">
            <a:xfrm rot="-5400000">
              <a:off x="-158" y="1424"/>
              <a:ext cx="480" cy="192"/>
            </a:xfrm>
            <a:prstGeom prst="rect">
              <a:avLst/>
            </a:prstGeom>
            <a:noFill/>
            <a:ln w="9525">
              <a:noFill/>
              <a:prstDash val="dash"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sz="1400" i="1" dirty="0">
                  <a:latin typeface="Arial" charset="0"/>
                </a:rPr>
                <a:t>p/atm</a:t>
              </a:r>
            </a:p>
          </p:txBody>
        </p:sp>
        <p:sp>
          <p:nvSpPr>
            <p:cNvPr id="35884" name="Text Box 63"/>
            <p:cNvSpPr txBox="1">
              <a:spLocks noChangeArrowheads="1"/>
            </p:cNvSpPr>
            <p:nvPr/>
          </p:nvSpPr>
          <p:spPr bwMode="auto">
            <a:xfrm>
              <a:off x="576" y="320"/>
              <a:ext cx="448" cy="192"/>
            </a:xfrm>
            <a:prstGeom prst="rect">
              <a:avLst/>
            </a:prstGeom>
            <a:noFill/>
            <a:ln w="9525">
              <a:noFill/>
              <a:prstDash val="dash"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sz="1400" dirty="0">
                  <a:latin typeface="Arial" charset="0"/>
                </a:rPr>
                <a:t>Ice VI</a:t>
              </a:r>
            </a:p>
          </p:txBody>
        </p:sp>
        <p:sp>
          <p:nvSpPr>
            <p:cNvPr id="35885" name="Text Box 64"/>
            <p:cNvSpPr txBox="1">
              <a:spLocks noChangeArrowheads="1"/>
            </p:cNvSpPr>
            <p:nvPr/>
          </p:nvSpPr>
          <p:spPr bwMode="auto">
            <a:xfrm>
              <a:off x="520" y="896"/>
              <a:ext cx="448" cy="192"/>
            </a:xfrm>
            <a:prstGeom prst="rect">
              <a:avLst/>
            </a:prstGeom>
            <a:noFill/>
            <a:ln w="9525">
              <a:noFill/>
              <a:prstDash val="dash"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sz="1400" dirty="0">
                  <a:latin typeface="Arial" charset="0"/>
                </a:rPr>
                <a:t>Ice V</a:t>
              </a:r>
            </a:p>
          </p:txBody>
        </p:sp>
        <p:sp>
          <p:nvSpPr>
            <p:cNvPr id="35886" name="Text Box 65"/>
            <p:cNvSpPr txBox="1">
              <a:spLocks noChangeArrowheads="1"/>
            </p:cNvSpPr>
            <p:nvPr/>
          </p:nvSpPr>
          <p:spPr bwMode="auto">
            <a:xfrm>
              <a:off x="839" y="1552"/>
              <a:ext cx="448" cy="192"/>
            </a:xfrm>
            <a:prstGeom prst="rect">
              <a:avLst/>
            </a:prstGeom>
            <a:noFill/>
            <a:ln w="9525">
              <a:noFill/>
              <a:prstDash val="dash"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sz="1400" dirty="0">
                  <a:latin typeface="Arial" charset="0"/>
                </a:rPr>
                <a:t>Ice III</a:t>
              </a:r>
            </a:p>
          </p:txBody>
        </p:sp>
        <p:sp>
          <p:nvSpPr>
            <p:cNvPr id="35887" name="Text Box 66"/>
            <p:cNvSpPr txBox="1">
              <a:spLocks noChangeArrowheads="1"/>
            </p:cNvSpPr>
            <p:nvPr/>
          </p:nvSpPr>
          <p:spPr bwMode="auto">
            <a:xfrm>
              <a:off x="839" y="1680"/>
              <a:ext cx="448" cy="192"/>
            </a:xfrm>
            <a:prstGeom prst="rect">
              <a:avLst/>
            </a:prstGeom>
            <a:noFill/>
            <a:ln w="9525">
              <a:noFill/>
              <a:prstDash val="dash"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sz="1400" dirty="0">
                  <a:latin typeface="Arial" charset="0"/>
                </a:rPr>
                <a:t>Ice II</a:t>
              </a:r>
            </a:p>
          </p:txBody>
        </p:sp>
        <p:sp>
          <p:nvSpPr>
            <p:cNvPr id="35888" name="Text Box 67"/>
            <p:cNvSpPr txBox="1">
              <a:spLocks noChangeArrowheads="1"/>
            </p:cNvSpPr>
            <p:nvPr/>
          </p:nvSpPr>
          <p:spPr bwMode="auto">
            <a:xfrm>
              <a:off x="512" y="1904"/>
              <a:ext cx="448" cy="192"/>
            </a:xfrm>
            <a:prstGeom prst="rect">
              <a:avLst/>
            </a:prstGeom>
            <a:noFill/>
            <a:ln w="9525">
              <a:noFill/>
              <a:prstDash val="dash"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sz="1400" dirty="0">
                  <a:latin typeface="Arial" charset="0"/>
                </a:rPr>
                <a:t>Ice I</a:t>
              </a:r>
            </a:p>
          </p:txBody>
        </p:sp>
        <p:sp>
          <p:nvSpPr>
            <p:cNvPr id="35889" name="Text Box 68"/>
            <p:cNvSpPr txBox="1">
              <a:spLocks noChangeArrowheads="1"/>
            </p:cNvSpPr>
            <p:nvPr/>
          </p:nvSpPr>
          <p:spPr bwMode="auto">
            <a:xfrm>
              <a:off x="480" y="2048"/>
              <a:ext cx="448" cy="192"/>
            </a:xfrm>
            <a:prstGeom prst="rect">
              <a:avLst/>
            </a:prstGeom>
            <a:noFill/>
            <a:ln w="9525">
              <a:noFill/>
              <a:prstDash val="dash"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sz="1400" dirty="0">
                  <a:latin typeface="Arial" charset="0"/>
                </a:rPr>
                <a:t>218.3</a:t>
              </a:r>
            </a:p>
          </p:txBody>
        </p:sp>
        <p:sp>
          <p:nvSpPr>
            <p:cNvPr id="35890" name="Text Box 69"/>
            <p:cNvSpPr txBox="1">
              <a:spLocks noChangeArrowheads="1"/>
            </p:cNvSpPr>
            <p:nvPr/>
          </p:nvSpPr>
          <p:spPr bwMode="auto">
            <a:xfrm>
              <a:off x="2496" y="1856"/>
              <a:ext cx="472" cy="326"/>
            </a:xfrm>
            <a:prstGeom prst="rect">
              <a:avLst/>
            </a:prstGeom>
            <a:noFill/>
            <a:ln w="9525">
              <a:noFill/>
              <a:prstDash val="dash"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sz="1400" dirty="0">
                  <a:latin typeface="Arial" charset="0"/>
                </a:rPr>
                <a:t>Critical</a:t>
              </a:r>
              <a:br>
                <a:rPr lang="en-US" altLang="ko-KR" sz="1400" dirty="0">
                  <a:latin typeface="Arial" charset="0"/>
                </a:rPr>
              </a:br>
              <a:r>
                <a:rPr lang="en-US" altLang="ko-KR" sz="1400" dirty="0">
                  <a:latin typeface="Arial" charset="0"/>
                </a:rPr>
                <a:t>point</a:t>
              </a:r>
            </a:p>
          </p:txBody>
        </p:sp>
        <p:sp>
          <p:nvSpPr>
            <p:cNvPr id="35891" name="Text Box 70"/>
            <p:cNvSpPr txBox="1">
              <a:spLocks noChangeArrowheads="1"/>
            </p:cNvSpPr>
            <p:nvPr/>
          </p:nvSpPr>
          <p:spPr bwMode="auto">
            <a:xfrm>
              <a:off x="1448" y="1040"/>
              <a:ext cx="472" cy="326"/>
            </a:xfrm>
            <a:prstGeom prst="rect">
              <a:avLst/>
            </a:prstGeom>
            <a:noFill/>
            <a:ln w="9525">
              <a:noFill/>
              <a:prstDash val="dash"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sz="1400" dirty="0">
                  <a:latin typeface="Arial" charset="0"/>
                </a:rPr>
                <a:t>Liquid</a:t>
              </a:r>
              <a:br>
                <a:rPr lang="en-US" altLang="ko-KR" sz="1400" dirty="0">
                  <a:latin typeface="Arial" charset="0"/>
                </a:rPr>
              </a:br>
              <a:r>
                <a:rPr lang="en-US" altLang="ko-KR" sz="1400" dirty="0">
                  <a:latin typeface="Arial" charset="0"/>
                </a:rPr>
                <a:t>(water)</a:t>
              </a:r>
            </a:p>
          </p:txBody>
        </p:sp>
        <p:sp>
          <p:nvSpPr>
            <p:cNvPr id="35892" name="Text Box 71"/>
            <p:cNvSpPr txBox="1">
              <a:spLocks noChangeArrowheads="1"/>
            </p:cNvSpPr>
            <p:nvPr/>
          </p:nvSpPr>
          <p:spPr bwMode="auto">
            <a:xfrm>
              <a:off x="560" y="2528"/>
              <a:ext cx="448" cy="192"/>
            </a:xfrm>
            <a:prstGeom prst="rect">
              <a:avLst/>
            </a:prstGeom>
            <a:noFill/>
            <a:ln w="9525">
              <a:noFill/>
              <a:prstDash val="dash"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sz="1400" dirty="0">
                  <a:latin typeface="Arial" charset="0"/>
                </a:rPr>
                <a:t>Ice I</a:t>
              </a:r>
            </a:p>
          </p:txBody>
        </p:sp>
        <p:sp>
          <p:nvSpPr>
            <p:cNvPr id="35893" name="Text Box 72"/>
            <p:cNvSpPr txBox="1">
              <a:spLocks noChangeArrowheads="1"/>
            </p:cNvSpPr>
            <p:nvPr/>
          </p:nvSpPr>
          <p:spPr bwMode="auto">
            <a:xfrm>
              <a:off x="488" y="2922"/>
              <a:ext cx="472" cy="326"/>
            </a:xfrm>
            <a:prstGeom prst="rect">
              <a:avLst/>
            </a:prstGeom>
            <a:noFill/>
            <a:ln w="9525">
              <a:noFill/>
              <a:prstDash val="dash"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sz="1400" dirty="0">
                  <a:latin typeface="Arial" charset="0"/>
                </a:rPr>
                <a:t>Triple</a:t>
              </a:r>
              <a:br>
                <a:rPr lang="en-US" altLang="ko-KR" sz="1400" dirty="0">
                  <a:latin typeface="Arial" charset="0"/>
                </a:rPr>
              </a:br>
              <a:r>
                <a:rPr lang="en-US" altLang="ko-KR" sz="1400" dirty="0">
                  <a:latin typeface="Arial" charset="0"/>
                </a:rPr>
                <a:t>point</a:t>
              </a:r>
            </a:p>
          </p:txBody>
        </p:sp>
        <p:sp>
          <p:nvSpPr>
            <p:cNvPr id="35894" name="Text Box 73"/>
            <p:cNvSpPr txBox="1">
              <a:spLocks noChangeArrowheads="1"/>
            </p:cNvSpPr>
            <p:nvPr/>
          </p:nvSpPr>
          <p:spPr bwMode="auto">
            <a:xfrm>
              <a:off x="864" y="2356"/>
              <a:ext cx="640" cy="460"/>
            </a:xfrm>
            <a:prstGeom prst="rect">
              <a:avLst/>
            </a:prstGeom>
            <a:noFill/>
            <a:ln w="9525">
              <a:noFill/>
              <a:prstDash val="dash"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sz="1400" dirty="0">
                  <a:latin typeface="Arial" charset="0"/>
                </a:rPr>
                <a:t>Normal</a:t>
              </a:r>
              <a:br>
                <a:rPr lang="en-US" altLang="ko-KR" sz="1400" dirty="0">
                  <a:latin typeface="Arial" charset="0"/>
                </a:rPr>
              </a:br>
              <a:r>
                <a:rPr lang="en-US" altLang="ko-KR" sz="1400" dirty="0">
                  <a:latin typeface="Arial" charset="0"/>
                </a:rPr>
                <a:t>freezing</a:t>
              </a:r>
              <a:br>
                <a:rPr lang="en-US" altLang="ko-KR" sz="1400" dirty="0">
                  <a:latin typeface="Arial" charset="0"/>
                </a:rPr>
              </a:br>
              <a:r>
                <a:rPr lang="en-US" altLang="ko-KR" sz="1400" dirty="0">
                  <a:latin typeface="Arial" charset="0"/>
                </a:rPr>
                <a:t>point</a:t>
              </a:r>
            </a:p>
          </p:txBody>
        </p:sp>
        <p:sp>
          <p:nvSpPr>
            <p:cNvPr id="35895" name="Text Box 74"/>
            <p:cNvSpPr txBox="1">
              <a:spLocks noChangeArrowheads="1"/>
            </p:cNvSpPr>
            <p:nvPr/>
          </p:nvSpPr>
          <p:spPr bwMode="auto">
            <a:xfrm>
              <a:off x="1584" y="2788"/>
              <a:ext cx="640" cy="460"/>
            </a:xfrm>
            <a:prstGeom prst="rect">
              <a:avLst/>
            </a:prstGeom>
            <a:noFill/>
            <a:ln w="9525">
              <a:noFill/>
              <a:prstDash val="dash"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sz="1400" dirty="0">
                  <a:latin typeface="Arial" charset="0"/>
                </a:rPr>
                <a:t>Normal</a:t>
              </a:r>
              <a:br>
                <a:rPr lang="en-US" altLang="ko-KR" sz="1400" dirty="0">
                  <a:latin typeface="Arial" charset="0"/>
                </a:rPr>
              </a:br>
              <a:r>
                <a:rPr lang="en-US" altLang="ko-KR" sz="1400" dirty="0">
                  <a:latin typeface="Arial" charset="0"/>
                </a:rPr>
                <a:t>boiling</a:t>
              </a:r>
              <a:br>
                <a:rPr lang="en-US" altLang="ko-KR" sz="1400" dirty="0">
                  <a:latin typeface="Arial" charset="0"/>
                </a:rPr>
              </a:br>
              <a:r>
                <a:rPr lang="en-US" altLang="ko-KR" sz="1400" dirty="0">
                  <a:latin typeface="Arial" charset="0"/>
                </a:rPr>
                <a:t>point</a:t>
              </a:r>
            </a:p>
          </p:txBody>
        </p:sp>
        <p:sp>
          <p:nvSpPr>
            <p:cNvPr id="35896" name="Text Box 75"/>
            <p:cNvSpPr txBox="1">
              <a:spLocks noChangeArrowheads="1"/>
            </p:cNvSpPr>
            <p:nvPr/>
          </p:nvSpPr>
          <p:spPr bwMode="auto">
            <a:xfrm>
              <a:off x="2312" y="2682"/>
              <a:ext cx="544" cy="330"/>
            </a:xfrm>
            <a:prstGeom prst="rect">
              <a:avLst/>
            </a:prstGeom>
            <a:noFill/>
            <a:ln w="9525">
              <a:noFill/>
              <a:prstDash val="dash"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sz="1400" dirty="0" smtClean="0">
                  <a:latin typeface="Arial" charset="0"/>
                </a:rPr>
                <a:t>Vapor</a:t>
              </a:r>
              <a:r>
                <a:rPr lang="en-US" altLang="ko-KR" sz="1400" dirty="0">
                  <a:latin typeface="Arial" charset="0"/>
                </a:rPr>
                <a:t/>
              </a:r>
              <a:br>
                <a:rPr lang="en-US" altLang="ko-KR" sz="1400" dirty="0">
                  <a:latin typeface="Arial" charset="0"/>
                </a:rPr>
              </a:br>
              <a:r>
                <a:rPr lang="en-US" altLang="ko-KR" sz="1400" dirty="0">
                  <a:latin typeface="Arial" charset="0"/>
                </a:rPr>
                <a:t>(steam)</a:t>
              </a:r>
            </a:p>
          </p:txBody>
        </p:sp>
        <p:sp>
          <p:nvSpPr>
            <p:cNvPr id="35897" name="Line 76"/>
            <p:cNvSpPr>
              <a:spLocks noChangeShapeType="1"/>
            </p:cNvSpPr>
            <p:nvPr/>
          </p:nvSpPr>
          <p:spPr bwMode="auto">
            <a:xfrm>
              <a:off x="872" y="2896"/>
              <a:ext cx="0" cy="69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ko-KR" altLang="en-US" dirty="0"/>
            </a:p>
          </p:txBody>
        </p:sp>
        <p:sp>
          <p:nvSpPr>
            <p:cNvPr id="35898" name="Line 77"/>
            <p:cNvSpPr>
              <a:spLocks noChangeShapeType="1"/>
            </p:cNvSpPr>
            <p:nvPr/>
          </p:nvSpPr>
          <p:spPr bwMode="auto">
            <a:xfrm flipV="1">
              <a:off x="793" y="3595"/>
              <a:ext cx="79" cy="8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ko-KR" altLang="en-US" dirty="0"/>
            </a:p>
          </p:txBody>
        </p:sp>
        <p:sp>
          <p:nvSpPr>
            <p:cNvPr id="35899" name="Line 78"/>
            <p:cNvSpPr>
              <a:spLocks noChangeShapeType="1"/>
            </p:cNvSpPr>
            <p:nvPr/>
          </p:nvSpPr>
          <p:spPr bwMode="auto">
            <a:xfrm>
              <a:off x="528" y="3326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ko-KR" altLang="en-US" dirty="0"/>
            </a:p>
          </p:txBody>
        </p:sp>
        <p:sp>
          <p:nvSpPr>
            <p:cNvPr id="35900" name="Line 79"/>
            <p:cNvSpPr>
              <a:spLocks noChangeShapeType="1"/>
            </p:cNvSpPr>
            <p:nvPr/>
          </p:nvSpPr>
          <p:spPr bwMode="auto">
            <a:xfrm>
              <a:off x="912" y="3326"/>
              <a:ext cx="0" cy="2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ko-KR" altLang="en-US" dirty="0"/>
            </a:p>
          </p:txBody>
        </p:sp>
        <p:sp>
          <p:nvSpPr>
            <p:cNvPr id="35901" name="Line 80"/>
            <p:cNvSpPr>
              <a:spLocks noChangeShapeType="1"/>
            </p:cNvSpPr>
            <p:nvPr/>
          </p:nvSpPr>
          <p:spPr bwMode="auto">
            <a:xfrm>
              <a:off x="928" y="3595"/>
              <a:ext cx="96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ko-KR" altLang="en-US" dirty="0"/>
            </a:p>
          </p:txBody>
        </p:sp>
        <p:sp>
          <p:nvSpPr>
            <p:cNvPr id="35902" name="Text Box 81"/>
            <p:cNvSpPr txBox="1">
              <a:spLocks noChangeArrowheads="1"/>
            </p:cNvSpPr>
            <p:nvPr/>
          </p:nvSpPr>
          <p:spPr bwMode="auto">
            <a:xfrm>
              <a:off x="432" y="3656"/>
              <a:ext cx="576" cy="326"/>
            </a:xfrm>
            <a:prstGeom prst="rect">
              <a:avLst/>
            </a:prstGeom>
            <a:noFill/>
            <a:ln w="9525">
              <a:noFill/>
              <a:prstDash val="dash"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sz="1400" dirty="0">
                  <a:latin typeface="Arial" charset="0"/>
                </a:rPr>
                <a:t>273.15</a:t>
              </a:r>
              <a:br>
                <a:rPr lang="en-US" altLang="ko-KR" sz="1400" dirty="0">
                  <a:latin typeface="Arial" charset="0"/>
                </a:rPr>
              </a:br>
              <a:r>
                <a:rPr lang="en-US" altLang="ko-KR" sz="1400" dirty="0">
                  <a:latin typeface="Arial" charset="0"/>
                </a:rPr>
                <a:t>(</a:t>
              </a:r>
              <a:r>
                <a:rPr lang="en-US" altLang="ko-KR" sz="1400" i="1" dirty="0">
                  <a:latin typeface="Arial" charset="0"/>
                </a:rPr>
                <a:t>T</a:t>
              </a:r>
              <a:r>
                <a:rPr lang="en-US" altLang="ko-KR" sz="1400" baseline="-25000" dirty="0">
                  <a:latin typeface="Arial" charset="0"/>
                </a:rPr>
                <a:t>f</a:t>
              </a:r>
              <a:r>
                <a:rPr lang="en-US" altLang="ko-KR" sz="1400" dirty="0">
                  <a:latin typeface="Arial" charset="0"/>
                </a:rPr>
                <a:t>)</a:t>
              </a:r>
            </a:p>
          </p:txBody>
        </p:sp>
        <p:sp>
          <p:nvSpPr>
            <p:cNvPr id="35903" name="Text Box 82"/>
            <p:cNvSpPr txBox="1">
              <a:spLocks noChangeArrowheads="1"/>
            </p:cNvSpPr>
            <p:nvPr/>
          </p:nvSpPr>
          <p:spPr bwMode="auto">
            <a:xfrm>
              <a:off x="960" y="3658"/>
              <a:ext cx="576" cy="326"/>
            </a:xfrm>
            <a:prstGeom prst="rect">
              <a:avLst/>
            </a:prstGeom>
            <a:noFill/>
            <a:ln w="9525">
              <a:noFill/>
              <a:prstDash val="dash"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sz="1400" dirty="0">
                  <a:latin typeface="Arial" charset="0"/>
                </a:rPr>
                <a:t>273.16</a:t>
              </a:r>
              <a:br>
                <a:rPr lang="en-US" altLang="ko-KR" sz="1400" dirty="0">
                  <a:latin typeface="Arial" charset="0"/>
                </a:rPr>
              </a:br>
              <a:r>
                <a:rPr lang="en-US" altLang="ko-KR" sz="1400" dirty="0">
                  <a:latin typeface="Arial" charset="0"/>
                </a:rPr>
                <a:t>(</a:t>
              </a:r>
              <a:r>
                <a:rPr lang="en-US" altLang="ko-KR" sz="1400" i="1" dirty="0">
                  <a:latin typeface="Arial" charset="0"/>
                </a:rPr>
                <a:t>T</a:t>
              </a:r>
              <a:r>
                <a:rPr lang="en-US" altLang="ko-KR" sz="1400" baseline="-25000" dirty="0">
                  <a:latin typeface="Arial" charset="0"/>
                </a:rPr>
                <a:t>3</a:t>
              </a:r>
              <a:r>
                <a:rPr lang="en-US" altLang="ko-KR" sz="1400" dirty="0">
                  <a:latin typeface="Arial" charset="0"/>
                </a:rPr>
                <a:t>)</a:t>
              </a:r>
            </a:p>
          </p:txBody>
        </p:sp>
        <p:sp>
          <p:nvSpPr>
            <p:cNvPr id="35904" name="Text Box 83"/>
            <p:cNvSpPr txBox="1">
              <a:spLocks noChangeArrowheads="1"/>
            </p:cNvSpPr>
            <p:nvPr/>
          </p:nvSpPr>
          <p:spPr bwMode="auto">
            <a:xfrm>
              <a:off x="1392" y="3656"/>
              <a:ext cx="576" cy="326"/>
            </a:xfrm>
            <a:prstGeom prst="rect">
              <a:avLst/>
            </a:prstGeom>
            <a:noFill/>
            <a:ln w="9525">
              <a:noFill/>
              <a:prstDash val="dash"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sz="1400" dirty="0">
                  <a:latin typeface="Arial" charset="0"/>
                </a:rPr>
                <a:t>373.15</a:t>
              </a:r>
              <a:br>
                <a:rPr lang="en-US" altLang="ko-KR" sz="1400" dirty="0">
                  <a:latin typeface="Arial" charset="0"/>
                </a:rPr>
              </a:br>
              <a:r>
                <a:rPr lang="en-US" altLang="ko-KR" sz="1400" dirty="0">
                  <a:latin typeface="Arial" charset="0"/>
                </a:rPr>
                <a:t>(</a:t>
              </a:r>
              <a:r>
                <a:rPr lang="en-US" altLang="ko-KR" sz="1400" i="1" dirty="0">
                  <a:latin typeface="Arial" charset="0"/>
                </a:rPr>
                <a:t>T</a:t>
              </a:r>
              <a:r>
                <a:rPr lang="en-US" altLang="ko-KR" sz="1400" baseline="-25000" dirty="0">
                  <a:latin typeface="Arial" charset="0"/>
                </a:rPr>
                <a:t>b</a:t>
              </a:r>
              <a:r>
                <a:rPr lang="en-US" altLang="ko-KR" sz="1400" dirty="0">
                  <a:latin typeface="Arial" charset="0"/>
                </a:rPr>
                <a:t>)</a:t>
              </a:r>
            </a:p>
          </p:txBody>
        </p:sp>
        <p:sp>
          <p:nvSpPr>
            <p:cNvPr id="35905" name="Line 33"/>
            <p:cNvSpPr>
              <a:spLocks noChangeShapeType="1"/>
            </p:cNvSpPr>
            <p:nvPr/>
          </p:nvSpPr>
          <p:spPr bwMode="auto">
            <a:xfrm>
              <a:off x="1472" y="2896"/>
              <a:ext cx="0" cy="7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ko-KR" altLang="en-US" dirty="0"/>
            </a:p>
          </p:txBody>
        </p:sp>
        <p:sp>
          <p:nvSpPr>
            <p:cNvPr id="35906" name="Line 31"/>
            <p:cNvSpPr>
              <a:spLocks noChangeShapeType="1"/>
            </p:cNvSpPr>
            <p:nvPr/>
          </p:nvSpPr>
          <p:spPr bwMode="auto">
            <a:xfrm>
              <a:off x="3000" y="2192"/>
              <a:ext cx="0" cy="14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ko-KR" altLang="en-US" dirty="0"/>
            </a:p>
          </p:txBody>
        </p:sp>
        <p:sp>
          <p:nvSpPr>
            <p:cNvPr id="35907" name="Text Box 85"/>
            <p:cNvSpPr txBox="1">
              <a:spLocks noChangeArrowheads="1"/>
            </p:cNvSpPr>
            <p:nvPr/>
          </p:nvSpPr>
          <p:spPr bwMode="auto">
            <a:xfrm>
              <a:off x="1791" y="3828"/>
              <a:ext cx="1057" cy="192"/>
            </a:xfrm>
            <a:prstGeom prst="rect">
              <a:avLst/>
            </a:prstGeom>
            <a:noFill/>
            <a:ln w="9525">
              <a:noFill/>
              <a:prstDash val="dash"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sz="1400" dirty="0">
                  <a:latin typeface="Arial" charset="0"/>
                </a:rPr>
                <a:t>Temperature, </a:t>
              </a:r>
              <a:r>
                <a:rPr lang="en-US" altLang="ko-KR" sz="1400" i="1" dirty="0">
                  <a:latin typeface="Arial" charset="0"/>
                </a:rPr>
                <a:t>T/K</a:t>
              </a:r>
              <a:endParaRPr lang="en-US" altLang="ko-KR" sz="1400" dirty="0">
                <a:latin typeface="Arial" charset="0"/>
              </a:endParaRPr>
            </a:p>
          </p:txBody>
        </p:sp>
      </p:grpSp>
      <p:sp>
        <p:nvSpPr>
          <p:cNvPr id="35845" name="슬라이드 번호 개체 틀 66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5571377-75CD-4F31-A1EC-4924E1943657}" type="slidenum">
              <a:rPr lang="ko-KR" altLang="en-US"/>
              <a:pPr/>
              <a:t>7</a:t>
            </a:fld>
            <a:endParaRPr lang="ko-KR" altLang="en-US" dirty="0"/>
          </a:p>
        </p:txBody>
      </p:sp>
      <p:graphicFrame>
        <p:nvGraphicFramePr>
          <p:cNvPr id="70" name="개체 69"/>
          <p:cNvGraphicFramePr>
            <a:graphicFrameLocks noChangeAspect="1"/>
          </p:cNvGraphicFramePr>
          <p:nvPr/>
        </p:nvGraphicFramePr>
        <p:xfrm>
          <a:off x="668946" y="3369415"/>
          <a:ext cx="715172" cy="4572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59" name="Equation" r:id="rId4" imgW="126720" imgH="126720" progId="Equation.3">
                  <p:embed/>
                </p:oleObj>
              </mc:Choice>
              <mc:Fallback>
                <p:oleObj name="Equation" r:id="rId4" imgW="126720" imgH="126720" progId="Equation.3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8946" y="3369415"/>
                        <a:ext cx="715172" cy="45720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34" name="Object 2"/>
          <p:cNvGraphicFramePr>
            <a:graphicFrameLocks noChangeAspect="1"/>
          </p:cNvGraphicFramePr>
          <p:nvPr/>
        </p:nvGraphicFramePr>
        <p:xfrm>
          <a:off x="4593009" y="3455379"/>
          <a:ext cx="604043" cy="4737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60" name="Equation" r:id="rId6" imgW="126720" imgH="126720" progId="Equation.3">
                  <p:embed/>
                </p:oleObj>
              </mc:Choice>
              <mc:Fallback>
                <p:oleObj name="Equation" r:id="rId6" imgW="126720" imgH="12672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93009" y="3455379"/>
                        <a:ext cx="604043" cy="47378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" name="직사각형 70"/>
          <p:cNvSpPr/>
          <p:nvPr/>
        </p:nvSpPr>
        <p:spPr>
          <a:xfrm>
            <a:off x="2006260" y="584200"/>
            <a:ext cx="341792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i="1" dirty="0" smtClean="0">
                <a:solidFill>
                  <a:srgbClr val="FF0000"/>
                </a:solidFill>
              </a:rPr>
              <a:t>+ Many Metastable Ice Phases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5"/>
          <p:cNvSpPr txBox="1">
            <a:spLocks noChangeArrowheads="1"/>
          </p:cNvSpPr>
          <p:nvPr/>
        </p:nvSpPr>
        <p:spPr bwMode="auto">
          <a:xfrm>
            <a:off x="4000468" y="357166"/>
            <a:ext cx="5000687" cy="4555093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b="1" dirty="0"/>
              <a:t>Figure </a:t>
            </a:r>
            <a:r>
              <a:rPr lang="en-US" altLang="ko-KR" b="1" dirty="0" smtClean="0"/>
              <a:t>4.11 </a:t>
            </a:r>
            <a:endParaRPr lang="en-US" altLang="ko-KR" b="1" dirty="0"/>
          </a:p>
          <a:p>
            <a:pPr>
              <a:lnSpc>
                <a:spcPct val="50000"/>
              </a:lnSpc>
            </a:pPr>
            <a:endParaRPr lang="en-US" altLang="ko-KR" b="1" dirty="0"/>
          </a:p>
          <a:p>
            <a:r>
              <a:rPr lang="en-US" altLang="ko-KR" dirty="0"/>
              <a:t>The phase diagram for helium (</a:t>
            </a:r>
            <a:r>
              <a:rPr lang="en-US" altLang="ko-KR" baseline="30000" dirty="0"/>
              <a:t>4</a:t>
            </a:r>
            <a:r>
              <a:rPr lang="en-US" altLang="ko-KR" dirty="0"/>
              <a:t>He</a:t>
            </a:r>
            <a:r>
              <a:rPr lang="en-US" altLang="ko-KR" dirty="0" smtClean="0"/>
              <a:t>).</a:t>
            </a:r>
          </a:p>
          <a:p>
            <a:endParaRPr lang="en-US" altLang="ko-KR" dirty="0" smtClean="0"/>
          </a:p>
          <a:p>
            <a:r>
              <a:rPr lang="en-US" altLang="ko-KR" dirty="0" smtClean="0"/>
              <a:t>The </a:t>
            </a:r>
            <a:r>
              <a:rPr lang="en-US" altLang="ko-KR" dirty="0">
                <a:latin typeface="Symbol" pitchFamily="18" charset="2"/>
              </a:rPr>
              <a:t>l</a:t>
            </a:r>
            <a:r>
              <a:rPr lang="en-US" altLang="ko-KR" dirty="0"/>
              <a:t>-line marks the conditions under which the two liquid phases are in equilibrium. </a:t>
            </a:r>
            <a:endParaRPr lang="en-US" altLang="ko-KR" dirty="0" smtClean="0"/>
          </a:p>
          <a:p>
            <a:endParaRPr lang="en-US" altLang="ko-KR" dirty="0" smtClean="0"/>
          </a:p>
          <a:p>
            <a:r>
              <a:rPr lang="en-US" altLang="ko-KR" dirty="0" smtClean="0"/>
              <a:t>Helium-II </a:t>
            </a:r>
            <a:r>
              <a:rPr lang="en-US" altLang="ko-KR" dirty="0"/>
              <a:t>is the superfluid phase</a:t>
            </a:r>
            <a:r>
              <a:rPr lang="en-US" altLang="ko-KR" dirty="0" smtClean="0"/>
              <a:t>.</a:t>
            </a:r>
          </a:p>
          <a:p>
            <a:endParaRPr lang="en-US" altLang="ko-KR" dirty="0" smtClean="0"/>
          </a:p>
          <a:p>
            <a:r>
              <a:rPr lang="en-US" altLang="ko-KR" dirty="0" smtClean="0"/>
              <a:t>Note </a:t>
            </a:r>
            <a:r>
              <a:rPr lang="en-US" altLang="ko-KR" dirty="0"/>
              <a:t>that a pressure of over 20 bar must be exerted before </a:t>
            </a:r>
            <a:r>
              <a:rPr lang="en-US" altLang="ko-KR" b="1" u="sng" dirty="0">
                <a:solidFill>
                  <a:srgbClr val="FF0000"/>
                </a:solidFill>
              </a:rPr>
              <a:t>solid helium</a:t>
            </a:r>
            <a:r>
              <a:rPr lang="en-US" altLang="ko-KR" b="1" dirty="0">
                <a:solidFill>
                  <a:srgbClr val="FF0000"/>
                </a:solidFill>
              </a:rPr>
              <a:t> </a:t>
            </a:r>
            <a:r>
              <a:rPr lang="en-US" altLang="ko-KR" dirty="0"/>
              <a:t>can be obtained. </a:t>
            </a:r>
            <a:endParaRPr lang="en-US" altLang="ko-KR" dirty="0" smtClean="0"/>
          </a:p>
          <a:p>
            <a:endParaRPr lang="en-US" altLang="ko-KR" dirty="0" smtClean="0"/>
          </a:p>
          <a:p>
            <a:r>
              <a:rPr lang="en-US" altLang="ko-KR" dirty="0" smtClean="0"/>
              <a:t>Different </a:t>
            </a:r>
            <a:r>
              <a:rPr lang="en-US" altLang="ko-KR" dirty="0"/>
              <a:t>solid </a:t>
            </a:r>
            <a:r>
              <a:rPr lang="en-US" altLang="ko-KR" dirty="0" smtClean="0"/>
              <a:t>phases:</a:t>
            </a:r>
          </a:p>
          <a:p>
            <a:r>
              <a:rPr lang="en-US" altLang="ko-KR" dirty="0" smtClean="0"/>
              <a:t>	hcp: hexagonal </a:t>
            </a:r>
            <a:r>
              <a:rPr lang="en-US" altLang="ko-KR" dirty="0"/>
              <a:t>close </a:t>
            </a:r>
            <a:r>
              <a:rPr lang="en-US" altLang="ko-KR" dirty="0" smtClean="0"/>
              <a:t>packing</a:t>
            </a:r>
          </a:p>
          <a:p>
            <a:r>
              <a:rPr lang="en-US" altLang="ko-KR" dirty="0" smtClean="0"/>
              <a:t>	bcc: body-centered cubic</a:t>
            </a:r>
            <a:endParaRPr lang="en-US" altLang="ko-KR" dirty="0"/>
          </a:p>
        </p:txBody>
      </p:sp>
      <p:pic>
        <p:nvPicPr>
          <p:cNvPr id="37891" name="Picture 4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892175"/>
            <a:ext cx="3857625" cy="4968875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</p:pic>
      <p:sp>
        <p:nvSpPr>
          <p:cNvPr id="37892" name="슬라이드 번호 개체 틀 3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B1AA124-65E5-47A2-8487-EDAE7902D595}" type="slidenum">
              <a:rPr lang="ko-KR" altLang="en-US"/>
              <a:pPr/>
              <a:t>8</a:t>
            </a:fld>
            <a:endParaRPr lang="ko-KR" altLang="en-US" dirty="0"/>
          </a:p>
        </p:txBody>
      </p:sp>
      <p:sp>
        <p:nvSpPr>
          <p:cNvPr id="2" name="직사각형 1"/>
          <p:cNvSpPr/>
          <p:nvPr/>
        </p:nvSpPr>
        <p:spPr>
          <a:xfrm>
            <a:off x="778156" y="2567068"/>
            <a:ext cx="800219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9600" dirty="0" smtClean="0">
                <a:solidFill>
                  <a:srgbClr val="00CC00"/>
                </a:solidFill>
              </a:rPr>
              <a:t>_</a:t>
            </a:r>
            <a:endParaRPr lang="en-US" sz="9600" dirty="0"/>
          </a:p>
        </p:txBody>
      </p:sp>
      <p:sp>
        <p:nvSpPr>
          <p:cNvPr id="3" name="직사각형 2"/>
          <p:cNvSpPr/>
          <p:nvPr/>
        </p:nvSpPr>
        <p:spPr>
          <a:xfrm>
            <a:off x="860675" y="2324166"/>
            <a:ext cx="800219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9600" dirty="0">
                <a:solidFill>
                  <a:srgbClr val="00CC00"/>
                </a:solidFill>
              </a:rPr>
              <a:t>_</a:t>
            </a:r>
            <a:endParaRPr lang="en-US" sz="9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0" y="82550"/>
            <a:ext cx="8643966" cy="461665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400" b="1" dirty="0" smtClean="0">
                <a:solidFill>
                  <a:srgbClr val="0000BE"/>
                </a:solidFill>
                <a:cs typeface="Times New Roman" pitchFamily="18" charset="0"/>
              </a:rPr>
              <a:t>4.4(b)  Chemical Potential Dependence </a:t>
            </a:r>
            <a:r>
              <a:rPr lang="en-US" altLang="ko-KR" sz="2400" b="1" dirty="0">
                <a:solidFill>
                  <a:srgbClr val="0000BE"/>
                </a:solidFill>
                <a:cs typeface="Times New Roman" pitchFamily="18" charset="0"/>
              </a:rPr>
              <a:t>on </a:t>
            </a:r>
            <a:r>
              <a:rPr lang="en-US" altLang="ko-KR" sz="2400" b="1" dirty="0" smtClean="0">
                <a:solidFill>
                  <a:srgbClr val="0000BE"/>
                </a:solidFill>
                <a:cs typeface="Times New Roman" pitchFamily="18" charset="0"/>
              </a:rPr>
              <a:t>Pressure</a:t>
            </a:r>
            <a:endParaRPr lang="en-US" altLang="ko-KR" sz="2400" b="1" dirty="0">
              <a:solidFill>
                <a:srgbClr val="0000BE"/>
              </a:solidFill>
              <a:cs typeface="Times New Roman" pitchFamily="18" charset="0"/>
            </a:endParaRPr>
          </a:p>
        </p:txBody>
      </p:sp>
      <p:sp>
        <p:nvSpPr>
          <p:cNvPr id="2053" name="Text Box 7"/>
          <p:cNvSpPr txBox="1">
            <a:spLocks noChangeArrowheads="1"/>
          </p:cNvSpPr>
          <p:nvPr/>
        </p:nvSpPr>
        <p:spPr bwMode="auto">
          <a:xfrm>
            <a:off x="12700" y="1619738"/>
            <a:ext cx="9488522" cy="2033890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  <a:spcBef>
                <a:spcPct val="50000"/>
              </a:spcBef>
            </a:pPr>
            <a:r>
              <a:rPr lang="en-US" altLang="ko-KR" sz="2200" dirty="0"/>
              <a:t>An increase in pressure raises the chemical potential (because </a:t>
            </a:r>
            <a:r>
              <a:rPr lang="en-US" altLang="ko-KR" sz="2200" i="1" dirty="0"/>
              <a:t>V </a:t>
            </a:r>
            <a:r>
              <a:rPr lang="en-US" altLang="ko-KR" sz="2200" dirty="0"/>
              <a:t>is certainly positive</a:t>
            </a:r>
            <a:r>
              <a:rPr lang="en-US" altLang="ko-KR" sz="2200" dirty="0" smtClean="0"/>
              <a:t>), </a:t>
            </a:r>
            <a:r>
              <a:rPr lang="en-US" altLang="ko-KR" sz="2200" dirty="0"/>
              <a:t>and increases it much more for gases than either liquids or </a:t>
            </a:r>
            <a:r>
              <a:rPr lang="en-US" altLang="ko-KR" sz="2200" dirty="0" smtClean="0"/>
              <a:t>solids.</a:t>
            </a:r>
          </a:p>
          <a:p>
            <a:pPr>
              <a:lnSpc>
                <a:spcPts val="2500"/>
              </a:lnSpc>
              <a:spcBef>
                <a:spcPct val="50000"/>
              </a:spcBef>
            </a:pPr>
            <a:r>
              <a:rPr lang="en-US" altLang="ko-KR" sz="2200" dirty="0" smtClean="0"/>
              <a:t>The </a:t>
            </a:r>
            <a:r>
              <a:rPr lang="en-US" altLang="ko-KR" sz="2200" dirty="0"/>
              <a:t>molar volume of a </a:t>
            </a:r>
            <a:r>
              <a:rPr lang="en-US" altLang="ko-KR" sz="2200" dirty="0">
                <a:solidFill>
                  <a:srgbClr val="1515FF"/>
                </a:solidFill>
              </a:rPr>
              <a:t>gas</a:t>
            </a:r>
            <a:r>
              <a:rPr lang="en-US" altLang="ko-KR" sz="2200" dirty="0"/>
              <a:t> is about </a:t>
            </a:r>
            <a:r>
              <a:rPr lang="en-US" altLang="ko-KR" sz="2200" b="1" u="sng" dirty="0">
                <a:solidFill>
                  <a:srgbClr val="FF0000"/>
                </a:solidFill>
              </a:rPr>
              <a:t>1000 times </a:t>
            </a:r>
            <a:r>
              <a:rPr lang="en-US" altLang="ko-KR" sz="2200" dirty="0"/>
              <a:t>larger than </a:t>
            </a:r>
            <a:r>
              <a:rPr lang="en-US" altLang="ko-KR" sz="2200" dirty="0" smtClean="0"/>
              <a:t>that </a:t>
            </a:r>
            <a:r>
              <a:rPr lang="en-US" altLang="ko-KR" sz="2200" dirty="0"/>
              <a:t>of </a:t>
            </a:r>
            <a:r>
              <a:rPr lang="en-US" altLang="ko-KR" sz="2200" dirty="0" smtClean="0">
                <a:solidFill>
                  <a:srgbClr val="1515FF"/>
                </a:solidFill>
              </a:rPr>
              <a:t>liquid </a:t>
            </a:r>
            <a:r>
              <a:rPr lang="en-US" altLang="ko-KR" sz="2200" dirty="0">
                <a:solidFill>
                  <a:srgbClr val="1515FF"/>
                </a:solidFill>
              </a:rPr>
              <a:t>or </a:t>
            </a:r>
            <a:r>
              <a:rPr lang="en-US" altLang="ko-KR" sz="2200" dirty="0" smtClean="0">
                <a:solidFill>
                  <a:srgbClr val="1515FF"/>
                </a:solidFill>
              </a:rPr>
              <a:t>solid</a:t>
            </a:r>
            <a:r>
              <a:rPr lang="en-US" altLang="ko-KR" sz="2200" dirty="0" smtClean="0"/>
              <a:t>.</a:t>
            </a:r>
          </a:p>
          <a:p>
            <a:pPr>
              <a:lnSpc>
                <a:spcPts val="2500"/>
              </a:lnSpc>
              <a:spcBef>
                <a:spcPct val="50000"/>
              </a:spcBef>
            </a:pPr>
            <a:r>
              <a:rPr lang="en-US" altLang="ko-KR" sz="2200" dirty="0" smtClean="0"/>
              <a:t>An increase in pressure increases the chemical potential of a </a:t>
            </a:r>
            <a:r>
              <a:rPr lang="en-US" altLang="ko-KR" sz="2200" dirty="0" smtClean="0">
                <a:solidFill>
                  <a:srgbClr val="1515FF"/>
                </a:solidFill>
              </a:rPr>
              <a:t>liquid</a:t>
            </a:r>
            <a:r>
              <a:rPr lang="en-US" altLang="ko-KR" sz="2200" dirty="0" smtClean="0"/>
              <a:t> slightly more than the potential of </a:t>
            </a:r>
            <a:r>
              <a:rPr lang="en-US" altLang="ko-KR" sz="2200" dirty="0" smtClean="0">
                <a:solidFill>
                  <a:srgbClr val="1515FF"/>
                </a:solidFill>
              </a:rPr>
              <a:t>a solid</a:t>
            </a:r>
            <a:r>
              <a:rPr lang="en-US" altLang="ko-KR" sz="2200" dirty="0" smtClean="0"/>
              <a:t>, resulting in the raising of the freezing point.</a:t>
            </a:r>
            <a:endParaRPr lang="en-US" altLang="ko-KR" sz="2200" i="1" dirty="0"/>
          </a:p>
        </p:txBody>
      </p:sp>
      <p:pic>
        <p:nvPicPr>
          <p:cNvPr id="2055" name="Picture 9" descr="002"/>
          <p:cNvPicPr>
            <a:picLocks noChangeAspect="1" noChangeArrowheads="1"/>
          </p:cNvPicPr>
          <p:nvPr/>
        </p:nvPicPr>
        <p:blipFill>
          <a:blip r:embed="rId3" cstate="print">
            <a:lum bright="-10000" contrast="20000"/>
          </a:blip>
          <a:srcRect t="2316" r="24432" b="13606"/>
          <a:stretch>
            <a:fillRect/>
          </a:stretch>
        </p:blipFill>
        <p:spPr bwMode="auto">
          <a:xfrm>
            <a:off x="685800" y="3686175"/>
            <a:ext cx="3503613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6" name="Text Box 10"/>
          <p:cNvSpPr txBox="1">
            <a:spLocks noChangeArrowheads="1"/>
          </p:cNvSpPr>
          <p:nvPr/>
        </p:nvSpPr>
        <p:spPr bwMode="auto">
          <a:xfrm>
            <a:off x="4572000" y="5010150"/>
            <a:ext cx="4559300" cy="1371600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altLang="ko-KR" b="1" dirty="0"/>
              <a:t>Figure </a:t>
            </a:r>
            <a:r>
              <a:rPr lang="en-US" altLang="ko-KR" b="1" dirty="0" smtClean="0"/>
              <a:t>4.13</a:t>
            </a:r>
            <a:r>
              <a:rPr lang="en-US" altLang="ko-KR" dirty="0" smtClean="0"/>
              <a:t> </a:t>
            </a:r>
            <a:endParaRPr lang="en-US" altLang="ko-KR" dirty="0"/>
          </a:p>
          <a:p>
            <a:pPr>
              <a:spcBef>
                <a:spcPct val="50000"/>
              </a:spcBef>
            </a:pPr>
            <a:r>
              <a:rPr lang="en-US" altLang="ko-KR" dirty="0"/>
              <a:t>The pressure dependence of the chemical potential, and its effect </a:t>
            </a:r>
            <a:r>
              <a:rPr lang="en-US" altLang="ko-KR" dirty="0" smtClean="0"/>
              <a:t>on the melting </a:t>
            </a:r>
            <a:r>
              <a:rPr lang="en-US" altLang="ko-KR" dirty="0"/>
              <a:t>and boiling points. </a:t>
            </a:r>
          </a:p>
        </p:txBody>
      </p:sp>
      <p:sp>
        <p:nvSpPr>
          <p:cNvPr id="2057" name="Text Box 11"/>
          <p:cNvSpPr txBox="1">
            <a:spLocks noChangeArrowheads="1"/>
          </p:cNvSpPr>
          <p:nvPr/>
        </p:nvSpPr>
        <p:spPr bwMode="auto">
          <a:xfrm>
            <a:off x="1752600" y="6337300"/>
            <a:ext cx="444500" cy="274638"/>
          </a:xfrm>
          <a:prstGeom prst="rect">
            <a:avLst/>
          </a:prstGeom>
          <a:solidFill>
            <a:schemeClr val="bg1"/>
          </a:solidFill>
          <a:ln w="9525">
            <a:noFill/>
            <a:prstDash val="dash"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1200" b="1" i="1" dirty="0"/>
              <a:t>T</a:t>
            </a:r>
            <a:r>
              <a:rPr lang="en-US" altLang="ko-KR" sz="1200" b="1" i="1" baseline="-25000" dirty="0"/>
              <a:t>f</a:t>
            </a:r>
          </a:p>
        </p:txBody>
      </p:sp>
      <p:sp>
        <p:nvSpPr>
          <p:cNvPr id="2058" name="Text Box 12"/>
          <p:cNvSpPr txBox="1">
            <a:spLocks noChangeArrowheads="1"/>
          </p:cNvSpPr>
          <p:nvPr/>
        </p:nvSpPr>
        <p:spPr bwMode="auto">
          <a:xfrm>
            <a:off x="2057400" y="6337300"/>
            <a:ext cx="457200" cy="274638"/>
          </a:xfrm>
          <a:prstGeom prst="rect">
            <a:avLst/>
          </a:prstGeom>
          <a:solidFill>
            <a:schemeClr val="bg1"/>
          </a:solidFill>
          <a:ln w="9525">
            <a:noFill/>
            <a:prstDash val="dash"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1200" b="1" i="1" dirty="0"/>
              <a:t>T</a:t>
            </a:r>
            <a:r>
              <a:rPr lang="en-US" altLang="ko-KR" sz="1200" b="1" i="1" dirty="0">
                <a:cs typeface="Times New Roman" pitchFamily="18" charset="0"/>
              </a:rPr>
              <a:t>´</a:t>
            </a:r>
            <a:r>
              <a:rPr lang="en-US" altLang="ko-KR" sz="1200" b="1" i="1" baseline="-25000" dirty="0"/>
              <a:t>f</a:t>
            </a:r>
          </a:p>
        </p:txBody>
      </p:sp>
      <p:sp>
        <p:nvSpPr>
          <p:cNvPr id="2059" name="Text Box 15"/>
          <p:cNvSpPr txBox="1">
            <a:spLocks noChangeArrowheads="1"/>
          </p:cNvSpPr>
          <p:nvPr/>
        </p:nvSpPr>
        <p:spPr bwMode="auto">
          <a:xfrm>
            <a:off x="2895600" y="6353175"/>
            <a:ext cx="458788" cy="274638"/>
          </a:xfrm>
          <a:prstGeom prst="rect">
            <a:avLst/>
          </a:prstGeom>
          <a:solidFill>
            <a:schemeClr val="bg1"/>
          </a:solidFill>
          <a:ln w="9525">
            <a:noFill/>
            <a:prstDash val="dash"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1200" b="1" i="1" dirty="0"/>
              <a:t>T</a:t>
            </a:r>
            <a:r>
              <a:rPr lang="en-US" altLang="ko-KR" sz="1200" b="1" i="1" baseline="-25000" dirty="0"/>
              <a:t>b</a:t>
            </a:r>
          </a:p>
        </p:txBody>
      </p:sp>
      <p:sp>
        <p:nvSpPr>
          <p:cNvPr id="2060" name="Text Box 16"/>
          <p:cNvSpPr txBox="1">
            <a:spLocks noChangeArrowheads="1"/>
          </p:cNvSpPr>
          <p:nvPr/>
        </p:nvSpPr>
        <p:spPr bwMode="auto">
          <a:xfrm>
            <a:off x="3581400" y="6353175"/>
            <a:ext cx="457200" cy="274638"/>
          </a:xfrm>
          <a:prstGeom prst="rect">
            <a:avLst/>
          </a:prstGeom>
          <a:solidFill>
            <a:schemeClr val="bg1"/>
          </a:solidFill>
          <a:ln w="9525">
            <a:noFill/>
            <a:prstDash val="dash"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1200" b="1" i="1" dirty="0"/>
              <a:t>T</a:t>
            </a:r>
            <a:r>
              <a:rPr lang="en-US" altLang="ko-KR" sz="1200" b="1" i="1" dirty="0">
                <a:cs typeface="Times New Roman" pitchFamily="18" charset="0"/>
              </a:rPr>
              <a:t>´</a:t>
            </a:r>
            <a:r>
              <a:rPr lang="en-US" altLang="ko-KR" sz="1200" b="1" i="1" baseline="-25000" dirty="0"/>
              <a:t>b</a:t>
            </a:r>
          </a:p>
        </p:txBody>
      </p:sp>
      <p:sp>
        <p:nvSpPr>
          <p:cNvPr id="2061" name="Text Box 17"/>
          <p:cNvSpPr txBox="1">
            <a:spLocks noChangeArrowheads="1"/>
          </p:cNvSpPr>
          <p:nvPr/>
        </p:nvSpPr>
        <p:spPr bwMode="auto">
          <a:xfrm>
            <a:off x="565150" y="3822700"/>
            <a:ext cx="304800" cy="274638"/>
          </a:xfrm>
          <a:prstGeom prst="rect">
            <a:avLst/>
          </a:prstGeom>
          <a:solidFill>
            <a:schemeClr val="bg1"/>
          </a:solidFill>
          <a:ln w="9525">
            <a:noFill/>
            <a:prstDash val="dash"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1200" b="1" i="1" dirty="0">
                <a:sym typeface="Symbol" pitchFamily="18" charset="2"/>
              </a:rPr>
              <a:t></a:t>
            </a:r>
            <a:endParaRPr lang="en-US" altLang="ko-KR" sz="1200" b="1" i="1" dirty="0"/>
          </a:p>
        </p:txBody>
      </p:sp>
      <p:sp>
        <p:nvSpPr>
          <p:cNvPr id="2062" name="Text Box 18"/>
          <p:cNvSpPr txBox="1">
            <a:spLocks noChangeArrowheads="1"/>
          </p:cNvSpPr>
          <p:nvPr/>
        </p:nvSpPr>
        <p:spPr bwMode="auto">
          <a:xfrm>
            <a:off x="915988" y="5445125"/>
            <a:ext cx="1066800" cy="396875"/>
          </a:xfrm>
          <a:prstGeom prst="rect">
            <a:avLst/>
          </a:prstGeom>
          <a:solidFill>
            <a:schemeClr val="bg1"/>
          </a:solidFill>
          <a:ln w="9525">
            <a:noFill/>
            <a:prstDash val="dash"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1000" b="1" dirty="0"/>
              <a:t>Melting point </a:t>
            </a:r>
            <a:br>
              <a:rPr lang="en-US" altLang="ko-KR" sz="1000" b="1" dirty="0"/>
            </a:br>
            <a:r>
              <a:rPr lang="en-US" altLang="ko-KR" sz="1000" b="1" dirty="0"/>
              <a:t>raised</a:t>
            </a:r>
            <a:endParaRPr lang="en-US" altLang="ko-KR" sz="1000" b="1" baseline="-25000" dirty="0"/>
          </a:p>
        </p:txBody>
      </p:sp>
      <p:sp>
        <p:nvSpPr>
          <p:cNvPr id="2063" name="Text Box 19"/>
          <p:cNvSpPr txBox="1">
            <a:spLocks noChangeArrowheads="1"/>
          </p:cNvSpPr>
          <p:nvPr/>
        </p:nvSpPr>
        <p:spPr bwMode="auto">
          <a:xfrm>
            <a:off x="2197100" y="5643563"/>
            <a:ext cx="920750" cy="396875"/>
          </a:xfrm>
          <a:prstGeom prst="rect">
            <a:avLst/>
          </a:prstGeom>
          <a:solidFill>
            <a:schemeClr val="bg1"/>
          </a:solidFill>
          <a:ln w="9525">
            <a:noFill/>
            <a:prstDash val="dash"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1000" b="1" dirty="0"/>
              <a:t>boiling point </a:t>
            </a:r>
            <a:br>
              <a:rPr lang="en-US" altLang="ko-KR" sz="1000" b="1" dirty="0"/>
            </a:br>
            <a:r>
              <a:rPr lang="en-US" altLang="ko-KR" sz="1000" b="1" dirty="0"/>
              <a:t>raised</a:t>
            </a:r>
            <a:endParaRPr lang="en-US" altLang="ko-KR" sz="1000" b="1" baseline="-25000" dirty="0"/>
          </a:p>
        </p:txBody>
      </p:sp>
      <p:sp>
        <p:nvSpPr>
          <p:cNvPr id="2064" name="Text Box 20"/>
          <p:cNvSpPr txBox="1">
            <a:spLocks noChangeArrowheads="1"/>
          </p:cNvSpPr>
          <p:nvPr/>
        </p:nvSpPr>
        <p:spPr bwMode="auto">
          <a:xfrm>
            <a:off x="1295400" y="4302125"/>
            <a:ext cx="685800" cy="244475"/>
          </a:xfrm>
          <a:prstGeom prst="rect">
            <a:avLst/>
          </a:prstGeom>
          <a:solidFill>
            <a:schemeClr val="bg1"/>
          </a:solidFill>
          <a:ln w="9525">
            <a:noFill/>
            <a:prstDash val="dash"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1000" b="1" i="1" dirty="0">
                <a:sym typeface="Symbol" pitchFamily="18" charset="2"/>
              </a:rPr>
              <a:t>P + </a:t>
            </a:r>
            <a:r>
              <a:rPr lang="en-US" altLang="ko-KR" sz="1000" b="1" dirty="0">
                <a:latin typeface="Symbol" pitchFamily="18" charset="2"/>
                <a:sym typeface="Symbol" pitchFamily="18" charset="2"/>
              </a:rPr>
              <a:t>D</a:t>
            </a:r>
            <a:r>
              <a:rPr lang="en-US" altLang="ko-KR" sz="1000" b="1" i="1" dirty="0">
                <a:sym typeface="Symbol" pitchFamily="18" charset="2"/>
              </a:rPr>
              <a:t>P</a:t>
            </a:r>
            <a:endParaRPr lang="en-US" altLang="ko-KR" sz="1000" b="1" i="1" dirty="0"/>
          </a:p>
        </p:txBody>
      </p:sp>
      <p:sp>
        <p:nvSpPr>
          <p:cNvPr id="2065" name="Text Box 25"/>
          <p:cNvSpPr txBox="1">
            <a:spLocks noChangeArrowheads="1"/>
          </p:cNvSpPr>
          <p:nvPr/>
        </p:nvSpPr>
        <p:spPr bwMode="auto">
          <a:xfrm>
            <a:off x="3405188" y="4143375"/>
            <a:ext cx="1066800" cy="461665"/>
          </a:xfrm>
          <a:prstGeom prst="rect">
            <a:avLst/>
          </a:prstGeom>
          <a:solidFill>
            <a:schemeClr val="bg1"/>
          </a:solidFill>
          <a:ln w="9525">
            <a:noFill/>
            <a:prstDash val="dash"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400" b="1" i="1" dirty="0">
                <a:solidFill>
                  <a:srgbClr val="FF0000"/>
                </a:solidFill>
                <a:sym typeface="Symbol" pitchFamily="18" charset="2"/>
              </a:rPr>
              <a:t>P + </a:t>
            </a:r>
            <a:r>
              <a:rPr lang="en-US" altLang="ko-KR" sz="2400" b="1" dirty="0">
                <a:solidFill>
                  <a:srgbClr val="FF0000"/>
                </a:solidFill>
                <a:latin typeface="Symbol" pitchFamily="18" charset="2"/>
                <a:sym typeface="Symbol" pitchFamily="18" charset="2"/>
              </a:rPr>
              <a:t>D</a:t>
            </a:r>
            <a:r>
              <a:rPr lang="en-US" altLang="ko-KR" sz="2400" b="1" i="1" dirty="0">
                <a:solidFill>
                  <a:srgbClr val="FF0000"/>
                </a:solidFill>
                <a:sym typeface="Symbol" pitchFamily="18" charset="2"/>
              </a:rPr>
              <a:t>P</a:t>
            </a:r>
            <a:endParaRPr lang="en-US" altLang="ko-KR" sz="2400" b="1" i="1" dirty="0">
              <a:solidFill>
                <a:srgbClr val="FF0000"/>
              </a:solidFill>
            </a:endParaRPr>
          </a:p>
        </p:txBody>
      </p:sp>
      <p:sp>
        <p:nvSpPr>
          <p:cNvPr id="2066" name="Text Box 26"/>
          <p:cNvSpPr txBox="1">
            <a:spLocks noChangeArrowheads="1"/>
          </p:cNvSpPr>
          <p:nvPr/>
        </p:nvSpPr>
        <p:spPr bwMode="auto">
          <a:xfrm>
            <a:off x="2643188" y="4718050"/>
            <a:ext cx="617537" cy="244475"/>
          </a:xfrm>
          <a:prstGeom prst="rect">
            <a:avLst/>
          </a:prstGeom>
          <a:solidFill>
            <a:schemeClr val="bg1"/>
          </a:solidFill>
          <a:ln w="9525">
            <a:noFill/>
            <a:prstDash val="dash"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1000" b="1" i="1" dirty="0">
                <a:sym typeface="Symbol" pitchFamily="18" charset="2"/>
              </a:rPr>
              <a:t>P + </a:t>
            </a:r>
            <a:r>
              <a:rPr lang="en-US" altLang="ko-KR" sz="1000" b="1" dirty="0">
                <a:latin typeface="Symbol" pitchFamily="18" charset="2"/>
                <a:sym typeface="Symbol" pitchFamily="18" charset="2"/>
              </a:rPr>
              <a:t>D</a:t>
            </a:r>
            <a:r>
              <a:rPr lang="en-US" altLang="ko-KR" sz="1000" b="1" i="1" dirty="0">
                <a:sym typeface="Symbol" pitchFamily="18" charset="2"/>
              </a:rPr>
              <a:t>P</a:t>
            </a:r>
            <a:endParaRPr lang="en-US" altLang="ko-KR" sz="1000" b="1" i="1" dirty="0"/>
          </a:p>
        </p:txBody>
      </p:sp>
      <p:sp>
        <p:nvSpPr>
          <p:cNvPr id="2067" name="Text Box 27"/>
          <p:cNvSpPr txBox="1">
            <a:spLocks noChangeArrowheads="1"/>
          </p:cNvSpPr>
          <p:nvPr/>
        </p:nvSpPr>
        <p:spPr bwMode="auto">
          <a:xfrm>
            <a:off x="1308100" y="4691063"/>
            <a:ext cx="192088" cy="396875"/>
          </a:xfrm>
          <a:prstGeom prst="rect">
            <a:avLst/>
          </a:prstGeom>
          <a:solidFill>
            <a:schemeClr val="bg1"/>
          </a:solidFill>
          <a:ln w="9525">
            <a:noFill/>
            <a:prstDash val="dash"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1000" b="1" i="1" dirty="0">
                <a:sym typeface="Symbol" pitchFamily="18" charset="2"/>
              </a:rPr>
              <a:t>P </a:t>
            </a:r>
            <a:endParaRPr lang="en-US" altLang="ko-KR" sz="1000" b="1" i="1" dirty="0"/>
          </a:p>
        </p:txBody>
      </p:sp>
      <p:sp>
        <p:nvSpPr>
          <p:cNvPr id="2068" name="Text Box 29"/>
          <p:cNvSpPr txBox="1">
            <a:spLocks noChangeArrowheads="1"/>
          </p:cNvSpPr>
          <p:nvPr/>
        </p:nvSpPr>
        <p:spPr bwMode="auto">
          <a:xfrm>
            <a:off x="2436813" y="5145088"/>
            <a:ext cx="328612" cy="461665"/>
          </a:xfrm>
          <a:prstGeom prst="rect">
            <a:avLst/>
          </a:prstGeom>
          <a:solidFill>
            <a:schemeClr val="bg1"/>
          </a:solidFill>
          <a:ln w="9525">
            <a:noFill/>
            <a:prstDash val="dash"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400" b="1" i="1" dirty="0">
                <a:solidFill>
                  <a:srgbClr val="FF0000"/>
                </a:solidFill>
                <a:sym typeface="Symbol" pitchFamily="18" charset="2"/>
              </a:rPr>
              <a:t>P</a:t>
            </a:r>
            <a:r>
              <a:rPr lang="en-US" altLang="ko-KR" sz="1000" b="1" i="1" dirty="0">
                <a:sym typeface="Symbol" pitchFamily="18" charset="2"/>
              </a:rPr>
              <a:t> </a:t>
            </a:r>
            <a:endParaRPr lang="en-US" altLang="ko-KR" sz="1000" b="1" i="1" dirty="0"/>
          </a:p>
        </p:txBody>
      </p:sp>
      <p:sp>
        <p:nvSpPr>
          <p:cNvPr id="2069" name="Text Box 30"/>
          <p:cNvSpPr txBox="1">
            <a:spLocks noChangeArrowheads="1"/>
          </p:cNvSpPr>
          <p:nvPr/>
        </p:nvSpPr>
        <p:spPr bwMode="auto">
          <a:xfrm>
            <a:off x="3414713" y="5851525"/>
            <a:ext cx="328612" cy="244475"/>
          </a:xfrm>
          <a:prstGeom prst="rect">
            <a:avLst/>
          </a:prstGeom>
          <a:solidFill>
            <a:schemeClr val="bg1"/>
          </a:solidFill>
          <a:ln w="9525">
            <a:noFill/>
            <a:prstDash val="dash"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1000" b="1" i="1" dirty="0">
                <a:sym typeface="Symbol" pitchFamily="18" charset="2"/>
              </a:rPr>
              <a:t>P </a:t>
            </a:r>
            <a:endParaRPr lang="en-US" altLang="ko-KR" sz="1000" b="1" i="1" dirty="0"/>
          </a:p>
        </p:txBody>
      </p:sp>
      <p:sp>
        <p:nvSpPr>
          <p:cNvPr id="2070" name="Rectangle 31"/>
          <p:cNvSpPr>
            <a:spLocks noChangeArrowheads="1"/>
          </p:cNvSpPr>
          <p:nvPr/>
        </p:nvSpPr>
        <p:spPr bwMode="auto">
          <a:xfrm>
            <a:off x="3276600" y="5851525"/>
            <a:ext cx="77788" cy="188913"/>
          </a:xfrm>
          <a:prstGeom prst="rect">
            <a:avLst/>
          </a:prstGeom>
          <a:solidFill>
            <a:schemeClr val="bg1"/>
          </a:solidFill>
          <a:ln w="9525">
            <a:noFill/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 dirty="0"/>
          </a:p>
        </p:txBody>
      </p:sp>
      <p:sp>
        <p:nvSpPr>
          <p:cNvPr id="2071" name="Line 32"/>
          <p:cNvSpPr>
            <a:spLocks noChangeShapeType="1"/>
          </p:cNvSpPr>
          <p:nvPr/>
        </p:nvSpPr>
        <p:spPr bwMode="auto">
          <a:xfrm flipH="1">
            <a:off x="2005013" y="4302125"/>
            <a:ext cx="1587" cy="2035175"/>
          </a:xfrm>
          <a:prstGeom prst="line">
            <a:avLst/>
          </a:prstGeom>
          <a:noFill/>
          <a:ln w="12700">
            <a:solidFill>
              <a:srgbClr val="CC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ko-KR" altLang="en-US" dirty="0"/>
          </a:p>
        </p:txBody>
      </p:sp>
      <p:sp>
        <p:nvSpPr>
          <p:cNvPr id="2072" name="Line 33"/>
          <p:cNvSpPr>
            <a:spLocks noChangeShapeType="1"/>
          </p:cNvSpPr>
          <p:nvPr/>
        </p:nvSpPr>
        <p:spPr bwMode="auto">
          <a:xfrm>
            <a:off x="3117850" y="4962525"/>
            <a:ext cx="0" cy="1374775"/>
          </a:xfrm>
          <a:prstGeom prst="line">
            <a:avLst/>
          </a:prstGeom>
          <a:noFill/>
          <a:ln w="12700">
            <a:solidFill>
              <a:srgbClr val="CC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ko-KR" altLang="en-US" dirty="0"/>
          </a:p>
        </p:txBody>
      </p:sp>
      <p:sp>
        <p:nvSpPr>
          <p:cNvPr id="2073" name="슬라이드 번호 개체 틀 24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6DC39D3-127D-42C0-8119-501DF353858D}" type="slidenum">
              <a:rPr lang="ko-KR" altLang="en-US"/>
              <a:pPr/>
              <a:t>9</a:t>
            </a:fld>
            <a:endParaRPr lang="ko-KR" altLang="en-US" dirty="0"/>
          </a:p>
        </p:txBody>
      </p:sp>
      <p:graphicFrame>
        <p:nvGraphicFramePr>
          <p:cNvPr id="25" name="개체 24"/>
          <p:cNvGraphicFramePr>
            <a:graphicFrameLocks noChangeAspect="1"/>
          </p:cNvGraphicFramePr>
          <p:nvPr/>
        </p:nvGraphicFramePr>
        <p:xfrm>
          <a:off x="1250392" y="544215"/>
          <a:ext cx="2026208" cy="9988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4" name="Equation" r:id="rId4" imgW="761760" imgH="469800" progId="Equation.3">
                  <p:embed/>
                </p:oleObj>
              </mc:Choice>
              <mc:Fallback>
                <p:oleObj name="Equation" r:id="rId4" imgW="761760" imgH="4698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0392" y="544215"/>
                        <a:ext cx="2026208" cy="99883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rgbClr val="FF6600"/>
          </a:solidFill>
          <a:prstDash val="dash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굴림" pitchFamily="50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rgbClr val="FF6600"/>
          </a:solidFill>
          <a:prstDash val="dash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굴림" pitchFamily="50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4993</TotalTime>
  <Words>1913</Words>
  <Application>Microsoft Office PowerPoint</Application>
  <PresentationFormat>화면 슬라이드 쇼(4:3)</PresentationFormat>
  <Paragraphs>353</Paragraphs>
  <Slides>29</Slides>
  <Notes>0</Notes>
  <HiddenSlides>0</HiddenSlides>
  <MMClips>0</MMClips>
  <ScaleCrop>false</ScaleCrop>
  <HeadingPairs>
    <vt:vector size="8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포함된 OLE 서버</vt:lpstr>
      </vt:variant>
      <vt:variant>
        <vt:i4>2</vt:i4>
      </vt:variant>
      <vt:variant>
        <vt:lpstr>슬라이드 제목</vt:lpstr>
      </vt:variant>
      <vt:variant>
        <vt:i4>29</vt:i4>
      </vt:variant>
    </vt:vector>
  </HeadingPairs>
  <TitlesOfParts>
    <vt:vector size="39" baseType="lpstr">
      <vt:lpstr>굴림</vt:lpstr>
      <vt:lpstr>맑은 고딕</vt:lpstr>
      <vt:lpstr>Arial</vt:lpstr>
      <vt:lpstr>Cambria Math</vt:lpstr>
      <vt:lpstr>Ebrima</vt:lpstr>
      <vt:lpstr>Symbol</vt:lpstr>
      <vt:lpstr>Times New Roman</vt:lpstr>
      <vt:lpstr>기본 디자인</vt:lpstr>
      <vt:lpstr>수식</vt:lpstr>
      <vt:lpstr>Equation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서울대학교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양성훈</dc:creator>
  <cp:lastModifiedBy>Byungwoo Park</cp:lastModifiedBy>
  <cp:revision>476</cp:revision>
  <dcterms:created xsi:type="dcterms:W3CDTF">2004-01-27T02:52:51Z</dcterms:created>
  <dcterms:modified xsi:type="dcterms:W3CDTF">2014-05-01T02:44:00Z</dcterms:modified>
</cp:coreProperties>
</file>