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0" r:id="rId8"/>
    <p:sldId id="261" r:id="rId9"/>
    <p:sldId id="259" r:id="rId10"/>
    <p:sldId id="265" r:id="rId11"/>
    <p:sldId id="266" r:id="rId12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A8D40-BFEE-4D66-824E-EC89EAB57BA9}" type="datetimeFigureOut">
              <a:rPr lang="ko-KR" altLang="en-US"/>
              <a:pPr>
                <a:defRPr/>
              </a:pPr>
              <a:t>2008-08-26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D1FAC-0336-4DED-B51F-0040DEE1CBB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B8A0C-7272-419E-AA44-CFDC9DA6A0D9}" type="datetimeFigureOut">
              <a:rPr lang="ko-KR" altLang="en-US"/>
              <a:pPr>
                <a:defRPr/>
              </a:pPr>
              <a:t>2008-08-26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FDAE2-F781-4F1A-AFED-35789B14FE4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3AB25-09F3-4895-9C44-BDA139A4FEAC}" type="datetimeFigureOut">
              <a:rPr lang="ko-KR" altLang="en-US"/>
              <a:pPr>
                <a:defRPr/>
              </a:pPr>
              <a:t>2008-08-26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0C4C8-3391-42A1-82F8-452F395C92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B9AC6-09F5-404E-96D3-1554C6C02B1A}" type="datetimeFigureOut">
              <a:rPr lang="ko-KR" altLang="en-US"/>
              <a:pPr>
                <a:defRPr/>
              </a:pPr>
              <a:t>2008-08-26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97754-72E0-4D29-863B-E273A0FDDB5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C0CA4-ECF2-4EDD-A46E-170C49960FD9}" type="datetimeFigureOut">
              <a:rPr lang="ko-KR" altLang="en-US"/>
              <a:pPr>
                <a:defRPr/>
              </a:pPr>
              <a:t>2008-08-26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D3044-091D-4C4A-A348-3F0D6B7888F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276E8-85C0-4676-97DF-A3F4374F7A20}" type="datetimeFigureOut">
              <a:rPr lang="ko-KR" altLang="en-US"/>
              <a:pPr>
                <a:defRPr/>
              </a:pPr>
              <a:t>2008-08-26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D4E38-91FC-4FAE-88D6-13C1CD91D56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44C4F-ECEB-4174-957A-B955CE95D9DF}" type="datetimeFigureOut">
              <a:rPr lang="ko-KR" altLang="en-US"/>
              <a:pPr>
                <a:defRPr/>
              </a:pPr>
              <a:t>2008-08-26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A6627-45D8-4E0F-8DF9-8D0EEDC71A0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CDD54-4500-4DD4-80ED-45A1B3C0465A}" type="datetimeFigureOut">
              <a:rPr lang="ko-KR" altLang="en-US"/>
              <a:pPr>
                <a:defRPr/>
              </a:pPr>
              <a:t>2008-08-26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8FB2C-530A-46C5-A93D-26A27B9B28D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18310-D981-40B8-8E3A-B003A100B1FA}" type="datetimeFigureOut">
              <a:rPr lang="ko-KR" altLang="en-US"/>
              <a:pPr>
                <a:defRPr/>
              </a:pPr>
              <a:t>2008-08-26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AA252-09B6-4712-933E-8A3421A43F4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28A5F-CFFA-4F90-8D8F-4D13929CFF94}" type="datetimeFigureOut">
              <a:rPr lang="ko-KR" altLang="en-US"/>
              <a:pPr>
                <a:defRPr/>
              </a:pPr>
              <a:t>2008-08-26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E88E3-C62B-4FBD-8419-097ABFD6129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99272-EE59-46D2-8305-169D8B5CC63F}" type="datetimeFigureOut">
              <a:rPr lang="ko-KR" altLang="en-US"/>
              <a:pPr>
                <a:defRPr/>
              </a:pPr>
              <a:t>2008-08-26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BC022-E970-40BC-A1A1-3CBCCCA4364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17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D2DAE7A-7C89-4146-B64A-FB670A592CD0}" type="datetimeFigureOut">
              <a:rPr lang="ko-KR" altLang="en-US"/>
              <a:pPr>
                <a:defRPr/>
              </a:pPr>
              <a:t>2008-08-26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E6AFA7A-918D-46CB-B9A7-2D66A232801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7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dirty="0" err="1" smtClean="0">
                <a:latin typeface="휴먼엑스포" pitchFamily="18" charset="-127"/>
                <a:ea typeface="휴먼엑스포" pitchFamily="18" charset="-127"/>
              </a:rPr>
              <a:t>Epi</a:t>
            </a:r>
            <a:r>
              <a:rPr lang="en-US" altLang="ko-KR" dirty="0" smtClean="0">
                <a:latin typeface="휴먼엑스포" pitchFamily="18" charset="-127"/>
                <a:ea typeface="휴먼엑스포" pitchFamily="18" charset="-127"/>
              </a:rPr>
              <a:t>-Plus </a:t>
            </a:r>
            <a:r>
              <a:rPr lang="en-US" altLang="ko-KR" dirty="0" err="1" smtClean="0">
                <a:latin typeface="휴먼엑스포" pitchFamily="18" charset="-127"/>
                <a:ea typeface="휴먼엑스포" pitchFamily="18" charset="-127"/>
              </a:rPr>
              <a:t>epi</a:t>
            </a:r>
            <a:r>
              <a:rPr lang="en-US" altLang="ko-KR" dirty="0" smtClean="0">
                <a:latin typeface="휴먼엑스포" pitchFamily="18" charset="-127"/>
                <a:ea typeface="휴먼엑스포" pitchFamily="18" charset="-127"/>
              </a:rPr>
              <a:t> structure</a:t>
            </a:r>
            <a:endParaRPr lang="ko-KR" altLang="en-US" dirty="0">
              <a:latin typeface="휴먼엑스포" pitchFamily="18" charset="-127"/>
              <a:ea typeface="휴먼엑스포" pitchFamily="18" charset="-127"/>
            </a:endParaRPr>
          </a:p>
        </p:txBody>
      </p:sp>
      <p:grpSp>
        <p:nvGrpSpPr>
          <p:cNvPr id="8195" name="그룹 4"/>
          <p:cNvGrpSpPr>
            <a:grpSpLocks/>
          </p:cNvGrpSpPr>
          <p:nvPr/>
        </p:nvGrpSpPr>
        <p:grpSpPr bwMode="auto">
          <a:xfrm>
            <a:off x="571500" y="1643063"/>
            <a:ext cx="3500438" cy="4500562"/>
            <a:chOff x="0" y="0"/>
            <a:chExt cx="1885950" cy="4000500"/>
          </a:xfrm>
        </p:grpSpPr>
        <p:sp>
          <p:nvSpPr>
            <p:cNvPr id="8209" name="Rectangle 30"/>
            <p:cNvSpPr>
              <a:spLocks noChangeArrowheads="1"/>
            </p:cNvSpPr>
            <p:nvPr/>
          </p:nvSpPr>
          <p:spPr bwMode="auto">
            <a:xfrm>
              <a:off x="0" y="1180635"/>
              <a:ext cx="1885950" cy="31223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rtl="1"/>
              <a:r>
                <a:rPr kumimoji="0" lang="en-US" altLang="ko-KR" sz="1000" b="1">
                  <a:solidFill>
                    <a:srgbClr val="000000"/>
                  </a:solidFill>
                  <a:latin typeface="Tahoma" pitchFamily="34" charset="0"/>
                  <a:ea typeface="맑은 고딕" pitchFamily="50" charset="-127"/>
                  <a:cs typeface="Tahoma" pitchFamily="34" charset="0"/>
                </a:rPr>
                <a:t>p-A70 (0.3µm)</a:t>
              </a:r>
            </a:p>
            <a:p>
              <a:pPr algn="ctr" rtl="1"/>
              <a:r>
                <a:rPr kumimoji="0" lang="en-US" altLang="ko-KR" sz="1000" b="1">
                  <a:solidFill>
                    <a:srgbClr val="FF0000"/>
                  </a:solidFill>
                  <a:latin typeface="Tahoma" pitchFamily="34" charset="0"/>
                  <a:ea typeface="맑은 고딕" pitchFamily="50" charset="-127"/>
                  <a:cs typeface="Tahoma" pitchFamily="34" charset="0"/>
                </a:rPr>
                <a:t>&lt; 1.0E18 &gt;</a:t>
              </a:r>
            </a:p>
          </p:txBody>
        </p:sp>
        <p:sp>
          <p:nvSpPr>
            <p:cNvPr id="8210" name="Rectangle 31"/>
            <p:cNvSpPr>
              <a:spLocks noChangeArrowheads="1"/>
            </p:cNvSpPr>
            <p:nvPr/>
          </p:nvSpPr>
          <p:spPr bwMode="auto">
            <a:xfrm>
              <a:off x="0" y="1912434"/>
              <a:ext cx="1885950" cy="40005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rtl="1"/>
              <a:r>
                <a:rPr kumimoji="0" lang="en-US" altLang="ko-KR" sz="1000" b="1">
                  <a:solidFill>
                    <a:srgbClr val="000000"/>
                  </a:solidFill>
                  <a:latin typeface="Tahoma" pitchFamily="34" charset="0"/>
                  <a:ea typeface="맑은 고딕" pitchFamily="50" charset="-127"/>
                  <a:cs typeface="Tahoma" pitchFamily="34" charset="0"/>
                </a:rPr>
                <a:t>MQW (GaInP/A50) </a:t>
              </a:r>
            </a:p>
            <a:p>
              <a:pPr algn="ctr" rtl="1"/>
              <a:r>
                <a:rPr kumimoji="0" lang="en-US" altLang="ko-KR" sz="1000" b="1">
                  <a:solidFill>
                    <a:srgbClr val="000000"/>
                  </a:solidFill>
                  <a:latin typeface="Tahoma" pitchFamily="34" charset="0"/>
                  <a:ea typeface="맑은 고딕" pitchFamily="50" charset="-127"/>
                  <a:cs typeface="Tahoma" pitchFamily="34" charset="0"/>
                </a:rPr>
                <a:t> ( 20Pair 0.7um )</a:t>
              </a:r>
              <a:endParaRPr kumimoji="0" lang="en-US" altLang="ko-KR" sz="1000" b="1">
                <a:solidFill>
                  <a:srgbClr val="000000"/>
                </a:solidFill>
                <a:latin typeface="신그래픽"/>
                <a:ea typeface="맑은 고딕" pitchFamily="50" charset="-127"/>
                <a:cs typeface="Tahoma" pitchFamily="34" charset="0"/>
              </a:endParaRPr>
            </a:p>
            <a:p>
              <a:pPr algn="ctr" rtl="1"/>
              <a:r>
                <a:rPr kumimoji="0" lang="en-US" altLang="ko-KR" sz="1000" b="1">
                  <a:solidFill>
                    <a:srgbClr val="000000"/>
                  </a:solidFill>
                  <a:latin typeface="신그래픽"/>
                  <a:ea typeface="맑은 고딕" pitchFamily="50" charset="-127"/>
                  <a:cs typeface="Tahoma" pitchFamily="34" charset="0"/>
                </a:rPr>
                <a:t>undoped</a:t>
              </a:r>
            </a:p>
          </p:txBody>
        </p:sp>
        <p:sp>
          <p:nvSpPr>
            <p:cNvPr id="8211" name="Rectangle 33"/>
            <p:cNvSpPr>
              <a:spLocks noChangeArrowheads="1"/>
            </p:cNvSpPr>
            <p:nvPr/>
          </p:nvSpPr>
          <p:spPr bwMode="auto">
            <a:xfrm>
              <a:off x="0" y="3288216"/>
              <a:ext cx="1885950" cy="30247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rtl="1"/>
              <a:r>
                <a:rPr kumimoji="0" lang="en-US" altLang="ko-KR" sz="1000" b="1">
                  <a:solidFill>
                    <a:srgbClr val="000000"/>
                  </a:solidFill>
                  <a:latin typeface="Tahoma" pitchFamily="34" charset="0"/>
                  <a:ea typeface="맑은 고딕" pitchFamily="50" charset="-127"/>
                  <a:cs typeface="Tahoma" pitchFamily="34" charset="0"/>
                </a:rPr>
                <a:t> n-GaAs Buffer  ( 0.2um )</a:t>
              </a:r>
            </a:p>
            <a:p>
              <a:pPr algn="ctr" rtl="1"/>
              <a:r>
                <a:rPr kumimoji="0" lang="en-US" altLang="ko-KR" sz="1000" b="1">
                  <a:solidFill>
                    <a:srgbClr val="0000FF"/>
                  </a:solidFill>
                  <a:latin typeface="Tahoma" pitchFamily="34" charset="0"/>
                  <a:ea typeface="맑은 고딕" pitchFamily="50" charset="-127"/>
                  <a:cs typeface="Tahoma" pitchFamily="34" charset="0"/>
                </a:rPr>
                <a:t>&lt; -1.0E18 &gt;</a:t>
              </a:r>
            </a:p>
          </p:txBody>
        </p:sp>
        <p:sp>
          <p:nvSpPr>
            <p:cNvPr id="8212" name="Rectangle 34"/>
            <p:cNvSpPr>
              <a:spLocks noChangeArrowheads="1"/>
            </p:cNvSpPr>
            <p:nvPr/>
          </p:nvSpPr>
          <p:spPr bwMode="auto">
            <a:xfrm>
              <a:off x="0" y="3580935"/>
              <a:ext cx="1885950" cy="4195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rtl="1"/>
              <a:r>
                <a:rPr kumimoji="0" lang="en-US" altLang="ko-KR" sz="1000" b="1">
                  <a:solidFill>
                    <a:srgbClr val="000000"/>
                  </a:solidFill>
                  <a:latin typeface="Tahoma" pitchFamily="34" charset="0"/>
                  <a:ea typeface="맑은 고딕" pitchFamily="50" charset="-127"/>
                  <a:cs typeface="Tahoma" pitchFamily="34" charset="0"/>
                </a:rPr>
                <a:t>GaAs substrate 350um</a:t>
              </a:r>
            </a:p>
            <a:p>
              <a:pPr algn="ctr" rtl="1"/>
              <a:r>
                <a:rPr kumimoji="0" lang="en-US" altLang="ko-KR" sz="1000" b="1">
                  <a:solidFill>
                    <a:srgbClr val="0000FF"/>
                  </a:solidFill>
                  <a:latin typeface="Tahoma" pitchFamily="34" charset="0"/>
                  <a:ea typeface="맑은 고딕" pitchFamily="50" charset="-127"/>
                  <a:cs typeface="Tahoma" pitchFamily="34" charset="0"/>
                </a:rPr>
                <a:t> &lt; -1.0E18 &gt;</a:t>
              </a:r>
            </a:p>
          </p:txBody>
        </p:sp>
        <p:sp>
          <p:nvSpPr>
            <p:cNvPr id="8213" name="Rectangle 35"/>
            <p:cNvSpPr>
              <a:spLocks noChangeArrowheads="1"/>
            </p:cNvSpPr>
            <p:nvPr/>
          </p:nvSpPr>
          <p:spPr bwMode="auto">
            <a:xfrm>
              <a:off x="0" y="887916"/>
              <a:ext cx="1885950" cy="28296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rtl="1"/>
              <a:r>
                <a:rPr kumimoji="0" lang="en-US" altLang="ko-KR" sz="1000" b="1">
                  <a:solidFill>
                    <a:srgbClr val="000000"/>
                  </a:solidFill>
                  <a:latin typeface="Tahoma" pitchFamily="34" charset="0"/>
                  <a:ea typeface="맑은 고딕" pitchFamily="50" charset="-127"/>
                  <a:cs typeface="Tahoma" pitchFamily="34" charset="0"/>
                </a:rPr>
                <a:t>Ramp down to A30 (230Å)</a:t>
              </a:r>
              <a:endParaRPr kumimoji="0" lang="en-US" altLang="ko-KR" sz="1000" b="1">
                <a:solidFill>
                  <a:srgbClr val="000000"/>
                </a:solidFill>
                <a:latin typeface="신그래픽"/>
                <a:ea typeface="맑은 고딕" pitchFamily="50" charset="-127"/>
                <a:cs typeface="Tahoma" pitchFamily="34" charset="0"/>
              </a:endParaRPr>
            </a:p>
            <a:p>
              <a:pPr algn="ctr" rtl="1"/>
              <a:endParaRPr kumimoji="0" lang="en-US" altLang="ko-KR" sz="1000" b="1">
                <a:solidFill>
                  <a:srgbClr val="000000"/>
                </a:solidFill>
                <a:latin typeface="신그래픽"/>
                <a:ea typeface="맑은 고딕" pitchFamily="50" charset="-127"/>
                <a:cs typeface="Tahoma" pitchFamily="34" charset="0"/>
              </a:endParaRPr>
            </a:p>
          </p:txBody>
        </p:sp>
        <p:sp>
          <p:nvSpPr>
            <p:cNvPr id="8214" name="Rectangle 37"/>
            <p:cNvSpPr>
              <a:spLocks noChangeArrowheads="1"/>
            </p:cNvSpPr>
            <p:nvPr/>
          </p:nvSpPr>
          <p:spPr bwMode="auto">
            <a:xfrm>
              <a:off x="0" y="1502627"/>
              <a:ext cx="1885950" cy="40005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rtl="1"/>
              <a:r>
                <a:rPr kumimoji="0" lang="en-US" altLang="ko-KR" sz="1000" b="1">
                  <a:solidFill>
                    <a:srgbClr val="000000"/>
                  </a:solidFill>
                  <a:latin typeface="Tahoma" pitchFamily="34" charset="0"/>
                  <a:ea typeface="맑은 고딕" pitchFamily="50" charset="-127"/>
                  <a:cs typeface="Tahoma" pitchFamily="34" charset="0"/>
                </a:rPr>
                <a:t> p-AlInP 0.7µm </a:t>
              </a:r>
              <a:r>
                <a:rPr kumimoji="0" lang="en-US" altLang="ko-KR" sz="1000" b="1">
                  <a:solidFill>
                    <a:srgbClr val="FF0000"/>
                  </a:solidFill>
                  <a:latin typeface="Tahoma" pitchFamily="34" charset="0"/>
                  <a:ea typeface="맑은 고딕" pitchFamily="50" charset="-127"/>
                  <a:cs typeface="Tahoma" pitchFamily="34" charset="0"/>
                </a:rPr>
                <a:t>&lt; 1.0E18 &gt; </a:t>
              </a:r>
              <a:endParaRPr kumimoji="0" lang="en-US" altLang="ko-KR" sz="1000" b="1">
                <a:solidFill>
                  <a:srgbClr val="FF0000"/>
                </a:solidFill>
                <a:latin typeface="신그래픽"/>
                <a:ea typeface="맑은 고딕" pitchFamily="50" charset="-127"/>
                <a:cs typeface="Tahoma" pitchFamily="34" charset="0"/>
              </a:endParaRPr>
            </a:p>
            <a:p>
              <a:pPr algn="ctr" rtl="1"/>
              <a:r>
                <a:rPr kumimoji="0" lang="en-US" altLang="ko-KR" sz="1000" b="1">
                  <a:solidFill>
                    <a:srgbClr val="000000"/>
                  </a:solidFill>
                  <a:latin typeface="Tahoma" pitchFamily="34" charset="0"/>
                  <a:ea typeface="맑은 고딕" pitchFamily="50" charset="-127"/>
                  <a:cs typeface="Tahoma" pitchFamily="34" charset="0"/>
                </a:rPr>
                <a:t>u-AlInP 500A</a:t>
              </a:r>
              <a:r>
                <a:rPr kumimoji="0" lang="en-US" altLang="ko-KR" sz="1000" b="1">
                  <a:solidFill>
                    <a:srgbClr val="FF0000"/>
                  </a:solidFill>
                  <a:latin typeface="Tahoma" pitchFamily="34" charset="0"/>
                  <a:ea typeface="맑은 고딕" pitchFamily="50" charset="-127"/>
                  <a:cs typeface="Tahoma" pitchFamily="34" charset="0"/>
                </a:rPr>
                <a:t> &lt; 1.0E18 &gt; </a:t>
              </a:r>
              <a:endParaRPr kumimoji="0" lang="en-US" altLang="ko-KR" sz="1000" b="1">
                <a:solidFill>
                  <a:srgbClr val="000000"/>
                </a:solidFill>
                <a:latin typeface="Tahoma" pitchFamily="34" charset="0"/>
                <a:ea typeface="맑은 고딕" pitchFamily="50" charset="-127"/>
                <a:cs typeface="Tahoma" pitchFamily="34" charset="0"/>
              </a:endParaRPr>
            </a:p>
            <a:p>
              <a:pPr algn="ctr" rtl="1"/>
              <a:endParaRPr kumimoji="0" lang="en-US" altLang="ko-KR" sz="1000" b="1">
                <a:solidFill>
                  <a:srgbClr val="000000"/>
                </a:solidFill>
                <a:latin typeface="Tahoma" pitchFamily="34" charset="0"/>
                <a:ea typeface="맑은 고딕" pitchFamily="50" charset="-127"/>
                <a:cs typeface="Tahoma" pitchFamily="34" charset="0"/>
              </a:endParaRPr>
            </a:p>
          </p:txBody>
        </p:sp>
        <p:sp>
          <p:nvSpPr>
            <p:cNvPr id="8215" name="Rectangle 38"/>
            <p:cNvSpPr>
              <a:spLocks noChangeArrowheads="1"/>
            </p:cNvSpPr>
            <p:nvPr/>
          </p:nvSpPr>
          <p:spPr bwMode="auto">
            <a:xfrm>
              <a:off x="0" y="595196"/>
              <a:ext cx="1885950" cy="30247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rtl="1"/>
              <a:r>
                <a:rPr kumimoji="0" lang="en-US" altLang="ko-KR" sz="1000" b="1">
                  <a:solidFill>
                    <a:srgbClr val="000000"/>
                  </a:solidFill>
                  <a:latin typeface="Tahoma" pitchFamily="34" charset="0"/>
                  <a:ea typeface="맑은 고딕" pitchFamily="50" charset="-127"/>
                  <a:cs typeface="Tahoma" pitchFamily="34" charset="0"/>
                </a:rPr>
                <a:t>TSBR (300Å)</a:t>
              </a:r>
              <a:endParaRPr kumimoji="0" lang="en-US" altLang="ko-KR" sz="1000" b="1">
                <a:solidFill>
                  <a:srgbClr val="000000"/>
                </a:solidFill>
                <a:latin typeface="신그래픽"/>
                <a:ea typeface="맑은 고딕" pitchFamily="50" charset="-127"/>
                <a:cs typeface="Tahoma" pitchFamily="34" charset="0"/>
              </a:endParaRPr>
            </a:p>
            <a:p>
              <a:pPr algn="ctr" rtl="1"/>
              <a:endParaRPr kumimoji="0" lang="en-US" altLang="ko-KR" sz="1000" b="1">
                <a:solidFill>
                  <a:srgbClr val="000000"/>
                </a:solidFill>
                <a:latin typeface="신그래픽"/>
                <a:ea typeface="맑은 고딕" pitchFamily="50" charset="-127"/>
                <a:cs typeface="Tahoma" pitchFamily="34" charset="0"/>
              </a:endParaRPr>
            </a:p>
          </p:txBody>
        </p:sp>
        <p:sp>
          <p:nvSpPr>
            <p:cNvPr id="8216" name="Rectangle 40"/>
            <p:cNvSpPr>
              <a:spLocks noChangeArrowheads="1"/>
            </p:cNvSpPr>
            <p:nvPr/>
          </p:nvSpPr>
          <p:spPr bwMode="auto">
            <a:xfrm>
              <a:off x="0" y="2751563"/>
              <a:ext cx="1885950" cy="52689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rtl="1"/>
              <a:r>
                <a:rPr kumimoji="0" lang="en-US" altLang="ko-KR" sz="1000" b="1">
                  <a:solidFill>
                    <a:srgbClr val="000000"/>
                  </a:solidFill>
                  <a:latin typeface="Tahoma" pitchFamily="34" charset="0"/>
                  <a:ea typeface="맑은 고딕" pitchFamily="50" charset="-127"/>
                  <a:cs typeface="Tahoma" pitchFamily="34" charset="0"/>
                </a:rPr>
                <a:t> DBR ( 1.2um )</a:t>
              </a:r>
            </a:p>
            <a:p>
              <a:pPr algn="ctr" rtl="1"/>
              <a:r>
                <a:rPr kumimoji="0" lang="en-US" altLang="ko-KR" sz="1000" b="1">
                  <a:solidFill>
                    <a:srgbClr val="000000"/>
                  </a:solidFill>
                  <a:latin typeface="Tahoma" pitchFamily="34" charset="0"/>
                  <a:ea typeface="맑은 고딕" pitchFamily="50" charset="-127"/>
                  <a:cs typeface="Tahoma" pitchFamily="34" charset="0"/>
                </a:rPr>
                <a:t> AlAs/Al0.Ga0.5As x 16  </a:t>
              </a:r>
              <a:r>
                <a:rPr kumimoji="0" lang="en-US" altLang="ko-KR" sz="1000" b="1">
                  <a:solidFill>
                    <a:srgbClr val="0000FF"/>
                  </a:solidFill>
                  <a:latin typeface="Tahoma" pitchFamily="34" charset="0"/>
                  <a:ea typeface="맑은 고딕" pitchFamily="50" charset="-127"/>
                  <a:cs typeface="Tahoma" pitchFamily="34" charset="0"/>
                </a:rPr>
                <a:t>&lt; -1.0E18 &gt;</a:t>
              </a:r>
              <a:endParaRPr kumimoji="0" lang="en-US" altLang="ko-KR" sz="1000" b="1">
                <a:solidFill>
                  <a:srgbClr val="0000FF"/>
                </a:solidFill>
                <a:latin typeface="굴림체" pitchFamily="49" charset="-127"/>
                <a:ea typeface="굴림체" pitchFamily="49" charset="-127"/>
                <a:cs typeface="Tahoma" pitchFamily="34" charset="0"/>
              </a:endParaRPr>
            </a:p>
            <a:p>
              <a:pPr algn="ctr" rtl="1"/>
              <a:endParaRPr kumimoji="0" lang="en-US" altLang="ko-KR" sz="1000" b="1">
                <a:solidFill>
                  <a:srgbClr val="000000"/>
                </a:solidFill>
                <a:latin typeface="굴림체" pitchFamily="49" charset="-127"/>
                <a:ea typeface="굴림체" pitchFamily="49" charset="-127"/>
                <a:cs typeface="Tahoma" pitchFamily="34" charset="0"/>
              </a:endParaRPr>
            </a:p>
          </p:txBody>
        </p:sp>
        <p:sp>
          <p:nvSpPr>
            <p:cNvPr id="8217" name="Rectangle 41"/>
            <p:cNvSpPr>
              <a:spLocks noChangeArrowheads="1"/>
            </p:cNvSpPr>
            <p:nvPr/>
          </p:nvSpPr>
          <p:spPr bwMode="auto">
            <a:xfrm>
              <a:off x="0" y="0"/>
              <a:ext cx="1885950" cy="30247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rtl="1"/>
              <a:r>
                <a:rPr kumimoji="0" lang="en-US" altLang="ko-KR" sz="1000" b="1">
                  <a:solidFill>
                    <a:srgbClr val="000000"/>
                  </a:solidFill>
                  <a:latin typeface="Tahoma" pitchFamily="34" charset="0"/>
                  <a:ea typeface="맑은 고딕" pitchFamily="50" charset="-127"/>
                  <a:cs typeface="Tahoma" pitchFamily="34" charset="0"/>
                </a:rPr>
                <a:t>p++GaP 1um </a:t>
              </a:r>
              <a:r>
                <a:rPr kumimoji="0" lang="en-US" altLang="ko-KR" sz="1000" b="1">
                  <a:solidFill>
                    <a:srgbClr val="FF0000"/>
                  </a:solidFill>
                  <a:latin typeface="Tahoma" pitchFamily="34" charset="0"/>
                  <a:ea typeface="맑은 고딕" pitchFamily="50" charset="-127"/>
                  <a:cs typeface="Tahoma" pitchFamily="34" charset="0"/>
                </a:rPr>
                <a:t>&lt; 4.0E18 &gt; </a:t>
              </a:r>
              <a:endParaRPr kumimoji="0" lang="en-US" altLang="ko-KR" sz="1000" b="1">
                <a:solidFill>
                  <a:srgbClr val="FF0000"/>
                </a:solidFill>
                <a:latin typeface="신그래픽"/>
                <a:ea typeface="맑은 고딕" pitchFamily="50" charset="-127"/>
                <a:cs typeface="Tahoma" pitchFamily="34" charset="0"/>
              </a:endParaRPr>
            </a:p>
            <a:p>
              <a:pPr algn="ctr" rtl="1"/>
              <a:endParaRPr kumimoji="0" lang="en-US" altLang="ko-KR" sz="1000" b="1">
                <a:solidFill>
                  <a:srgbClr val="000000"/>
                </a:solidFill>
                <a:latin typeface="신그래픽"/>
                <a:ea typeface="맑은 고딕" pitchFamily="50" charset="-127"/>
                <a:cs typeface="Tahoma" pitchFamily="34" charset="0"/>
              </a:endParaRPr>
            </a:p>
          </p:txBody>
        </p:sp>
        <p:sp>
          <p:nvSpPr>
            <p:cNvPr id="8218" name="Rectangle 42"/>
            <p:cNvSpPr>
              <a:spLocks noChangeArrowheads="1"/>
            </p:cNvSpPr>
            <p:nvPr/>
          </p:nvSpPr>
          <p:spPr bwMode="auto">
            <a:xfrm>
              <a:off x="0" y="292720"/>
              <a:ext cx="1885950" cy="31223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rtl="1"/>
              <a:endParaRPr kumimoji="0" lang="en-US" altLang="ko-KR" sz="1000" b="1">
                <a:solidFill>
                  <a:srgbClr val="000000"/>
                </a:solidFill>
                <a:latin typeface="Tahoma" pitchFamily="34" charset="0"/>
                <a:ea typeface="맑은 고딕" pitchFamily="50" charset="-127"/>
                <a:cs typeface="Tahoma" pitchFamily="34" charset="0"/>
              </a:endParaRPr>
            </a:p>
            <a:p>
              <a:pPr algn="ctr" rtl="1"/>
              <a:r>
                <a:rPr kumimoji="0" lang="en-US" altLang="ko-KR" sz="1000" b="1">
                  <a:solidFill>
                    <a:srgbClr val="000000"/>
                  </a:solidFill>
                  <a:latin typeface="Tahoma" pitchFamily="34" charset="0"/>
                  <a:ea typeface="맑은 고딕" pitchFamily="50" charset="-127"/>
                  <a:cs typeface="Tahoma" pitchFamily="34" charset="0"/>
                </a:rPr>
                <a:t>p-GaP 8µm </a:t>
              </a:r>
              <a:r>
                <a:rPr kumimoji="0" lang="en-US" altLang="ko-KR" sz="1000" b="1">
                  <a:solidFill>
                    <a:srgbClr val="FF0000"/>
                  </a:solidFill>
                  <a:latin typeface="Tahoma" pitchFamily="34" charset="0"/>
                  <a:ea typeface="맑은 고딕" pitchFamily="50" charset="-127"/>
                  <a:cs typeface="Tahoma" pitchFamily="34" charset="0"/>
                </a:rPr>
                <a:t>&lt; 2.0E18 &gt; </a:t>
              </a:r>
              <a:endParaRPr kumimoji="0" lang="en-US" altLang="ko-KR" sz="1000" b="1">
                <a:solidFill>
                  <a:srgbClr val="FF0000"/>
                </a:solidFill>
                <a:latin typeface="신그래픽"/>
                <a:ea typeface="맑은 고딕" pitchFamily="50" charset="-127"/>
                <a:cs typeface="Tahoma" pitchFamily="34" charset="0"/>
              </a:endParaRPr>
            </a:p>
            <a:p>
              <a:pPr algn="ctr" rtl="1"/>
              <a:endParaRPr kumimoji="0" lang="en-US" altLang="ko-KR" sz="1000" b="1">
                <a:solidFill>
                  <a:srgbClr val="000000"/>
                </a:solidFill>
                <a:latin typeface="신그래픽"/>
                <a:ea typeface="맑은 고딕" pitchFamily="50" charset="-127"/>
                <a:cs typeface="Tahoma" pitchFamily="34" charset="0"/>
              </a:endParaRPr>
            </a:p>
          </p:txBody>
        </p:sp>
        <p:sp>
          <p:nvSpPr>
            <p:cNvPr id="8219" name="Rectangle 55"/>
            <p:cNvSpPr>
              <a:spLocks noChangeArrowheads="1"/>
            </p:cNvSpPr>
            <p:nvPr/>
          </p:nvSpPr>
          <p:spPr bwMode="auto">
            <a:xfrm>
              <a:off x="0" y="2322241"/>
              <a:ext cx="1885950" cy="4195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rtl="1"/>
              <a:r>
                <a:rPr kumimoji="0" lang="en-US" altLang="ko-KR" sz="1000" b="1">
                  <a:solidFill>
                    <a:srgbClr val="000000"/>
                  </a:solidFill>
                  <a:latin typeface="Tahoma" pitchFamily="34" charset="0"/>
                  <a:ea typeface="맑은 고딕" pitchFamily="50" charset="-127"/>
                  <a:cs typeface="Tahoma" pitchFamily="34" charset="0"/>
                </a:rPr>
                <a:t>n-A70 0.5µm </a:t>
              </a:r>
              <a:r>
                <a:rPr kumimoji="0" lang="en-US" altLang="ko-KR" sz="1000" b="1">
                  <a:solidFill>
                    <a:srgbClr val="0000FF"/>
                  </a:solidFill>
                  <a:latin typeface="Tahoma" pitchFamily="34" charset="0"/>
                  <a:ea typeface="맑은 고딕" pitchFamily="50" charset="-127"/>
                  <a:cs typeface="Tahoma" pitchFamily="34" charset="0"/>
                </a:rPr>
                <a:t>&lt; -8.0E17 &gt;</a:t>
              </a:r>
            </a:p>
            <a:p>
              <a:pPr algn="ctr" rtl="1"/>
              <a:r>
                <a:rPr kumimoji="0" lang="en-US" altLang="ko-KR" sz="1000" b="1">
                  <a:solidFill>
                    <a:srgbClr val="000000"/>
                  </a:solidFill>
                  <a:latin typeface="Tahoma" pitchFamily="34" charset="0"/>
                  <a:ea typeface="맑은 고딕" pitchFamily="50" charset="-127"/>
                  <a:cs typeface="Tahoma" pitchFamily="34" charset="0"/>
                </a:rPr>
                <a:t>n-A50 0.5µm  </a:t>
              </a:r>
              <a:r>
                <a:rPr kumimoji="0" lang="en-US" altLang="ko-KR" sz="1000" b="1">
                  <a:solidFill>
                    <a:srgbClr val="0000FF"/>
                  </a:solidFill>
                  <a:latin typeface="Tahoma" pitchFamily="34" charset="0"/>
                  <a:ea typeface="맑은 고딕" pitchFamily="50" charset="-127"/>
                  <a:cs typeface="Tahoma" pitchFamily="34" charset="0"/>
                </a:rPr>
                <a:t>&lt; -8.0E17 &gt;</a:t>
              </a:r>
            </a:p>
            <a:p>
              <a:pPr algn="ctr" rtl="1"/>
              <a:endParaRPr kumimoji="0" lang="en-US" altLang="ko-KR" sz="1000" b="1">
                <a:solidFill>
                  <a:srgbClr val="000000"/>
                </a:solidFill>
                <a:latin typeface="Tahoma" pitchFamily="34" charset="0"/>
                <a:ea typeface="맑은 고딕" pitchFamily="50" charset="-127"/>
                <a:cs typeface="Tahoma" pitchFamily="34" charset="0"/>
              </a:endParaRPr>
            </a:p>
          </p:txBody>
        </p:sp>
      </p:grpSp>
      <p:grpSp>
        <p:nvGrpSpPr>
          <p:cNvPr id="8196" name="그룹 4"/>
          <p:cNvGrpSpPr>
            <a:grpSpLocks/>
          </p:cNvGrpSpPr>
          <p:nvPr/>
        </p:nvGrpSpPr>
        <p:grpSpPr bwMode="auto">
          <a:xfrm>
            <a:off x="4572000" y="1643063"/>
            <a:ext cx="3500438" cy="4500562"/>
            <a:chOff x="0" y="0"/>
            <a:chExt cx="1885950" cy="4000500"/>
          </a:xfrm>
        </p:grpSpPr>
        <p:sp>
          <p:nvSpPr>
            <p:cNvPr id="8199" name="Rectangle 30"/>
            <p:cNvSpPr>
              <a:spLocks noChangeArrowheads="1"/>
            </p:cNvSpPr>
            <p:nvPr/>
          </p:nvSpPr>
          <p:spPr bwMode="auto">
            <a:xfrm>
              <a:off x="0" y="1180635"/>
              <a:ext cx="1885950" cy="31223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rtl="1"/>
              <a:r>
                <a:rPr kumimoji="0" lang="en-US" altLang="ko-KR" sz="1000" b="1">
                  <a:solidFill>
                    <a:srgbClr val="000000"/>
                  </a:solidFill>
                  <a:latin typeface="Tahoma" pitchFamily="34" charset="0"/>
                  <a:ea typeface="맑은 고딕" pitchFamily="50" charset="-127"/>
                  <a:cs typeface="Tahoma" pitchFamily="34" charset="0"/>
                </a:rPr>
                <a:t>p-A70 (0.3µm)</a:t>
              </a:r>
            </a:p>
            <a:p>
              <a:pPr algn="ctr" rtl="1"/>
              <a:r>
                <a:rPr kumimoji="0" lang="en-US" altLang="ko-KR" sz="1000" b="1">
                  <a:solidFill>
                    <a:srgbClr val="FF0000"/>
                  </a:solidFill>
                  <a:latin typeface="Tahoma" pitchFamily="34" charset="0"/>
                  <a:ea typeface="맑은 고딕" pitchFamily="50" charset="-127"/>
                  <a:cs typeface="Tahoma" pitchFamily="34" charset="0"/>
                </a:rPr>
                <a:t>&lt; 1.0E18 &gt;</a:t>
              </a:r>
            </a:p>
          </p:txBody>
        </p:sp>
        <p:sp>
          <p:nvSpPr>
            <p:cNvPr id="8200" name="Rectangle 31"/>
            <p:cNvSpPr>
              <a:spLocks noChangeArrowheads="1"/>
            </p:cNvSpPr>
            <p:nvPr/>
          </p:nvSpPr>
          <p:spPr bwMode="auto">
            <a:xfrm>
              <a:off x="0" y="1912434"/>
              <a:ext cx="1885950" cy="40005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rtl="1"/>
              <a:r>
                <a:rPr kumimoji="0" lang="en-US" altLang="ko-KR" sz="1000" b="1">
                  <a:solidFill>
                    <a:srgbClr val="000000"/>
                  </a:solidFill>
                  <a:latin typeface="Tahoma" pitchFamily="34" charset="0"/>
                  <a:ea typeface="맑은 고딕" pitchFamily="50" charset="-127"/>
                  <a:cs typeface="Tahoma" pitchFamily="34" charset="0"/>
                </a:rPr>
                <a:t>MQW (GaInP/A50) </a:t>
              </a:r>
            </a:p>
            <a:p>
              <a:pPr algn="ctr" rtl="1"/>
              <a:r>
                <a:rPr kumimoji="0" lang="en-US" altLang="ko-KR" sz="1000" b="1">
                  <a:solidFill>
                    <a:srgbClr val="000000"/>
                  </a:solidFill>
                  <a:latin typeface="Tahoma" pitchFamily="34" charset="0"/>
                  <a:ea typeface="맑은 고딕" pitchFamily="50" charset="-127"/>
                  <a:cs typeface="Tahoma" pitchFamily="34" charset="0"/>
                </a:rPr>
                <a:t> ( 12Pair 0.7um )</a:t>
              </a:r>
              <a:endParaRPr kumimoji="0" lang="en-US" altLang="ko-KR" sz="1000" b="1">
                <a:solidFill>
                  <a:srgbClr val="000000"/>
                </a:solidFill>
                <a:latin typeface="신그래픽"/>
                <a:ea typeface="맑은 고딕" pitchFamily="50" charset="-127"/>
                <a:cs typeface="Tahoma" pitchFamily="34" charset="0"/>
              </a:endParaRPr>
            </a:p>
            <a:p>
              <a:pPr algn="ctr" rtl="1"/>
              <a:r>
                <a:rPr kumimoji="0" lang="en-US" altLang="ko-KR" sz="1000" b="1">
                  <a:solidFill>
                    <a:srgbClr val="000000"/>
                  </a:solidFill>
                  <a:latin typeface="신그래픽"/>
                  <a:ea typeface="맑은 고딕" pitchFamily="50" charset="-127"/>
                  <a:cs typeface="Tahoma" pitchFamily="34" charset="0"/>
                </a:rPr>
                <a:t>undoped</a:t>
              </a:r>
            </a:p>
          </p:txBody>
        </p:sp>
        <p:sp>
          <p:nvSpPr>
            <p:cNvPr id="8201" name="Rectangle 33"/>
            <p:cNvSpPr>
              <a:spLocks noChangeArrowheads="1"/>
            </p:cNvSpPr>
            <p:nvPr/>
          </p:nvSpPr>
          <p:spPr bwMode="auto">
            <a:xfrm>
              <a:off x="0" y="3288216"/>
              <a:ext cx="1885950" cy="30247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rtl="1"/>
              <a:r>
                <a:rPr kumimoji="0" lang="en-US" altLang="ko-KR" sz="1000" b="1">
                  <a:solidFill>
                    <a:srgbClr val="000000"/>
                  </a:solidFill>
                  <a:latin typeface="Tahoma" pitchFamily="34" charset="0"/>
                  <a:ea typeface="맑은 고딕" pitchFamily="50" charset="-127"/>
                  <a:cs typeface="Tahoma" pitchFamily="34" charset="0"/>
                </a:rPr>
                <a:t> n-GaAs Buffer  ( 0.2um )</a:t>
              </a:r>
            </a:p>
            <a:p>
              <a:pPr algn="ctr" rtl="1"/>
              <a:r>
                <a:rPr kumimoji="0" lang="en-US" altLang="ko-KR" sz="1000" b="1">
                  <a:solidFill>
                    <a:srgbClr val="0000FF"/>
                  </a:solidFill>
                  <a:latin typeface="Tahoma" pitchFamily="34" charset="0"/>
                  <a:ea typeface="맑은 고딕" pitchFamily="50" charset="-127"/>
                  <a:cs typeface="Tahoma" pitchFamily="34" charset="0"/>
                </a:rPr>
                <a:t>&lt; -1.0E18 &gt;</a:t>
              </a:r>
            </a:p>
          </p:txBody>
        </p:sp>
        <p:sp>
          <p:nvSpPr>
            <p:cNvPr id="8202" name="Rectangle 34"/>
            <p:cNvSpPr>
              <a:spLocks noChangeArrowheads="1"/>
            </p:cNvSpPr>
            <p:nvPr/>
          </p:nvSpPr>
          <p:spPr bwMode="auto">
            <a:xfrm>
              <a:off x="0" y="3580935"/>
              <a:ext cx="1885950" cy="4195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rtl="1"/>
              <a:r>
                <a:rPr kumimoji="0" lang="en-US" altLang="ko-KR" sz="1000" b="1">
                  <a:solidFill>
                    <a:srgbClr val="000000"/>
                  </a:solidFill>
                  <a:latin typeface="Tahoma" pitchFamily="34" charset="0"/>
                  <a:ea typeface="맑은 고딕" pitchFamily="50" charset="-127"/>
                  <a:cs typeface="Tahoma" pitchFamily="34" charset="0"/>
                </a:rPr>
                <a:t>GaAs substrate 350um</a:t>
              </a:r>
            </a:p>
            <a:p>
              <a:pPr algn="ctr" rtl="1"/>
              <a:r>
                <a:rPr kumimoji="0" lang="en-US" altLang="ko-KR" sz="1000" b="1">
                  <a:solidFill>
                    <a:srgbClr val="0000FF"/>
                  </a:solidFill>
                  <a:latin typeface="Tahoma" pitchFamily="34" charset="0"/>
                  <a:ea typeface="맑은 고딕" pitchFamily="50" charset="-127"/>
                  <a:cs typeface="Tahoma" pitchFamily="34" charset="0"/>
                </a:rPr>
                <a:t> &lt; -1.0E18 &gt;</a:t>
              </a:r>
            </a:p>
          </p:txBody>
        </p:sp>
        <p:sp>
          <p:nvSpPr>
            <p:cNvPr id="8203" name="Rectangle 35"/>
            <p:cNvSpPr>
              <a:spLocks noChangeArrowheads="1"/>
            </p:cNvSpPr>
            <p:nvPr/>
          </p:nvSpPr>
          <p:spPr bwMode="auto">
            <a:xfrm>
              <a:off x="0" y="887916"/>
              <a:ext cx="1885950" cy="28296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rtl="1"/>
              <a:r>
                <a:rPr kumimoji="0" lang="en-US" altLang="ko-KR" sz="1000" b="1">
                  <a:solidFill>
                    <a:srgbClr val="000000"/>
                  </a:solidFill>
                  <a:latin typeface="Tahoma" pitchFamily="34" charset="0"/>
                  <a:ea typeface="맑은 고딕" pitchFamily="50" charset="-127"/>
                  <a:cs typeface="Tahoma" pitchFamily="34" charset="0"/>
                </a:rPr>
                <a:t>Ramp down to A30 (230Å)</a:t>
              </a:r>
              <a:endParaRPr kumimoji="0" lang="en-US" altLang="ko-KR" sz="1000" b="1">
                <a:solidFill>
                  <a:srgbClr val="000000"/>
                </a:solidFill>
                <a:latin typeface="신그래픽"/>
                <a:ea typeface="맑은 고딕" pitchFamily="50" charset="-127"/>
                <a:cs typeface="Tahoma" pitchFamily="34" charset="0"/>
              </a:endParaRPr>
            </a:p>
            <a:p>
              <a:pPr algn="ctr" rtl="1"/>
              <a:endParaRPr kumimoji="0" lang="en-US" altLang="ko-KR" sz="1000" b="1">
                <a:solidFill>
                  <a:srgbClr val="000000"/>
                </a:solidFill>
                <a:latin typeface="신그래픽"/>
                <a:ea typeface="맑은 고딕" pitchFamily="50" charset="-127"/>
                <a:cs typeface="Tahoma" pitchFamily="34" charset="0"/>
              </a:endParaRPr>
            </a:p>
          </p:txBody>
        </p:sp>
        <p:sp>
          <p:nvSpPr>
            <p:cNvPr id="8204" name="Rectangle 37"/>
            <p:cNvSpPr>
              <a:spLocks noChangeArrowheads="1"/>
            </p:cNvSpPr>
            <p:nvPr/>
          </p:nvSpPr>
          <p:spPr bwMode="auto">
            <a:xfrm>
              <a:off x="0" y="1502627"/>
              <a:ext cx="1885950" cy="40005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rtl="1"/>
              <a:r>
                <a:rPr kumimoji="0" lang="en-US" altLang="ko-KR" sz="1000" b="1">
                  <a:solidFill>
                    <a:srgbClr val="000000"/>
                  </a:solidFill>
                  <a:latin typeface="Tahoma" pitchFamily="34" charset="0"/>
                  <a:ea typeface="맑은 고딕" pitchFamily="50" charset="-127"/>
                  <a:cs typeface="Tahoma" pitchFamily="34" charset="0"/>
                </a:rPr>
                <a:t> p-AlInP 0.7µm </a:t>
              </a:r>
              <a:r>
                <a:rPr kumimoji="0" lang="en-US" altLang="ko-KR" sz="1000" b="1">
                  <a:solidFill>
                    <a:srgbClr val="FF0000"/>
                  </a:solidFill>
                  <a:latin typeface="Tahoma" pitchFamily="34" charset="0"/>
                  <a:ea typeface="맑은 고딕" pitchFamily="50" charset="-127"/>
                  <a:cs typeface="Tahoma" pitchFamily="34" charset="0"/>
                </a:rPr>
                <a:t>&lt; 1.0E18 &gt; </a:t>
              </a:r>
              <a:endParaRPr kumimoji="0" lang="en-US" altLang="ko-KR" sz="1000" b="1">
                <a:solidFill>
                  <a:srgbClr val="FF0000"/>
                </a:solidFill>
                <a:latin typeface="신그래픽"/>
                <a:ea typeface="맑은 고딕" pitchFamily="50" charset="-127"/>
                <a:cs typeface="Tahoma" pitchFamily="34" charset="0"/>
              </a:endParaRPr>
            </a:p>
            <a:p>
              <a:pPr algn="ctr" rtl="1"/>
              <a:r>
                <a:rPr kumimoji="0" lang="en-US" altLang="ko-KR" sz="1000" b="1">
                  <a:solidFill>
                    <a:srgbClr val="000000"/>
                  </a:solidFill>
                  <a:latin typeface="Tahoma" pitchFamily="34" charset="0"/>
                  <a:ea typeface="맑은 고딕" pitchFamily="50" charset="-127"/>
                  <a:cs typeface="Tahoma" pitchFamily="34" charset="0"/>
                </a:rPr>
                <a:t>u-AlInP 500A</a:t>
              </a:r>
              <a:r>
                <a:rPr kumimoji="0" lang="en-US" altLang="ko-KR" sz="1000" b="1">
                  <a:solidFill>
                    <a:srgbClr val="FF0000"/>
                  </a:solidFill>
                  <a:latin typeface="Tahoma" pitchFamily="34" charset="0"/>
                  <a:ea typeface="맑은 고딕" pitchFamily="50" charset="-127"/>
                  <a:cs typeface="Tahoma" pitchFamily="34" charset="0"/>
                </a:rPr>
                <a:t> &lt; 1.0E18 &gt; </a:t>
              </a:r>
              <a:endParaRPr kumimoji="0" lang="en-US" altLang="ko-KR" sz="1000" b="1">
                <a:solidFill>
                  <a:srgbClr val="000000"/>
                </a:solidFill>
                <a:latin typeface="Tahoma" pitchFamily="34" charset="0"/>
                <a:ea typeface="맑은 고딕" pitchFamily="50" charset="-127"/>
                <a:cs typeface="Tahoma" pitchFamily="34" charset="0"/>
              </a:endParaRPr>
            </a:p>
            <a:p>
              <a:pPr algn="ctr" rtl="1"/>
              <a:endParaRPr kumimoji="0" lang="en-US" altLang="ko-KR" sz="1000" b="1">
                <a:solidFill>
                  <a:srgbClr val="000000"/>
                </a:solidFill>
                <a:latin typeface="Tahoma" pitchFamily="34" charset="0"/>
                <a:ea typeface="맑은 고딕" pitchFamily="50" charset="-127"/>
                <a:cs typeface="Tahoma" pitchFamily="34" charset="0"/>
              </a:endParaRPr>
            </a:p>
          </p:txBody>
        </p:sp>
        <p:sp>
          <p:nvSpPr>
            <p:cNvPr id="8205" name="Rectangle 38"/>
            <p:cNvSpPr>
              <a:spLocks noChangeArrowheads="1"/>
            </p:cNvSpPr>
            <p:nvPr/>
          </p:nvSpPr>
          <p:spPr bwMode="auto">
            <a:xfrm>
              <a:off x="0" y="595196"/>
              <a:ext cx="1885950" cy="30247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rtl="1"/>
              <a:r>
                <a:rPr kumimoji="0" lang="en-US" altLang="ko-KR" sz="1000" b="1">
                  <a:solidFill>
                    <a:srgbClr val="000000"/>
                  </a:solidFill>
                  <a:latin typeface="Tahoma" pitchFamily="34" charset="0"/>
                  <a:ea typeface="맑은 고딕" pitchFamily="50" charset="-127"/>
                  <a:cs typeface="Tahoma" pitchFamily="34" charset="0"/>
                </a:rPr>
                <a:t>TSBR (300Å)</a:t>
              </a:r>
              <a:endParaRPr kumimoji="0" lang="en-US" altLang="ko-KR" sz="1000" b="1">
                <a:solidFill>
                  <a:srgbClr val="000000"/>
                </a:solidFill>
                <a:latin typeface="신그래픽"/>
                <a:ea typeface="맑은 고딕" pitchFamily="50" charset="-127"/>
                <a:cs typeface="Tahoma" pitchFamily="34" charset="0"/>
              </a:endParaRPr>
            </a:p>
            <a:p>
              <a:pPr algn="ctr" rtl="1"/>
              <a:endParaRPr kumimoji="0" lang="en-US" altLang="ko-KR" sz="1000" b="1">
                <a:solidFill>
                  <a:srgbClr val="000000"/>
                </a:solidFill>
                <a:latin typeface="신그래픽"/>
                <a:ea typeface="맑은 고딕" pitchFamily="50" charset="-127"/>
                <a:cs typeface="Tahoma" pitchFamily="34" charset="0"/>
              </a:endParaRPr>
            </a:p>
          </p:txBody>
        </p:sp>
        <p:sp>
          <p:nvSpPr>
            <p:cNvPr id="8206" name="Rectangle 41"/>
            <p:cNvSpPr>
              <a:spLocks noChangeArrowheads="1"/>
            </p:cNvSpPr>
            <p:nvPr/>
          </p:nvSpPr>
          <p:spPr bwMode="auto">
            <a:xfrm>
              <a:off x="0" y="0"/>
              <a:ext cx="1885950" cy="30247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rtl="1"/>
              <a:r>
                <a:rPr kumimoji="0" lang="en-US" altLang="ko-KR" sz="1000" b="1">
                  <a:solidFill>
                    <a:srgbClr val="000000"/>
                  </a:solidFill>
                  <a:latin typeface="Tahoma" pitchFamily="34" charset="0"/>
                  <a:ea typeface="맑은 고딕" pitchFamily="50" charset="-127"/>
                  <a:cs typeface="Tahoma" pitchFamily="34" charset="0"/>
                </a:rPr>
                <a:t>p++GaP 1um </a:t>
              </a:r>
              <a:r>
                <a:rPr kumimoji="0" lang="en-US" altLang="ko-KR" sz="1000" b="1">
                  <a:solidFill>
                    <a:srgbClr val="FF0000"/>
                  </a:solidFill>
                  <a:latin typeface="Tahoma" pitchFamily="34" charset="0"/>
                  <a:ea typeface="맑은 고딕" pitchFamily="50" charset="-127"/>
                  <a:cs typeface="Tahoma" pitchFamily="34" charset="0"/>
                </a:rPr>
                <a:t>&lt; 4.0E18 &gt; </a:t>
              </a:r>
              <a:endParaRPr kumimoji="0" lang="en-US" altLang="ko-KR" sz="1000" b="1">
                <a:solidFill>
                  <a:srgbClr val="FF0000"/>
                </a:solidFill>
                <a:latin typeface="신그래픽"/>
                <a:ea typeface="맑은 고딕" pitchFamily="50" charset="-127"/>
                <a:cs typeface="Tahoma" pitchFamily="34" charset="0"/>
              </a:endParaRPr>
            </a:p>
            <a:p>
              <a:pPr algn="ctr" rtl="1"/>
              <a:endParaRPr kumimoji="0" lang="en-US" altLang="ko-KR" sz="1000" b="1">
                <a:solidFill>
                  <a:srgbClr val="000000"/>
                </a:solidFill>
                <a:latin typeface="신그래픽"/>
                <a:ea typeface="맑은 고딕" pitchFamily="50" charset="-127"/>
                <a:cs typeface="Tahoma" pitchFamily="34" charset="0"/>
              </a:endParaRPr>
            </a:p>
          </p:txBody>
        </p:sp>
        <p:sp>
          <p:nvSpPr>
            <p:cNvPr id="8207" name="Rectangle 42"/>
            <p:cNvSpPr>
              <a:spLocks noChangeArrowheads="1"/>
            </p:cNvSpPr>
            <p:nvPr/>
          </p:nvSpPr>
          <p:spPr bwMode="auto">
            <a:xfrm>
              <a:off x="0" y="292720"/>
              <a:ext cx="1885950" cy="31223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rtl="1"/>
              <a:endParaRPr kumimoji="0" lang="en-US" altLang="ko-KR" sz="1000" b="1">
                <a:solidFill>
                  <a:srgbClr val="000000"/>
                </a:solidFill>
                <a:latin typeface="Tahoma" pitchFamily="34" charset="0"/>
                <a:ea typeface="맑은 고딕" pitchFamily="50" charset="-127"/>
                <a:cs typeface="Tahoma" pitchFamily="34" charset="0"/>
              </a:endParaRPr>
            </a:p>
            <a:p>
              <a:pPr algn="ctr" rtl="1"/>
              <a:r>
                <a:rPr kumimoji="0" lang="en-US" altLang="ko-KR" sz="1000" b="1">
                  <a:solidFill>
                    <a:srgbClr val="000000"/>
                  </a:solidFill>
                  <a:latin typeface="Tahoma" pitchFamily="34" charset="0"/>
                  <a:ea typeface="맑은 고딕" pitchFamily="50" charset="-127"/>
                  <a:cs typeface="Tahoma" pitchFamily="34" charset="0"/>
                </a:rPr>
                <a:t>p-GaP 8µm </a:t>
              </a:r>
              <a:r>
                <a:rPr kumimoji="0" lang="en-US" altLang="ko-KR" sz="1000" b="1">
                  <a:solidFill>
                    <a:srgbClr val="FF0000"/>
                  </a:solidFill>
                  <a:latin typeface="Tahoma" pitchFamily="34" charset="0"/>
                  <a:ea typeface="맑은 고딕" pitchFamily="50" charset="-127"/>
                  <a:cs typeface="Tahoma" pitchFamily="34" charset="0"/>
                </a:rPr>
                <a:t>&lt; 2.0E18 &gt; </a:t>
              </a:r>
              <a:endParaRPr kumimoji="0" lang="en-US" altLang="ko-KR" sz="1000" b="1">
                <a:solidFill>
                  <a:srgbClr val="FF0000"/>
                </a:solidFill>
                <a:latin typeface="신그래픽"/>
                <a:ea typeface="맑은 고딕" pitchFamily="50" charset="-127"/>
                <a:cs typeface="Tahoma" pitchFamily="34" charset="0"/>
              </a:endParaRPr>
            </a:p>
            <a:p>
              <a:pPr algn="ctr" rtl="1"/>
              <a:endParaRPr kumimoji="0" lang="en-US" altLang="ko-KR" sz="1000" b="1">
                <a:solidFill>
                  <a:srgbClr val="000000"/>
                </a:solidFill>
                <a:latin typeface="신그래픽"/>
                <a:ea typeface="맑은 고딕" pitchFamily="50" charset="-127"/>
                <a:cs typeface="Tahoma" pitchFamily="34" charset="0"/>
              </a:endParaRPr>
            </a:p>
          </p:txBody>
        </p:sp>
        <p:sp>
          <p:nvSpPr>
            <p:cNvPr id="8208" name="Rectangle 55"/>
            <p:cNvSpPr>
              <a:spLocks noChangeArrowheads="1"/>
            </p:cNvSpPr>
            <p:nvPr/>
          </p:nvSpPr>
          <p:spPr bwMode="auto">
            <a:xfrm>
              <a:off x="0" y="2322241"/>
              <a:ext cx="1885950" cy="93845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rtl="1"/>
              <a:endParaRPr kumimoji="0" lang="en-US" altLang="ko-KR" sz="1000" b="1">
                <a:solidFill>
                  <a:srgbClr val="000000"/>
                </a:solidFill>
                <a:latin typeface="Tahoma" pitchFamily="34" charset="0"/>
                <a:ea typeface="맑은 고딕" pitchFamily="50" charset="-127"/>
                <a:cs typeface="Tahoma" pitchFamily="34" charset="0"/>
              </a:endParaRPr>
            </a:p>
            <a:p>
              <a:pPr algn="ctr" rtl="1"/>
              <a:endParaRPr kumimoji="0" lang="en-US" altLang="ko-KR" sz="1000" b="1">
                <a:solidFill>
                  <a:srgbClr val="000000"/>
                </a:solidFill>
                <a:latin typeface="Tahoma" pitchFamily="34" charset="0"/>
                <a:ea typeface="맑은 고딕" pitchFamily="50" charset="-127"/>
                <a:cs typeface="Tahoma" pitchFamily="34" charset="0"/>
              </a:endParaRPr>
            </a:p>
            <a:p>
              <a:pPr algn="ctr" rtl="1"/>
              <a:r>
                <a:rPr kumimoji="0" lang="en-US" altLang="ko-KR" sz="1000" b="1">
                  <a:solidFill>
                    <a:srgbClr val="000000"/>
                  </a:solidFill>
                  <a:latin typeface="Tahoma" pitchFamily="34" charset="0"/>
                  <a:ea typeface="맑은 고딕" pitchFamily="50" charset="-127"/>
                  <a:cs typeface="Tahoma" pitchFamily="34" charset="0"/>
                </a:rPr>
                <a:t>n-A100 0.5µm </a:t>
              </a:r>
              <a:r>
                <a:rPr kumimoji="0" lang="en-US" altLang="ko-KR" sz="1000" b="1">
                  <a:solidFill>
                    <a:srgbClr val="0000FF"/>
                  </a:solidFill>
                  <a:latin typeface="Tahoma" pitchFamily="34" charset="0"/>
                  <a:ea typeface="맑은 고딕" pitchFamily="50" charset="-127"/>
                  <a:cs typeface="Tahoma" pitchFamily="34" charset="0"/>
                </a:rPr>
                <a:t>&lt; -8.0E17 &gt;</a:t>
              </a:r>
            </a:p>
            <a:p>
              <a:pPr algn="ctr" rtl="1"/>
              <a:r>
                <a:rPr kumimoji="0" lang="en-US" altLang="ko-KR" sz="1000" b="1">
                  <a:solidFill>
                    <a:srgbClr val="000000"/>
                  </a:solidFill>
                  <a:latin typeface="Tahoma" pitchFamily="34" charset="0"/>
                  <a:ea typeface="맑은 고딕" pitchFamily="50" charset="-127"/>
                  <a:cs typeface="Tahoma" pitchFamily="34" charset="0"/>
                </a:rPr>
                <a:t>n-A30 2.5µm  </a:t>
              </a:r>
              <a:r>
                <a:rPr kumimoji="0" lang="en-US" altLang="ko-KR" sz="1000" b="1">
                  <a:solidFill>
                    <a:srgbClr val="0000FF"/>
                  </a:solidFill>
                  <a:latin typeface="Tahoma" pitchFamily="34" charset="0"/>
                  <a:ea typeface="맑은 고딕" pitchFamily="50" charset="-127"/>
                  <a:cs typeface="Tahoma" pitchFamily="34" charset="0"/>
                </a:rPr>
                <a:t>&lt; -8.0E17 &gt;</a:t>
              </a:r>
            </a:p>
            <a:p>
              <a:pPr algn="ctr" rtl="1"/>
              <a:endParaRPr kumimoji="0" lang="en-US" altLang="ko-KR" sz="1000" b="1">
                <a:solidFill>
                  <a:srgbClr val="000000"/>
                </a:solidFill>
                <a:latin typeface="Tahoma" pitchFamily="34" charset="0"/>
                <a:ea typeface="맑은 고딕" pitchFamily="50" charset="-127"/>
                <a:cs typeface="Tahoma" pitchFamily="34" charset="0"/>
              </a:endParaRPr>
            </a:p>
          </p:txBody>
        </p:sp>
      </p:grpSp>
      <p:sp>
        <p:nvSpPr>
          <p:cNvPr id="8197" name="TextBox 25"/>
          <p:cNvSpPr txBox="1">
            <a:spLocks noChangeArrowheads="1"/>
          </p:cNvSpPr>
          <p:nvPr/>
        </p:nvSpPr>
        <p:spPr bwMode="auto">
          <a:xfrm>
            <a:off x="1143000" y="1143000"/>
            <a:ext cx="2544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&lt; AS NORMAL LED &gt; </a:t>
            </a:r>
            <a:endParaRPr kumimoji="0"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198" name="TextBox 26"/>
          <p:cNvSpPr txBox="1">
            <a:spLocks noChangeArrowheads="1"/>
          </p:cNvSpPr>
          <p:nvPr/>
        </p:nvSpPr>
        <p:spPr bwMode="auto">
          <a:xfrm>
            <a:off x="5429250" y="1143000"/>
            <a:ext cx="157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&lt; TS  LED &gt; </a:t>
            </a:r>
            <a:endParaRPr kumimoji="0" lang="ko-KR" altLang="en-US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sz="3200" dirty="0" smtClean="0">
                <a:latin typeface="휴먼엑스포" pitchFamily="18" charset="-127"/>
                <a:ea typeface="휴먼엑스포" pitchFamily="18" charset="-127"/>
              </a:rPr>
              <a:t>Layer2 4</a:t>
            </a:r>
            <a:r>
              <a:rPr lang="el-GR" altLang="ko-KR" sz="3200" dirty="0" smtClean="0">
                <a:latin typeface="휴먼엑스포" pitchFamily="18" charset="-127"/>
                <a:ea typeface="휴먼엑스포" pitchFamily="18" charset="-127"/>
              </a:rPr>
              <a:t>μ</a:t>
            </a:r>
            <a:r>
              <a:rPr lang="en-US" altLang="ko-KR" sz="3200" dirty="0" smtClean="0">
                <a:latin typeface="휴먼엑스포" pitchFamily="18" charset="-127"/>
                <a:ea typeface="휴먼엑스포" pitchFamily="18" charset="-127"/>
              </a:rPr>
              <a:t>m, Layer8 MQW 0.35</a:t>
            </a:r>
            <a:r>
              <a:rPr lang="el-GR" altLang="ko-KR" sz="3200" dirty="0" smtClean="0">
                <a:latin typeface="휴먼엑스포" pitchFamily="18" charset="-127"/>
                <a:ea typeface="휴먼엑스포" pitchFamily="18" charset="-127"/>
              </a:rPr>
              <a:t>μ</a:t>
            </a:r>
            <a:r>
              <a:rPr lang="en-US" altLang="ko-KR" sz="3200" dirty="0" smtClean="0">
                <a:latin typeface="휴먼엑스포" pitchFamily="18" charset="-127"/>
                <a:ea typeface="휴먼엑스포" pitchFamily="18" charset="-127"/>
              </a:rPr>
              <a:t>m</a:t>
            </a:r>
            <a:br>
              <a:rPr lang="en-US" altLang="ko-KR" sz="3200" dirty="0" smtClean="0">
                <a:latin typeface="휴먼엑스포" pitchFamily="18" charset="-127"/>
                <a:ea typeface="휴먼엑스포" pitchFamily="18" charset="-127"/>
              </a:rPr>
            </a:br>
            <a:r>
              <a:rPr lang="en-US" altLang="ko-KR" sz="3200" dirty="0" smtClean="0">
                <a:latin typeface="휴먼엑스포" pitchFamily="18" charset="-127"/>
                <a:ea typeface="휴먼엑스포" pitchFamily="18" charset="-127"/>
              </a:rPr>
              <a:t>Simulation</a:t>
            </a:r>
            <a:endParaRPr lang="ko-KR" altLang="en-US" sz="3200" dirty="0">
              <a:latin typeface="휴먼엑스포" pitchFamily="18" charset="-127"/>
              <a:ea typeface="휴먼엑스포" pitchFamily="18" charset="-127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857250" y="1785938"/>
          <a:ext cx="2571750" cy="1016000"/>
        </p:xfrm>
        <a:graphic>
          <a:graphicData uri="http://schemas.openxmlformats.org/presentationml/2006/ole">
            <p:oleObj spid="_x0000_s5122" name="Equation" r:id="rId3" imgW="1688760" imgH="71100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857250" y="3214688"/>
          <a:ext cx="3325813" cy="3154362"/>
        </p:xfrm>
        <a:graphic>
          <a:graphicData uri="http://schemas.openxmlformats.org/presentationml/2006/ole">
            <p:oleObj spid="_x0000_s5123" name="Equation" r:id="rId4" imgW="1993680" imgH="2095200" progId="Equation.3">
              <p:embed/>
            </p:oleObj>
          </a:graphicData>
        </a:graphic>
      </p:graphicFrame>
      <p:sp>
        <p:nvSpPr>
          <p:cNvPr id="5125" name="TextBox 5"/>
          <p:cNvSpPr txBox="1">
            <a:spLocks noChangeArrowheads="1"/>
          </p:cNvSpPr>
          <p:nvPr/>
        </p:nvSpPr>
        <p:spPr bwMode="auto">
          <a:xfrm>
            <a:off x="928688" y="2857500"/>
            <a:ext cx="2643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• GaInP MQW</a:t>
            </a:r>
            <a:r>
              <a:rPr kumimoji="0" lang="ko-KR" altLang="en-US">
                <a:latin typeface="맑은 고딕" pitchFamily="50" charset="-127"/>
                <a:ea typeface="맑은 고딕" pitchFamily="50" charset="-127"/>
              </a:rPr>
              <a:t>에서 </a:t>
            </a:r>
          </a:p>
        </p:txBody>
      </p:sp>
      <p:sp>
        <p:nvSpPr>
          <p:cNvPr id="5126" name="TextBox 6"/>
          <p:cNvSpPr txBox="1">
            <a:spLocks noChangeArrowheads="1"/>
          </p:cNvSpPr>
          <p:nvPr/>
        </p:nvSpPr>
        <p:spPr bwMode="auto">
          <a:xfrm>
            <a:off x="2286000" y="4643438"/>
            <a:ext cx="56435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1400">
                <a:latin typeface="맑은 고딕" pitchFamily="50" charset="-127"/>
                <a:ea typeface="맑은 고딕" pitchFamily="50" charset="-127"/>
              </a:rPr>
              <a:t>(QW width, </a:t>
            </a:r>
            <a:r>
              <a:rPr kumimoji="0" lang="ko-KR" altLang="en-US" sz="1400">
                <a:latin typeface="맑은 고딕" pitchFamily="50" charset="-127"/>
                <a:ea typeface="맑은 고딕" pitchFamily="50" charset="-127"/>
              </a:rPr>
              <a:t>너비는 앞의 </a:t>
            </a:r>
            <a:r>
              <a:rPr kumimoji="0" lang="en-US" altLang="ko-KR" sz="1400">
                <a:latin typeface="맑은 고딕" pitchFamily="50" charset="-127"/>
                <a:ea typeface="맑은 고딕" pitchFamily="50" charset="-127"/>
              </a:rPr>
              <a:t>epi</a:t>
            </a:r>
            <a:r>
              <a:rPr kumimoji="0" lang="ko-KR" altLang="en-US" sz="1400">
                <a:latin typeface="맑은 고딕" pitchFamily="50" charset="-127"/>
                <a:ea typeface="맑은 고딕" pitchFamily="50" charset="-127"/>
              </a:rPr>
              <a:t>와 같고 </a:t>
            </a:r>
            <a:r>
              <a:rPr kumimoji="0" lang="en-US" altLang="ko-KR" sz="1400">
                <a:latin typeface="맑은 고딕" pitchFamily="50" charset="-127"/>
                <a:ea typeface="맑은 고딕" pitchFamily="50" charset="-127"/>
              </a:rPr>
              <a:t>pair</a:t>
            </a:r>
            <a:r>
              <a:rPr kumimoji="0" lang="ko-KR" altLang="en-US" sz="1400">
                <a:latin typeface="맑은 고딕" pitchFamily="50" charset="-127"/>
                <a:ea typeface="맑은 고딕" pitchFamily="50" charset="-127"/>
              </a:rPr>
              <a:t>의 개수가 줄어듬</a:t>
            </a:r>
            <a:r>
              <a:rPr kumimoji="0" lang="en-US" altLang="ko-KR" sz="1400">
                <a:latin typeface="맑은 고딕" pitchFamily="50" charset="-127"/>
                <a:ea typeface="맑은 고딕" pitchFamily="50" charset="-127"/>
              </a:rPr>
              <a:t>.)</a:t>
            </a:r>
          </a:p>
        </p:txBody>
      </p:sp>
      <p:sp>
        <p:nvSpPr>
          <p:cNvPr id="5127" name="TextBox 7"/>
          <p:cNvSpPr txBox="1">
            <a:spLocks noChangeArrowheads="1"/>
          </p:cNvSpPr>
          <p:nvPr/>
        </p:nvSpPr>
        <p:spPr bwMode="auto">
          <a:xfrm>
            <a:off x="785813" y="1357313"/>
            <a:ext cx="2643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• Epi</a:t>
            </a:r>
            <a:r>
              <a:rPr kumimoji="0" lang="ko-KR" altLang="en-US">
                <a:latin typeface="맑은 고딕" pitchFamily="50" charset="-127"/>
                <a:ea typeface="맑은 고딕" pitchFamily="50" charset="-127"/>
              </a:rPr>
              <a:t>의 총 </a:t>
            </a:r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loss</a:t>
            </a:r>
            <a:endParaRPr kumimoji="0" lang="ko-KR" altLang="en-US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85813" y="4572000"/>
            <a:ext cx="6572250" cy="923925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dirty="0">
                <a:latin typeface="+mn-lt"/>
                <a:ea typeface="+mn-ea"/>
              </a:rPr>
              <a:t>그래프 상의 최대값에 해당하는 </a:t>
            </a:r>
            <a:r>
              <a:rPr kumimoji="0" lang="en-US" altLang="ko-KR" dirty="0">
                <a:latin typeface="+mn-lt"/>
                <a:ea typeface="+mn-ea"/>
              </a:rPr>
              <a:t>x</a:t>
            </a:r>
            <a:r>
              <a:rPr kumimoji="0" lang="ko-KR" altLang="en-US" dirty="0">
                <a:latin typeface="+mn-lt"/>
                <a:ea typeface="+mn-ea"/>
              </a:rPr>
              <a:t>축의 </a:t>
            </a:r>
            <a:r>
              <a:rPr kumimoji="0" lang="en-US" altLang="ko-KR" dirty="0" err="1">
                <a:latin typeface="+mn-lt"/>
                <a:ea typeface="+mn-ea"/>
              </a:rPr>
              <a:t>Topt</a:t>
            </a:r>
            <a:r>
              <a:rPr kumimoji="0" lang="en-US" altLang="ko-KR" dirty="0">
                <a:latin typeface="+mn-lt"/>
                <a:ea typeface="+mn-ea"/>
              </a:rPr>
              <a:t> = 0.0276 (2.76%)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>
                <a:latin typeface="+mn-lt"/>
                <a:ea typeface="+mn-ea"/>
              </a:rPr>
              <a:t>                         </a:t>
            </a:r>
            <a:r>
              <a:rPr kumimoji="0" lang="ko-KR" altLang="en-US" dirty="0">
                <a:latin typeface="+mn-lt"/>
                <a:ea typeface="+mn-ea"/>
              </a:rPr>
              <a:t>로</a:t>
            </a:r>
            <a:r>
              <a:rPr kumimoji="0" lang="en-US" altLang="ko-KR" dirty="0">
                <a:latin typeface="+mn-lt"/>
                <a:ea typeface="+mn-ea"/>
              </a:rPr>
              <a:t> </a:t>
            </a:r>
            <a:r>
              <a:rPr kumimoji="0" lang="ko-KR" altLang="en-US" dirty="0">
                <a:latin typeface="+mn-lt"/>
                <a:ea typeface="+mn-ea"/>
              </a:rPr>
              <a:t>계산된 </a:t>
            </a:r>
            <a:r>
              <a:rPr kumimoji="0" lang="en-US" altLang="ko-KR" dirty="0" err="1">
                <a:latin typeface="+mn-lt"/>
                <a:ea typeface="+mn-ea"/>
              </a:rPr>
              <a:t>Topt</a:t>
            </a:r>
            <a:r>
              <a:rPr kumimoji="0" lang="en-US" altLang="ko-KR" dirty="0">
                <a:latin typeface="+mn-lt"/>
                <a:ea typeface="+mn-ea"/>
              </a:rPr>
              <a:t> = 0.0280(2.80%)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latin typeface="+mn-lt"/>
              <a:ea typeface="+mn-ea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071563" y="4857750"/>
          <a:ext cx="1797050" cy="428625"/>
        </p:xfrm>
        <a:graphic>
          <a:graphicData uri="http://schemas.openxmlformats.org/presentationml/2006/ole">
            <p:oleObj spid="_x0000_s6146" name="Equation" r:id="rId3" imgW="1066680" imgH="253800" progId="Equation.3">
              <p:embed/>
            </p:oleObj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75" y="785813"/>
            <a:ext cx="4641850" cy="3481387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115300" cy="3571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dirty="0" smtClean="0">
                <a:latin typeface="휴먼엑스포" pitchFamily="18" charset="-127"/>
                <a:ea typeface="휴먼엑스포" pitchFamily="18" charset="-127"/>
              </a:rPr>
              <a:t>Transmittance optimizing</a:t>
            </a:r>
            <a:br>
              <a:rPr lang="en-US" altLang="ko-KR" dirty="0" smtClean="0">
                <a:latin typeface="휴먼엑스포" pitchFamily="18" charset="-127"/>
                <a:ea typeface="휴먼엑스포" pitchFamily="18" charset="-127"/>
              </a:rPr>
            </a:br>
            <a:r>
              <a:rPr lang="en-US" altLang="ko-KR" sz="2200" dirty="0" smtClean="0">
                <a:latin typeface="휴먼엑스포" pitchFamily="18" charset="-127"/>
                <a:ea typeface="휴먼엑스포" pitchFamily="18" charset="-127"/>
              </a:rPr>
              <a:t>(AS normal LED </a:t>
            </a:r>
            <a:r>
              <a:rPr lang="en-US" altLang="ko-KR" sz="2200" dirty="0" err="1" smtClean="0">
                <a:latin typeface="휴먼엑스포" pitchFamily="18" charset="-127"/>
                <a:ea typeface="휴먼엑스포" pitchFamily="18" charset="-127"/>
              </a:rPr>
              <a:t>epi</a:t>
            </a:r>
            <a:r>
              <a:rPr lang="ko-KR" altLang="en-US" sz="2200" dirty="0" smtClean="0">
                <a:latin typeface="휴먼엑스포" pitchFamily="18" charset="-127"/>
                <a:ea typeface="휴먼엑스포" pitchFamily="18" charset="-127"/>
              </a:rPr>
              <a:t>의 값으로 </a:t>
            </a:r>
            <a:r>
              <a:rPr lang="en-US" altLang="ko-KR" sz="2200" dirty="0" smtClean="0">
                <a:latin typeface="휴먼엑스포" pitchFamily="18" charset="-127"/>
                <a:ea typeface="휴먼엑스포" pitchFamily="18" charset="-127"/>
              </a:rPr>
              <a:t>simulation)</a:t>
            </a:r>
            <a:endParaRPr lang="ko-KR" altLang="en-US" sz="2200" dirty="0">
              <a:latin typeface="휴먼엑스포" pitchFamily="18" charset="-127"/>
              <a:ea typeface="휴먼엑스포" pitchFamily="18" charset="-127"/>
            </a:endParaRPr>
          </a:p>
        </p:txBody>
      </p:sp>
      <p:graphicFrame>
        <p:nvGraphicFramePr>
          <p:cNvPr id="1026" name="내용 개체 틀 4"/>
          <p:cNvGraphicFramePr>
            <a:graphicFrameLocks noChangeAspect="1"/>
          </p:cNvGraphicFramePr>
          <p:nvPr>
            <p:ph sz="half" idx="1"/>
          </p:nvPr>
        </p:nvGraphicFramePr>
        <p:xfrm>
          <a:off x="769938" y="1214438"/>
          <a:ext cx="2659062" cy="1227137"/>
        </p:xfrm>
        <a:graphic>
          <a:graphicData uri="http://schemas.openxmlformats.org/presentationml/2006/ole">
            <p:oleObj spid="_x0000_s1026" name="Equation" r:id="rId3" imgW="1320480" imgH="609480" progId="Equation.3">
              <p:embed/>
            </p:oleObj>
          </a:graphicData>
        </a:graphic>
      </p:graphicFrame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714375" y="5214938"/>
          <a:ext cx="1785938" cy="869950"/>
        </p:xfrm>
        <a:graphic>
          <a:graphicData uri="http://schemas.openxmlformats.org/presentationml/2006/ole">
            <p:oleObj spid="_x0000_s1027" name="Equation" r:id="rId4" imgW="888840" imgH="431640" progId="Equation.3">
              <p:embed/>
            </p:oleObj>
          </a:graphicData>
        </a:graphic>
      </p:graphicFrame>
      <p:graphicFrame>
        <p:nvGraphicFramePr>
          <p:cNvPr id="1028" name="Object 6"/>
          <p:cNvGraphicFramePr>
            <a:graphicFrameLocks noChangeAspect="1"/>
          </p:cNvGraphicFramePr>
          <p:nvPr/>
        </p:nvGraphicFramePr>
        <p:xfrm>
          <a:off x="714375" y="4071938"/>
          <a:ext cx="2214563" cy="842962"/>
        </p:xfrm>
        <a:graphic>
          <a:graphicData uri="http://schemas.openxmlformats.org/presentationml/2006/ole">
            <p:oleObj spid="_x0000_s1028" name="Equation" r:id="rId5" imgW="1130040" imgH="431640" progId="Equation.3">
              <p:embed/>
            </p:oleObj>
          </a:graphicData>
        </a:graphic>
      </p:graphicFrame>
      <p:graphicFrame>
        <p:nvGraphicFramePr>
          <p:cNvPr id="1029" name="Object 8"/>
          <p:cNvGraphicFramePr>
            <a:graphicFrameLocks noChangeAspect="1"/>
          </p:cNvGraphicFramePr>
          <p:nvPr/>
        </p:nvGraphicFramePr>
        <p:xfrm>
          <a:off x="857250" y="3429000"/>
          <a:ext cx="2143125" cy="511175"/>
        </p:xfrm>
        <a:graphic>
          <a:graphicData uri="http://schemas.openxmlformats.org/presentationml/2006/ole">
            <p:oleObj spid="_x0000_s1029" name="Equation" r:id="rId6" imgW="1066680" imgH="253800" progId="Equation.3">
              <p:embed/>
            </p:oleObj>
          </a:graphicData>
        </a:graphic>
      </p:graphicFrame>
      <p:sp>
        <p:nvSpPr>
          <p:cNvPr id="1031" name="TextBox 17"/>
          <p:cNvSpPr txBox="1">
            <a:spLocks noChangeArrowheads="1"/>
          </p:cNvSpPr>
          <p:nvPr/>
        </p:nvSpPr>
        <p:spPr bwMode="auto">
          <a:xfrm>
            <a:off x="642938" y="2714625"/>
            <a:ext cx="5286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b="1">
                <a:latin typeface="한컴돋움" pitchFamily="18" charset="2"/>
                <a:ea typeface="한컴돋움" pitchFamily="18" charset="2"/>
                <a:cs typeface="한컴돋움" pitchFamily="18" charset="2"/>
              </a:rPr>
              <a:t>• </a:t>
            </a:r>
            <a:r>
              <a:rPr kumimoji="0" lang="ko-KR" altLang="en-US" b="1">
                <a:latin typeface="한컴돋움" pitchFamily="18" charset="2"/>
                <a:ea typeface="한컴돋움" pitchFamily="18" charset="2"/>
                <a:cs typeface="한컴돋움" pitchFamily="18" charset="2"/>
              </a:rPr>
              <a:t>미분해서 </a:t>
            </a:r>
            <a:r>
              <a:rPr kumimoji="0" lang="en-US" altLang="ko-KR" b="1">
                <a:latin typeface="한컴돋움" pitchFamily="18" charset="2"/>
                <a:ea typeface="한컴돋움" pitchFamily="18" charset="2"/>
                <a:cs typeface="한컴돋움" pitchFamily="18" charset="2"/>
              </a:rPr>
              <a:t>0</a:t>
            </a:r>
            <a:r>
              <a:rPr kumimoji="0" lang="ko-KR" altLang="en-US" b="1">
                <a:latin typeface="한컴돋움" pitchFamily="18" charset="2"/>
                <a:ea typeface="한컴돋움" pitchFamily="18" charset="2"/>
                <a:cs typeface="한컴돋움" pitchFamily="18" charset="2"/>
              </a:rPr>
              <a:t>이 되는 </a:t>
            </a:r>
            <a:r>
              <a:rPr kumimoji="0" lang="en-US" altLang="ko-KR" b="1">
                <a:latin typeface="한컴돋움" pitchFamily="18" charset="2"/>
                <a:ea typeface="한컴돋움" pitchFamily="18" charset="2"/>
                <a:cs typeface="한컴돋움" pitchFamily="18" charset="2"/>
              </a:rPr>
              <a:t>T</a:t>
            </a:r>
            <a:r>
              <a:rPr kumimoji="0" lang="ko-KR" altLang="en-US" b="1">
                <a:latin typeface="한컴돋움" pitchFamily="18" charset="2"/>
                <a:ea typeface="한컴돋움" pitchFamily="18" charset="2"/>
                <a:cs typeface="한컴돋움" pitchFamily="18" charset="2"/>
              </a:rPr>
              <a:t>의 값으로부터 구한 </a:t>
            </a:r>
            <a:r>
              <a:rPr kumimoji="0" lang="en-US" altLang="ko-KR" b="1">
                <a:latin typeface="한컴돋움" pitchFamily="18" charset="2"/>
                <a:ea typeface="한컴돋움" pitchFamily="18" charset="2"/>
                <a:cs typeface="한컴돋움" pitchFamily="18" charset="2"/>
              </a:rPr>
              <a:t>power</a:t>
            </a:r>
            <a:r>
              <a:rPr kumimoji="0" lang="ko-KR" altLang="en-US" b="1">
                <a:latin typeface="한컴돋움" pitchFamily="18" charset="2"/>
                <a:ea typeface="한컴돋움" pitchFamily="18" charset="2"/>
                <a:cs typeface="한컴돋움" pitchFamily="18" charset="2"/>
              </a:rPr>
              <a:t>가 최대가 되는 </a:t>
            </a:r>
            <a:r>
              <a:rPr kumimoji="0" lang="en-US" altLang="ko-KR" b="1">
                <a:latin typeface="한컴돋움" pitchFamily="18" charset="2"/>
                <a:ea typeface="한컴돋움" pitchFamily="18" charset="2"/>
                <a:cs typeface="한컴돋움" pitchFamily="18" charset="2"/>
              </a:rPr>
              <a:t>transmittance </a:t>
            </a:r>
            <a:r>
              <a:rPr kumimoji="0" lang="ko-KR" altLang="en-US" b="1">
                <a:latin typeface="한컴돋움" pitchFamily="18" charset="2"/>
                <a:ea typeface="한컴돋움" pitchFamily="18" charset="2"/>
                <a:cs typeface="한컴돋움" pitchFamily="18" charset="2"/>
              </a:rPr>
              <a:t>가</a:t>
            </a:r>
            <a:r>
              <a:rPr kumimoji="0" lang="en-US" altLang="ko-KR" b="1">
                <a:latin typeface="한컴돋움" pitchFamily="18" charset="2"/>
                <a:ea typeface="한컴돋움" pitchFamily="18" charset="2"/>
                <a:cs typeface="한컴돋움" pitchFamily="18" charset="2"/>
              </a:rPr>
              <a:t> </a:t>
            </a:r>
            <a:r>
              <a:rPr kumimoji="0" lang="ko-KR" altLang="en-US" b="1">
                <a:latin typeface="한컴돋움" pitchFamily="18" charset="2"/>
                <a:ea typeface="한컴돋움" pitchFamily="18" charset="2"/>
                <a:cs typeface="한컴돋움" pitchFamily="18" charset="2"/>
              </a:rPr>
              <a:t>된다</a:t>
            </a:r>
            <a:r>
              <a:rPr kumimoji="0" lang="en-US" altLang="ko-KR" b="1">
                <a:latin typeface="한컴돋움" pitchFamily="18" charset="2"/>
                <a:ea typeface="한컴돋움" pitchFamily="18" charset="2"/>
                <a:cs typeface="한컴돋움" pitchFamily="18" charset="2"/>
              </a:rPr>
              <a:t>.</a:t>
            </a:r>
            <a:endParaRPr kumimoji="0" lang="ko-KR" altLang="en-US" b="1">
              <a:latin typeface="한컴돋움" pitchFamily="18" charset="2"/>
              <a:ea typeface="한컴돋움" pitchFamily="18" charset="2"/>
              <a:cs typeface="한컴돋움" pitchFamily="18" charset="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14750" y="1643063"/>
            <a:ext cx="3571875" cy="646112"/>
          </a:xfrm>
          <a:prstGeom prst="rect">
            <a:avLst/>
          </a:prstGeom>
          <a:noFill/>
          <a:ln w="15875"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>
                <a:latin typeface="한컴돋움" pitchFamily="18" charset="2"/>
                <a:ea typeface="한컴돋움" pitchFamily="18" charset="2"/>
                <a:cs typeface="한컴돋움" pitchFamily="18" charset="2"/>
              </a:rPr>
              <a:t>Is=saturation optical power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>
                <a:latin typeface="한컴돋움" pitchFamily="18" charset="2"/>
                <a:ea typeface="한컴돋움" pitchFamily="18" charset="2"/>
                <a:cs typeface="한컴돋움" pitchFamily="18" charset="2"/>
              </a:rPr>
              <a:t>A=Cross-sectional area ,V/l</a:t>
            </a:r>
            <a:endParaRPr kumimoji="0" lang="ko-KR" altLang="en-US" b="1" dirty="0">
              <a:latin typeface="한컴돋움" pitchFamily="18" charset="2"/>
              <a:ea typeface="한컴돋움" pitchFamily="18" charset="2"/>
              <a:cs typeface="한컴돋움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928688" y="4786313"/>
          <a:ext cx="2071687" cy="882650"/>
        </p:xfrm>
        <a:graphic>
          <a:graphicData uri="http://schemas.openxmlformats.org/presentationml/2006/ole">
            <p:oleObj spid="_x0000_s2050" name="Equation" r:id="rId3" imgW="1168200" imgH="45720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928688" y="2857500"/>
          <a:ext cx="2073275" cy="1285875"/>
        </p:xfrm>
        <a:graphic>
          <a:graphicData uri="http://schemas.openxmlformats.org/presentationml/2006/ole">
            <p:oleObj spid="_x0000_s2051" name="Equation" r:id="rId4" imgW="1054080" imgH="82548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643188" y="928688"/>
          <a:ext cx="428625" cy="295275"/>
        </p:xfrm>
        <a:graphic>
          <a:graphicData uri="http://schemas.openxmlformats.org/presentationml/2006/ole">
            <p:oleObj spid="_x0000_s2052" name="Equation" r:id="rId5" imgW="203040" imgH="139680" progId="Equation.3">
              <p:embed/>
            </p:oleObj>
          </a:graphicData>
        </a:graphic>
      </p:graphicFrame>
      <p:sp>
        <p:nvSpPr>
          <p:cNvPr id="2054" name="TextBox 5"/>
          <p:cNvSpPr txBox="1">
            <a:spLocks noChangeArrowheads="1"/>
          </p:cNvSpPr>
          <p:nvPr/>
        </p:nvSpPr>
        <p:spPr bwMode="auto">
          <a:xfrm>
            <a:off x="857250" y="857250"/>
            <a:ext cx="1928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b="1">
                <a:latin typeface="한컴돋움" pitchFamily="18" charset="2"/>
                <a:ea typeface="한컴돋움" pitchFamily="18" charset="2"/>
                <a:cs typeface="한컴돋움" pitchFamily="18" charset="2"/>
              </a:rPr>
              <a:t>•  </a:t>
            </a:r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Medium loss</a:t>
            </a:r>
            <a:endParaRPr kumimoji="0"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55" name="TextBox 6"/>
          <p:cNvSpPr txBox="1">
            <a:spLocks noChangeArrowheads="1"/>
          </p:cNvSpPr>
          <p:nvPr/>
        </p:nvSpPr>
        <p:spPr bwMode="auto">
          <a:xfrm>
            <a:off x="785813" y="2357438"/>
            <a:ext cx="2643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b="1">
                <a:latin typeface="한컴돋움" pitchFamily="18" charset="2"/>
                <a:ea typeface="한컴돋움" pitchFamily="18" charset="2"/>
                <a:cs typeface="한컴돋움" pitchFamily="18" charset="2"/>
              </a:rPr>
              <a:t>• </a:t>
            </a:r>
            <a:r>
              <a:rPr kumimoji="0" lang="ko-KR" altLang="en-US">
                <a:latin typeface="맑은 고딕" pitchFamily="50" charset="-127"/>
                <a:ea typeface="맑은 고딕" pitchFamily="50" charset="-127"/>
              </a:rPr>
              <a:t>반사막에 의한 </a:t>
            </a:r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loss</a:t>
            </a:r>
            <a:endParaRPr kumimoji="0"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56" name="TextBox 7"/>
          <p:cNvSpPr txBox="1">
            <a:spLocks noChangeArrowheads="1"/>
          </p:cNvSpPr>
          <p:nvPr/>
        </p:nvSpPr>
        <p:spPr bwMode="auto">
          <a:xfrm>
            <a:off x="714375" y="4214813"/>
            <a:ext cx="63579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한컴돋움" pitchFamily="18" charset="2"/>
              <a:buChar char="•"/>
            </a:pPr>
            <a:r>
              <a:rPr kumimoji="0" lang="en-US" altLang="ko-KR" b="1">
                <a:latin typeface="한컴돋움" pitchFamily="18" charset="2"/>
                <a:ea typeface="한컴돋움" pitchFamily="18" charset="2"/>
                <a:cs typeface="한컴돋움" pitchFamily="18" charset="2"/>
              </a:rPr>
              <a:t> GaInP  MQW</a:t>
            </a:r>
            <a:r>
              <a:rPr kumimoji="0" lang="ko-KR" altLang="en-US" b="1">
                <a:latin typeface="한컴돋움" pitchFamily="18" charset="2"/>
                <a:ea typeface="한컴돋움" pitchFamily="18" charset="2"/>
                <a:cs typeface="한컴돋움" pitchFamily="18" charset="2"/>
              </a:rPr>
              <a:t>에서 나타나는 </a:t>
            </a:r>
            <a:r>
              <a:rPr kumimoji="0" lang="en-US" altLang="ko-KR" b="1">
                <a:latin typeface="한컴돋움" pitchFamily="18" charset="2"/>
                <a:ea typeface="한컴돋움" pitchFamily="18" charset="2"/>
                <a:cs typeface="한컴돋움" pitchFamily="18" charset="2"/>
              </a:rPr>
              <a:t>Gain  coefficient</a:t>
            </a:r>
          </a:p>
          <a:p>
            <a:r>
              <a:rPr kumimoji="0" lang="ko-KR" altLang="en-US" b="1">
                <a:latin typeface="한컴돋움" pitchFamily="18" charset="2"/>
                <a:ea typeface="한컴돋움" pitchFamily="18" charset="2"/>
                <a:cs typeface="한컴돋움" pitchFamily="18" charset="2"/>
              </a:rPr>
              <a:t> 앞의 계수는 </a:t>
            </a:r>
            <a:r>
              <a:rPr kumimoji="0" lang="en-US" altLang="ko-KR" b="1">
                <a:latin typeface="한컴돋움" pitchFamily="18" charset="2"/>
                <a:ea typeface="한컴돋움" pitchFamily="18" charset="2"/>
                <a:cs typeface="한컴돋움" pitchFamily="18" charset="2"/>
              </a:rPr>
              <a:t>1</a:t>
            </a:r>
            <a:r>
              <a:rPr kumimoji="0" lang="ko-KR" altLang="en-US" b="1">
                <a:latin typeface="한컴돋움" pitchFamily="18" charset="2"/>
                <a:ea typeface="한컴돋움" pitchFamily="18" charset="2"/>
                <a:cs typeface="한컴돋움" pitchFamily="18" charset="2"/>
              </a:rPr>
              <a:t>을 가정</a:t>
            </a:r>
            <a:r>
              <a:rPr kumimoji="0" lang="en-US" altLang="ko-KR" b="1">
                <a:latin typeface="한컴돋움" pitchFamily="18" charset="2"/>
                <a:ea typeface="한컴돋움" pitchFamily="18" charset="2"/>
                <a:cs typeface="한컴돋움" pitchFamily="18" charset="2"/>
              </a:rPr>
              <a:t>.</a:t>
            </a:r>
            <a:endParaRPr kumimoji="0"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928688" y="1357313"/>
          <a:ext cx="1714500" cy="971550"/>
        </p:xfrm>
        <a:graphic>
          <a:graphicData uri="http://schemas.openxmlformats.org/presentationml/2006/ole">
            <p:oleObj spid="_x0000_s2053" name="Equation" r:id="rId6" imgW="838080" imgH="520560" progId="Equation.3">
              <p:embed/>
            </p:oleObj>
          </a:graphicData>
        </a:graphic>
      </p:graphicFrame>
      <p:sp>
        <p:nvSpPr>
          <p:cNvPr id="2057" name="TextBox 9"/>
          <p:cNvSpPr txBox="1">
            <a:spLocks noChangeArrowheads="1"/>
          </p:cNvSpPr>
          <p:nvPr/>
        </p:nvSpPr>
        <p:spPr bwMode="auto">
          <a:xfrm>
            <a:off x="2786063" y="1714500"/>
            <a:ext cx="2857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(</a:t>
            </a:r>
            <a:r>
              <a:rPr kumimoji="0" lang="ko-KR" altLang="en-US">
                <a:latin typeface="맑은 고딕" pitchFamily="50" charset="-127"/>
                <a:ea typeface="맑은 고딕" pitchFamily="50" charset="-127"/>
              </a:rPr>
              <a:t>각 층별 </a:t>
            </a:r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loss</a:t>
            </a:r>
            <a:r>
              <a:rPr kumimoji="0" lang="ko-KR" altLang="en-US">
                <a:latin typeface="맑은 고딕" pitchFamily="50" charset="-127"/>
                <a:ea typeface="맑은 고딕" pitchFamily="50" charset="-127"/>
              </a:rPr>
              <a:t>를 더한 값</a:t>
            </a:r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)</a:t>
            </a:r>
            <a:endParaRPr kumimoji="0"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58" name="TextBox 10"/>
          <p:cNvSpPr txBox="1">
            <a:spLocks noChangeArrowheads="1"/>
          </p:cNvSpPr>
          <p:nvPr/>
        </p:nvSpPr>
        <p:spPr bwMode="auto">
          <a:xfrm>
            <a:off x="642938" y="5572125"/>
            <a:ext cx="63579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 b="1">
                <a:latin typeface="한컴돋움" pitchFamily="18" charset="2"/>
                <a:ea typeface="한컴돋움" pitchFamily="18" charset="2"/>
                <a:cs typeface="한컴돋움" pitchFamily="18" charset="2"/>
              </a:rPr>
              <a:t>∴ MQW</a:t>
            </a:r>
            <a:r>
              <a:rPr kumimoji="0" lang="ko-KR" altLang="en-US" b="1">
                <a:latin typeface="한컴돋움" pitchFamily="18" charset="2"/>
                <a:ea typeface="한컴돋움" pitchFamily="18" charset="2"/>
                <a:cs typeface="한컴돋움" pitchFamily="18" charset="2"/>
              </a:rPr>
              <a:t>에서 </a:t>
            </a:r>
            <a:r>
              <a:rPr kumimoji="0" lang="en-US" altLang="ko-KR" b="1">
                <a:latin typeface="한컴돋움" pitchFamily="18" charset="2"/>
                <a:ea typeface="한컴돋움" pitchFamily="18" charset="2"/>
                <a:cs typeface="한컴돋움" pitchFamily="18" charset="2"/>
              </a:rPr>
              <a:t>gain coefficient</a:t>
            </a:r>
            <a:r>
              <a:rPr kumimoji="0" lang="ko-KR" altLang="en-US" b="1">
                <a:latin typeface="한컴돋움" pitchFamily="18" charset="2"/>
                <a:ea typeface="한컴돋움" pitchFamily="18" charset="2"/>
                <a:cs typeface="한컴돋움" pitchFamily="18" charset="2"/>
              </a:rPr>
              <a:t>와 각 </a:t>
            </a:r>
            <a:r>
              <a:rPr kumimoji="0" lang="en-US" altLang="ko-KR" b="1">
                <a:latin typeface="한컴돋움" pitchFamily="18" charset="2"/>
                <a:ea typeface="한컴돋움" pitchFamily="18" charset="2"/>
                <a:cs typeface="한컴돋움" pitchFamily="18" charset="2"/>
              </a:rPr>
              <a:t>layer</a:t>
            </a:r>
            <a:r>
              <a:rPr kumimoji="0" lang="ko-KR" altLang="en-US" b="1">
                <a:latin typeface="한컴돋움" pitchFamily="18" charset="2"/>
                <a:ea typeface="한컴돋움" pitchFamily="18" charset="2"/>
                <a:cs typeface="한컴돋움" pitchFamily="18" charset="2"/>
              </a:rPr>
              <a:t>의 </a:t>
            </a:r>
            <a:r>
              <a:rPr kumimoji="0" lang="en-US" altLang="ko-KR" b="1">
                <a:latin typeface="한컴돋움" pitchFamily="18" charset="2"/>
                <a:ea typeface="한컴돋움" pitchFamily="18" charset="2"/>
                <a:cs typeface="한컴돋움" pitchFamily="18" charset="2"/>
              </a:rPr>
              <a:t>absorption       coefficient</a:t>
            </a:r>
            <a:r>
              <a:rPr kumimoji="0" lang="ko-KR" altLang="en-US" b="1">
                <a:latin typeface="한컴돋움" pitchFamily="18" charset="2"/>
                <a:ea typeface="한컴돋움" pitchFamily="18" charset="2"/>
                <a:cs typeface="한컴돋움" pitchFamily="18" charset="2"/>
              </a:rPr>
              <a:t>를 조사하면 최적화된 </a:t>
            </a:r>
            <a:r>
              <a:rPr kumimoji="0" lang="en-US" altLang="ko-KR" b="1">
                <a:latin typeface="한컴돋움" pitchFamily="18" charset="2"/>
                <a:ea typeface="한컴돋움" pitchFamily="18" charset="2"/>
                <a:cs typeface="한컴돋움" pitchFamily="18" charset="2"/>
              </a:rPr>
              <a:t>T</a:t>
            </a:r>
            <a:r>
              <a:rPr kumimoji="0" lang="ko-KR" altLang="en-US" b="1">
                <a:latin typeface="한컴돋움" pitchFamily="18" charset="2"/>
                <a:ea typeface="한컴돋움" pitchFamily="18" charset="2"/>
                <a:cs typeface="한컴돋움" pitchFamily="18" charset="2"/>
              </a:rPr>
              <a:t>를 구할 수 있음</a:t>
            </a:r>
            <a:r>
              <a:rPr kumimoji="0" lang="en-US" altLang="ko-KR" b="1">
                <a:latin typeface="한컴돋움" pitchFamily="18" charset="2"/>
                <a:ea typeface="한컴돋움" pitchFamily="18" charset="2"/>
                <a:cs typeface="한컴돋움" pitchFamily="18" charset="2"/>
              </a:rPr>
              <a:t>.</a:t>
            </a:r>
            <a:endParaRPr kumimoji="0" lang="ko-KR" altLang="en-US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928662" y="1142984"/>
          <a:ext cx="6863740" cy="5138247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464215"/>
                <a:gridCol w="2041939"/>
                <a:gridCol w="1208754"/>
                <a:gridCol w="2148832"/>
              </a:tblGrid>
              <a:tr h="714380">
                <a:tc>
                  <a:txBody>
                    <a:bodyPr/>
                    <a:lstStyle/>
                    <a:p>
                      <a:pPr algn="ctr" latinLnBrk="1"/>
                      <a:endParaRPr lang="ko-KR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500" dirty="0" smtClean="0"/>
                    </a:p>
                    <a:p>
                      <a:pPr algn="ctr" latinLnBrk="1"/>
                      <a:r>
                        <a:rPr lang="en-US" altLang="ko-KR" sz="1500" dirty="0" smtClean="0"/>
                        <a:t>Material</a:t>
                      </a:r>
                      <a:endParaRPr lang="ko-KR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500" dirty="0" smtClean="0"/>
                    </a:p>
                    <a:p>
                      <a:pPr algn="ctr" latinLnBrk="1"/>
                      <a:r>
                        <a:rPr lang="en-US" altLang="ko-KR" sz="1500" dirty="0" smtClean="0"/>
                        <a:t>Length(</a:t>
                      </a:r>
                      <a:r>
                        <a:rPr lang="el-GR" altLang="ko-KR" sz="1500" baseline="0" dirty="0" smtClean="0"/>
                        <a:t>μ</a:t>
                      </a:r>
                      <a:r>
                        <a:rPr lang="en-US" altLang="ko-KR" sz="1500" baseline="0" dirty="0" smtClean="0"/>
                        <a:t>m)</a:t>
                      </a:r>
                      <a:endParaRPr lang="ko-KR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Absorption</a:t>
                      </a:r>
                      <a:r>
                        <a:rPr lang="en-US" altLang="ko-KR" sz="1500" baseline="0" dirty="0" smtClean="0"/>
                        <a:t> Coefficient at h</a:t>
                      </a:r>
                      <a:r>
                        <a:rPr lang="el-GR" altLang="ko-KR" sz="1500" baseline="0" dirty="0" smtClean="0"/>
                        <a:t>ν</a:t>
                      </a:r>
                      <a:r>
                        <a:rPr lang="en-US" altLang="ko-KR" sz="1500" baseline="0" dirty="0" smtClean="0"/>
                        <a:t>=2.0ev(</a:t>
                      </a:r>
                      <a:r>
                        <a:rPr lang="el-GR" altLang="ko-KR" sz="1500" baseline="0" dirty="0" smtClean="0"/>
                        <a:t>μ</a:t>
                      </a:r>
                      <a:r>
                        <a:rPr lang="en-US" altLang="ko-KR" sz="1500" baseline="0" dirty="0" smtClean="0"/>
                        <a:t>m</a:t>
                      </a:r>
                      <a:r>
                        <a:rPr lang="en-US" altLang="ko-KR" sz="1500" baseline="30000" dirty="0" smtClean="0"/>
                        <a:t>-1</a:t>
                      </a:r>
                      <a:r>
                        <a:rPr lang="en-US" altLang="ko-KR" sz="1500" baseline="0" dirty="0" smtClean="0"/>
                        <a:t>)</a:t>
                      </a:r>
                      <a:endParaRPr lang="ko-KR" altLang="en-US" sz="1500" baseline="30000" dirty="0"/>
                    </a:p>
                  </a:txBody>
                  <a:tcPr/>
                </a:tc>
              </a:tr>
              <a:tr h="2048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dirty="0" smtClean="0"/>
                        <a:t>Layer1</a:t>
                      </a:r>
                      <a:endParaRPr lang="ko-KR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dirty="0" smtClean="0"/>
                        <a:t>p++ -Gap</a:t>
                      </a:r>
                      <a:endParaRPr lang="ko-KR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1</a:t>
                      </a:r>
                      <a:endParaRPr lang="ko-KR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 smtClean="0"/>
                        <a:t>≒</a:t>
                      </a:r>
                      <a:r>
                        <a:rPr lang="en-US" altLang="ko-KR" sz="1500" dirty="0" smtClean="0"/>
                        <a:t>0</a:t>
                      </a:r>
                      <a:endParaRPr lang="ko-KR" altLang="en-US" sz="1500" dirty="0"/>
                    </a:p>
                  </a:txBody>
                  <a:tcPr/>
                </a:tc>
              </a:tr>
              <a:tr h="4096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dirty="0" smtClean="0"/>
                        <a:t>Layer2</a:t>
                      </a:r>
                      <a:endParaRPr lang="ko-KR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p-Gap</a:t>
                      </a:r>
                      <a:endParaRPr lang="ko-KR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8(4)</a:t>
                      </a:r>
                      <a:endParaRPr lang="ko-KR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500" dirty="0" smtClean="0"/>
                        <a:t>≒</a:t>
                      </a:r>
                      <a:r>
                        <a:rPr lang="en-US" altLang="ko-KR" sz="1500" dirty="0" smtClean="0"/>
                        <a:t>0</a:t>
                      </a:r>
                      <a:endParaRPr lang="ko-KR" altLang="en-US" sz="1500" dirty="0"/>
                    </a:p>
                  </a:txBody>
                  <a:tcPr/>
                </a:tc>
              </a:tr>
              <a:tr h="4096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dirty="0" smtClean="0"/>
                        <a:t>Layer3</a:t>
                      </a:r>
                      <a:endParaRPr lang="ko-KR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TSBR</a:t>
                      </a:r>
                      <a:endParaRPr lang="ko-KR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dirty="0" smtClean="0"/>
                        <a:t>0.0003</a:t>
                      </a:r>
                      <a:endParaRPr lang="ko-KR" altLang="en-US" sz="1500" dirty="0" smtClean="0"/>
                    </a:p>
                    <a:p>
                      <a:pPr algn="ctr" latinLnBrk="1"/>
                      <a:endParaRPr lang="ko-KR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 smtClean="0"/>
                        <a:t>≒</a:t>
                      </a:r>
                      <a:r>
                        <a:rPr lang="en-US" altLang="ko-KR" sz="1500" dirty="0" smtClean="0"/>
                        <a:t>0</a:t>
                      </a:r>
                      <a:endParaRPr lang="ko-KR" altLang="en-US" sz="1500" dirty="0"/>
                    </a:p>
                  </a:txBody>
                  <a:tcPr/>
                </a:tc>
              </a:tr>
              <a:tr h="4096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Layer4</a:t>
                      </a:r>
                      <a:endParaRPr lang="ko-KR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Ramp down to A30</a:t>
                      </a:r>
                      <a:endParaRPr lang="ko-KR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dirty="0" smtClean="0"/>
                        <a:t>0.00023</a:t>
                      </a:r>
                      <a:endParaRPr lang="ko-KR" altLang="en-US" sz="1500" dirty="0" smtClean="0"/>
                    </a:p>
                    <a:p>
                      <a:pPr algn="ctr" latinLnBrk="1"/>
                      <a:endParaRPr lang="ko-KR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 smtClean="0"/>
                        <a:t>≒</a:t>
                      </a:r>
                      <a:r>
                        <a:rPr lang="en-US" altLang="ko-KR" sz="1500" dirty="0" smtClean="0"/>
                        <a:t>0</a:t>
                      </a:r>
                      <a:endParaRPr lang="ko-KR" altLang="en-US" sz="1500" dirty="0"/>
                    </a:p>
                  </a:txBody>
                  <a:tcPr/>
                </a:tc>
              </a:tr>
              <a:tr h="4096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Layer5</a:t>
                      </a:r>
                      <a:endParaRPr lang="ko-KR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p-A70</a:t>
                      </a:r>
                      <a:endParaRPr lang="ko-KR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0.3</a:t>
                      </a:r>
                      <a:endParaRPr lang="ko-KR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 smtClean="0"/>
                        <a:t>≒</a:t>
                      </a:r>
                      <a:r>
                        <a:rPr lang="en-US" altLang="ko-KR" sz="1500" dirty="0" smtClean="0"/>
                        <a:t>0</a:t>
                      </a:r>
                      <a:endParaRPr lang="ko-KR" altLang="en-US" sz="1500" dirty="0"/>
                    </a:p>
                  </a:txBody>
                  <a:tcPr/>
                </a:tc>
              </a:tr>
              <a:tr h="4096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Layer6</a:t>
                      </a:r>
                      <a:endParaRPr lang="ko-KR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p-</a:t>
                      </a:r>
                      <a:r>
                        <a:rPr lang="en-US" altLang="ko-KR" sz="1500" dirty="0" err="1" smtClean="0"/>
                        <a:t>AlInP</a:t>
                      </a:r>
                      <a:endParaRPr lang="ko-KR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0.7</a:t>
                      </a:r>
                      <a:endParaRPr lang="ko-KR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 smtClean="0"/>
                        <a:t>≒</a:t>
                      </a:r>
                      <a:r>
                        <a:rPr lang="en-US" altLang="ko-KR" sz="1500" dirty="0" smtClean="0"/>
                        <a:t>0</a:t>
                      </a:r>
                      <a:endParaRPr lang="ko-KR" altLang="en-US" sz="1500" dirty="0"/>
                    </a:p>
                  </a:txBody>
                  <a:tcPr/>
                </a:tc>
              </a:tr>
              <a:tr h="4096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Layer7</a:t>
                      </a:r>
                      <a:endParaRPr lang="ko-KR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u-</a:t>
                      </a:r>
                      <a:r>
                        <a:rPr lang="en-US" altLang="ko-KR" sz="1500" dirty="0" err="1" smtClean="0"/>
                        <a:t>AlInP</a:t>
                      </a:r>
                      <a:endParaRPr lang="ko-KR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dirty="0" smtClean="0"/>
                        <a:t>0.0005</a:t>
                      </a:r>
                      <a:endParaRPr lang="ko-KR" altLang="en-US" sz="1500" dirty="0" smtClean="0"/>
                    </a:p>
                    <a:p>
                      <a:pPr algn="ctr" latinLnBrk="1"/>
                      <a:endParaRPr lang="ko-KR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 smtClean="0"/>
                        <a:t>≒</a:t>
                      </a:r>
                      <a:r>
                        <a:rPr lang="en-US" altLang="ko-KR" sz="1500" dirty="0" smtClean="0"/>
                        <a:t>0</a:t>
                      </a:r>
                      <a:endParaRPr lang="ko-KR" altLang="en-US" sz="1500" dirty="0"/>
                    </a:p>
                  </a:txBody>
                  <a:tcPr/>
                </a:tc>
              </a:tr>
              <a:tr h="40965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Layer8</a:t>
                      </a:r>
                      <a:endParaRPr lang="ko-KR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MQW</a:t>
                      </a:r>
                      <a:r>
                        <a:rPr lang="en-US" altLang="ko-KR" sz="1500" baseline="0" dirty="0" smtClean="0"/>
                        <a:t> </a:t>
                      </a:r>
                      <a:r>
                        <a:rPr lang="en-US" altLang="ko-KR" sz="1500" dirty="0" err="1" smtClean="0"/>
                        <a:t>GaInP</a:t>
                      </a:r>
                      <a:endParaRPr lang="ko-KR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0.7(0.35)</a:t>
                      </a:r>
                      <a:endParaRPr lang="ko-KR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3.356</a:t>
                      </a:r>
                      <a:endParaRPr lang="ko-KR" altLang="en-US" sz="1500" dirty="0"/>
                    </a:p>
                  </a:txBody>
                  <a:tcPr/>
                </a:tc>
              </a:tr>
              <a:tr h="4096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Layer9</a:t>
                      </a:r>
                      <a:endParaRPr lang="ko-KR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n-A70</a:t>
                      </a:r>
                      <a:endParaRPr lang="ko-KR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0.5</a:t>
                      </a:r>
                      <a:endParaRPr lang="ko-KR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 smtClean="0"/>
                        <a:t>≒</a:t>
                      </a:r>
                      <a:r>
                        <a:rPr lang="en-US" altLang="ko-KR" sz="1500" dirty="0" smtClean="0"/>
                        <a:t>0</a:t>
                      </a:r>
                      <a:endParaRPr lang="ko-KR" altLang="en-US" sz="1500" dirty="0"/>
                    </a:p>
                  </a:txBody>
                  <a:tcPr/>
                </a:tc>
              </a:tr>
              <a:tr h="4096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Layer10</a:t>
                      </a:r>
                      <a:endParaRPr lang="ko-KR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n-A50</a:t>
                      </a:r>
                      <a:endParaRPr lang="ko-KR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0.5</a:t>
                      </a:r>
                      <a:endParaRPr lang="ko-KR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 smtClean="0"/>
                        <a:t>≒</a:t>
                      </a:r>
                      <a:r>
                        <a:rPr lang="en-US" altLang="ko-KR" sz="1500" dirty="0" smtClean="0"/>
                        <a:t>0</a:t>
                      </a:r>
                      <a:endParaRPr lang="ko-KR" altLang="en-US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785813" y="357188"/>
            <a:ext cx="800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2000" b="1">
                <a:latin typeface="휴먼엑스포" pitchFamily="18" charset="-127"/>
                <a:ea typeface="휴먼엑스포" pitchFamily="18" charset="-127"/>
              </a:rPr>
              <a:t>Epi-plus Epi</a:t>
            </a:r>
            <a:r>
              <a:rPr kumimoji="0" lang="ko-KR" altLang="en-US" sz="2000" b="1">
                <a:latin typeface="휴먼엑스포" pitchFamily="18" charset="-127"/>
                <a:ea typeface="휴먼엑스포" pitchFamily="18" charset="-127"/>
              </a:rPr>
              <a:t>의 각 </a:t>
            </a:r>
            <a:r>
              <a:rPr kumimoji="0" lang="en-US" altLang="ko-KR" sz="2000" b="1">
                <a:latin typeface="휴먼엑스포" pitchFamily="18" charset="-127"/>
                <a:ea typeface="휴먼엑스포" pitchFamily="18" charset="-127"/>
              </a:rPr>
              <a:t>Layer </a:t>
            </a:r>
            <a:r>
              <a:rPr kumimoji="0" lang="ko-KR" altLang="en-US" sz="2000" b="1">
                <a:latin typeface="휴먼엑스포" pitchFamily="18" charset="-127"/>
                <a:ea typeface="휴먼엑스포" pitchFamily="18" charset="-127"/>
              </a:rPr>
              <a:t>두께와 </a:t>
            </a:r>
            <a:r>
              <a:rPr kumimoji="0" lang="en-US" altLang="ko-KR" sz="2000" b="1">
                <a:latin typeface="휴먼엑스포" pitchFamily="18" charset="-127"/>
                <a:ea typeface="휴먼엑스포" pitchFamily="18" charset="-127"/>
              </a:rPr>
              <a:t>Absorption Coefficient</a:t>
            </a:r>
            <a:r>
              <a:rPr kumimoji="0" lang="ko-KR" altLang="en-US" sz="2000" b="1">
                <a:latin typeface="휴먼엑스포" pitchFamily="18" charset="-127"/>
                <a:ea typeface="휴먼엑스포" pitchFamily="18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1285875"/>
            <a:ext cx="3071812" cy="297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제목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pPr eaLnBrk="1" hangingPunct="1"/>
            <a:r>
              <a:rPr lang="en-US" altLang="ko-KR" sz="3200" smtClean="0">
                <a:latin typeface="휴먼엑스포" pitchFamily="18" charset="-127"/>
                <a:ea typeface="휴먼엑스포" pitchFamily="18" charset="-127"/>
              </a:rPr>
              <a:t>Absorption coefficient </a:t>
            </a:r>
            <a:endParaRPr lang="ko-KR" altLang="en-US" sz="3200" smtClean="0">
              <a:latin typeface="휴먼엑스포" pitchFamily="18" charset="-127"/>
              <a:ea typeface="휴먼엑스포" pitchFamily="18" charset="-127"/>
            </a:endParaRPr>
          </a:p>
        </p:txBody>
      </p:sp>
      <p:pic>
        <p:nvPicPr>
          <p:cNvPr id="10244" name="Picture 4" descr="http://www.ioffe.ru/SVA/NSM/Semicond/GaInP/Figs/b24_0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357313"/>
            <a:ext cx="2193925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71563" y="4429125"/>
            <a:ext cx="2500312" cy="738188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 err="1">
                <a:latin typeface="+mn-lt"/>
                <a:ea typeface="+mn-ea"/>
              </a:rPr>
              <a:t>AlInP</a:t>
            </a:r>
            <a:r>
              <a:rPr kumimoji="0" lang="en-US" altLang="ko-KR" sz="1400" dirty="0">
                <a:latin typeface="+mn-lt"/>
                <a:ea typeface="+mn-ea"/>
              </a:rPr>
              <a:t> Absorption coefficient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latin typeface="+mn-lt"/>
                <a:ea typeface="+mn-ea"/>
              </a:rPr>
              <a:t>620nm </a:t>
            </a:r>
            <a:r>
              <a:rPr kumimoji="0" lang="ko-KR" altLang="en-US" sz="1400" dirty="0">
                <a:latin typeface="+mn-lt"/>
                <a:ea typeface="+mn-ea"/>
              </a:rPr>
              <a:t>파장에서 </a:t>
            </a:r>
            <a:r>
              <a:rPr kumimoji="0" lang="en-US" altLang="ko-KR" sz="1400" dirty="0">
                <a:latin typeface="+mn-lt"/>
                <a:ea typeface="+mn-ea"/>
              </a:rPr>
              <a:t>photon energy = 2.0ev</a:t>
            </a:r>
            <a:endParaRPr kumimoji="0" lang="ko-KR" altLang="en-US" sz="1400" dirty="0">
              <a:latin typeface="+mn-lt"/>
              <a:ea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7688" y="4429125"/>
            <a:ext cx="2643187" cy="738188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 err="1">
                <a:latin typeface="+mn-lt"/>
                <a:ea typeface="+mn-ea"/>
              </a:rPr>
              <a:t>GaInP</a:t>
            </a:r>
            <a:r>
              <a:rPr kumimoji="0" lang="en-US" altLang="ko-KR" sz="1400" dirty="0">
                <a:latin typeface="+mn-lt"/>
                <a:ea typeface="+mn-ea"/>
              </a:rPr>
              <a:t> Absorption coefficient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latin typeface="+mn-lt"/>
                <a:ea typeface="+mn-ea"/>
              </a:rPr>
              <a:t>620nm </a:t>
            </a:r>
            <a:r>
              <a:rPr kumimoji="0" lang="ko-KR" altLang="en-US" sz="1400" dirty="0">
                <a:latin typeface="+mn-lt"/>
                <a:ea typeface="+mn-ea"/>
              </a:rPr>
              <a:t>파장에서 </a:t>
            </a:r>
            <a:r>
              <a:rPr kumimoji="0" lang="en-US" altLang="ko-KR" sz="1400" dirty="0">
                <a:latin typeface="+mn-lt"/>
                <a:ea typeface="+mn-ea"/>
              </a:rPr>
              <a:t>photon energy = 2.0ev</a:t>
            </a:r>
            <a:endParaRPr kumimoji="0" lang="ko-KR" altLang="en-US" sz="1400" dirty="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제목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pPr eaLnBrk="1" hangingPunct="1"/>
            <a:r>
              <a:rPr lang="en-US" altLang="ko-KR" sz="3200" smtClean="0">
                <a:latin typeface="휴먼엑스포" pitchFamily="18" charset="-127"/>
                <a:ea typeface="휴먼엑스포" pitchFamily="18" charset="-127"/>
              </a:rPr>
              <a:t>Absorption coefficient </a:t>
            </a:r>
            <a:endParaRPr lang="ko-KR" altLang="en-US" sz="3200" smtClean="0">
              <a:latin typeface="휴먼엑스포" pitchFamily="18" charset="-127"/>
              <a:ea typeface="휴먼엑스포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928688" y="3929063"/>
            <a:ext cx="7429500" cy="160020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it-IT" altLang="ko-KR" sz="1400" dirty="0">
                <a:latin typeface="+mn-lt"/>
                <a:ea typeface="+mn-ea"/>
              </a:rPr>
              <a:t>• GaInp</a:t>
            </a:r>
            <a:r>
              <a:rPr kumimoji="0" lang="ko-KR" altLang="en-US" sz="1400" dirty="0">
                <a:latin typeface="+mn-lt"/>
                <a:ea typeface="+mn-ea"/>
              </a:rPr>
              <a:t>의 </a:t>
            </a:r>
            <a:r>
              <a:rPr kumimoji="0" lang="en-US" altLang="ko-KR" sz="1400" dirty="0">
                <a:latin typeface="휴먼엑스포" pitchFamily="18" charset="-127"/>
                <a:ea typeface="휴먼엑스포" pitchFamily="18" charset="-127"/>
              </a:rPr>
              <a:t>Absorption coefficient </a:t>
            </a:r>
            <a:r>
              <a:rPr kumimoji="0" lang="ko-KR" altLang="en-US" sz="1400" dirty="0">
                <a:latin typeface="휴먼엑스포" pitchFamily="18" charset="-127"/>
                <a:ea typeface="휴먼엑스포" pitchFamily="18" charset="-127"/>
              </a:rPr>
              <a:t>계산</a:t>
            </a:r>
            <a:endParaRPr kumimoji="0" lang="en-US" altLang="ko-KR" sz="1400" dirty="0"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dirty="0">
                <a:latin typeface="+mn-lt"/>
                <a:ea typeface="+mn-ea"/>
              </a:rPr>
              <a:t> </a:t>
            </a:r>
            <a:r>
              <a:rPr kumimoji="0" lang="it-IT" altLang="ko-KR" sz="1400" dirty="0">
                <a:latin typeface="+mn-lt"/>
                <a:ea typeface="+mn-ea"/>
              </a:rPr>
              <a:t>α(</a:t>
            </a:r>
            <a:r>
              <a:rPr kumimoji="0" lang="it-IT" altLang="ko-KR" sz="1400" i="1" dirty="0">
                <a:latin typeface="+mn-lt"/>
                <a:ea typeface="+mn-ea"/>
              </a:rPr>
              <a:t>E) = 5.5 (E − Eg) +1.5 (E − Eg − 0.1)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it-IT" altLang="ko-KR" sz="1400" i="1" dirty="0">
                <a:latin typeface="+mn-lt"/>
                <a:ea typeface="+mn-ea"/>
              </a:rPr>
              <a:t>E=2.0ev , </a:t>
            </a:r>
            <a:r>
              <a:rPr kumimoji="0" lang="it-IT" altLang="ko-KR" sz="1400" dirty="0">
                <a:latin typeface="+mn-lt"/>
                <a:ea typeface="+mn-ea"/>
              </a:rPr>
              <a:t>α=3.356</a:t>
            </a:r>
            <a:r>
              <a:rPr kumimoji="0" lang="el-GR" altLang="ko-KR" sz="1400" dirty="0">
                <a:latin typeface="+mn-lt"/>
                <a:ea typeface="+mn-ea"/>
              </a:rPr>
              <a:t>μ</a:t>
            </a:r>
            <a:r>
              <a:rPr kumimoji="0" lang="en-US" altLang="ko-KR" sz="1400" dirty="0">
                <a:latin typeface="+mn-lt"/>
                <a:ea typeface="+mn-ea"/>
              </a:rPr>
              <a:t>m</a:t>
            </a:r>
            <a:r>
              <a:rPr kumimoji="0" lang="en-US" altLang="ko-KR" sz="1400" baseline="30000" dirty="0">
                <a:latin typeface="+mn-lt"/>
                <a:ea typeface="+mn-ea"/>
              </a:rPr>
              <a:t>-1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dirty="0">
                <a:latin typeface="휴먼엑스포" pitchFamily="18" charset="-127"/>
                <a:ea typeface="휴먼엑스포" pitchFamily="18" charset="-127"/>
              </a:rPr>
              <a:t>참조 </a:t>
            </a:r>
            <a:r>
              <a:rPr kumimoji="0" lang="en-US" altLang="ko-KR" sz="1400" dirty="0">
                <a:latin typeface="휴먼엑스포" pitchFamily="18" charset="-127"/>
                <a:ea typeface="휴먼엑스포" pitchFamily="18" charset="-127"/>
              </a:rPr>
              <a:t>- </a:t>
            </a:r>
            <a:r>
              <a:rPr kumimoji="0" lang="en-US" altLang="ko-KR" sz="1400" b="1" dirty="0" err="1">
                <a:latin typeface="+mn-lt"/>
                <a:ea typeface="+mn-ea"/>
              </a:rPr>
              <a:t>Passivation</a:t>
            </a:r>
            <a:r>
              <a:rPr kumimoji="0" lang="en-US" altLang="ko-KR" sz="1400" b="1" dirty="0">
                <a:latin typeface="+mn-lt"/>
                <a:ea typeface="+mn-ea"/>
              </a:rPr>
              <a:t> of Interfaces in High-Efficiency Photovoltaic Devices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latin typeface="+mn-lt"/>
                <a:ea typeface="+mn-ea"/>
              </a:rPr>
              <a:t>May 1999 • NREL/CP-520-26494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latin typeface="+mn-lt"/>
                <a:ea typeface="+mn-ea"/>
              </a:rPr>
              <a:t>S.R. Kurtz, J.M. Olson, D.J. Friedman, J.F. </a:t>
            </a:r>
            <a:r>
              <a:rPr kumimoji="0" lang="en-US" altLang="ko-KR" sz="1400" dirty="0" err="1">
                <a:latin typeface="+mn-lt"/>
                <a:ea typeface="+mn-ea"/>
              </a:rPr>
              <a:t>Geisz</a:t>
            </a:r>
            <a:r>
              <a:rPr kumimoji="0" lang="en-US" altLang="ko-KR" sz="1400" dirty="0">
                <a:latin typeface="+mn-lt"/>
                <a:ea typeface="+mn-ea"/>
              </a:rPr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latin typeface="+mn-lt"/>
                <a:ea typeface="+mn-ea"/>
              </a:rPr>
              <a:t>and A.E. </a:t>
            </a:r>
            <a:r>
              <a:rPr kumimoji="0" lang="en-US" altLang="ko-KR" sz="1400" dirty="0" err="1">
                <a:latin typeface="+mn-lt"/>
                <a:ea typeface="+mn-ea"/>
              </a:rPr>
              <a:t>Kibbler</a:t>
            </a:r>
            <a:r>
              <a:rPr kumimoji="0" lang="en-US" altLang="ko-KR" sz="1400" dirty="0">
                <a:latin typeface="+mn-lt"/>
                <a:ea typeface="+mn-ea"/>
              </a:rPr>
              <a:t>) </a:t>
            </a:r>
          </a:p>
        </p:txBody>
      </p:sp>
      <p:pic>
        <p:nvPicPr>
          <p:cNvPr id="11268" name="Picture 2" descr="http://www.ioffe.ru/SVA/NSM/Semicond/GaP/Figs/54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0000">
            <a:off x="1165225" y="1243013"/>
            <a:ext cx="3355975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072063" y="1857375"/>
            <a:ext cx="2500312" cy="523875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 err="1">
                <a:latin typeface="+mn-lt"/>
                <a:ea typeface="+mn-ea"/>
              </a:rPr>
              <a:t>GaP</a:t>
            </a:r>
            <a:r>
              <a:rPr kumimoji="0" lang="en-US" altLang="ko-KR" sz="1400" dirty="0">
                <a:latin typeface="+mn-lt"/>
                <a:ea typeface="+mn-ea"/>
              </a:rPr>
              <a:t> Absorption coefficient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latin typeface="+mn-lt"/>
                <a:ea typeface="+mn-ea"/>
              </a:rPr>
              <a:t>photon energy = 2.0ev</a:t>
            </a:r>
            <a:endParaRPr kumimoji="0" lang="ko-KR" altLang="en-US" sz="1400" dirty="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142875" y="714375"/>
            <a:ext cx="8229600" cy="4286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dirty="0" smtClean="0">
                <a:latin typeface="휴먼엑스포" pitchFamily="18" charset="-127"/>
                <a:ea typeface="휴먼엑스포" pitchFamily="18" charset="-127"/>
              </a:rPr>
              <a:t>Simulation results</a:t>
            </a:r>
            <a:endParaRPr lang="ko-KR" altLang="en-US" dirty="0">
              <a:latin typeface="휴먼엑스포" pitchFamily="18" charset="-127"/>
              <a:ea typeface="휴먼엑스포" pitchFamily="18" charset="-127"/>
            </a:endParaRPr>
          </a:p>
        </p:txBody>
      </p:sp>
      <p:sp>
        <p:nvSpPr>
          <p:cNvPr id="12291" name="TextBox 9"/>
          <p:cNvSpPr txBox="1">
            <a:spLocks noChangeArrowheads="1"/>
          </p:cNvSpPr>
          <p:nvPr/>
        </p:nvSpPr>
        <p:spPr bwMode="auto">
          <a:xfrm>
            <a:off x="857250" y="1785938"/>
            <a:ext cx="657225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• </a:t>
            </a:r>
            <a:r>
              <a:rPr kumimoji="0" lang="ko-KR" altLang="en-US">
                <a:latin typeface="맑은 고딕" pitchFamily="50" charset="-127"/>
                <a:ea typeface="맑은 고딕" pitchFamily="50" charset="-127"/>
              </a:rPr>
              <a:t>각 층의 조사된 </a:t>
            </a:r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Parameter</a:t>
            </a:r>
            <a:r>
              <a:rPr kumimoji="0" lang="ko-KR" altLang="en-US">
                <a:latin typeface="맑은 고딕" pitchFamily="50" charset="-127"/>
                <a:ea typeface="맑은 고딕" pitchFamily="50" charset="-127"/>
              </a:rPr>
              <a:t>들을 이용하여 </a:t>
            </a:r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MATLAB</a:t>
            </a:r>
            <a:r>
              <a:rPr kumimoji="0" lang="ko-KR" altLang="en-US">
                <a:latin typeface="맑은 고딕" pitchFamily="50" charset="-127"/>
                <a:ea typeface="맑은 고딕" pitchFamily="50" charset="-127"/>
              </a:rPr>
              <a:t>으로 시뮬레이션 실시</a:t>
            </a:r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endParaRPr kumimoji="0" lang="en-US" altLang="ko-KR">
              <a:latin typeface="맑은 고딕" pitchFamily="50" charset="-127"/>
              <a:ea typeface="맑은 고딕" pitchFamily="50" charset="-127"/>
            </a:endParaRPr>
          </a:p>
          <a:p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• </a:t>
            </a:r>
            <a:r>
              <a:rPr kumimoji="0" lang="ko-KR" altLang="en-US">
                <a:latin typeface="맑은 고딕" pitchFamily="50" charset="-127"/>
                <a:ea typeface="맑은 고딕" pitchFamily="50" charset="-127"/>
              </a:rPr>
              <a:t>현재 보유한 </a:t>
            </a:r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epi</a:t>
            </a:r>
            <a:r>
              <a:rPr kumimoji="0" lang="ko-KR" altLang="en-US">
                <a:latin typeface="맑은 고딕" pitchFamily="50" charset="-127"/>
                <a:ea typeface="맑은 고딕" pitchFamily="50" charset="-127"/>
              </a:rPr>
              <a:t>의 구조 </a:t>
            </a:r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(Layer2 8</a:t>
            </a:r>
            <a:r>
              <a:rPr kumimoji="0" lang="el-GR" altLang="ko-KR">
                <a:latin typeface="맑은 고딕" pitchFamily="50" charset="-127"/>
                <a:ea typeface="맑은 고딕" pitchFamily="50" charset="-127"/>
              </a:rPr>
              <a:t>μ</a:t>
            </a:r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m, Layer8 MQW 0.7</a:t>
            </a:r>
            <a:r>
              <a:rPr kumimoji="0" lang="el-GR" altLang="ko-KR">
                <a:latin typeface="맑은 고딕" pitchFamily="50" charset="-127"/>
                <a:ea typeface="맑은 고딕" pitchFamily="50" charset="-127"/>
              </a:rPr>
              <a:t>μ</a:t>
            </a:r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m)</a:t>
            </a:r>
            <a:r>
              <a:rPr kumimoji="0" lang="ko-KR" altLang="en-US">
                <a:latin typeface="맑은 고딕" pitchFamily="50" charset="-127"/>
                <a:ea typeface="맑은 고딕" pitchFamily="50" charset="-127"/>
              </a:rPr>
              <a:t>와 주문할 </a:t>
            </a:r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wafer</a:t>
            </a:r>
            <a:r>
              <a:rPr kumimoji="0" lang="ko-KR" altLang="en-US">
                <a:latin typeface="맑은 고딕" pitchFamily="50" charset="-127"/>
                <a:ea typeface="맑은 고딕" pitchFamily="50" charset="-127"/>
              </a:rPr>
              <a:t>의 </a:t>
            </a:r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epi</a:t>
            </a:r>
            <a:r>
              <a:rPr kumimoji="0" lang="ko-KR" altLang="en-US">
                <a:latin typeface="맑은 고딕" pitchFamily="50" charset="-127"/>
                <a:ea typeface="맑은 고딕" pitchFamily="50" charset="-127"/>
              </a:rPr>
              <a:t>구조 </a:t>
            </a:r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(Layer2 4</a:t>
            </a:r>
            <a:r>
              <a:rPr kumimoji="0" lang="el-GR" altLang="ko-KR">
                <a:latin typeface="맑은 고딕" pitchFamily="50" charset="-127"/>
                <a:ea typeface="맑은 고딕" pitchFamily="50" charset="-127"/>
              </a:rPr>
              <a:t>μ</a:t>
            </a:r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m, Layer8 MQW 0.35</a:t>
            </a:r>
            <a:r>
              <a:rPr kumimoji="0" lang="el-GR" altLang="ko-KR">
                <a:latin typeface="맑은 고딕" pitchFamily="50" charset="-127"/>
                <a:ea typeface="맑은 고딕" pitchFamily="50" charset="-127"/>
              </a:rPr>
              <a:t>μ</a:t>
            </a:r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m)</a:t>
            </a:r>
            <a:r>
              <a:rPr kumimoji="0" lang="ko-KR" altLang="en-US">
                <a:latin typeface="맑은 고딕" pitchFamily="50" charset="-127"/>
                <a:ea typeface="맑은 고딕" pitchFamily="50" charset="-127"/>
              </a:rPr>
              <a:t>의</a:t>
            </a:r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 2</a:t>
            </a:r>
            <a:r>
              <a:rPr kumimoji="0" lang="ko-KR" altLang="en-US">
                <a:latin typeface="맑은 고딕" pitchFamily="50" charset="-127"/>
                <a:ea typeface="맑은 고딕" pitchFamily="50" charset="-127"/>
              </a:rPr>
              <a:t>가지 경우에 대하여 시뮬레이션 하였습니다</a:t>
            </a:r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endParaRPr kumimoji="0" lang="en-US" altLang="ko-KR">
              <a:latin typeface="맑은 고딕" pitchFamily="50" charset="-127"/>
              <a:ea typeface="맑은 고딕" pitchFamily="50" charset="-127"/>
            </a:endParaRPr>
          </a:p>
          <a:p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• p-A70, n-A70</a:t>
            </a:r>
            <a:r>
              <a:rPr kumimoji="0" lang="ko-KR" altLang="en-US">
                <a:latin typeface="맑은 고딕" pitchFamily="50" charset="-127"/>
                <a:ea typeface="맑은 고딕" pitchFamily="50" charset="-127"/>
              </a:rPr>
              <a:t>과 같은 경우 </a:t>
            </a:r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AlInP</a:t>
            </a:r>
            <a:r>
              <a:rPr kumimoji="0" lang="ko-KR" altLang="en-US">
                <a:latin typeface="맑은 고딕" pitchFamily="50" charset="-127"/>
                <a:ea typeface="맑은 고딕" pitchFamily="50" charset="-127"/>
              </a:rPr>
              <a:t>의 구조로 생각되어 이의 </a:t>
            </a:r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parameter</a:t>
            </a:r>
            <a:r>
              <a:rPr kumimoji="0" lang="ko-KR" altLang="en-US">
                <a:latin typeface="맑은 고딕" pitchFamily="50" charset="-127"/>
                <a:ea typeface="맑은 고딕" pitchFamily="50" charset="-127"/>
              </a:rPr>
              <a:t>를 사용하였습니다</a:t>
            </a:r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endParaRPr kumimoji="0" lang="en-US" altLang="ko-KR">
              <a:latin typeface="맑은 고딕" pitchFamily="50" charset="-127"/>
              <a:ea typeface="맑은 고딕" pitchFamily="50" charset="-127"/>
            </a:endParaRPr>
          </a:p>
          <a:p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• </a:t>
            </a:r>
            <a:r>
              <a:rPr kumimoji="0" lang="ko-KR" altLang="en-US">
                <a:latin typeface="맑은 고딕" pitchFamily="50" charset="-127"/>
                <a:ea typeface="맑은 고딕" pitchFamily="50" charset="-127"/>
              </a:rPr>
              <a:t>소자의 아래쪽 반사막의 반사도는 </a:t>
            </a:r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100%</a:t>
            </a:r>
            <a:r>
              <a:rPr kumimoji="0" lang="ko-KR" altLang="en-US">
                <a:latin typeface="맑은 고딕" pitchFamily="50" charset="-127"/>
                <a:ea typeface="맑은 고딕" pitchFamily="50" charset="-127"/>
              </a:rPr>
              <a:t>를 가정하였습니다</a:t>
            </a:r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endParaRPr kumimoji="0" lang="ko-KR" altLang="en-US">
              <a:latin typeface="맑은 고딕" pitchFamily="50" charset="-127"/>
              <a:ea typeface="맑은 고딕" pitchFamily="50" charset="-127"/>
            </a:endParaRPr>
          </a:p>
          <a:p>
            <a:endParaRPr kumimoji="0" lang="en-US" altLang="ko-KR">
              <a:latin typeface="맑은 고딕" pitchFamily="50" charset="-127"/>
              <a:ea typeface="맑은 고딕" pitchFamily="50" charset="-127"/>
            </a:endParaRPr>
          </a:p>
          <a:p>
            <a:endParaRPr kumimoji="0" lang="ko-KR" altLang="en-US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sz="3200" dirty="0" smtClean="0">
                <a:latin typeface="휴먼엑스포" pitchFamily="18" charset="-127"/>
                <a:ea typeface="휴먼엑스포" pitchFamily="18" charset="-127"/>
              </a:rPr>
              <a:t>Layer2 8</a:t>
            </a:r>
            <a:r>
              <a:rPr lang="el-GR" altLang="ko-KR" sz="3200" dirty="0" smtClean="0">
                <a:latin typeface="휴먼엑스포" pitchFamily="18" charset="-127"/>
                <a:ea typeface="휴먼엑스포" pitchFamily="18" charset="-127"/>
              </a:rPr>
              <a:t>μ</a:t>
            </a:r>
            <a:r>
              <a:rPr lang="en-US" altLang="ko-KR" sz="3200" dirty="0" smtClean="0">
                <a:latin typeface="휴먼엑스포" pitchFamily="18" charset="-127"/>
                <a:ea typeface="휴먼엑스포" pitchFamily="18" charset="-127"/>
              </a:rPr>
              <a:t>m, Layer8 MQW 0.7</a:t>
            </a:r>
            <a:r>
              <a:rPr lang="el-GR" altLang="ko-KR" sz="3200" dirty="0" smtClean="0">
                <a:latin typeface="휴먼엑스포" pitchFamily="18" charset="-127"/>
                <a:ea typeface="휴먼엑스포" pitchFamily="18" charset="-127"/>
              </a:rPr>
              <a:t>μ</a:t>
            </a:r>
            <a:r>
              <a:rPr lang="en-US" altLang="ko-KR" sz="3200" dirty="0" smtClean="0">
                <a:latin typeface="휴먼엑스포" pitchFamily="18" charset="-127"/>
                <a:ea typeface="휴먼엑스포" pitchFamily="18" charset="-127"/>
              </a:rPr>
              <a:t>m</a:t>
            </a:r>
            <a:br>
              <a:rPr lang="en-US" altLang="ko-KR" sz="3200" dirty="0" smtClean="0">
                <a:latin typeface="휴먼엑스포" pitchFamily="18" charset="-127"/>
                <a:ea typeface="휴먼엑스포" pitchFamily="18" charset="-127"/>
              </a:rPr>
            </a:br>
            <a:r>
              <a:rPr lang="en-US" altLang="ko-KR" sz="3200" dirty="0" smtClean="0">
                <a:latin typeface="휴먼엑스포" pitchFamily="18" charset="-127"/>
                <a:ea typeface="휴먼엑스포" pitchFamily="18" charset="-127"/>
              </a:rPr>
              <a:t>Simulation</a:t>
            </a:r>
            <a:endParaRPr lang="ko-KR" altLang="en-US" sz="3200" dirty="0">
              <a:latin typeface="휴먼엑스포" pitchFamily="18" charset="-127"/>
              <a:ea typeface="휴먼엑스포" pitchFamily="18" charset="-127"/>
            </a:endParaRPr>
          </a:p>
        </p:txBody>
      </p:sp>
      <p:graphicFrame>
        <p:nvGraphicFramePr>
          <p:cNvPr id="3074" name="Object 1"/>
          <p:cNvGraphicFramePr>
            <a:graphicFrameLocks noChangeAspect="1"/>
          </p:cNvGraphicFramePr>
          <p:nvPr/>
        </p:nvGraphicFramePr>
        <p:xfrm>
          <a:off x="857250" y="1785938"/>
          <a:ext cx="2571750" cy="1016000"/>
        </p:xfrm>
        <a:graphic>
          <a:graphicData uri="http://schemas.openxmlformats.org/presentationml/2006/ole">
            <p:oleObj spid="_x0000_s3074" name="Equation" r:id="rId3" imgW="1688760" imgH="711000" progId="Equation.3">
              <p:embed/>
            </p:oleObj>
          </a:graphicData>
        </a:graphic>
      </p:graphicFrame>
      <p:graphicFrame>
        <p:nvGraphicFramePr>
          <p:cNvPr id="3075" name="Object 2"/>
          <p:cNvGraphicFramePr>
            <a:graphicFrameLocks noChangeAspect="1"/>
          </p:cNvGraphicFramePr>
          <p:nvPr/>
        </p:nvGraphicFramePr>
        <p:xfrm>
          <a:off x="857250" y="3214688"/>
          <a:ext cx="3325813" cy="3154362"/>
        </p:xfrm>
        <a:graphic>
          <a:graphicData uri="http://schemas.openxmlformats.org/presentationml/2006/ole">
            <p:oleObj spid="_x0000_s3075" name="Equation" r:id="rId4" imgW="1993680" imgH="2095200" progId="Equation.3">
              <p:embed/>
            </p:oleObj>
          </a:graphicData>
        </a:graphic>
      </p:graphicFrame>
      <p:sp>
        <p:nvSpPr>
          <p:cNvPr id="3077" name="TextBox 5"/>
          <p:cNvSpPr txBox="1">
            <a:spLocks noChangeArrowheads="1"/>
          </p:cNvSpPr>
          <p:nvPr/>
        </p:nvSpPr>
        <p:spPr bwMode="auto">
          <a:xfrm>
            <a:off x="928688" y="2857500"/>
            <a:ext cx="2643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• GaInP MQW</a:t>
            </a:r>
            <a:r>
              <a:rPr kumimoji="0" lang="ko-KR" altLang="en-US">
                <a:latin typeface="맑은 고딕" pitchFamily="50" charset="-127"/>
                <a:ea typeface="맑은 고딕" pitchFamily="50" charset="-127"/>
              </a:rPr>
              <a:t>에서 </a:t>
            </a:r>
          </a:p>
        </p:txBody>
      </p:sp>
      <p:sp>
        <p:nvSpPr>
          <p:cNvPr id="3078" name="TextBox 6"/>
          <p:cNvSpPr txBox="1">
            <a:spLocks noChangeArrowheads="1"/>
          </p:cNvSpPr>
          <p:nvPr/>
        </p:nvSpPr>
        <p:spPr bwMode="auto">
          <a:xfrm>
            <a:off x="2286000" y="4572000"/>
            <a:ext cx="2643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(QW width)</a:t>
            </a:r>
          </a:p>
        </p:txBody>
      </p:sp>
      <p:sp>
        <p:nvSpPr>
          <p:cNvPr id="3079" name="TextBox 7"/>
          <p:cNvSpPr txBox="1">
            <a:spLocks noChangeArrowheads="1"/>
          </p:cNvSpPr>
          <p:nvPr/>
        </p:nvSpPr>
        <p:spPr bwMode="auto">
          <a:xfrm>
            <a:off x="785813" y="1357313"/>
            <a:ext cx="2643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• Epi</a:t>
            </a:r>
            <a:r>
              <a:rPr kumimoji="0" lang="ko-KR" altLang="en-US">
                <a:latin typeface="맑은 고딕" pitchFamily="50" charset="-127"/>
                <a:ea typeface="맑은 고딕" pitchFamily="50" charset="-127"/>
              </a:rPr>
              <a:t>의 총 </a:t>
            </a:r>
            <a:r>
              <a:rPr kumimoji="0" lang="en-US" altLang="ko-KR">
                <a:latin typeface="맑은 고딕" pitchFamily="50" charset="-127"/>
                <a:ea typeface="맑은 고딕" pitchFamily="50" charset="-127"/>
              </a:rPr>
              <a:t>loss</a:t>
            </a:r>
            <a:endParaRPr kumimoji="0" lang="ko-KR" altLang="en-US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75" y="785813"/>
            <a:ext cx="4643438" cy="3482975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785813" y="4572000"/>
            <a:ext cx="6572250" cy="923925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dirty="0">
                <a:latin typeface="+mn-lt"/>
                <a:ea typeface="+mn-ea"/>
              </a:rPr>
              <a:t>그래프 상의 최대값에 해당하는 </a:t>
            </a:r>
            <a:r>
              <a:rPr kumimoji="0" lang="en-US" altLang="ko-KR" dirty="0">
                <a:latin typeface="+mn-lt"/>
                <a:ea typeface="+mn-ea"/>
              </a:rPr>
              <a:t>x</a:t>
            </a:r>
            <a:r>
              <a:rPr kumimoji="0" lang="ko-KR" altLang="en-US" dirty="0">
                <a:latin typeface="+mn-lt"/>
                <a:ea typeface="+mn-ea"/>
              </a:rPr>
              <a:t>축의 </a:t>
            </a:r>
            <a:r>
              <a:rPr kumimoji="0" lang="en-US" altLang="ko-KR" dirty="0" err="1">
                <a:latin typeface="+mn-lt"/>
                <a:ea typeface="+mn-ea"/>
              </a:rPr>
              <a:t>Topt</a:t>
            </a:r>
            <a:r>
              <a:rPr kumimoji="0" lang="en-US" altLang="ko-KR" dirty="0">
                <a:latin typeface="+mn-lt"/>
                <a:ea typeface="+mn-ea"/>
              </a:rPr>
              <a:t> = 0.0440 (4.4%)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>
                <a:latin typeface="+mn-lt"/>
                <a:ea typeface="+mn-ea"/>
              </a:rPr>
              <a:t>                         </a:t>
            </a:r>
            <a:r>
              <a:rPr kumimoji="0" lang="ko-KR" altLang="en-US" dirty="0">
                <a:latin typeface="+mn-lt"/>
                <a:ea typeface="+mn-ea"/>
              </a:rPr>
              <a:t>로</a:t>
            </a:r>
            <a:r>
              <a:rPr kumimoji="0" lang="en-US" altLang="ko-KR" dirty="0">
                <a:latin typeface="+mn-lt"/>
                <a:ea typeface="+mn-ea"/>
              </a:rPr>
              <a:t> </a:t>
            </a:r>
            <a:r>
              <a:rPr kumimoji="0" lang="ko-KR" altLang="en-US" dirty="0">
                <a:latin typeface="+mn-lt"/>
                <a:ea typeface="+mn-ea"/>
              </a:rPr>
              <a:t>계산된 </a:t>
            </a:r>
            <a:r>
              <a:rPr kumimoji="0" lang="en-US" altLang="ko-KR" dirty="0" err="1">
                <a:latin typeface="+mn-lt"/>
                <a:ea typeface="+mn-ea"/>
              </a:rPr>
              <a:t>Topt</a:t>
            </a:r>
            <a:r>
              <a:rPr kumimoji="0" lang="en-US" altLang="ko-KR" dirty="0">
                <a:latin typeface="+mn-lt"/>
                <a:ea typeface="+mn-ea"/>
              </a:rPr>
              <a:t> = 0.439(4.39%)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latin typeface="+mn-lt"/>
              <a:ea typeface="+mn-ea"/>
            </a:endParaRP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071563" y="4857750"/>
          <a:ext cx="1797050" cy="428625"/>
        </p:xfrm>
        <a:graphic>
          <a:graphicData uri="http://schemas.openxmlformats.org/presentationml/2006/ole">
            <p:oleObj spid="_x0000_s4098" name="Equation" r:id="rId4" imgW="106668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613</Words>
  <Application>Microsoft Office PowerPoint</Application>
  <PresentationFormat>화면 슬라이드 쇼(4:3)</PresentationFormat>
  <Paragraphs>135</Paragraphs>
  <Slides>11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21" baseType="lpstr">
      <vt:lpstr>굴림</vt:lpstr>
      <vt:lpstr>Arial</vt:lpstr>
      <vt:lpstr>맑은 고딕</vt:lpstr>
      <vt:lpstr>휴먼엑스포</vt:lpstr>
      <vt:lpstr>Tahoma</vt:lpstr>
      <vt:lpstr>신그래픽</vt:lpstr>
      <vt:lpstr>굴림체</vt:lpstr>
      <vt:lpstr>한컴돋움</vt:lpstr>
      <vt:lpstr>Office 테마</vt:lpstr>
      <vt:lpstr>Equation</vt:lpstr>
      <vt:lpstr>Epi-Plus epi structure</vt:lpstr>
      <vt:lpstr>Transmittance optimizing (AS normal LED epi의 값으로 simulation)</vt:lpstr>
      <vt:lpstr>슬라이드 3</vt:lpstr>
      <vt:lpstr>슬라이드 4</vt:lpstr>
      <vt:lpstr>Absorption coefficient </vt:lpstr>
      <vt:lpstr>Absorption coefficient </vt:lpstr>
      <vt:lpstr>Simulation results</vt:lpstr>
      <vt:lpstr>Layer2 8μm, Layer8 MQW 0.7μm Simulation</vt:lpstr>
      <vt:lpstr>슬라이드 9</vt:lpstr>
      <vt:lpstr>Layer2 4μm, Layer8 MQW 0.35μm Simulation</vt:lpstr>
      <vt:lpstr>슬라이드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광현</dc:creator>
  <cp:lastModifiedBy>정훟^^</cp:lastModifiedBy>
  <cp:revision>37</cp:revision>
  <dcterms:created xsi:type="dcterms:W3CDTF">2008-05-01T05:36:29Z</dcterms:created>
  <dcterms:modified xsi:type="dcterms:W3CDTF">2008-08-26T08:30:19Z</dcterms:modified>
</cp:coreProperties>
</file>