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56" r:id="rId3"/>
    <p:sldId id="311" r:id="rId4"/>
    <p:sldId id="312" r:id="rId5"/>
    <p:sldId id="321" r:id="rId6"/>
    <p:sldId id="313" r:id="rId7"/>
    <p:sldId id="314" r:id="rId8"/>
    <p:sldId id="316" r:id="rId9"/>
    <p:sldId id="317" r:id="rId10"/>
    <p:sldId id="318" r:id="rId11"/>
    <p:sldId id="319" r:id="rId12"/>
    <p:sldId id="320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sjamsl" initials="s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76" autoAdjust="0"/>
    <p:restoredTop sz="86203" autoAdjust="0"/>
  </p:normalViewPr>
  <p:slideViewPr>
    <p:cSldViewPr snapToGrid="0">
      <p:cViewPr varScale="1">
        <p:scale>
          <a:sx n="114" d="100"/>
          <a:sy n="114" d="100"/>
        </p:scale>
        <p:origin x="178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12" Type="http://schemas.openxmlformats.org/officeDocument/2006/relationships/image" Target="../media/image69.wmf"/><Relationship Id="rId2" Type="http://schemas.openxmlformats.org/officeDocument/2006/relationships/image" Target="../media/image59.wmf"/><Relationship Id="rId1" Type="http://schemas.openxmlformats.org/officeDocument/2006/relationships/image" Target="../media/image54.wmf"/><Relationship Id="rId6" Type="http://schemas.openxmlformats.org/officeDocument/2006/relationships/image" Target="../media/image63.wmf"/><Relationship Id="rId11" Type="http://schemas.openxmlformats.org/officeDocument/2006/relationships/image" Target="../media/image68.wmf"/><Relationship Id="rId5" Type="http://schemas.openxmlformats.org/officeDocument/2006/relationships/image" Target="../media/image62.wmf"/><Relationship Id="rId10" Type="http://schemas.openxmlformats.org/officeDocument/2006/relationships/image" Target="../media/image67.wmf"/><Relationship Id="rId4" Type="http://schemas.openxmlformats.org/officeDocument/2006/relationships/image" Target="../media/image61.wmf"/><Relationship Id="rId9" Type="http://schemas.openxmlformats.org/officeDocument/2006/relationships/image" Target="../media/image6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7.wmf"/><Relationship Id="rId6" Type="http://schemas.openxmlformats.org/officeDocument/2006/relationships/image" Target="../media/image17.wmf"/><Relationship Id="rId11" Type="http://schemas.openxmlformats.org/officeDocument/2006/relationships/image" Target="../media/image22.wmf"/><Relationship Id="rId5" Type="http://schemas.openxmlformats.org/officeDocument/2006/relationships/image" Target="../media/image16.wmf"/><Relationship Id="rId10" Type="http://schemas.openxmlformats.org/officeDocument/2006/relationships/image" Target="../media/image21.wmf"/><Relationship Id="rId4" Type="http://schemas.openxmlformats.org/officeDocument/2006/relationships/image" Target="../media/image15.wmf"/><Relationship Id="rId9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10" Type="http://schemas.openxmlformats.org/officeDocument/2006/relationships/image" Target="../media/image49.wmf"/><Relationship Id="rId4" Type="http://schemas.openxmlformats.org/officeDocument/2006/relationships/image" Target="../media/image44.wmf"/><Relationship Id="rId9" Type="http://schemas.openxmlformats.org/officeDocument/2006/relationships/image" Target="../media/image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7" Type="http://schemas.openxmlformats.org/officeDocument/2006/relationships/image" Target="../media/image57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C5A7F-1972-4149-B3B4-E21F873FAC4E}" type="datetimeFigureOut">
              <a:rPr lang="ko-KR" altLang="en-US" smtClean="0"/>
              <a:t>2020-04-21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01273-97D0-442C-B1AF-4FED23EBB9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9202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- </a:t>
            </a:r>
            <a:r>
              <a:rPr lang="en-US" altLang="ko-KR" dirty="0" err="1"/>
              <a:t>PPT</a:t>
            </a:r>
            <a:r>
              <a:rPr lang="en-US" altLang="ko-KR" dirty="0"/>
              <a:t> </a:t>
            </a:r>
            <a:r>
              <a:rPr lang="ko-KR" altLang="en-US" dirty="0"/>
              <a:t>메뉴 탭</a:t>
            </a:r>
            <a:r>
              <a:rPr lang="en-US" altLang="ko-KR" baseline="0" dirty="0"/>
              <a:t> – </a:t>
            </a:r>
            <a:r>
              <a:rPr lang="ko-KR" altLang="en-US" baseline="0" dirty="0"/>
              <a:t>디자인 </a:t>
            </a:r>
            <a:r>
              <a:rPr lang="en-US" altLang="ko-KR" baseline="0" dirty="0"/>
              <a:t>– </a:t>
            </a:r>
            <a:r>
              <a:rPr lang="ko-KR" altLang="en-US" baseline="0" dirty="0"/>
              <a:t>사용자 지정 </a:t>
            </a:r>
            <a:r>
              <a:rPr lang="en-US" altLang="ko-KR" baseline="0" dirty="0"/>
              <a:t>– </a:t>
            </a:r>
            <a:r>
              <a:rPr lang="ko-KR" altLang="en-US" baseline="0" dirty="0"/>
              <a:t>슬라이드 크기 </a:t>
            </a:r>
            <a:r>
              <a:rPr lang="en-US" altLang="ko-KR" baseline="0" dirty="0"/>
              <a:t>– </a:t>
            </a:r>
            <a:r>
              <a:rPr lang="ko-KR" altLang="en-US" baseline="0" dirty="0"/>
              <a:t>표준</a:t>
            </a:r>
            <a:r>
              <a:rPr lang="en-US" altLang="ko-KR" baseline="0" dirty="0"/>
              <a:t>(4:3)   </a:t>
            </a:r>
            <a:r>
              <a:rPr lang="ko-KR" altLang="en-US" baseline="0" dirty="0"/>
              <a:t>으로 작업할 것</a:t>
            </a:r>
            <a:r>
              <a:rPr lang="en-US" altLang="ko-KR" baseline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01273-97D0-442C-B1AF-4FED23EBB946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2286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01273-97D0-442C-B1AF-4FED23EBB946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3660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01273-97D0-442C-B1AF-4FED23EBB946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3660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01273-97D0-442C-B1AF-4FED23EBB946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3660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01273-97D0-442C-B1AF-4FED23EBB946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3660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01273-97D0-442C-B1AF-4FED23EBB946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3495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01273-97D0-442C-B1AF-4FED23EBB946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3660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01273-97D0-442C-B1AF-4FED23EBB946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3660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01273-97D0-442C-B1AF-4FED23EBB946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3660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01273-97D0-442C-B1AF-4FED23EBB946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3660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01273-97D0-442C-B1AF-4FED23EBB946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3660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8" name="Rectangle 36"/>
          <p:cNvSpPr>
            <a:spLocks noChangeArrowheads="1"/>
          </p:cNvSpPr>
          <p:nvPr/>
        </p:nvSpPr>
        <p:spPr bwMode="invGray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accent1">
                  <a:lumMod val="75000"/>
                </a:schemeClr>
              </a:gs>
              <a:gs pos="24000">
                <a:srgbClr val="0F1F2F"/>
              </a:gs>
              <a:gs pos="54000">
                <a:schemeClr val="accent1">
                  <a:lumMod val="5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sz="1800"/>
          </a:p>
        </p:txBody>
      </p:sp>
      <p:sp>
        <p:nvSpPr>
          <p:cNvPr id="10" name="직사각형 9"/>
          <p:cNvSpPr/>
          <p:nvPr/>
        </p:nvSpPr>
        <p:spPr bwMode="auto">
          <a:xfrm>
            <a:off x="1" y="6333919"/>
            <a:ext cx="9143999" cy="35816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333" name="Rectangle 21"/>
          <p:cNvSpPr>
            <a:spLocks noGrp="1" noChangeArrowheads="1"/>
          </p:cNvSpPr>
          <p:nvPr>
            <p:ph type="ctrTitle" sz="quarter"/>
          </p:nvPr>
        </p:nvSpPr>
        <p:spPr bwMode="invGray">
          <a:xfrm>
            <a:off x="0" y="1219202"/>
            <a:ext cx="9144000" cy="6699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altLang="ko-KR"/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subTitle" sz="quarter" idx="1"/>
          </p:nvPr>
        </p:nvSpPr>
        <p:spPr bwMode="invGray">
          <a:xfrm>
            <a:off x="0" y="4047728"/>
            <a:ext cx="91440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 b="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부제목 스타일 편집</a:t>
            </a:r>
            <a:endParaRPr lang="en-US" altLang="ko-KR" dirty="0"/>
          </a:p>
        </p:txBody>
      </p:sp>
      <p:sp>
        <p:nvSpPr>
          <p:cNvPr id="9" name="직사각형 8"/>
          <p:cNvSpPr/>
          <p:nvPr/>
        </p:nvSpPr>
        <p:spPr bwMode="auto">
          <a:xfrm>
            <a:off x="0" y="6373178"/>
            <a:ext cx="9144000" cy="48006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504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</a:pPr>
            <a:r>
              <a:rPr kumimoji="0" lang="en-US" altLang="ko-KR" sz="20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Active </a:t>
            </a:r>
            <a:r>
              <a:rPr kumimoji="0" lang="en-US" altLang="ko-KR" sz="2000" b="1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Aeroelasticity</a:t>
            </a:r>
            <a:r>
              <a:rPr kumimoji="0" lang="en-US" altLang="ko-KR" sz="20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and Rotorcraft Lab.</a:t>
            </a:r>
            <a:endParaRPr kumimoji="0" lang="ko-KR" altLang="en-US" sz="2000" b="1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50" name="Picture 38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53094" y="6443927"/>
            <a:ext cx="261517" cy="34505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5538" name="Picture 2" descr="D:\학교\연구실행정\PPT마스터\발표양식통일\SikorskyUH-60M copy2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5497" y="6374456"/>
            <a:ext cx="794627" cy="47545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69300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317181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219950" y="0"/>
            <a:ext cx="1924050" cy="63246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447800" y="0"/>
            <a:ext cx="5619750" cy="63246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1563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6"/>
          <p:cNvSpPr>
            <a:spLocks noChangeArrowheads="1"/>
          </p:cNvSpPr>
          <p:nvPr/>
        </p:nvSpPr>
        <p:spPr bwMode="invGray">
          <a:xfrm>
            <a:off x="-36512" y="-10886"/>
            <a:ext cx="9217024" cy="6896270"/>
          </a:xfrm>
          <a:prstGeom prst="rect">
            <a:avLst/>
          </a:prstGeom>
          <a:gradFill rotWithShape="1">
            <a:gsLst>
              <a:gs pos="0">
                <a:schemeClr val="accent1">
                  <a:lumMod val="75000"/>
                </a:schemeClr>
              </a:gs>
              <a:gs pos="24000">
                <a:srgbClr val="0F1F2F"/>
              </a:gs>
              <a:gs pos="54000">
                <a:schemeClr val="accent1">
                  <a:lumMod val="5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ko-KR" altLang="en-US" sz="180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-36512" y="1916834"/>
            <a:ext cx="9180512" cy="792087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-36512" y="4534272"/>
            <a:ext cx="9180512" cy="62292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 bwMode="auto">
          <a:xfrm>
            <a:off x="-36512" y="6333919"/>
            <a:ext cx="9217024" cy="35816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 bwMode="auto">
          <a:xfrm>
            <a:off x="-36512" y="6392346"/>
            <a:ext cx="9217024" cy="48006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504000" bIns="45720" numCol="1" rtlCol="0" anchor="ctr" anchorCtr="0" compatLnSpc="1">
            <a:prstTxWarp prst="textNoShape">
              <a:avLst/>
            </a:prstTxWarp>
          </a:bodyPr>
          <a:lstStyle/>
          <a:p>
            <a:pPr algn="r">
              <a:spcAft>
                <a:spcPts val="200"/>
              </a:spcAft>
            </a:pPr>
            <a:r>
              <a:rPr lang="en-US" altLang="ko-KR" sz="20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Active </a:t>
            </a:r>
            <a:r>
              <a:rPr lang="en-US" altLang="ko-KR" sz="2000" b="1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Aeroelasticity</a:t>
            </a:r>
            <a:r>
              <a:rPr lang="en-US" altLang="ko-KR" sz="20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and Rotorcraft Lab.</a:t>
            </a:r>
            <a:endParaRPr lang="ko-KR" altLang="en-US" sz="2000" b="1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26" y="6376989"/>
            <a:ext cx="396875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1" y="6392346"/>
            <a:ext cx="7921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3206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600"/>
            </a:lvl1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49918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B49608E-82DA-407A-8DC0-C31C77783F46}" type="datetimeFigureOut">
              <a:rPr lang="ko-KR" altLang="en-US" smtClean="0">
                <a:solidFill>
                  <a:prstClr val="black"/>
                </a:solidFill>
              </a:rPr>
              <a:pPr/>
              <a:t>2020-04-21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E2BE847-1C56-4DBF-B273-0AF96E26B4DC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180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B49608E-82DA-407A-8DC0-C31C77783F46}" type="datetimeFigureOut">
              <a:rPr lang="ko-KR" altLang="en-US" smtClean="0">
                <a:solidFill>
                  <a:prstClr val="black"/>
                </a:solidFill>
              </a:rPr>
              <a:pPr/>
              <a:t>2020-04-21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E2BE847-1C56-4DBF-B273-0AF96E26B4DC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321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B49608E-82DA-407A-8DC0-C31C77783F46}" type="datetimeFigureOut">
              <a:rPr lang="ko-KR" altLang="en-US" smtClean="0">
                <a:solidFill>
                  <a:prstClr val="black"/>
                </a:solidFill>
              </a:rPr>
              <a:pPr/>
              <a:t>2020-04-21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E2BE847-1C56-4DBF-B273-0AF96E26B4DC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958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B49608E-82DA-407A-8DC0-C31C77783F46}" type="datetimeFigureOut">
              <a:rPr lang="ko-KR" altLang="en-US" smtClean="0">
                <a:solidFill>
                  <a:prstClr val="black"/>
                </a:solidFill>
              </a:rPr>
              <a:pPr/>
              <a:t>2020-04-21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E2BE847-1C56-4DBF-B273-0AF96E26B4DC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2314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B49608E-82DA-407A-8DC0-C31C77783F46}" type="datetimeFigureOut">
              <a:rPr lang="ko-KR" altLang="en-US" smtClean="0">
                <a:solidFill>
                  <a:prstClr val="black"/>
                </a:solidFill>
              </a:rPr>
              <a:pPr/>
              <a:t>2020-04-21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E2BE847-1C56-4DBF-B273-0AF96E26B4DC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6777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B49608E-82DA-407A-8DC0-C31C77783F46}" type="datetimeFigureOut">
              <a:rPr lang="ko-KR" altLang="en-US" smtClean="0">
                <a:solidFill>
                  <a:prstClr val="black"/>
                </a:solidFill>
              </a:rPr>
              <a:pPr/>
              <a:t>2020-04-21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E2BE847-1C56-4DBF-B273-0AF96E26B4DC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13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056730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B49608E-82DA-407A-8DC0-C31C77783F46}" type="datetimeFigureOut">
              <a:rPr lang="ko-KR" altLang="en-US" smtClean="0">
                <a:solidFill>
                  <a:prstClr val="black"/>
                </a:solidFill>
              </a:rPr>
              <a:pPr/>
              <a:t>2020-04-21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E2BE847-1C56-4DBF-B273-0AF96E26B4DC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130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B49608E-82DA-407A-8DC0-C31C77783F46}" type="datetimeFigureOut">
              <a:rPr lang="ko-KR" altLang="en-US" smtClean="0">
                <a:solidFill>
                  <a:prstClr val="black"/>
                </a:solidFill>
              </a:rPr>
              <a:pPr/>
              <a:t>2020-04-21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E2BE847-1C56-4DBF-B273-0AF96E26B4DC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1057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B49608E-82DA-407A-8DC0-C31C77783F46}" type="datetimeFigureOut">
              <a:rPr lang="ko-KR" altLang="en-US" smtClean="0">
                <a:solidFill>
                  <a:prstClr val="black"/>
                </a:solidFill>
              </a:rPr>
              <a:pPr/>
              <a:t>2020-04-21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E2BE847-1C56-4DBF-B273-0AF96E26B4DC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815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633826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447800" y="1371600"/>
            <a:ext cx="37719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372100" y="1371600"/>
            <a:ext cx="37719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943886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167823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659795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312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51868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096327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1" name="Freeform 33"/>
          <p:cNvSpPr>
            <a:spLocks/>
          </p:cNvSpPr>
          <p:nvPr/>
        </p:nvSpPr>
        <p:spPr bwMode="gray">
          <a:xfrm>
            <a:off x="-36513" y="-26988"/>
            <a:ext cx="9217026" cy="13176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" y="731"/>
              </a:cxn>
              <a:cxn ang="0">
                <a:pos x="5805" y="830"/>
              </a:cxn>
              <a:cxn ang="0">
                <a:pos x="5806" y="0"/>
              </a:cxn>
              <a:cxn ang="0">
                <a:pos x="0" y="0"/>
              </a:cxn>
            </a:cxnLst>
            <a:rect l="0" t="0" r="r" b="b"/>
            <a:pathLst>
              <a:path w="5806" h="830">
                <a:moveTo>
                  <a:pt x="0" y="0"/>
                </a:moveTo>
                <a:lnTo>
                  <a:pt x="17" y="731"/>
                </a:lnTo>
                <a:cubicBezTo>
                  <a:pt x="669" y="372"/>
                  <a:pt x="3775" y="442"/>
                  <a:pt x="5805" y="830"/>
                </a:cubicBezTo>
                <a:lnTo>
                  <a:pt x="5806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ko-KR" altLang="en-US" sz="1800"/>
          </a:p>
        </p:txBody>
      </p:sp>
      <p:sp>
        <p:nvSpPr>
          <p:cNvPr id="12322" name="Freeform 34"/>
          <p:cNvSpPr>
            <a:spLocks/>
          </p:cNvSpPr>
          <p:nvPr/>
        </p:nvSpPr>
        <p:spPr bwMode="gray">
          <a:xfrm>
            <a:off x="-36513" y="6453188"/>
            <a:ext cx="9217026" cy="431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08"/>
              </a:cxn>
              <a:cxn ang="0">
                <a:pos x="5851" y="408"/>
              </a:cxn>
              <a:cxn ang="0">
                <a:pos x="5851" y="0"/>
              </a:cxn>
              <a:cxn ang="0">
                <a:pos x="0" y="0"/>
              </a:cxn>
            </a:cxnLst>
            <a:rect l="0" t="0" r="r" b="b"/>
            <a:pathLst>
              <a:path w="5851" h="412">
                <a:moveTo>
                  <a:pt x="0" y="0"/>
                </a:moveTo>
                <a:cubicBezTo>
                  <a:pt x="0" y="204"/>
                  <a:pt x="0" y="408"/>
                  <a:pt x="0" y="408"/>
                </a:cubicBezTo>
                <a:lnTo>
                  <a:pt x="5851" y="408"/>
                </a:lnTo>
                <a:lnTo>
                  <a:pt x="5851" y="0"/>
                </a:lnTo>
                <a:cubicBezTo>
                  <a:pt x="4889" y="412"/>
                  <a:pt x="317" y="241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ko-KR" altLang="en-US" sz="1800"/>
          </a:p>
        </p:txBody>
      </p:sp>
      <p:sp>
        <p:nvSpPr>
          <p:cNvPr id="12309" name="Rectangle 21"/>
          <p:cNvSpPr>
            <a:spLocks noGrp="1" noChangeArrowheads="1"/>
          </p:cNvSpPr>
          <p:nvPr>
            <p:ph type="title"/>
          </p:nvPr>
        </p:nvSpPr>
        <p:spPr bwMode="white">
          <a:xfrm>
            <a:off x="1447800" y="0"/>
            <a:ext cx="7696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  <a:endParaRPr lang="en-US" altLang="ko-KR"/>
          </a:p>
        </p:txBody>
      </p:sp>
      <p:sp>
        <p:nvSpPr>
          <p:cNvPr id="1231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371600"/>
            <a:ext cx="7696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altLang="ko-KR"/>
          </a:p>
        </p:txBody>
      </p:sp>
      <p:pic>
        <p:nvPicPr>
          <p:cNvPr id="12326" name="Picture 38" descr="sid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" y="-15875"/>
            <a:ext cx="1195388" cy="6954838"/>
          </a:xfrm>
          <a:prstGeom prst="rect">
            <a:avLst/>
          </a:prstGeom>
          <a:noFill/>
        </p:spPr>
      </p:pic>
      <p:sp>
        <p:nvSpPr>
          <p:cNvPr id="8" name="Text Box 36"/>
          <p:cNvSpPr txBox="1">
            <a:spLocks noChangeArrowheads="1"/>
          </p:cNvSpPr>
          <p:nvPr/>
        </p:nvSpPr>
        <p:spPr bwMode="ltGray">
          <a:xfrm>
            <a:off x="3960440" y="6669362"/>
            <a:ext cx="522007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1" latinLnBrk="1" hangingPunct="1"/>
            <a:r>
              <a:rPr kumimoji="1" lang="en-US" altLang="ko-KR" sz="1000" b="1" dirty="0">
                <a:solidFill>
                  <a:schemeClr val="tx2"/>
                </a:solidFill>
                <a:ea typeface="굴림" charset="-127"/>
              </a:rPr>
              <a:t>Active </a:t>
            </a:r>
            <a:r>
              <a:rPr kumimoji="1" lang="en-US" altLang="ko-KR" sz="1000" b="1" dirty="0" err="1">
                <a:solidFill>
                  <a:schemeClr val="tx2"/>
                </a:solidFill>
                <a:ea typeface="굴림" charset="-127"/>
              </a:rPr>
              <a:t>Aeroelasticity</a:t>
            </a:r>
            <a:r>
              <a:rPr kumimoji="1" lang="en-US" altLang="ko-KR" sz="1000" b="1" dirty="0">
                <a:solidFill>
                  <a:schemeClr val="tx2"/>
                </a:solidFill>
                <a:ea typeface="굴림" charset="-127"/>
              </a:rPr>
              <a:t> and Rotorcraft Lab.,</a:t>
            </a:r>
            <a:r>
              <a:rPr kumimoji="1" lang="en-US" altLang="ko-KR" sz="1000" b="1" baseline="0" dirty="0">
                <a:solidFill>
                  <a:schemeClr val="tx2"/>
                </a:solidFill>
                <a:ea typeface="굴림" charset="-127"/>
              </a:rPr>
              <a:t> Seoul National University</a:t>
            </a:r>
            <a:endParaRPr kumimoji="1" lang="en-US" altLang="ko-KR" sz="1000" b="1" dirty="0">
              <a:solidFill>
                <a:schemeClr val="tx2"/>
              </a:solidFill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462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0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34"/>
          <p:cNvSpPr>
            <a:spLocks/>
          </p:cNvSpPr>
          <p:nvPr/>
        </p:nvSpPr>
        <p:spPr bwMode="gray">
          <a:xfrm>
            <a:off x="-36513" y="6453188"/>
            <a:ext cx="9217026" cy="431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08"/>
              </a:cxn>
              <a:cxn ang="0">
                <a:pos x="5851" y="408"/>
              </a:cxn>
              <a:cxn ang="0">
                <a:pos x="5851" y="0"/>
              </a:cxn>
              <a:cxn ang="0">
                <a:pos x="0" y="0"/>
              </a:cxn>
            </a:cxnLst>
            <a:rect l="0" t="0" r="r" b="b"/>
            <a:pathLst>
              <a:path w="5851" h="412">
                <a:moveTo>
                  <a:pt x="0" y="0"/>
                </a:moveTo>
                <a:cubicBezTo>
                  <a:pt x="0" y="204"/>
                  <a:pt x="0" y="408"/>
                  <a:pt x="0" y="408"/>
                </a:cubicBezTo>
                <a:lnTo>
                  <a:pt x="5851" y="408"/>
                </a:lnTo>
                <a:lnTo>
                  <a:pt x="5851" y="0"/>
                </a:lnTo>
                <a:cubicBezTo>
                  <a:pt x="4889" y="412"/>
                  <a:pt x="317" y="241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ko-KR" altLang="en-US" sz="180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7" name="Freeform 33"/>
          <p:cNvSpPr>
            <a:spLocks/>
          </p:cNvSpPr>
          <p:nvPr/>
        </p:nvSpPr>
        <p:spPr bwMode="gray">
          <a:xfrm>
            <a:off x="-36513" y="-26988"/>
            <a:ext cx="9217026" cy="13176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" y="731"/>
              </a:cxn>
              <a:cxn ang="0">
                <a:pos x="5805" y="830"/>
              </a:cxn>
              <a:cxn ang="0">
                <a:pos x="5806" y="0"/>
              </a:cxn>
              <a:cxn ang="0">
                <a:pos x="0" y="0"/>
              </a:cxn>
            </a:cxnLst>
            <a:rect l="0" t="0" r="r" b="b"/>
            <a:pathLst>
              <a:path w="5806" h="830">
                <a:moveTo>
                  <a:pt x="0" y="0"/>
                </a:moveTo>
                <a:lnTo>
                  <a:pt x="17" y="731"/>
                </a:lnTo>
                <a:cubicBezTo>
                  <a:pt x="669" y="372"/>
                  <a:pt x="3775" y="442"/>
                  <a:pt x="5805" y="830"/>
                </a:cubicBezTo>
                <a:lnTo>
                  <a:pt x="5806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ko-KR" altLang="en-US" sz="180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1475656" y="10279"/>
            <a:ext cx="7211144" cy="754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pic>
        <p:nvPicPr>
          <p:cNvPr id="9" name="Picture 38" descr="sid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" y="-15875"/>
            <a:ext cx="1195388" cy="6954838"/>
          </a:xfrm>
          <a:prstGeom prst="rect">
            <a:avLst/>
          </a:prstGeom>
          <a:noFill/>
        </p:spPr>
      </p:pic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90640"/>
            <a:ext cx="8229600" cy="4835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2" name="Text Box 36"/>
          <p:cNvSpPr txBox="1">
            <a:spLocks noChangeArrowheads="1"/>
          </p:cNvSpPr>
          <p:nvPr/>
        </p:nvSpPr>
        <p:spPr bwMode="ltGray">
          <a:xfrm>
            <a:off x="3960440" y="6669362"/>
            <a:ext cx="522007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ko-KR" sz="1000" b="1" kern="0" dirty="0">
                <a:solidFill>
                  <a:srgbClr val="FFFFFF"/>
                </a:solidFill>
                <a:latin typeface="Verdana"/>
                <a:ea typeface="굴림" charset="-127"/>
              </a:rPr>
              <a:t>Active </a:t>
            </a:r>
            <a:r>
              <a:rPr kumimoji="1" lang="en-US" altLang="ko-KR" sz="1000" b="1" kern="0" dirty="0" err="1">
                <a:solidFill>
                  <a:srgbClr val="FFFFFF"/>
                </a:solidFill>
                <a:latin typeface="Verdana"/>
                <a:ea typeface="굴림" charset="-127"/>
              </a:rPr>
              <a:t>Aeroelasticity</a:t>
            </a:r>
            <a:r>
              <a:rPr kumimoji="1" lang="en-US" altLang="ko-KR" sz="1000" b="1" kern="0" dirty="0">
                <a:solidFill>
                  <a:srgbClr val="FFFFFF"/>
                </a:solidFill>
                <a:latin typeface="Verdana"/>
                <a:ea typeface="굴림" charset="-127"/>
              </a:rPr>
              <a:t> and Rotorcraft Lab., Seoul National University</a:t>
            </a:r>
          </a:p>
        </p:txBody>
      </p:sp>
    </p:spTree>
    <p:extLst>
      <p:ext uri="{BB962C8B-B14F-4D97-AF65-F5344CB8AC3E}">
        <p14:creationId xmlns:p14="http://schemas.microsoft.com/office/powerpoint/2010/main" val="277303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2800" kern="1200">
          <a:solidFill>
            <a:schemeClr val="bg1"/>
          </a:solidFill>
          <a:latin typeface="Verdana" pitchFamily="34" charset="0"/>
          <a:ea typeface="+mj-ea"/>
          <a:cs typeface="Verdana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Wingdings" pitchFamily="2" charset="2"/>
        <a:buChar char="v"/>
        <a:defRPr sz="2000" b="1" kern="1200">
          <a:solidFill>
            <a:srgbClr val="21426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Wingdings" pitchFamily="2" charset="2"/>
        <a:buChar char="Ø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oleObject" Target="../embeddings/oleObject57.bin"/><Relationship Id="rId18" Type="http://schemas.openxmlformats.org/officeDocument/2006/relationships/image" Target="../media/image64.wmf"/><Relationship Id="rId26" Type="http://schemas.openxmlformats.org/officeDocument/2006/relationships/image" Target="../media/image68.wmf"/><Relationship Id="rId3" Type="http://schemas.openxmlformats.org/officeDocument/2006/relationships/notesSlide" Target="../notesSlides/notesSlide10.xml"/><Relationship Id="rId21" Type="http://schemas.openxmlformats.org/officeDocument/2006/relationships/oleObject" Target="../embeddings/oleObject61.bin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61.wmf"/><Relationship Id="rId17" Type="http://schemas.openxmlformats.org/officeDocument/2006/relationships/oleObject" Target="../embeddings/oleObject59.bin"/><Relationship Id="rId25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3.wmf"/><Relationship Id="rId20" Type="http://schemas.openxmlformats.org/officeDocument/2006/relationships/image" Target="../media/image65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0.jpeg"/><Relationship Id="rId11" Type="http://schemas.openxmlformats.org/officeDocument/2006/relationships/oleObject" Target="../embeddings/oleObject56.bin"/><Relationship Id="rId24" Type="http://schemas.openxmlformats.org/officeDocument/2006/relationships/image" Target="../media/image67.wmf"/><Relationship Id="rId5" Type="http://schemas.openxmlformats.org/officeDocument/2006/relationships/image" Target="../media/image54.wmf"/><Relationship Id="rId15" Type="http://schemas.openxmlformats.org/officeDocument/2006/relationships/oleObject" Target="../embeddings/oleObject58.bin"/><Relationship Id="rId23" Type="http://schemas.openxmlformats.org/officeDocument/2006/relationships/oleObject" Target="../embeddings/oleObject62.bin"/><Relationship Id="rId28" Type="http://schemas.openxmlformats.org/officeDocument/2006/relationships/image" Target="../media/image69.wmf"/><Relationship Id="rId10" Type="http://schemas.openxmlformats.org/officeDocument/2006/relationships/image" Target="../media/image60.wmf"/><Relationship Id="rId19" Type="http://schemas.openxmlformats.org/officeDocument/2006/relationships/oleObject" Target="../embeddings/oleObject60.bin"/><Relationship Id="rId4" Type="http://schemas.openxmlformats.org/officeDocument/2006/relationships/oleObject" Target="../embeddings/oleObject53.bin"/><Relationship Id="rId9" Type="http://schemas.openxmlformats.org/officeDocument/2006/relationships/oleObject" Target="../embeddings/oleObject55.bin"/><Relationship Id="rId14" Type="http://schemas.openxmlformats.org/officeDocument/2006/relationships/image" Target="../media/image62.wmf"/><Relationship Id="rId22" Type="http://schemas.openxmlformats.org/officeDocument/2006/relationships/image" Target="../media/image66.wmf"/><Relationship Id="rId27" Type="http://schemas.openxmlformats.org/officeDocument/2006/relationships/oleObject" Target="../embeddings/oleObject6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7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6.bin"/><Relationship Id="rId5" Type="http://schemas.openxmlformats.org/officeDocument/2006/relationships/image" Target="../media/image71.wmf"/><Relationship Id="rId10" Type="http://schemas.openxmlformats.org/officeDocument/2006/relationships/oleObject" Target="../embeddings/oleObject68.bin"/><Relationship Id="rId4" Type="http://schemas.openxmlformats.org/officeDocument/2006/relationships/oleObject" Target="../embeddings/oleObject65.bin"/><Relationship Id="rId9" Type="http://schemas.openxmlformats.org/officeDocument/2006/relationships/image" Target="../media/image73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0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jpeg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9.wmf"/><Relationship Id="rId5" Type="http://schemas.openxmlformats.org/officeDocument/2006/relationships/image" Target="../media/image7.wmf"/><Relationship Id="rId15" Type="http://schemas.openxmlformats.org/officeDocument/2006/relationships/image" Target="../media/image11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13.bin"/><Relationship Id="rId18" Type="http://schemas.openxmlformats.org/officeDocument/2006/relationships/image" Target="../media/image18.wmf"/><Relationship Id="rId26" Type="http://schemas.openxmlformats.org/officeDocument/2006/relationships/image" Target="../media/image21.wmf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131.png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5.wmf"/><Relationship Id="rId17" Type="http://schemas.openxmlformats.org/officeDocument/2006/relationships/oleObject" Target="../embeddings/oleObject15.bin"/><Relationship Id="rId25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.wmf"/><Relationship Id="rId20" Type="http://schemas.openxmlformats.org/officeDocument/2006/relationships/image" Target="../media/image19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oleObject" Target="../embeddings/oleObject12.bin"/><Relationship Id="rId24" Type="http://schemas.openxmlformats.org/officeDocument/2006/relationships/image" Target="../media/image132.png"/><Relationship Id="rId5" Type="http://schemas.openxmlformats.org/officeDocument/2006/relationships/image" Target="../media/image7.wmf"/><Relationship Id="rId15" Type="http://schemas.openxmlformats.org/officeDocument/2006/relationships/oleObject" Target="../embeddings/oleObject14.bin"/><Relationship Id="rId23" Type="http://schemas.openxmlformats.org/officeDocument/2006/relationships/image" Target="../media/image20.wmf"/><Relationship Id="rId28" Type="http://schemas.openxmlformats.org/officeDocument/2006/relationships/image" Target="../media/image22.wmf"/><Relationship Id="rId10" Type="http://schemas.openxmlformats.org/officeDocument/2006/relationships/image" Target="../media/image14.wmf"/><Relationship Id="rId19" Type="http://schemas.openxmlformats.org/officeDocument/2006/relationships/oleObject" Target="../embeddings/oleObject16.bin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6.wmf"/><Relationship Id="rId22" Type="http://schemas.openxmlformats.org/officeDocument/2006/relationships/oleObject" Target="../embeddings/oleObject17.bin"/><Relationship Id="rId27" Type="http://schemas.openxmlformats.org/officeDocument/2006/relationships/oleObject" Target="../embeddings/oleObject19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27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5" Type="http://schemas.openxmlformats.org/officeDocument/2006/relationships/image" Target="../media/image28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2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38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0.png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37.wmf"/><Relationship Id="rId5" Type="http://schemas.openxmlformats.org/officeDocument/2006/relationships/image" Target="../media/image34.wmf"/><Relationship Id="rId15" Type="http://schemas.openxmlformats.org/officeDocument/2006/relationships/image" Target="../media/image39.w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36.wmf"/><Relationship Id="rId14" Type="http://schemas.openxmlformats.org/officeDocument/2006/relationships/oleObject" Target="../embeddings/oleObject3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45.wmf"/><Relationship Id="rId18" Type="http://schemas.openxmlformats.org/officeDocument/2006/relationships/oleObject" Target="../embeddings/oleObject43.bin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7.wmf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40.bin"/><Relationship Id="rId17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2.bin"/><Relationship Id="rId20" Type="http://schemas.openxmlformats.org/officeDocument/2006/relationships/oleObject" Target="../embeddings/oleObject44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44.wmf"/><Relationship Id="rId24" Type="http://schemas.openxmlformats.org/officeDocument/2006/relationships/image" Target="../media/image50.png"/><Relationship Id="rId5" Type="http://schemas.openxmlformats.org/officeDocument/2006/relationships/image" Target="../media/image41.wmf"/><Relationship Id="rId15" Type="http://schemas.openxmlformats.org/officeDocument/2006/relationships/image" Target="../media/image46.wmf"/><Relationship Id="rId23" Type="http://schemas.openxmlformats.org/officeDocument/2006/relationships/image" Target="../media/image49.wmf"/><Relationship Id="rId10" Type="http://schemas.openxmlformats.org/officeDocument/2006/relationships/oleObject" Target="../embeddings/oleObject39.bin"/><Relationship Id="rId19" Type="http://schemas.openxmlformats.org/officeDocument/2006/relationships/image" Target="../media/image48.wmf"/><Relationship Id="rId4" Type="http://schemas.openxmlformats.org/officeDocument/2006/relationships/oleObject" Target="../embeddings/oleObject36.bin"/><Relationship Id="rId9" Type="http://schemas.openxmlformats.org/officeDocument/2006/relationships/image" Target="../media/image43.wmf"/><Relationship Id="rId14" Type="http://schemas.openxmlformats.org/officeDocument/2006/relationships/oleObject" Target="../embeddings/oleObject41.bin"/><Relationship Id="rId22" Type="http://schemas.openxmlformats.org/officeDocument/2006/relationships/oleObject" Target="../embeddings/oleObject4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image" Target="../media/image55.wmf"/><Relationship Id="rId18" Type="http://schemas.openxmlformats.org/officeDocument/2006/relationships/image" Target="../media/image58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2.wmf"/><Relationship Id="rId12" Type="http://schemas.openxmlformats.org/officeDocument/2006/relationships/oleObject" Target="../embeddings/oleObject50.bin"/><Relationship Id="rId17" Type="http://schemas.openxmlformats.org/officeDocument/2006/relationships/image" Target="../media/image5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2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54.wmf"/><Relationship Id="rId5" Type="http://schemas.openxmlformats.org/officeDocument/2006/relationships/image" Target="../media/image51.wmf"/><Relationship Id="rId15" Type="http://schemas.openxmlformats.org/officeDocument/2006/relationships/image" Target="../media/image56.wmf"/><Relationship Id="rId10" Type="http://schemas.openxmlformats.org/officeDocument/2006/relationships/oleObject" Target="../embeddings/oleObject49.bin"/><Relationship Id="rId4" Type="http://schemas.openxmlformats.org/officeDocument/2006/relationships/oleObject" Target="../embeddings/oleObject46.bin"/><Relationship Id="rId9" Type="http://schemas.openxmlformats.org/officeDocument/2006/relationships/image" Target="../media/image53.wmf"/><Relationship Id="rId14" Type="http://schemas.openxmlformats.org/officeDocument/2006/relationships/oleObject" Target="../embeddings/oleObject5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sz="quarter"/>
          </p:nvPr>
        </p:nvSpPr>
        <p:spPr>
          <a:xfrm>
            <a:off x="-1524000" y="2749237"/>
            <a:ext cx="12192000" cy="669925"/>
          </a:xfrm>
        </p:spPr>
        <p:txBody>
          <a:bodyPr/>
          <a:lstStyle/>
          <a:p>
            <a:r>
              <a:rPr lang="en-US" altLang="ko-KR" dirty="0"/>
              <a:t>Ch. 15  Kinematics of Rigid Bodies</a:t>
            </a:r>
            <a:endParaRPr lang="ko-KR" altLang="en-US" dirty="0"/>
          </a:p>
        </p:txBody>
      </p:sp>
      <p:sp>
        <p:nvSpPr>
          <p:cNvPr id="4" name="부제목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altLang="ko-KR" dirty="0"/>
              <a:t>Prof. </a:t>
            </a:r>
            <a:r>
              <a:rPr lang="en-US" altLang="ko-KR" dirty="0" err="1"/>
              <a:t>SangJoon</a:t>
            </a:r>
            <a:r>
              <a:rPr lang="en-US" altLang="ko-KR" dirty="0"/>
              <a:t> Shin</a:t>
            </a:r>
            <a:endParaRPr lang="ko-KR" altLang="en-US" dirty="0"/>
          </a:p>
        </p:txBody>
      </p:sp>
      <p:graphicFrame>
        <p:nvGraphicFramePr>
          <p:cNvPr id="3" name="개체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5573642"/>
              </p:ext>
            </p:extLst>
          </p:nvPr>
        </p:nvGraphicFramePr>
        <p:xfrm>
          <a:off x="5384800" y="32893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3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84800" y="32893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7086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050" y="0"/>
            <a:ext cx="9105900" cy="762000"/>
          </a:xfrm>
        </p:spPr>
        <p:txBody>
          <a:bodyPr>
            <a:noAutofit/>
          </a:bodyPr>
          <a:lstStyle/>
          <a:p>
            <a:r>
              <a:rPr lang="en-US" altLang="ko-KR" sz="2000" dirty="0"/>
              <a:t>15.11 Plane Motion of a Particle Relative to a Rotating Frame</a:t>
            </a:r>
            <a:endParaRPr lang="ko-KR" altLang="en-US" sz="2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0067" y="1071672"/>
            <a:ext cx="8915400" cy="5445659"/>
          </a:xfrm>
        </p:spPr>
        <p:txBody>
          <a:bodyPr/>
          <a:lstStyle/>
          <a:p>
            <a:pPr marL="457200" lvl="1" indent="0">
              <a:lnSpc>
                <a:spcPct val="200000"/>
              </a:lnSpc>
              <a:buClrTx/>
              <a:buNone/>
            </a:pPr>
            <a:r>
              <a:rPr lang="en-US" altLang="ko-KR" sz="1400" dirty="0">
                <a:ea typeface="+mn-ea"/>
              </a:rPr>
              <a:t>Significance of </a:t>
            </a:r>
          </a:p>
          <a:p>
            <a:pPr marL="457200" lvl="1" indent="0">
              <a:lnSpc>
                <a:spcPct val="200000"/>
              </a:lnSpc>
              <a:buClrTx/>
              <a:buNone/>
            </a:pPr>
            <a:r>
              <a:rPr lang="en-US" altLang="ko-KR" sz="1400" dirty="0">
                <a:ea typeface="+mn-ea"/>
              </a:rPr>
              <a:t>Abs. velocity of P at time t  and              (Fig. 15.30(b))</a:t>
            </a:r>
          </a:p>
          <a:p>
            <a:pPr marL="457200" lvl="1" indent="0">
              <a:lnSpc>
                <a:spcPct val="200000"/>
              </a:lnSpc>
              <a:buClrTx/>
              <a:buNone/>
            </a:pPr>
            <a:r>
              <a:rPr lang="en-US" altLang="ko-KR" sz="1400" dirty="0">
                <a:ea typeface="+mn-ea"/>
              </a:rPr>
              <a:t>At t, velocity components   </a:t>
            </a:r>
          </a:p>
          <a:p>
            <a:pPr lvl="1">
              <a:lnSpc>
                <a:spcPct val="200000"/>
              </a:lnSpc>
              <a:buClrTx/>
              <a:buFont typeface="Wingdings" pitchFamily="2" charset="2"/>
              <a:buChar char="l"/>
            </a:pPr>
            <a:r>
              <a:rPr lang="en-US" altLang="ko-KR" sz="1400" dirty="0">
                <a:ea typeface="+mn-ea"/>
              </a:rPr>
              <a:t>Fig 15.30(c) , change in velocity during </a:t>
            </a:r>
          </a:p>
          <a:p>
            <a:pPr lvl="1">
              <a:lnSpc>
                <a:spcPct val="200000"/>
              </a:lnSpc>
              <a:buClrTx/>
              <a:buFont typeface="Wingdings" pitchFamily="2" charset="2"/>
              <a:buChar char="l"/>
            </a:pPr>
            <a:r>
              <a:rPr lang="en-US" altLang="ko-KR" sz="1400" dirty="0">
                <a:ea typeface="+mn-ea"/>
              </a:rPr>
              <a:t>         ---- change in the direction of     ,                    represents  </a:t>
            </a:r>
          </a:p>
          <a:p>
            <a:pPr marL="457200" lvl="1" indent="0">
              <a:lnSpc>
                <a:spcPct val="200000"/>
              </a:lnSpc>
              <a:buClrTx/>
              <a:buNone/>
            </a:pPr>
            <a:r>
              <a:rPr lang="en-US" altLang="ko-KR" sz="1400" dirty="0">
                <a:ea typeface="+mn-ea"/>
              </a:rPr>
              <a:t>     </a:t>
            </a:r>
          </a:p>
          <a:p>
            <a:pPr marL="457200" lvl="1" indent="0">
              <a:lnSpc>
                <a:spcPct val="200000"/>
              </a:lnSpc>
              <a:buClrTx/>
              <a:buNone/>
            </a:pPr>
            <a:endParaRPr lang="en-US" altLang="ko-KR" sz="1400" dirty="0">
              <a:ea typeface="+mn-ea"/>
            </a:endParaRPr>
          </a:p>
          <a:p>
            <a:pPr marL="457200" lvl="1" indent="0">
              <a:lnSpc>
                <a:spcPct val="200000"/>
              </a:lnSpc>
              <a:buClrTx/>
              <a:buNone/>
            </a:pPr>
            <a:r>
              <a:rPr lang="en-US" altLang="ko-KR" sz="1400" dirty="0">
                <a:ea typeface="+mn-ea"/>
              </a:rPr>
              <a:t>            --- change in direction of       due  to the rotation</a:t>
            </a:r>
          </a:p>
          <a:p>
            <a:pPr marL="457200" lvl="1" indent="0">
              <a:lnSpc>
                <a:spcPct val="200000"/>
              </a:lnSpc>
              <a:buClrTx/>
              <a:buNone/>
            </a:pPr>
            <a:r>
              <a:rPr lang="en-US" altLang="ko-KR" sz="1400" dirty="0">
                <a:ea typeface="+mn-ea"/>
              </a:rPr>
              <a:t>            ---change in magnitude of       due to the motion of P along </a:t>
            </a:r>
          </a:p>
          <a:p>
            <a:pPr marL="457200" lvl="1" indent="0">
              <a:buClrTx/>
              <a:buNone/>
            </a:pPr>
            <a:r>
              <a:rPr lang="en-US" altLang="ko-KR" sz="1400" dirty="0">
                <a:ea typeface="+mn-ea"/>
              </a:rPr>
              <a:t>                 the rod</a:t>
            </a:r>
          </a:p>
          <a:p>
            <a:pPr marL="457200" lvl="1" indent="0">
              <a:buClrTx/>
              <a:buNone/>
            </a:pPr>
            <a:r>
              <a:rPr lang="en-US" altLang="ko-KR" sz="1400" dirty="0">
                <a:ea typeface="+mn-ea"/>
              </a:rPr>
              <a:t>     “combined  effect of the relative motion of P and of the rotation of</a:t>
            </a:r>
          </a:p>
          <a:p>
            <a:pPr marL="457200" lvl="1" indent="0">
              <a:buClrTx/>
              <a:buNone/>
            </a:pPr>
            <a:r>
              <a:rPr lang="en-US" altLang="ko-KR" sz="1400" dirty="0">
                <a:ea typeface="+mn-ea"/>
              </a:rPr>
              <a:t>       the rod</a:t>
            </a:r>
          </a:p>
        </p:txBody>
      </p:sp>
      <p:graphicFrame>
        <p:nvGraphicFramePr>
          <p:cNvPr id="13" name="개체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257770"/>
              </p:ext>
            </p:extLst>
          </p:nvPr>
        </p:nvGraphicFramePr>
        <p:xfrm>
          <a:off x="1996299" y="1176609"/>
          <a:ext cx="393008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05" name="Equation" r:id="rId4" imgW="304560" imgH="279360" progId="Equation.DSMT4">
                  <p:embed/>
                </p:oleObj>
              </mc:Choice>
              <mc:Fallback>
                <p:oleObj name="Equation" r:id="rId4" imgW="3045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6299" y="1176609"/>
                        <a:ext cx="393008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4754" name="Picture 2" descr="C:\Users\ChaRisMA™\Desktop\동역학\ch15\15_3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768" y="1266825"/>
            <a:ext cx="1958377" cy="512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092001"/>
              </p:ext>
            </p:extLst>
          </p:nvPr>
        </p:nvGraphicFramePr>
        <p:xfrm>
          <a:off x="1835150" y="3440113"/>
          <a:ext cx="175418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06" name="Equation" r:id="rId7" imgW="1193760" imgH="279360" progId="Equation.DSMT4">
                  <p:embed/>
                </p:oleObj>
              </mc:Choice>
              <mc:Fallback>
                <p:oleObj name="Equation" r:id="rId7" imgW="1193760" imgH="279360" progId="Equation.DSMT4">
                  <p:embed/>
                  <p:pic>
                    <p:nvPicPr>
                      <p:cNvPr id="0" name="개체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3440113"/>
                        <a:ext cx="1754188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354184"/>
              </p:ext>
            </p:extLst>
          </p:nvPr>
        </p:nvGraphicFramePr>
        <p:xfrm>
          <a:off x="2970213" y="2063750"/>
          <a:ext cx="30734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07" name="Equation" r:id="rId9" imgW="1917360" imgH="279360" progId="Equation.DSMT4">
                  <p:embed/>
                </p:oleObj>
              </mc:Choice>
              <mc:Fallback>
                <p:oleObj name="Equation" r:id="rId9" imgW="1917360" imgH="279360" progId="Equation.DSMT4">
                  <p:embed/>
                  <p:pic>
                    <p:nvPicPr>
                      <p:cNvPr id="0" name="개체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0213" y="2063750"/>
                        <a:ext cx="3073400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개체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679446"/>
              </p:ext>
            </p:extLst>
          </p:nvPr>
        </p:nvGraphicFramePr>
        <p:xfrm>
          <a:off x="2085975" y="3829050"/>
          <a:ext cx="4068763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08" name="Equation" r:id="rId11" imgW="2590560" imgH="431640" progId="Equation.DSMT4">
                  <p:embed/>
                </p:oleObj>
              </mc:Choice>
              <mc:Fallback>
                <p:oleObj name="Equation" r:id="rId11" imgW="2590560" imgH="431640" progId="Equation.DSMT4">
                  <p:embed/>
                  <p:pic>
                    <p:nvPicPr>
                      <p:cNvPr id="0" name="개체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5975" y="3829050"/>
                        <a:ext cx="4068763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개체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791142"/>
              </p:ext>
            </p:extLst>
          </p:nvPr>
        </p:nvGraphicFramePr>
        <p:xfrm>
          <a:off x="3518867" y="1687513"/>
          <a:ext cx="619125" cy="300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09" name="Equation" r:id="rId13" imgW="419040" imgH="203040" progId="Equation.DSMT4">
                  <p:embed/>
                </p:oleObj>
              </mc:Choice>
              <mc:Fallback>
                <p:oleObj name="Equation" r:id="rId13" imgW="4190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518867" y="1687513"/>
                        <a:ext cx="619125" cy="300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개체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639304"/>
              </p:ext>
            </p:extLst>
          </p:nvPr>
        </p:nvGraphicFramePr>
        <p:xfrm>
          <a:off x="4532313" y="2551113"/>
          <a:ext cx="2601912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10" name="Equation" r:id="rId15" imgW="1765080" imgH="279360" progId="Equation.DSMT4">
                  <p:embed/>
                </p:oleObj>
              </mc:Choice>
              <mc:Fallback>
                <p:oleObj name="Equation" r:id="rId15" imgW="17650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532313" y="2551113"/>
                        <a:ext cx="2601912" cy="411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개체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57051"/>
              </p:ext>
            </p:extLst>
          </p:nvPr>
        </p:nvGraphicFramePr>
        <p:xfrm>
          <a:off x="885825" y="3106738"/>
          <a:ext cx="543079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11" name="Equation" r:id="rId17" imgW="380880" imgH="279360" progId="Equation.DSMT4">
                  <p:embed/>
                </p:oleObj>
              </mc:Choice>
              <mc:Fallback>
                <p:oleObj name="Equation" r:id="rId17" imgW="380880" imgH="279360" progId="Equation.DSMT4">
                  <p:embed/>
                  <p:pic>
                    <p:nvPicPr>
                      <p:cNvPr id="0" name="개체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25" y="3106738"/>
                        <a:ext cx="543079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개체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021306"/>
              </p:ext>
            </p:extLst>
          </p:nvPr>
        </p:nvGraphicFramePr>
        <p:xfrm>
          <a:off x="4237038" y="3016250"/>
          <a:ext cx="156368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12" name="Equation" r:id="rId19" imgW="1041120" imgH="279360" progId="Equation.DSMT4">
                  <p:embed/>
                </p:oleObj>
              </mc:Choice>
              <mc:Fallback>
                <p:oleObj name="Equation" r:id="rId19" imgW="1041120" imgH="279360" progId="Equation.DSMT4">
                  <p:embed/>
                  <p:pic>
                    <p:nvPicPr>
                      <p:cNvPr id="0" name="개체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7038" y="3016250"/>
                        <a:ext cx="1563687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개체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349445"/>
              </p:ext>
            </p:extLst>
          </p:nvPr>
        </p:nvGraphicFramePr>
        <p:xfrm>
          <a:off x="863600" y="4497388"/>
          <a:ext cx="4286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13" name="Equation" r:id="rId21" imgW="380880" imgH="279360" progId="Equation.DSMT4">
                  <p:embed/>
                </p:oleObj>
              </mc:Choice>
              <mc:Fallback>
                <p:oleObj name="Equation" r:id="rId21" imgW="380880" imgH="279360" progId="Equation.DSMT4">
                  <p:embed/>
                  <p:pic>
                    <p:nvPicPr>
                      <p:cNvPr id="0" name="개체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4497388"/>
                        <a:ext cx="428625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개체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136785"/>
              </p:ext>
            </p:extLst>
          </p:nvPr>
        </p:nvGraphicFramePr>
        <p:xfrm>
          <a:off x="855663" y="4945063"/>
          <a:ext cx="471487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14" name="Equation" r:id="rId23" imgW="419040" imgH="279360" progId="Equation.DSMT4">
                  <p:embed/>
                </p:oleObj>
              </mc:Choice>
              <mc:Fallback>
                <p:oleObj name="Equation" r:id="rId23" imgW="419040" imgH="279360" progId="Equation.DSMT4">
                  <p:embed/>
                  <p:pic>
                    <p:nvPicPr>
                      <p:cNvPr id="0" name="개체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663" y="4945063"/>
                        <a:ext cx="471487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개체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24303"/>
              </p:ext>
            </p:extLst>
          </p:nvPr>
        </p:nvGraphicFramePr>
        <p:xfrm>
          <a:off x="3810000" y="4468813"/>
          <a:ext cx="24288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15" name="Equation" r:id="rId25" imgW="164880" imgH="279360" progId="Equation.DSMT4">
                  <p:embed/>
                </p:oleObj>
              </mc:Choice>
              <mc:Fallback>
                <p:oleObj name="Equation" r:id="rId25" imgW="164880" imgH="279360" progId="Equation.DSMT4">
                  <p:embed/>
                  <p:pic>
                    <p:nvPicPr>
                      <p:cNvPr id="0" name="개체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468813"/>
                        <a:ext cx="242888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개체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2365055"/>
              </p:ext>
            </p:extLst>
          </p:nvPr>
        </p:nvGraphicFramePr>
        <p:xfrm>
          <a:off x="3876675" y="4864100"/>
          <a:ext cx="325438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16" name="Equation" r:id="rId27" imgW="203040" imgH="279360" progId="Equation.DSMT4">
                  <p:embed/>
                </p:oleObj>
              </mc:Choice>
              <mc:Fallback>
                <p:oleObj name="Equation" r:id="rId27" imgW="203040" imgH="279360" progId="Equation.DSMT4">
                  <p:embed/>
                  <p:pic>
                    <p:nvPicPr>
                      <p:cNvPr id="0" name="개체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6675" y="4864100"/>
                        <a:ext cx="325438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왼쪽 중괄호 34"/>
          <p:cNvSpPr/>
          <p:nvPr/>
        </p:nvSpPr>
        <p:spPr bwMode="auto">
          <a:xfrm>
            <a:off x="600076" y="4638675"/>
            <a:ext cx="285749" cy="447675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6" name="자유형 35"/>
          <p:cNvSpPr/>
          <p:nvPr/>
        </p:nvSpPr>
        <p:spPr bwMode="auto">
          <a:xfrm>
            <a:off x="304800" y="4905375"/>
            <a:ext cx="533400" cy="857250"/>
          </a:xfrm>
          <a:custGeom>
            <a:avLst/>
            <a:gdLst>
              <a:gd name="connsiteX0" fmla="*/ 533400 w 533400"/>
              <a:gd name="connsiteY0" fmla="*/ 857250 h 857250"/>
              <a:gd name="connsiteX1" fmla="*/ 0 w 533400"/>
              <a:gd name="connsiteY1" fmla="*/ 857250 h 857250"/>
              <a:gd name="connsiteX2" fmla="*/ 0 w 533400"/>
              <a:gd name="connsiteY2" fmla="*/ 0 h 857250"/>
              <a:gd name="connsiteX3" fmla="*/ 190500 w 533400"/>
              <a:gd name="connsiteY3" fmla="*/ 0 h 857250"/>
              <a:gd name="connsiteX4" fmla="*/ 190500 w 533400"/>
              <a:gd name="connsiteY4" fmla="*/ 1905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400" h="857250">
                <a:moveTo>
                  <a:pt x="533400" y="857250"/>
                </a:moveTo>
                <a:lnTo>
                  <a:pt x="0" y="857250"/>
                </a:lnTo>
                <a:lnTo>
                  <a:pt x="0" y="0"/>
                </a:lnTo>
                <a:lnTo>
                  <a:pt x="190500" y="0"/>
                </a:lnTo>
                <a:lnTo>
                  <a:pt x="190500" y="1905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11018" y="6488668"/>
            <a:ext cx="616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428128E-8D18-47A7-92F2-AB507683A6D7}" type="slidenum">
              <a:rPr lang="ko-KR" altLang="en-US" smtClean="0">
                <a:solidFill>
                  <a:schemeClr val="tx2"/>
                </a:solidFill>
              </a:rPr>
              <a:pPr/>
              <a:t>10</a:t>
            </a:fld>
            <a:endParaRPr lang="ko-KR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907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050" y="0"/>
            <a:ext cx="9105900" cy="762000"/>
          </a:xfrm>
        </p:spPr>
        <p:txBody>
          <a:bodyPr>
            <a:noAutofit/>
          </a:bodyPr>
          <a:lstStyle/>
          <a:p>
            <a:r>
              <a:rPr lang="en-US" altLang="ko-KR" sz="2000" dirty="0"/>
              <a:t>15.11 Plane Motion of a Particle Relative to a Rotating Frame</a:t>
            </a:r>
            <a:endParaRPr lang="ko-KR" altLang="en-US" sz="2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0067" y="1071672"/>
            <a:ext cx="8915400" cy="5445659"/>
          </a:xfrm>
        </p:spPr>
        <p:txBody>
          <a:bodyPr/>
          <a:lstStyle/>
          <a:p>
            <a:pPr marL="457200" lvl="1" indent="0">
              <a:lnSpc>
                <a:spcPct val="200000"/>
              </a:lnSpc>
              <a:buClrTx/>
              <a:buNone/>
            </a:pPr>
            <a:r>
              <a:rPr lang="en-US" altLang="ko-KR" sz="1400" dirty="0">
                <a:ea typeface="+mn-ea"/>
              </a:rPr>
              <a:t>      - sum of these two </a:t>
            </a:r>
            <a:r>
              <a:rPr lang="en-US" altLang="ko-KR" sz="1400" dirty="0">
                <a:latin typeface="Franklin Gothic Demi Cond"/>
                <a:ea typeface="+mn-ea"/>
              </a:rPr>
              <a:t>→  </a:t>
            </a:r>
            <a:endParaRPr lang="en-US" altLang="ko-KR" sz="1400" dirty="0">
              <a:ea typeface="+mn-ea"/>
            </a:endParaRPr>
          </a:p>
          <a:p>
            <a:pPr marL="457200" lvl="1" indent="0">
              <a:lnSpc>
                <a:spcPct val="200000"/>
              </a:lnSpc>
              <a:buClrTx/>
              <a:buNone/>
            </a:pPr>
            <a:r>
              <a:rPr lang="en-US" altLang="ko-KR" sz="1400" dirty="0">
                <a:ea typeface="+mn-ea"/>
              </a:rPr>
              <a:t>   </a:t>
            </a:r>
          </a:p>
          <a:p>
            <a:pPr marL="457200" lvl="1" indent="0">
              <a:lnSpc>
                <a:spcPct val="200000"/>
              </a:lnSpc>
              <a:buClrTx/>
              <a:buNone/>
            </a:pPr>
            <a:endParaRPr lang="en-US" altLang="ko-KR" sz="1400" dirty="0">
              <a:ea typeface="+mn-ea"/>
            </a:endParaRPr>
          </a:p>
          <a:p>
            <a:pPr marL="457200" lvl="1" indent="0">
              <a:lnSpc>
                <a:spcPct val="200000"/>
              </a:lnSpc>
              <a:buClrTx/>
              <a:buNone/>
            </a:pPr>
            <a:endParaRPr lang="en-US" altLang="ko-KR" sz="1400" dirty="0">
              <a:ea typeface="+mn-ea"/>
            </a:endParaRPr>
          </a:p>
          <a:p>
            <a:pPr marL="457200" lvl="1" indent="0">
              <a:lnSpc>
                <a:spcPct val="150000"/>
              </a:lnSpc>
              <a:buClrTx/>
              <a:buNone/>
            </a:pPr>
            <a:r>
              <a:rPr lang="en-US" altLang="ko-KR" sz="1400" dirty="0" err="1">
                <a:ea typeface="+mn-ea"/>
              </a:rPr>
              <a:t>Eqs</a:t>
            </a:r>
            <a:r>
              <a:rPr lang="en-US" altLang="ko-KR" sz="1400" dirty="0">
                <a:ea typeface="+mn-ea"/>
              </a:rPr>
              <a:t>. (15.33.),(15.36) </a:t>
            </a:r>
            <a:r>
              <a:rPr lang="en-US" altLang="ko-KR" sz="1400" dirty="0">
                <a:latin typeface="Franklin Gothic Demi Cond"/>
                <a:ea typeface="+mn-ea"/>
              </a:rPr>
              <a:t>→  </a:t>
            </a:r>
            <a:r>
              <a:rPr lang="en-US" altLang="ko-KR" sz="1400" dirty="0">
                <a:ea typeface="+mn-ea"/>
              </a:rPr>
              <a:t>mechanism which contain parts sliding on each other        </a:t>
            </a:r>
          </a:p>
          <a:p>
            <a:pPr marL="457200" lvl="1" indent="0">
              <a:lnSpc>
                <a:spcPct val="150000"/>
              </a:lnSpc>
              <a:buClrTx/>
              <a:buNone/>
            </a:pPr>
            <a:r>
              <a:rPr lang="en-US" altLang="ko-KR" sz="1400" dirty="0">
                <a:ea typeface="+mn-ea"/>
              </a:rPr>
              <a:t>                                  abs. and relative motions of sliding pins and collars.</a:t>
            </a:r>
          </a:p>
          <a:p>
            <a:pPr marL="457200" lvl="1" indent="0">
              <a:lnSpc>
                <a:spcPct val="150000"/>
              </a:lnSpc>
              <a:buClrTx/>
              <a:buNone/>
            </a:pPr>
            <a:endParaRPr lang="en-US" altLang="ko-KR" sz="1400" dirty="0">
              <a:ea typeface="+mn-ea"/>
            </a:endParaRPr>
          </a:p>
          <a:p>
            <a:pPr marL="457200" lvl="1" indent="0">
              <a:lnSpc>
                <a:spcPct val="150000"/>
              </a:lnSpc>
              <a:buClrTx/>
              <a:buNone/>
            </a:pPr>
            <a:r>
              <a:rPr lang="en-US" altLang="ko-KR" sz="1400" dirty="0">
                <a:ea typeface="+mn-ea"/>
              </a:rPr>
              <a:t>        ---- useful  in long-range projectiles, </a:t>
            </a:r>
            <a:r>
              <a:rPr lang="en-US" altLang="ko-KR" sz="1400" dirty="0" err="1">
                <a:ea typeface="+mn-ea"/>
              </a:rPr>
              <a:t>apprecialbly</a:t>
            </a:r>
            <a:r>
              <a:rPr lang="en-US" altLang="ko-KR" sz="1400" dirty="0">
                <a:ea typeface="+mn-ea"/>
              </a:rPr>
              <a:t>  affected  by the earth rotation.</a:t>
            </a:r>
          </a:p>
          <a:p>
            <a:pPr marL="457200" lvl="1" indent="0">
              <a:lnSpc>
                <a:spcPct val="150000"/>
              </a:lnSpc>
              <a:buClrTx/>
              <a:buNone/>
            </a:pPr>
            <a:r>
              <a:rPr lang="en-US" altLang="ko-KR" sz="1400" dirty="0">
                <a:ea typeface="+mn-ea"/>
              </a:rPr>
              <a:t>              * system of axes attached to the earth--- not truly a Newtonian frame.</a:t>
            </a:r>
          </a:p>
          <a:p>
            <a:pPr marL="457200" lvl="1" indent="0">
              <a:lnSpc>
                <a:spcPct val="150000"/>
              </a:lnSpc>
              <a:buClrTx/>
              <a:buNone/>
            </a:pPr>
            <a:r>
              <a:rPr lang="en-US" altLang="ko-KR" sz="1400" dirty="0">
                <a:ea typeface="+mn-ea"/>
              </a:rPr>
              <a:t>                 </a:t>
            </a:r>
            <a:r>
              <a:rPr lang="en-US" altLang="ko-KR" sz="1400" dirty="0">
                <a:latin typeface="Franklin Gothic Demi Cond"/>
              </a:rPr>
              <a:t>→</a:t>
            </a:r>
            <a:r>
              <a:rPr lang="en-US" altLang="ko-KR" sz="1400" dirty="0">
                <a:ea typeface="+mn-ea"/>
              </a:rPr>
              <a:t>  rotating frame of ref., formulas derived in this section facilitate the study </a:t>
            </a:r>
          </a:p>
          <a:p>
            <a:pPr marL="457200" lvl="1" indent="0">
              <a:lnSpc>
                <a:spcPct val="150000"/>
              </a:lnSpc>
              <a:buClrTx/>
              <a:buNone/>
            </a:pPr>
            <a:r>
              <a:rPr lang="en-US" altLang="ko-KR" sz="1400" dirty="0">
                <a:ea typeface="+mn-ea"/>
              </a:rPr>
              <a:t>                      of  the motion w.r.t. axes  attached to the earth.</a:t>
            </a:r>
          </a:p>
          <a:p>
            <a:pPr marL="457200" lvl="1" indent="0">
              <a:lnSpc>
                <a:spcPct val="150000"/>
              </a:lnSpc>
              <a:buClrTx/>
              <a:buNone/>
            </a:pPr>
            <a:endParaRPr lang="en-US" altLang="ko-KR" sz="1400" dirty="0">
              <a:ea typeface="+mn-ea"/>
            </a:endParaRPr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05352"/>
              </p:ext>
            </p:extLst>
          </p:nvPr>
        </p:nvGraphicFramePr>
        <p:xfrm>
          <a:off x="3035300" y="1176338"/>
          <a:ext cx="392113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91" name="Equation" r:id="rId4" imgW="304560" imgH="279360" progId="Equation.DSMT4">
                  <p:embed/>
                </p:oleObj>
              </mc:Choice>
              <mc:Fallback>
                <p:oleObj name="Equation" r:id="rId4" imgW="304560" imgH="279360" progId="Equation.DSMT4">
                  <p:embed/>
                  <p:pic>
                    <p:nvPicPr>
                      <p:cNvPr id="0" name="개체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5300" y="1176338"/>
                        <a:ext cx="392113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007965"/>
              </p:ext>
            </p:extLst>
          </p:nvPr>
        </p:nvGraphicFramePr>
        <p:xfrm>
          <a:off x="962025" y="1646238"/>
          <a:ext cx="589597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92" name="Equation" r:id="rId6" imgW="4000320" imgH="279360" progId="Equation.DSMT4">
                  <p:embed/>
                </p:oleObj>
              </mc:Choice>
              <mc:Fallback>
                <p:oleObj name="Equation" r:id="rId6" imgW="4000320" imgH="279360" progId="Equation.DSMT4">
                  <p:embed/>
                  <p:pic>
                    <p:nvPicPr>
                      <p:cNvPr id="0" name="개체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025" y="1646238"/>
                        <a:ext cx="5895975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개체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941181"/>
              </p:ext>
            </p:extLst>
          </p:nvPr>
        </p:nvGraphicFramePr>
        <p:xfrm>
          <a:off x="1062038" y="2190750"/>
          <a:ext cx="5730875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93" name="Equation" r:id="rId8" imgW="3568680" imgH="431640" progId="Equation.DSMT4">
                  <p:embed/>
                </p:oleObj>
              </mc:Choice>
              <mc:Fallback>
                <p:oleObj name="Equation" r:id="rId8" imgW="3568680" imgH="431640" progId="Equation.DSMT4">
                  <p:embed/>
                  <p:pic>
                    <p:nvPicPr>
                      <p:cNvPr id="0" name="개체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2038" y="2190750"/>
                        <a:ext cx="5730875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개체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312963"/>
              </p:ext>
            </p:extLst>
          </p:nvPr>
        </p:nvGraphicFramePr>
        <p:xfrm>
          <a:off x="682625" y="4033838"/>
          <a:ext cx="392113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94" name="Equation" r:id="rId10" imgW="304668" imgH="279279" progId="Equation.DSMT4">
                  <p:embed/>
                </p:oleObj>
              </mc:Choice>
              <mc:Fallback>
                <p:oleObj name="Equation" r:id="rId10" imgW="304668" imgH="279279" progId="Equation.DSMT4">
                  <p:embed/>
                  <p:pic>
                    <p:nvPicPr>
                      <p:cNvPr id="0" name="개체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" y="4033838"/>
                        <a:ext cx="392113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11018" y="6488668"/>
            <a:ext cx="616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428128E-8D18-47A7-92F2-AB507683A6D7}" type="slidenum">
              <a:rPr lang="ko-KR" altLang="en-US" smtClean="0">
                <a:solidFill>
                  <a:schemeClr val="tx2"/>
                </a:solidFill>
              </a:rPr>
              <a:pPr/>
              <a:t>11</a:t>
            </a:fld>
            <a:endParaRPr lang="ko-KR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049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0"/>
            <a:ext cx="8244416" cy="762000"/>
          </a:xfrm>
        </p:spPr>
        <p:txBody>
          <a:bodyPr>
            <a:noAutofit/>
          </a:bodyPr>
          <a:lstStyle/>
          <a:p>
            <a:r>
              <a:rPr lang="en-US" altLang="ko-KR" sz="2000" dirty="0"/>
              <a:t>15.10 Rate of change of a vector w.r.t. a Rotating Frame</a:t>
            </a:r>
            <a:endParaRPr lang="ko-KR" altLang="en-US" sz="2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0067" y="1071672"/>
            <a:ext cx="8915400" cy="5445659"/>
          </a:xfrm>
        </p:spPr>
        <p:txBody>
          <a:bodyPr/>
          <a:lstStyle/>
          <a:p>
            <a:pPr marL="457200" lvl="1" indent="0">
              <a:lnSpc>
                <a:spcPct val="150000"/>
              </a:lnSpc>
              <a:buClrTx/>
              <a:buNone/>
            </a:pPr>
            <a:r>
              <a:rPr lang="en-US" altLang="ko-KR" sz="1400" dirty="0">
                <a:ea typeface="+mn-ea"/>
              </a:rPr>
              <a:t>Sec 11.10 --- rate of change of a vector is the same w.r.t.          a fixed frame</a:t>
            </a:r>
          </a:p>
          <a:p>
            <a:pPr marL="457200" lvl="1" indent="0">
              <a:lnSpc>
                <a:spcPct val="150000"/>
              </a:lnSpc>
              <a:buClrTx/>
              <a:buNone/>
            </a:pPr>
            <a:r>
              <a:rPr lang="en-US" altLang="ko-KR" sz="1400" dirty="0">
                <a:ea typeface="+mn-ea"/>
              </a:rPr>
              <a:t>                                                                                              a frame in translation</a:t>
            </a:r>
          </a:p>
          <a:p>
            <a:pPr marL="457200" lvl="1" indent="0">
              <a:lnSpc>
                <a:spcPct val="150000"/>
              </a:lnSpc>
              <a:buClrTx/>
              <a:buNone/>
            </a:pPr>
            <a:r>
              <a:rPr lang="en-US" altLang="ko-KR" sz="1400" dirty="0">
                <a:ea typeface="+mn-ea"/>
              </a:rPr>
              <a:t>   how about w.r.t. a rotating frame of reference?</a:t>
            </a:r>
          </a:p>
          <a:p>
            <a:pPr marL="457200" lvl="1" indent="0">
              <a:lnSpc>
                <a:spcPct val="150000"/>
              </a:lnSpc>
              <a:buClrTx/>
              <a:buNone/>
            </a:pPr>
            <a:endParaRPr lang="en-US" altLang="ko-KR" sz="1400" dirty="0">
              <a:ea typeface="+mn-ea"/>
            </a:endParaRPr>
          </a:p>
          <a:p>
            <a:pPr marL="457200" lvl="1" indent="0">
              <a:lnSpc>
                <a:spcPct val="150000"/>
              </a:lnSpc>
              <a:buClrTx/>
              <a:buNone/>
            </a:pPr>
            <a:r>
              <a:rPr lang="en-US" altLang="ko-KR" sz="1400" dirty="0">
                <a:ea typeface="+mn-ea"/>
              </a:rPr>
              <a:t>Fig.15.26. ---- fixed frame  OXYZ</a:t>
            </a:r>
          </a:p>
          <a:p>
            <a:pPr marL="457200" lvl="1" indent="0">
              <a:lnSpc>
                <a:spcPct val="150000"/>
              </a:lnSpc>
              <a:buClrTx/>
              <a:buNone/>
            </a:pPr>
            <a:r>
              <a:rPr lang="en-US" altLang="ko-KR" sz="1400" dirty="0">
                <a:ea typeface="+mn-ea"/>
              </a:rPr>
              <a:t>                      rotating frame   </a:t>
            </a:r>
            <a:r>
              <a:rPr lang="en-US" altLang="ko-KR" sz="1400" dirty="0" err="1">
                <a:ea typeface="+mn-ea"/>
              </a:rPr>
              <a:t>Oxyz</a:t>
            </a:r>
            <a:r>
              <a:rPr lang="en-US" altLang="ko-KR" sz="1400" dirty="0">
                <a:ea typeface="+mn-ea"/>
              </a:rPr>
              <a:t>,      : angular velocity </a:t>
            </a:r>
          </a:p>
          <a:p>
            <a:pPr marL="457200" lvl="1" indent="0">
              <a:lnSpc>
                <a:spcPct val="150000"/>
              </a:lnSpc>
              <a:buClrTx/>
              <a:buNone/>
            </a:pPr>
            <a:r>
              <a:rPr lang="en-US" altLang="ko-KR" sz="1400" dirty="0">
                <a:ea typeface="+mn-ea"/>
              </a:rPr>
              <a:t>                              : vector function </a:t>
            </a:r>
          </a:p>
          <a:p>
            <a:pPr marL="457200" lvl="1" indent="0">
              <a:lnSpc>
                <a:spcPct val="150000"/>
              </a:lnSpc>
              <a:buClrTx/>
              <a:buNone/>
            </a:pPr>
            <a:r>
              <a:rPr lang="en-US" altLang="ko-KR" sz="1400" dirty="0">
                <a:ea typeface="+mn-ea"/>
              </a:rPr>
              <a:t>                                        </a:t>
            </a:r>
          </a:p>
          <a:p>
            <a:pPr marL="457200" lvl="1" indent="0">
              <a:lnSpc>
                <a:spcPct val="150000"/>
              </a:lnSpc>
              <a:buClrTx/>
              <a:buNone/>
            </a:pPr>
            <a:r>
              <a:rPr lang="en-US" altLang="ko-KR" sz="1400" dirty="0">
                <a:ea typeface="+mn-ea"/>
              </a:rPr>
              <a:t>                                       </a:t>
            </a:r>
          </a:p>
          <a:p>
            <a:pPr marL="457200" lvl="1" indent="0">
              <a:lnSpc>
                <a:spcPct val="150000"/>
              </a:lnSpc>
              <a:buClrTx/>
              <a:buNone/>
            </a:pPr>
            <a:r>
              <a:rPr lang="en-US" altLang="ko-KR" sz="1400" dirty="0">
                <a:ea typeface="+mn-ea"/>
              </a:rPr>
              <a:t>                                          </a:t>
            </a:r>
          </a:p>
        </p:txBody>
      </p:sp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9230746"/>
              </p:ext>
            </p:extLst>
          </p:nvPr>
        </p:nvGraphicFramePr>
        <p:xfrm>
          <a:off x="5737225" y="4760218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23" name="Equation" r:id="rId4" imgW="126720" imgH="190440" progId="Equation.DSMT4">
                  <p:embed/>
                </p:oleObj>
              </mc:Choice>
              <mc:Fallback>
                <p:oleObj name="Equation" r:id="rId4" imgW="12672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37225" y="4760218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9393818"/>
              </p:ext>
            </p:extLst>
          </p:nvPr>
        </p:nvGraphicFramePr>
        <p:xfrm>
          <a:off x="5737225" y="4760218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24" name="Equation" r:id="rId6" imgW="126720" imgH="190440" progId="Equation.DSMT4">
                  <p:embed/>
                </p:oleObj>
              </mc:Choice>
              <mc:Fallback>
                <p:oleObj name="Equation" r:id="rId6" imgW="12672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37225" y="4760218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왼쪽 중괄호 21"/>
          <p:cNvSpPr/>
          <p:nvPr/>
        </p:nvSpPr>
        <p:spPr bwMode="auto">
          <a:xfrm>
            <a:off x="5981700" y="1235750"/>
            <a:ext cx="390525" cy="4953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6564" name="Picture 4" descr="C:\Users\ChaRisMA™\Desktop\동역학\ch15\15_2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1857375"/>
            <a:ext cx="3038669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508983"/>
              </p:ext>
            </p:extLst>
          </p:nvPr>
        </p:nvGraphicFramePr>
        <p:xfrm>
          <a:off x="4121149" y="2920999"/>
          <a:ext cx="250825" cy="322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25" name="Equation" r:id="rId8" imgW="177480" imgH="228600" progId="Equation.DSMT4">
                  <p:embed/>
                </p:oleObj>
              </mc:Choice>
              <mc:Fallback>
                <p:oleObj name="Equation" r:id="rId8" imgW="177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21149" y="2920999"/>
                        <a:ext cx="250825" cy="3224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8675553"/>
              </p:ext>
            </p:extLst>
          </p:nvPr>
        </p:nvGraphicFramePr>
        <p:xfrm>
          <a:off x="1973263" y="3308350"/>
          <a:ext cx="439737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26" name="Equation" r:id="rId10" imgW="368280" imgH="291960" progId="Equation.DSMT4">
                  <p:embed/>
                </p:oleObj>
              </mc:Choice>
              <mc:Fallback>
                <p:oleObj name="Equation" r:id="rId10" imgW="36828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73263" y="3308350"/>
                        <a:ext cx="439737" cy="347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왼쪽 중괄호 9"/>
          <p:cNvSpPr/>
          <p:nvPr/>
        </p:nvSpPr>
        <p:spPr bwMode="auto">
          <a:xfrm>
            <a:off x="2266950" y="3797975"/>
            <a:ext cx="390525" cy="4216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aphicFrame>
        <p:nvGraphicFramePr>
          <p:cNvPr id="9" name="개체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890913"/>
              </p:ext>
            </p:extLst>
          </p:nvPr>
        </p:nvGraphicFramePr>
        <p:xfrm>
          <a:off x="2581275" y="3611563"/>
          <a:ext cx="571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27" name="Equation" r:id="rId12" imgW="571320" imgH="368280" progId="Equation.DSMT4">
                  <p:embed/>
                </p:oleObj>
              </mc:Choice>
              <mc:Fallback>
                <p:oleObj name="Equation" r:id="rId12" imgW="57132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581275" y="3611563"/>
                        <a:ext cx="5715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개체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294158"/>
              </p:ext>
            </p:extLst>
          </p:nvPr>
        </p:nvGraphicFramePr>
        <p:xfrm>
          <a:off x="2625725" y="3940175"/>
          <a:ext cx="520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28" name="Equation" r:id="rId14" imgW="520560" imgH="393480" progId="Equation.DSMT4">
                  <p:embed/>
                </p:oleObj>
              </mc:Choice>
              <mc:Fallback>
                <p:oleObj name="Equation" r:id="rId14" imgW="520560" imgH="393480" progId="Equation.DSMT4">
                  <p:embed/>
                  <p:pic>
                    <p:nvPicPr>
                      <p:cNvPr id="0" name="개체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5725" y="3940175"/>
                        <a:ext cx="5207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-11018" y="6488668"/>
            <a:ext cx="616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428128E-8D18-47A7-92F2-AB507683A6D7}" type="slidenum">
              <a:rPr lang="ko-KR" altLang="en-US" smtClean="0">
                <a:solidFill>
                  <a:schemeClr val="tx2"/>
                </a:solidFill>
              </a:rPr>
              <a:pPr/>
              <a:t>2</a:t>
            </a:fld>
            <a:endParaRPr lang="ko-KR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432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0"/>
            <a:ext cx="8244416" cy="762000"/>
          </a:xfrm>
        </p:spPr>
        <p:txBody>
          <a:bodyPr>
            <a:noAutofit/>
          </a:bodyPr>
          <a:lstStyle/>
          <a:p>
            <a:r>
              <a:rPr lang="en-US" altLang="ko-KR" sz="2000" dirty="0"/>
              <a:t>15.10 Rate of change of a vector w.r.t. a Rotating Frame</a:t>
            </a:r>
            <a:endParaRPr lang="ko-KR" altLang="en-US" sz="2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0067" y="1071672"/>
            <a:ext cx="8915400" cy="5445659"/>
          </a:xfrm>
        </p:spPr>
        <p:txBody>
          <a:bodyPr/>
          <a:lstStyle/>
          <a:p>
            <a:pPr marL="457200" lvl="1" indent="0">
              <a:lnSpc>
                <a:spcPct val="150000"/>
              </a:lnSpc>
              <a:buClrTx/>
              <a:buNone/>
            </a:pPr>
            <a:endParaRPr lang="en-US" altLang="ko-KR" sz="1400" dirty="0">
              <a:ea typeface="+mn-ea"/>
            </a:endParaRPr>
          </a:p>
          <a:p>
            <a:pPr marL="457200" lvl="1" indent="0">
              <a:lnSpc>
                <a:spcPct val="150000"/>
              </a:lnSpc>
              <a:buClrTx/>
              <a:buNone/>
            </a:pPr>
            <a:endParaRPr lang="en-US" altLang="ko-KR" sz="1400" dirty="0">
              <a:ea typeface="+mn-ea"/>
            </a:endParaRPr>
          </a:p>
          <a:p>
            <a:pPr marL="457200" lvl="1" indent="0">
              <a:lnSpc>
                <a:spcPct val="150000"/>
              </a:lnSpc>
              <a:buClrTx/>
              <a:buNone/>
            </a:pPr>
            <a:r>
              <a:rPr lang="en-US" altLang="ko-KR" sz="1400" dirty="0">
                <a:ea typeface="+mn-ea"/>
              </a:rPr>
              <a:t>Differentiate,  rate of change of     ,  w.r.t. rotating frame  </a:t>
            </a:r>
            <a:r>
              <a:rPr lang="en-US" altLang="ko-KR" sz="1400" dirty="0" err="1">
                <a:ea typeface="+mn-ea"/>
              </a:rPr>
              <a:t>Oxyz</a:t>
            </a:r>
            <a:endParaRPr lang="en-US" altLang="ko-KR" sz="1400" dirty="0">
              <a:ea typeface="+mn-ea"/>
            </a:endParaRPr>
          </a:p>
          <a:p>
            <a:pPr marL="457200" lvl="1" indent="0">
              <a:lnSpc>
                <a:spcPct val="150000"/>
              </a:lnSpc>
              <a:buClrTx/>
              <a:buNone/>
            </a:pPr>
            <a:endParaRPr lang="en-US" altLang="ko-KR" sz="1400" dirty="0">
              <a:ea typeface="+mn-ea"/>
            </a:endParaRPr>
          </a:p>
          <a:p>
            <a:pPr marL="457200" lvl="1" indent="0">
              <a:lnSpc>
                <a:spcPct val="150000"/>
              </a:lnSpc>
              <a:buClrTx/>
              <a:buNone/>
            </a:pPr>
            <a:endParaRPr lang="en-US" altLang="ko-KR" sz="1400" dirty="0">
              <a:ea typeface="+mn-ea"/>
            </a:endParaRPr>
          </a:p>
          <a:p>
            <a:pPr marL="457200" lvl="1" indent="0">
              <a:lnSpc>
                <a:spcPct val="150000"/>
              </a:lnSpc>
              <a:buClrTx/>
              <a:buNone/>
            </a:pPr>
            <a:r>
              <a:rPr lang="en-US" altLang="ko-KR" sz="1400" dirty="0">
                <a:ea typeface="+mn-ea"/>
              </a:rPr>
              <a:t>Differentiate     , w.r.t.  the fixed  frame  OXYZ,                   are variable</a:t>
            </a:r>
          </a:p>
          <a:p>
            <a:pPr marL="457200" lvl="1" indent="0">
              <a:lnSpc>
                <a:spcPct val="150000"/>
              </a:lnSpc>
              <a:buClrTx/>
              <a:buNone/>
            </a:pPr>
            <a:endParaRPr lang="en-US" altLang="ko-KR" sz="1400" dirty="0">
              <a:ea typeface="+mn-ea"/>
            </a:endParaRPr>
          </a:p>
          <a:p>
            <a:pPr marL="457200" lvl="1" indent="0">
              <a:lnSpc>
                <a:spcPct val="150000"/>
              </a:lnSpc>
              <a:buClrTx/>
              <a:buNone/>
            </a:pPr>
            <a:endParaRPr lang="en-US" altLang="ko-KR" sz="1400" dirty="0">
              <a:ea typeface="+mn-ea"/>
            </a:endParaRPr>
          </a:p>
        </p:txBody>
      </p:sp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6397523"/>
              </p:ext>
            </p:extLst>
          </p:nvPr>
        </p:nvGraphicFramePr>
        <p:xfrm>
          <a:off x="5737225" y="4760218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76" name="Equation" r:id="rId4" imgW="126720" imgH="190440" progId="Equation.DSMT4">
                  <p:embed/>
                </p:oleObj>
              </mc:Choice>
              <mc:Fallback>
                <p:oleObj name="Equation" r:id="rId4" imgW="12672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37225" y="4760218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047316"/>
              </p:ext>
            </p:extLst>
          </p:nvPr>
        </p:nvGraphicFramePr>
        <p:xfrm>
          <a:off x="5737225" y="4760218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77" name="Equation" r:id="rId6" imgW="126720" imgH="190440" progId="Equation.DSMT4">
                  <p:embed/>
                </p:oleObj>
              </mc:Choice>
              <mc:Fallback>
                <p:oleObj name="Equation" r:id="rId6" imgW="12672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37225" y="4760218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왼쪽 중괄호 9"/>
          <p:cNvSpPr/>
          <p:nvPr/>
        </p:nvSpPr>
        <p:spPr bwMode="auto">
          <a:xfrm rot="16200000">
            <a:off x="3126583" y="3288270"/>
            <a:ext cx="390525" cy="1624013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657642"/>
              </p:ext>
            </p:extLst>
          </p:nvPr>
        </p:nvGraphicFramePr>
        <p:xfrm>
          <a:off x="1525588" y="1252538"/>
          <a:ext cx="481012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78" name="Equation" r:id="rId7" imgW="2997000" imgH="304560" progId="Equation.DSMT4">
                  <p:embed/>
                </p:oleObj>
              </mc:Choice>
              <mc:Fallback>
                <p:oleObj name="Equation" r:id="rId7" imgW="299700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25588" y="1252538"/>
                        <a:ext cx="4810125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개체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759899"/>
              </p:ext>
            </p:extLst>
          </p:nvPr>
        </p:nvGraphicFramePr>
        <p:xfrm>
          <a:off x="3502025" y="1781175"/>
          <a:ext cx="26987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79" name="Equation" r:id="rId9" imgW="177480" imgH="279360" progId="Equation.DSMT4">
                  <p:embed/>
                </p:oleObj>
              </mc:Choice>
              <mc:Fallback>
                <p:oleObj name="Equation" r:id="rId9" imgW="1774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02025" y="1781175"/>
                        <a:ext cx="269875" cy="42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610350" y="1274264"/>
            <a:ext cx="1381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(15.27)</a:t>
            </a:r>
            <a:endParaRPr lang="ko-KR" alt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696075" y="2293439"/>
            <a:ext cx="1381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(15.28)</a:t>
            </a:r>
            <a:endParaRPr lang="ko-KR" altLang="en-US" sz="1400" dirty="0"/>
          </a:p>
        </p:txBody>
      </p:sp>
      <p:graphicFrame>
        <p:nvGraphicFramePr>
          <p:cNvPr id="11" name="개체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5297012"/>
              </p:ext>
            </p:extLst>
          </p:nvPr>
        </p:nvGraphicFramePr>
        <p:xfrm>
          <a:off x="1854200" y="2155825"/>
          <a:ext cx="28733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80" name="Equation" r:id="rId11" imgW="2209680" imgH="393480" progId="Equation.DSMT4">
                  <p:embed/>
                </p:oleObj>
              </mc:Choice>
              <mc:Fallback>
                <p:oleObj name="Equation" r:id="rId11" imgW="2209680" imgH="393480" progId="Equation.DSMT4">
                  <p:embed/>
                  <p:pic>
                    <p:nvPicPr>
                      <p:cNvPr id="0" name="개체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200" y="2155825"/>
                        <a:ext cx="287337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개체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856171"/>
              </p:ext>
            </p:extLst>
          </p:nvPr>
        </p:nvGraphicFramePr>
        <p:xfrm>
          <a:off x="5080758" y="2874479"/>
          <a:ext cx="962026" cy="423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81" name="Equation" r:id="rId13" imgW="634680" imgH="279360" progId="Equation.DSMT4">
                  <p:embed/>
                </p:oleObj>
              </mc:Choice>
              <mc:Fallback>
                <p:oleObj name="Equation" r:id="rId13" imgW="6346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080758" y="2874479"/>
                        <a:ext cx="962026" cy="4232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개체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830625"/>
              </p:ext>
            </p:extLst>
          </p:nvPr>
        </p:nvGraphicFramePr>
        <p:xfrm>
          <a:off x="1422400" y="3321050"/>
          <a:ext cx="5580063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82" name="Equation" r:id="rId15" imgW="4520880" imgH="495000" progId="Equation.DSMT4">
                  <p:embed/>
                </p:oleObj>
              </mc:Choice>
              <mc:Fallback>
                <p:oleObj name="Equation" r:id="rId15" imgW="452088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422400" y="3321050"/>
                        <a:ext cx="5580063" cy="611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왼쪽 중괄호 18"/>
          <p:cNvSpPr/>
          <p:nvPr/>
        </p:nvSpPr>
        <p:spPr bwMode="auto">
          <a:xfrm rot="16200000">
            <a:off x="5512594" y="3083483"/>
            <a:ext cx="390525" cy="2166936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aphicFrame>
        <p:nvGraphicFramePr>
          <p:cNvPr id="17" name="개체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391283"/>
              </p:ext>
            </p:extLst>
          </p:nvPr>
        </p:nvGraphicFramePr>
        <p:xfrm>
          <a:off x="2997200" y="4362450"/>
          <a:ext cx="795338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83" name="Equation" r:id="rId17" imgW="558720" imgH="393480" progId="Equation.DSMT4">
                  <p:embed/>
                </p:oleObj>
              </mc:Choice>
              <mc:Fallback>
                <p:oleObj name="Equation" r:id="rId17" imgW="5587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997200" y="4362450"/>
                        <a:ext cx="795338" cy="560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개체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604778"/>
              </p:ext>
            </p:extLst>
          </p:nvPr>
        </p:nvGraphicFramePr>
        <p:xfrm>
          <a:off x="6372225" y="4824413"/>
          <a:ext cx="1033463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84" name="Equation" r:id="rId19" imgW="685800" imgH="279360" progId="Equation.DSMT4">
                  <p:embed/>
                </p:oleObj>
              </mc:Choice>
              <mc:Fallback>
                <p:oleObj name="Equation" r:id="rId19" imgW="6858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372225" y="4824413"/>
                        <a:ext cx="1033463" cy="420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443412" y="4419600"/>
                <a:ext cx="4676775" cy="404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velocity of a particle at the tip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ko-KR" alt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ko-KR" altLang="en-US" i="1">
                            <a:latin typeface="Cambria Math"/>
                          </a:rPr>
                          <m:t>𝑄</m:t>
                        </m:r>
                      </m:e>
                    </m:acc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412" y="4419600"/>
                <a:ext cx="4676775" cy="404791"/>
              </a:xfrm>
              <a:prstGeom prst="rect">
                <a:avLst/>
              </a:prstGeom>
              <a:blipFill rotWithShape="1">
                <a:blip r:embed="rId21"/>
                <a:stretch>
                  <a:fillRect l="-1173" b="-2272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7539037" y="4901564"/>
            <a:ext cx="1381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(15.30)</a:t>
            </a:r>
            <a:endParaRPr lang="ko-KR" alt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7300912" y="3597237"/>
            <a:ext cx="1381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(15.29)</a:t>
            </a:r>
            <a:endParaRPr lang="ko-KR" altLang="en-US" sz="1400" dirty="0"/>
          </a:p>
        </p:txBody>
      </p:sp>
      <p:graphicFrame>
        <p:nvGraphicFramePr>
          <p:cNvPr id="21" name="개체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477152"/>
              </p:ext>
            </p:extLst>
          </p:nvPr>
        </p:nvGraphicFramePr>
        <p:xfrm>
          <a:off x="1441450" y="5222875"/>
          <a:ext cx="330200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85" name="Equation" r:id="rId22" imgW="2781000" imgH="393480" progId="Equation.DSMT4">
                  <p:embed/>
                </p:oleObj>
              </mc:Choice>
              <mc:Fallback>
                <p:oleObj name="Equation" r:id="rId22" imgW="27810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441450" y="5222875"/>
                        <a:ext cx="3302000" cy="468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왼쪽 중괄호 25"/>
          <p:cNvSpPr/>
          <p:nvPr/>
        </p:nvSpPr>
        <p:spPr bwMode="auto">
          <a:xfrm rot="16200000">
            <a:off x="2843563" y="5583447"/>
            <a:ext cx="390525" cy="681729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7" name="왼쪽 중괄호 26"/>
          <p:cNvSpPr/>
          <p:nvPr/>
        </p:nvSpPr>
        <p:spPr bwMode="auto">
          <a:xfrm rot="16200000">
            <a:off x="4180287" y="5689519"/>
            <a:ext cx="390525" cy="49768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590674" y="6109809"/>
                <a:ext cx="23812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/>
                  <a:t>Rate of change of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ko-KR" sz="1200" b="0" i="1" smtClean="0"/>
                      <m:t>  </m:t>
                    </m:r>
                    <m:r>
                      <m:rPr>
                        <m:nor/>
                      </m:rPr>
                      <a:rPr lang="en-US" altLang="ko-KR" sz="1200" b="0" i="1" smtClean="0"/>
                      <m:t>w</m:t>
                    </m:r>
                    <m:r>
                      <m:rPr>
                        <m:nor/>
                      </m:rPr>
                      <a:rPr lang="en-US" altLang="ko-KR" sz="1200" b="0" i="1" smtClean="0"/>
                      <m:t>.</m:t>
                    </m:r>
                    <m:r>
                      <m:rPr>
                        <m:nor/>
                      </m:rPr>
                      <a:rPr lang="en-US" altLang="ko-KR" sz="1200" b="0" i="1" smtClean="0"/>
                      <m:t>r</m:t>
                    </m:r>
                    <m:r>
                      <m:rPr>
                        <m:nor/>
                      </m:rPr>
                      <a:rPr lang="en-US" altLang="ko-KR" sz="1200" b="0" i="1" smtClean="0"/>
                      <m:t>.</m:t>
                    </m:r>
                    <m:r>
                      <m:rPr>
                        <m:nor/>
                      </m:rPr>
                      <a:rPr lang="en-US" altLang="ko-KR" sz="1200" b="0" i="1" smtClean="0"/>
                      <m:t>t</m:t>
                    </m:r>
                    <m:r>
                      <m:rPr>
                        <m:nor/>
                      </m:rPr>
                      <a:rPr lang="en-US" altLang="ko-KR" sz="1200" b="0" i="1" smtClean="0"/>
                      <m:t>. </m:t>
                    </m:r>
                  </m:oMath>
                </a14:m>
                <a:endParaRPr lang="en-US" altLang="ko-KR" sz="1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ko-KR" sz="1200" b="0" i="1" smtClean="0"/>
                        <m:t>rotating</m:t>
                      </m:r>
                      <m:r>
                        <m:rPr>
                          <m:nor/>
                        </m:rPr>
                        <a:rPr lang="en-US" altLang="ko-KR" sz="1200" b="0" i="1" smtClean="0"/>
                        <m:t> </m:t>
                      </m:r>
                      <m:r>
                        <m:rPr>
                          <m:nor/>
                        </m:rPr>
                        <a:rPr lang="en-US" altLang="ko-KR" sz="1200" b="0" i="1" smtClean="0"/>
                        <m:t>frame</m:t>
                      </m:r>
                      <m:r>
                        <m:rPr>
                          <m:nor/>
                        </m:rPr>
                        <a:rPr lang="en-US" altLang="ko-KR" sz="1200" b="0" i="1" smtClean="0"/>
                        <m:t> </m:t>
                      </m:r>
                      <m:r>
                        <m:rPr>
                          <m:nor/>
                        </m:rPr>
                        <a:rPr lang="en-US" altLang="ko-KR" sz="1200" b="0" i="1" smtClean="0"/>
                        <m:t>Oxyz</m:t>
                      </m:r>
                    </m:oMath>
                  </m:oMathPara>
                </a14:m>
                <a:endParaRPr lang="ko-KR" altLang="en-US" sz="1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674" y="6109809"/>
                <a:ext cx="2381251" cy="461665"/>
              </a:xfrm>
              <a:prstGeom prst="rect">
                <a:avLst/>
              </a:prstGeom>
              <a:blipFill rotWithShape="0">
                <a:blip r:embed="rId24"/>
                <a:stretch>
                  <a:fillRect l="-256" b="-526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4314824" y="6109809"/>
            <a:ext cx="2857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Induced by the rotation of </a:t>
            </a:r>
            <a:r>
              <a:rPr lang="en-US" altLang="ko-KR" sz="1200" dirty="0" err="1"/>
              <a:t>Oxyz</a:t>
            </a:r>
            <a:endParaRPr lang="ko-KR" alt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4872037" y="5310305"/>
            <a:ext cx="1381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(15.31)</a:t>
            </a:r>
            <a:endParaRPr lang="ko-KR" alt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-11018" y="6488668"/>
            <a:ext cx="616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428128E-8D18-47A7-92F2-AB507683A6D7}" type="slidenum">
              <a:rPr lang="ko-KR" altLang="en-US" smtClean="0">
                <a:solidFill>
                  <a:schemeClr val="tx2"/>
                </a:solidFill>
              </a:rPr>
              <a:pPr/>
              <a:t>3</a:t>
            </a:fld>
            <a:endParaRPr lang="ko-KR" altLang="en-US" dirty="0">
              <a:solidFill>
                <a:schemeClr val="tx2"/>
              </a:solidFill>
            </a:endParaRPr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6589027"/>
              </p:ext>
            </p:extLst>
          </p:nvPr>
        </p:nvGraphicFramePr>
        <p:xfrm>
          <a:off x="1805747" y="2847975"/>
          <a:ext cx="26987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86" name="Equation" r:id="rId25" imgW="177480" imgH="279360" progId="Equation.DSMT4">
                  <p:embed/>
                </p:oleObj>
              </mc:Choice>
              <mc:Fallback>
                <p:oleObj name="Equation" r:id="rId25" imgW="177480" imgH="279360" progId="Equation.DSMT4">
                  <p:embed/>
                  <p:pic>
                    <p:nvPicPr>
                      <p:cNvPr id="0" name="개체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5747" y="2847975"/>
                        <a:ext cx="269875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817170"/>
              </p:ext>
            </p:extLst>
          </p:nvPr>
        </p:nvGraphicFramePr>
        <p:xfrm>
          <a:off x="3071177" y="6109322"/>
          <a:ext cx="152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87" name="Equation" r:id="rId27" imgW="152280" imgH="241200" progId="Equation.DSMT4">
                  <p:embed/>
                </p:oleObj>
              </mc:Choice>
              <mc:Fallback>
                <p:oleObj name="Equation" r:id="rId27" imgW="1522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3071177" y="6109322"/>
                        <a:ext cx="1524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8517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050" y="0"/>
            <a:ext cx="9105900" cy="762000"/>
          </a:xfrm>
        </p:spPr>
        <p:txBody>
          <a:bodyPr>
            <a:noAutofit/>
          </a:bodyPr>
          <a:lstStyle/>
          <a:p>
            <a:r>
              <a:rPr lang="en-US" altLang="ko-KR" sz="2000" dirty="0"/>
              <a:t>15.11 Plane Motion of a Particle Relative to a Rotating Frame</a:t>
            </a:r>
            <a:endParaRPr lang="ko-KR" altLang="en-US" sz="2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0067" y="1071672"/>
            <a:ext cx="8915400" cy="5445659"/>
          </a:xfrm>
        </p:spPr>
        <p:txBody>
          <a:bodyPr/>
          <a:lstStyle/>
          <a:p>
            <a:pPr marL="457200" lvl="1" indent="0">
              <a:lnSpc>
                <a:spcPct val="200000"/>
              </a:lnSpc>
              <a:buClrTx/>
              <a:buNone/>
            </a:pPr>
            <a:r>
              <a:rPr lang="en-US" altLang="ko-KR" sz="1400" dirty="0">
                <a:ea typeface="+mn-ea"/>
              </a:rPr>
              <a:t>(15.29)</a:t>
            </a:r>
            <a:r>
              <a:rPr lang="ko-KR" altLang="en-US" sz="1400" dirty="0">
                <a:ea typeface="+mn-ea"/>
              </a:rPr>
              <a:t>의  부연설명</a:t>
            </a:r>
            <a:endParaRPr lang="en-US" altLang="ko-KR" sz="1400" dirty="0">
              <a:ea typeface="+mn-ea"/>
            </a:endParaRPr>
          </a:p>
          <a:p>
            <a:pPr marL="457200" lvl="1" indent="0">
              <a:lnSpc>
                <a:spcPct val="200000"/>
              </a:lnSpc>
              <a:buClrTx/>
              <a:buNone/>
            </a:pPr>
            <a:r>
              <a:rPr lang="en-US" altLang="ko-KR" sz="1400" dirty="0">
                <a:ea typeface="+mn-ea"/>
              </a:rPr>
              <a:t>               </a:t>
            </a:r>
            <a:r>
              <a:rPr lang="ko-KR" altLang="en-US" sz="1400" dirty="0">
                <a:ea typeface="+mn-ea"/>
              </a:rPr>
              <a:t>는 만일</a:t>
            </a:r>
            <a:r>
              <a:rPr lang="en-US" altLang="ko-KR" sz="1400" dirty="0">
                <a:ea typeface="+mn-ea"/>
              </a:rPr>
              <a:t>,  </a:t>
            </a:r>
            <a:r>
              <a:rPr lang="ko-KR" altLang="en-US" sz="1400" dirty="0">
                <a:ea typeface="+mn-ea"/>
              </a:rPr>
              <a:t>벡터 </a:t>
            </a:r>
            <a:r>
              <a:rPr lang="en-US" altLang="ko-KR" sz="1400" dirty="0">
                <a:ea typeface="+mn-ea"/>
              </a:rPr>
              <a:t>Q</a:t>
            </a:r>
            <a:r>
              <a:rPr lang="ko-KR" altLang="en-US" sz="1400" dirty="0">
                <a:ea typeface="+mn-ea"/>
              </a:rPr>
              <a:t>가 </a:t>
            </a:r>
            <a:r>
              <a:rPr lang="en-US" altLang="ko-KR" sz="1400" dirty="0">
                <a:ea typeface="+mn-ea"/>
              </a:rPr>
              <a:t>frame </a:t>
            </a:r>
            <a:r>
              <a:rPr lang="en-US" altLang="ko-KR" sz="1400" dirty="0" err="1">
                <a:ea typeface="+mn-ea"/>
              </a:rPr>
              <a:t>Oxyz</a:t>
            </a:r>
            <a:r>
              <a:rPr lang="ko-KR" altLang="en-US" sz="1400" dirty="0">
                <a:ea typeface="+mn-ea"/>
              </a:rPr>
              <a:t>에  </a:t>
            </a:r>
            <a:r>
              <a:rPr lang="en-US" altLang="ko-KR" sz="1400" dirty="0">
                <a:ea typeface="+mn-ea"/>
              </a:rPr>
              <a:t>fixed  </a:t>
            </a:r>
            <a:r>
              <a:rPr lang="ko-KR" altLang="en-US" sz="1400" dirty="0">
                <a:ea typeface="+mn-ea"/>
              </a:rPr>
              <a:t>되어 있어  </a:t>
            </a:r>
            <a:r>
              <a:rPr lang="en-US" altLang="ko-KR" sz="1400" dirty="0">
                <a:ea typeface="+mn-ea"/>
              </a:rPr>
              <a:t>                         </a:t>
            </a:r>
          </a:p>
          <a:p>
            <a:pPr marL="457200" lvl="1" indent="0">
              <a:lnSpc>
                <a:spcPct val="200000"/>
              </a:lnSpc>
              <a:buClrTx/>
              <a:buNone/>
            </a:pPr>
            <a:r>
              <a:rPr lang="ko-KR" altLang="en-US" sz="1400" dirty="0">
                <a:ea typeface="+mn-ea"/>
              </a:rPr>
              <a:t>이 된다면</a:t>
            </a:r>
            <a:r>
              <a:rPr lang="en-US" altLang="ko-KR" sz="1400" dirty="0">
                <a:ea typeface="+mn-ea"/>
              </a:rPr>
              <a:t>   (15.29)</a:t>
            </a:r>
            <a:r>
              <a:rPr lang="ko-KR" altLang="en-US" sz="1400" dirty="0">
                <a:ea typeface="+mn-ea"/>
              </a:rPr>
              <a:t>식의  마지막 </a:t>
            </a:r>
            <a:r>
              <a:rPr lang="en-US" altLang="ko-KR" sz="1400" dirty="0">
                <a:ea typeface="+mn-ea"/>
              </a:rPr>
              <a:t>3</a:t>
            </a:r>
            <a:r>
              <a:rPr lang="ko-KR" altLang="en-US" sz="1400" dirty="0">
                <a:ea typeface="+mn-ea"/>
              </a:rPr>
              <a:t>개 항과 같이 됨</a:t>
            </a:r>
            <a:r>
              <a:rPr lang="en-US" altLang="ko-KR" sz="1400" dirty="0">
                <a:ea typeface="+mn-ea"/>
              </a:rPr>
              <a:t>.</a:t>
            </a:r>
          </a:p>
          <a:p>
            <a:pPr marL="457200" lvl="1" indent="0">
              <a:lnSpc>
                <a:spcPct val="200000"/>
              </a:lnSpc>
              <a:buClrTx/>
              <a:buNone/>
            </a:pPr>
            <a:r>
              <a:rPr lang="ko-KR" altLang="en-US" sz="1400" dirty="0">
                <a:ea typeface="+mn-ea"/>
              </a:rPr>
              <a:t>그러한 경우                 는          이   </a:t>
            </a:r>
            <a:r>
              <a:rPr lang="en-US" altLang="ko-KR" sz="1400" dirty="0">
                <a:ea typeface="+mn-ea"/>
              </a:rPr>
              <a:t>tip</a:t>
            </a:r>
            <a:r>
              <a:rPr lang="ko-KR" altLang="en-US" sz="1400" dirty="0">
                <a:ea typeface="+mn-ea"/>
              </a:rPr>
              <a:t>에  위치하여 있는  </a:t>
            </a:r>
            <a:r>
              <a:rPr lang="en-US" altLang="ko-KR" sz="1400" dirty="0">
                <a:ea typeface="+mn-ea"/>
              </a:rPr>
              <a:t>particle</a:t>
            </a:r>
            <a:r>
              <a:rPr lang="ko-KR" altLang="en-US" sz="1400" dirty="0">
                <a:ea typeface="+mn-ea"/>
              </a:rPr>
              <a:t>의  </a:t>
            </a:r>
            <a:r>
              <a:rPr lang="en-US" altLang="ko-KR" sz="1400" dirty="0">
                <a:ea typeface="+mn-ea"/>
              </a:rPr>
              <a:t>velocity</a:t>
            </a:r>
            <a:r>
              <a:rPr lang="ko-KR" altLang="en-US" sz="1400" dirty="0">
                <a:ea typeface="+mn-ea"/>
              </a:rPr>
              <a:t>를  나타내게 되며</a:t>
            </a:r>
            <a:r>
              <a:rPr lang="en-US" altLang="ko-KR" sz="1400" dirty="0">
                <a:ea typeface="+mn-ea"/>
              </a:rPr>
              <a:t>,</a:t>
            </a:r>
          </a:p>
          <a:p>
            <a:pPr marL="457200" lvl="1" indent="0">
              <a:lnSpc>
                <a:spcPct val="200000"/>
              </a:lnSpc>
              <a:buClrTx/>
              <a:buNone/>
            </a:pPr>
            <a:r>
              <a:rPr lang="ko-KR" altLang="en-US" sz="1400" dirty="0">
                <a:ea typeface="+mn-ea"/>
              </a:rPr>
              <a:t>이는  </a:t>
            </a:r>
            <a:r>
              <a:rPr lang="en-US" altLang="ko-KR" sz="1400" dirty="0">
                <a:ea typeface="+mn-ea"/>
              </a:rPr>
              <a:t>frame </a:t>
            </a:r>
            <a:r>
              <a:rPr lang="en-US" altLang="ko-KR" sz="1400" dirty="0" err="1">
                <a:ea typeface="+mn-ea"/>
              </a:rPr>
              <a:t>Oxyz</a:t>
            </a:r>
            <a:r>
              <a:rPr lang="ko-KR" altLang="en-US" sz="1400" dirty="0">
                <a:ea typeface="+mn-ea"/>
              </a:rPr>
              <a:t>에  </a:t>
            </a:r>
            <a:r>
              <a:rPr lang="en-US" altLang="ko-KR" sz="1400" dirty="0">
                <a:ea typeface="+mn-ea"/>
              </a:rPr>
              <a:t>rigidly attached  </a:t>
            </a:r>
            <a:r>
              <a:rPr lang="ko-KR" altLang="en-US" sz="1400" dirty="0">
                <a:ea typeface="+mn-ea"/>
              </a:rPr>
              <a:t>되어 있는 </a:t>
            </a:r>
            <a:r>
              <a:rPr lang="ko-KR" altLang="en-US" sz="1400" dirty="0" err="1">
                <a:ea typeface="+mn-ea"/>
              </a:rPr>
              <a:t>질점의</a:t>
            </a:r>
            <a:r>
              <a:rPr lang="ko-KR" altLang="en-US" sz="1400" dirty="0">
                <a:ea typeface="+mn-ea"/>
              </a:rPr>
              <a:t>  </a:t>
            </a:r>
            <a:r>
              <a:rPr lang="en-US" altLang="ko-KR" sz="1400" dirty="0">
                <a:ea typeface="+mn-ea"/>
              </a:rPr>
              <a:t>velocity</a:t>
            </a:r>
            <a:r>
              <a:rPr lang="ko-KR" altLang="en-US" sz="1400" dirty="0">
                <a:ea typeface="+mn-ea"/>
              </a:rPr>
              <a:t>를 의미함</a:t>
            </a:r>
            <a:r>
              <a:rPr lang="en-US" altLang="ko-KR" sz="1400" dirty="0">
                <a:ea typeface="+mn-ea"/>
              </a:rPr>
              <a:t>.</a:t>
            </a:r>
          </a:p>
          <a:p>
            <a:pPr marL="457200" lvl="1" indent="0">
              <a:lnSpc>
                <a:spcPct val="200000"/>
              </a:lnSpc>
              <a:buClrTx/>
              <a:buNone/>
            </a:pPr>
            <a:r>
              <a:rPr lang="en-US" altLang="ko-KR" sz="1400" dirty="0">
                <a:ea typeface="+mn-ea"/>
              </a:rPr>
              <a:t>Frame </a:t>
            </a:r>
            <a:r>
              <a:rPr lang="en-US" altLang="ko-KR" sz="1400" dirty="0" err="1">
                <a:ea typeface="+mn-ea"/>
              </a:rPr>
              <a:t>Oxyz</a:t>
            </a:r>
            <a:r>
              <a:rPr lang="ko-KR" altLang="en-US" sz="1400" dirty="0">
                <a:ea typeface="+mn-ea"/>
              </a:rPr>
              <a:t>는   </a:t>
            </a:r>
            <a:r>
              <a:rPr lang="en-US" altLang="ko-KR" sz="1400" dirty="0">
                <a:ea typeface="+mn-ea"/>
              </a:rPr>
              <a:t>Frame </a:t>
            </a:r>
            <a:r>
              <a:rPr lang="en-US" altLang="ko-KR" sz="1400" dirty="0" err="1">
                <a:ea typeface="+mn-ea"/>
              </a:rPr>
              <a:t>Oxyz</a:t>
            </a:r>
            <a:r>
              <a:rPr lang="en-US" altLang="ko-KR" sz="1400" dirty="0">
                <a:ea typeface="+mn-ea"/>
              </a:rPr>
              <a:t> </a:t>
            </a:r>
            <a:r>
              <a:rPr lang="ko-KR" altLang="en-US" sz="1400" dirty="0">
                <a:ea typeface="+mn-ea"/>
              </a:rPr>
              <a:t>에  대하여       의  </a:t>
            </a:r>
            <a:r>
              <a:rPr lang="en-US" altLang="ko-KR" sz="1400" dirty="0">
                <a:ea typeface="+mn-ea"/>
              </a:rPr>
              <a:t>angular</a:t>
            </a:r>
            <a:r>
              <a:rPr lang="ko-KR" altLang="en-US" sz="1400" dirty="0">
                <a:ea typeface="+mn-ea"/>
              </a:rPr>
              <a:t> </a:t>
            </a:r>
            <a:r>
              <a:rPr lang="en-US" altLang="ko-KR" sz="1400" dirty="0">
                <a:ea typeface="+mn-ea"/>
              </a:rPr>
              <a:t>velocity</a:t>
            </a:r>
            <a:r>
              <a:rPr lang="ko-KR" altLang="en-US" sz="1400" dirty="0">
                <a:ea typeface="+mn-ea"/>
              </a:rPr>
              <a:t>로  회전하고 있으므로</a:t>
            </a:r>
            <a:endParaRPr lang="en-US" altLang="ko-KR" sz="1400" dirty="0">
              <a:ea typeface="+mn-ea"/>
            </a:endParaRPr>
          </a:p>
          <a:p>
            <a:pPr marL="457200" lvl="1" indent="0">
              <a:lnSpc>
                <a:spcPct val="200000"/>
              </a:lnSpc>
              <a:buClrTx/>
              <a:buNone/>
            </a:pPr>
            <a:r>
              <a:rPr lang="ko-KR" altLang="en-US" sz="1400" dirty="0">
                <a:ea typeface="+mn-ea"/>
              </a:rPr>
              <a:t>마지막  </a:t>
            </a:r>
            <a:r>
              <a:rPr lang="en-US" altLang="ko-KR" sz="1400" dirty="0">
                <a:ea typeface="+mn-ea"/>
              </a:rPr>
              <a:t>3 </a:t>
            </a:r>
            <a:r>
              <a:rPr lang="ko-KR" altLang="en-US" sz="1400" dirty="0">
                <a:ea typeface="+mn-ea"/>
              </a:rPr>
              <a:t>개  항 </a:t>
            </a:r>
            <a:r>
              <a:rPr lang="en-US" altLang="ko-KR" sz="1400" dirty="0">
                <a:ea typeface="+mn-ea"/>
              </a:rPr>
              <a:t>  </a:t>
            </a:r>
          </a:p>
        </p:txBody>
      </p:sp>
      <p:graphicFrame>
        <p:nvGraphicFramePr>
          <p:cNvPr id="6" name="개체 5"/>
          <p:cNvGraphicFramePr>
            <a:graphicFrameLocks noChangeAspect="1"/>
          </p:cNvGraphicFramePr>
          <p:nvPr>
            <p:extLst/>
          </p:nvPr>
        </p:nvGraphicFramePr>
        <p:xfrm>
          <a:off x="3128963" y="2624138"/>
          <a:ext cx="211137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74" name="Equation" r:id="rId4" imgW="177480" imgH="279360" progId="Equation.DSMT4">
                  <p:embed/>
                </p:oleObj>
              </mc:Choice>
              <mc:Fallback>
                <p:oleObj name="Equation" r:id="rId4" imgW="1774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8963" y="2624138"/>
                        <a:ext cx="211137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개체 7"/>
          <p:cNvGraphicFramePr>
            <a:graphicFrameLocks noChangeAspect="1"/>
          </p:cNvGraphicFramePr>
          <p:nvPr>
            <p:extLst/>
          </p:nvPr>
        </p:nvGraphicFramePr>
        <p:xfrm>
          <a:off x="639763" y="1431925"/>
          <a:ext cx="801687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75" name="Equation" r:id="rId6" imgW="609480" imgH="393480" progId="Equation.DSMT4">
                  <p:embed/>
                </p:oleObj>
              </mc:Choice>
              <mc:Fallback>
                <p:oleObj name="Equation" r:id="rId6" imgW="609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63" y="1431925"/>
                        <a:ext cx="801687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개체 8"/>
          <p:cNvGraphicFramePr>
            <a:graphicFrameLocks noChangeAspect="1"/>
          </p:cNvGraphicFramePr>
          <p:nvPr>
            <p:extLst/>
          </p:nvPr>
        </p:nvGraphicFramePr>
        <p:xfrm>
          <a:off x="5983288" y="1546225"/>
          <a:ext cx="1201737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76" name="Equation" r:id="rId8" imgW="914400" imgH="393480" progId="Equation.DSMT4">
                  <p:embed/>
                </p:oleObj>
              </mc:Choice>
              <mc:Fallback>
                <p:oleObj name="Equation" r:id="rId8" imgW="914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3288" y="1546225"/>
                        <a:ext cx="1201737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개체 9"/>
          <p:cNvGraphicFramePr>
            <a:graphicFrameLocks noChangeAspect="1"/>
          </p:cNvGraphicFramePr>
          <p:nvPr>
            <p:extLst/>
          </p:nvPr>
        </p:nvGraphicFramePr>
        <p:xfrm>
          <a:off x="1952625" y="3938588"/>
          <a:ext cx="1033463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77" name="Equation" r:id="rId10" imgW="685800" imgH="279360" progId="Equation.DSMT4">
                  <p:embed/>
                </p:oleObj>
              </mc:Choice>
              <mc:Fallback>
                <p:oleObj name="Equation" r:id="rId10" imgW="6858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25" y="3938588"/>
                        <a:ext cx="1033463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개체 10"/>
          <p:cNvGraphicFramePr>
            <a:graphicFrameLocks noChangeAspect="1"/>
          </p:cNvGraphicFramePr>
          <p:nvPr>
            <p:extLst/>
          </p:nvPr>
        </p:nvGraphicFramePr>
        <p:xfrm>
          <a:off x="1744663" y="2517775"/>
          <a:ext cx="801687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78" name="Equation" r:id="rId12" imgW="609480" imgH="393480" progId="Equation.DSMT4">
                  <p:embed/>
                </p:oleObj>
              </mc:Choice>
              <mc:Fallback>
                <p:oleObj name="Equation" r:id="rId12" imgW="609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4663" y="2517775"/>
                        <a:ext cx="801687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-11018" y="6488668"/>
            <a:ext cx="616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428128E-8D18-47A7-92F2-AB507683A6D7}" type="slidenum">
              <a:rPr lang="ko-KR" altLang="en-US" smtClean="0">
                <a:solidFill>
                  <a:schemeClr val="tx2"/>
                </a:solidFill>
              </a:rPr>
              <a:pPr/>
              <a:t>4</a:t>
            </a:fld>
            <a:endParaRPr lang="ko-KR" altLang="en-US" dirty="0">
              <a:solidFill>
                <a:schemeClr val="tx2"/>
              </a:solidFill>
            </a:endParaRPr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>
            <p:extLst/>
          </p:nvPr>
        </p:nvGraphicFramePr>
        <p:xfrm>
          <a:off x="4070073" y="3465513"/>
          <a:ext cx="44132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79" name="Equation" r:id="rId14" imgW="291960" imgH="279360" progId="Equation.DSMT4">
                  <p:embed/>
                </p:oleObj>
              </mc:Choice>
              <mc:Fallback>
                <p:oleObj name="Equation" r:id="rId14" imgW="2919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0073" y="3465513"/>
                        <a:ext cx="441325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8693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0"/>
            <a:ext cx="8244416" cy="762000"/>
          </a:xfrm>
        </p:spPr>
        <p:txBody>
          <a:bodyPr>
            <a:noAutofit/>
          </a:bodyPr>
          <a:lstStyle/>
          <a:p>
            <a:r>
              <a:rPr lang="en-US" altLang="ko-KR" sz="2000" dirty="0"/>
              <a:t>15.10 Rate of change of a vector w.r.t. a Rotating Frame</a:t>
            </a:r>
            <a:endParaRPr lang="ko-KR" altLang="en-US" sz="2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0067" y="1071672"/>
            <a:ext cx="8915400" cy="5445659"/>
          </a:xfrm>
        </p:spPr>
        <p:txBody>
          <a:bodyPr/>
          <a:lstStyle/>
          <a:p>
            <a:pPr marL="457200" lvl="1" indent="0">
              <a:lnSpc>
                <a:spcPct val="150000"/>
              </a:lnSpc>
              <a:buClrTx/>
              <a:buNone/>
            </a:pPr>
            <a:r>
              <a:rPr lang="en-US" altLang="ko-KR" sz="1400" dirty="0">
                <a:ea typeface="+mn-ea"/>
              </a:rPr>
              <a:t>When         is represented by the unit vectors in </a:t>
            </a:r>
            <a:r>
              <a:rPr lang="en-US" altLang="ko-KR" sz="1400" dirty="0" err="1">
                <a:ea typeface="+mn-ea"/>
              </a:rPr>
              <a:t>Oxyz</a:t>
            </a:r>
            <a:r>
              <a:rPr lang="en-US" altLang="ko-KR" sz="1400" dirty="0">
                <a:ea typeface="+mn-ea"/>
              </a:rPr>
              <a:t>, Eq.(15.31)  simplifies the </a:t>
            </a:r>
          </a:p>
          <a:p>
            <a:pPr marL="457200" lvl="1" indent="0">
              <a:lnSpc>
                <a:spcPct val="150000"/>
              </a:lnSpc>
              <a:buClrTx/>
              <a:buNone/>
            </a:pPr>
            <a:r>
              <a:rPr lang="en-US" altLang="ko-KR" sz="1400" dirty="0">
                <a:ea typeface="+mn-ea"/>
              </a:rPr>
              <a:t>determination  of                  , since no need to separate computation of the derivatives of</a:t>
            </a:r>
          </a:p>
          <a:p>
            <a:pPr marL="457200" lvl="1" indent="0">
              <a:lnSpc>
                <a:spcPct val="150000"/>
              </a:lnSpc>
              <a:buClrTx/>
              <a:buNone/>
            </a:pPr>
            <a:r>
              <a:rPr lang="en-US" altLang="ko-KR" sz="1400" dirty="0">
                <a:ea typeface="+mn-ea"/>
              </a:rPr>
              <a:t>the unit vectors defining the rotating frame.</a:t>
            </a:r>
          </a:p>
          <a:p>
            <a:pPr marL="457200" lvl="1" indent="0">
              <a:lnSpc>
                <a:spcPct val="150000"/>
              </a:lnSpc>
              <a:buClrTx/>
              <a:buNone/>
            </a:pPr>
            <a:endParaRPr lang="en-US" altLang="ko-KR" sz="1400" dirty="0">
              <a:ea typeface="+mn-ea"/>
            </a:endParaRPr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309117"/>
              </p:ext>
            </p:extLst>
          </p:nvPr>
        </p:nvGraphicFramePr>
        <p:xfrm>
          <a:off x="2379663" y="1441450"/>
          <a:ext cx="739775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12" name="Equation" r:id="rId4" imgW="622080" imgH="393480" progId="Equation.DSMT4">
                  <p:embed/>
                </p:oleObj>
              </mc:Choice>
              <mc:Fallback>
                <p:oleObj name="Equation" r:id="rId4" imgW="622080" imgH="393480" progId="Equation.DSMT4">
                  <p:embed/>
                  <p:pic>
                    <p:nvPicPr>
                      <p:cNvPr id="0" name="개체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663" y="1441450"/>
                        <a:ext cx="739775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255187"/>
              </p:ext>
            </p:extLst>
          </p:nvPr>
        </p:nvGraphicFramePr>
        <p:xfrm>
          <a:off x="1306513" y="1071563"/>
          <a:ext cx="382587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13" name="Equation" r:id="rId6" imgW="253800" imgH="279360" progId="Equation.DSMT4">
                  <p:embed/>
                </p:oleObj>
              </mc:Choice>
              <mc:Fallback>
                <p:oleObj name="Equation" r:id="rId6" imgW="253800" imgH="279360" progId="Equation.DSMT4">
                  <p:embed/>
                  <p:pic>
                    <p:nvPicPr>
                      <p:cNvPr id="0" name="개체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6513" y="1071563"/>
                        <a:ext cx="382587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-11018" y="6488668"/>
            <a:ext cx="616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428128E-8D18-47A7-92F2-AB507683A6D7}" type="slidenum">
              <a:rPr lang="ko-KR" altLang="en-US" smtClean="0">
                <a:solidFill>
                  <a:schemeClr val="tx2"/>
                </a:solidFill>
              </a:rPr>
              <a:pPr/>
              <a:t>5</a:t>
            </a:fld>
            <a:endParaRPr lang="ko-KR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661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050" y="0"/>
            <a:ext cx="9105900" cy="762000"/>
          </a:xfrm>
        </p:spPr>
        <p:txBody>
          <a:bodyPr>
            <a:noAutofit/>
          </a:bodyPr>
          <a:lstStyle/>
          <a:p>
            <a:r>
              <a:rPr lang="en-US" altLang="ko-KR" sz="2000" dirty="0"/>
              <a:t>15.11 Plane Motion of a Particle Relative to a Rotating Frame</a:t>
            </a:r>
            <a:endParaRPr lang="ko-KR" altLang="en-US" sz="2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0067" y="1071672"/>
            <a:ext cx="8915400" cy="5445659"/>
          </a:xfrm>
        </p:spPr>
        <p:txBody>
          <a:bodyPr/>
          <a:lstStyle/>
          <a:p>
            <a:pPr marL="457200" lvl="1" indent="0">
              <a:lnSpc>
                <a:spcPct val="150000"/>
              </a:lnSpc>
              <a:buClrTx/>
              <a:buNone/>
            </a:pPr>
            <a:r>
              <a:rPr lang="en-US" altLang="ko-KR" sz="1400" dirty="0">
                <a:ea typeface="+mn-ea"/>
              </a:rPr>
              <a:t>Fig. 15.27. ---- two frames of ref,  in the plane of the figure </a:t>
            </a:r>
          </a:p>
          <a:p>
            <a:pPr marL="457200" lvl="1" indent="0">
              <a:lnSpc>
                <a:spcPct val="150000"/>
              </a:lnSpc>
              <a:buClrTx/>
              <a:buNone/>
            </a:pPr>
            <a:r>
              <a:rPr lang="en-US" altLang="ko-KR" sz="1400" dirty="0">
                <a:ea typeface="+mn-ea"/>
              </a:rPr>
              <a:t>                      fixed frame OXY, rotating frame Oxy</a:t>
            </a:r>
          </a:p>
          <a:p>
            <a:pPr marL="457200" lvl="1" indent="0">
              <a:lnSpc>
                <a:spcPct val="150000"/>
              </a:lnSpc>
              <a:buClrTx/>
              <a:buNone/>
            </a:pPr>
            <a:r>
              <a:rPr lang="en-US" altLang="ko-KR" sz="1400" dirty="0">
                <a:ea typeface="+mn-ea"/>
              </a:rPr>
              <a:t>                                  :  rate of change of      , w.r.t. a fixed frame</a:t>
            </a:r>
          </a:p>
          <a:p>
            <a:pPr marL="457200" lvl="1" indent="0">
              <a:lnSpc>
                <a:spcPct val="150000"/>
              </a:lnSpc>
              <a:buClrTx/>
              <a:buNone/>
            </a:pPr>
            <a:endParaRPr lang="en-US" altLang="ko-KR" sz="1400" dirty="0">
              <a:ea typeface="+mn-ea"/>
            </a:endParaRPr>
          </a:p>
        </p:txBody>
      </p:sp>
      <p:pic>
        <p:nvPicPr>
          <p:cNvPr id="69634" name="Picture 2" descr="C:\Users\ChaRisMA™\Desktop\동역학\ch15\15_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37" y="2357438"/>
            <a:ext cx="3392488" cy="345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0857348"/>
              </p:ext>
            </p:extLst>
          </p:nvPr>
        </p:nvGraphicFramePr>
        <p:xfrm>
          <a:off x="4654550" y="1863725"/>
          <a:ext cx="150813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43" name="Equation" r:id="rId5" imgW="126720" imgH="228600" progId="Equation.DSMT4">
                  <p:embed/>
                </p:oleObj>
              </mc:Choice>
              <mc:Fallback>
                <p:oleObj name="Equation" r:id="rId5" imgW="126720" imgH="228600" progId="Equation.DSMT4">
                  <p:embed/>
                  <p:pic>
                    <p:nvPicPr>
                      <p:cNvPr id="0" name="개체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4550" y="1863725"/>
                        <a:ext cx="150813" cy="27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847944"/>
              </p:ext>
            </p:extLst>
          </p:nvPr>
        </p:nvGraphicFramePr>
        <p:xfrm>
          <a:off x="1993900" y="1736725"/>
          <a:ext cx="701675" cy="518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44" name="Equation" r:id="rId7" imgW="533160" imgH="393480" progId="Equation.DSMT4">
                  <p:embed/>
                </p:oleObj>
              </mc:Choice>
              <mc:Fallback>
                <p:oleObj name="Equation" r:id="rId7" imgW="533160" imgH="393480" progId="Equation.DSMT4">
                  <p:embed/>
                  <p:pic>
                    <p:nvPicPr>
                      <p:cNvPr id="0" name="개체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00" y="1736725"/>
                        <a:ext cx="701675" cy="5187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-11018" y="6488668"/>
            <a:ext cx="616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428128E-8D18-47A7-92F2-AB507683A6D7}" type="slidenum">
              <a:rPr lang="ko-KR" altLang="en-US" smtClean="0">
                <a:solidFill>
                  <a:schemeClr val="tx2"/>
                </a:solidFill>
              </a:rPr>
              <a:pPr/>
              <a:t>6</a:t>
            </a:fld>
            <a:endParaRPr lang="ko-KR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152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050" y="0"/>
            <a:ext cx="9105900" cy="762000"/>
          </a:xfrm>
        </p:spPr>
        <p:txBody>
          <a:bodyPr>
            <a:noAutofit/>
          </a:bodyPr>
          <a:lstStyle/>
          <a:p>
            <a:r>
              <a:rPr lang="en-US" altLang="ko-KR" sz="2000" dirty="0"/>
              <a:t>15.11 Plane Motion of a Particle Relative to a Rotating Frame</a:t>
            </a:r>
            <a:endParaRPr lang="ko-KR" altLang="en-US" sz="2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0067" y="1071672"/>
            <a:ext cx="8915400" cy="5445659"/>
          </a:xfrm>
        </p:spPr>
        <p:txBody>
          <a:bodyPr/>
          <a:lstStyle/>
          <a:p>
            <a:pPr marL="457200" lvl="1" indent="0">
              <a:lnSpc>
                <a:spcPct val="200000"/>
              </a:lnSpc>
              <a:buClrTx/>
              <a:buNone/>
            </a:pPr>
            <a:r>
              <a:rPr lang="en-US" altLang="ko-KR" sz="1400" dirty="0">
                <a:ea typeface="+mn-ea"/>
              </a:rPr>
              <a:t>              :                        w. r. t the  rotating  frame OXY</a:t>
            </a:r>
          </a:p>
          <a:p>
            <a:pPr marL="457200" lvl="1" indent="0">
              <a:lnSpc>
                <a:spcPct val="200000"/>
              </a:lnSpc>
              <a:buClrTx/>
              <a:buNone/>
            </a:pPr>
            <a:r>
              <a:rPr lang="en-US" altLang="ko-KR" sz="1400" dirty="0">
                <a:ea typeface="+mn-ea"/>
              </a:rPr>
              <a:t>              :   angular  velocity of the frame  Oxy  w. r. t  OXY</a:t>
            </a:r>
          </a:p>
          <a:p>
            <a:pPr marL="457200" lvl="1" indent="0">
              <a:lnSpc>
                <a:spcPct val="200000"/>
              </a:lnSpc>
              <a:buClrTx/>
              <a:buNone/>
            </a:pPr>
            <a:endParaRPr lang="en-US" altLang="ko-KR" sz="1400" dirty="0">
              <a:ea typeface="+mn-ea"/>
            </a:endParaRPr>
          </a:p>
        </p:txBody>
      </p:sp>
      <p:graphicFrame>
        <p:nvGraphicFramePr>
          <p:cNvPr id="10" name="개체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984391"/>
              </p:ext>
            </p:extLst>
          </p:nvPr>
        </p:nvGraphicFramePr>
        <p:xfrm>
          <a:off x="687388" y="1643063"/>
          <a:ext cx="363537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83" name="Equation" r:id="rId4" imgW="241200" imgH="279360" progId="Equation.DSMT4">
                  <p:embed/>
                </p:oleObj>
              </mc:Choice>
              <mc:Fallback>
                <p:oleObj name="Equation" r:id="rId4" imgW="2412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1643063"/>
                        <a:ext cx="363537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281040"/>
              </p:ext>
            </p:extLst>
          </p:nvPr>
        </p:nvGraphicFramePr>
        <p:xfrm>
          <a:off x="660400" y="1041400"/>
          <a:ext cx="70167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84" name="Equation" r:id="rId6" imgW="533160" imgH="393480" progId="Equation.DSMT4">
                  <p:embed/>
                </p:oleObj>
              </mc:Choice>
              <mc:Fallback>
                <p:oleObj name="Equation" r:id="rId6" imgW="533160" imgH="393480" progId="Equation.DSMT4">
                  <p:embed/>
                  <p:pic>
                    <p:nvPicPr>
                      <p:cNvPr id="0" name="개체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1041400"/>
                        <a:ext cx="701675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782857"/>
              </p:ext>
            </p:extLst>
          </p:nvPr>
        </p:nvGraphicFramePr>
        <p:xfrm>
          <a:off x="2003424" y="2028824"/>
          <a:ext cx="4154129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85" name="Equation" r:id="rId8" imgW="2641320" imgH="393480" progId="Equation.DSMT4">
                  <p:embed/>
                </p:oleObj>
              </mc:Choice>
              <mc:Fallback>
                <p:oleObj name="Equation" r:id="rId8" imgW="26413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03424" y="2028824"/>
                        <a:ext cx="4154129" cy="61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왼쪽 중괄호 12"/>
          <p:cNvSpPr/>
          <p:nvPr/>
        </p:nvSpPr>
        <p:spPr bwMode="auto">
          <a:xfrm rot="16200000">
            <a:off x="4436273" y="2564132"/>
            <a:ext cx="390525" cy="738184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" name="왼쪽 중괄호 13"/>
          <p:cNvSpPr/>
          <p:nvPr/>
        </p:nvSpPr>
        <p:spPr bwMode="auto">
          <a:xfrm rot="16200000">
            <a:off x="5520931" y="2677238"/>
            <a:ext cx="390525" cy="51197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aphicFrame>
        <p:nvGraphicFramePr>
          <p:cNvPr id="15" name="개체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4121628"/>
              </p:ext>
            </p:extLst>
          </p:nvPr>
        </p:nvGraphicFramePr>
        <p:xfrm>
          <a:off x="2047875" y="5056188"/>
          <a:ext cx="219551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86" name="Equation" r:id="rId10" imgW="1396800" imgH="279360" progId="Equation.DSMT4">
                  <p:embed/>
                </p:oleObj>
              </mc:Choice>
              <mc:Fallback>
                <p:oleObj name="Equation" r:id="rId10" imgW="1396800" imgH="279360" progId="Equation.DSMT4">
                  <p:embed/>
                  <p:pic>
                    <p:nvPicPr>
                      <p:cNvPr id="0" name="개체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875" y="5056188"/>
                        <a:ext cx="2195513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개체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473390"/>
              </p:ext>
            </p:extLst>
          </p:nvPr>
        </p:nvGraphicFramePr>
        <p:xfrm>
          <a:off x="4477547" y="3198813"/>
          <a:ext cx="417677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87" name="Equation" r:id="rId12" imgW="253800" imgH="279360" progId="Equation.DSMT4">
                  <p:embed/>
                </p:oleObj>
              </mc:Choice>
              <mc:Fallback>
                <p:oleObj name="Equation" r:id="rId12" imgW="2538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477547" y="3198813"/>
                        <a:ext cx="417677" cy="458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개체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215379"/>
              </p:ext>
            </p:extLst>
          </p:nvPr>
        </p:nvGraphicFramePr>
        <p:xfrm>
          <a:off x="5460208" y="3195638"/>
          <a:ext cx="263525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88" name="Equation" r:id="rId14" imgW="1968480" imgH="279360" progId="Equation.DSMT4">
                  <p:embed/>
                </p:oleObj>
              </mc:Choice>
              <mc:Fallback>
                <p:oleObj name="Equation" r:id="rId14" imgW="19684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460208" y="3195638"/>
                        <a:ext cx="2635250" cy="374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343275" y="3667125"/>
            <a:ext cx="2231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:  P’ velocity in the slab                          </a:t>
            </a:r>
          </a:p>
          <a:p>
            <a:r>
              <a:rPr lang="en-US" altLang="ko-KR" sz="1200" dirty="0"/>
              <a:t>   which coincides with P</a:t>
            </a:r>
          </a:p>
          <a:p>
            <a:r>
              <a:rPr lang="en-US" altLang="ko-KR" sz="1200" dirty="0"/>
              <a:t>   at the instant</a:t>
            </a:r>
            <a:endParaRPr lang="ko-KR" alt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6419850" y="2209800"/>
            <a:ext cx="1285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(15.32)</a:t>
            </a:r>
            <a:endParaRPr lang="ko-KR" alt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6483350" y="5108575"/>
            <a:ext cx="1285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(15.33)</a:t>
            </a:r>
            <a:endParaRPr lang="ko-KR" altLang="en-US" sz="1400" dirty="0"/>
          </a:p>
        </p:txBody>
      </p:sp>
      <p:cxnSp>
        <p:nvCxnSpPr>
          <p:cNvPr id="23" name="직선 화살표 연결선 22"/>
          <p:cNvCxnSpPr/>
          <p:nvPr/>
        </p:nvCxnSpPr>
        <p:spPr bwMode="auto">
          <a:xfrm>
            <a:off x="2178050" y="5575300"/>
            <a:ext cx="0" cy="3238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직선 화살표 연결선 23"/>
          <p:cNvCxnSpPr/>
          <p:nvPr/>
        </p:nvCxnSpPr>
        <p:spPr bwMode="auto">
          <a:xfrm>
            <a:off x="3111500" y="5537200"/>
            <a:ext cx="0" cy="3238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1129108" y="5984871"/>
            <a:ext cx="1659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Abs. velocity of P</a:t>
            </a:r>
            <a:endParaRPr lang="ko-KR" alt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2723360" y="5984871"/>
            <a:ext cx="1659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vel. of P’ of moving frame F coinciding with P</a:t>
            </a:r>
            <a:endParaRPr lang="ko-KR" altLang="en-US" sz="1200" dirty="0"/>
          </a:p>
        </p:txBody>
      </p:sp>
      <p:sp>
        <p:nvSpPr>
          <p:cNvPr id="28" name="자유형 27"/>
          <p:cNvSpPr/>
          <p:nvPr/>
        </p:nvSpPr>
        <p:spPr bwMode="auto">
          <a:xfrm>
            <a:off x="3835400" y="5518150"/>
            <a:ext cx="1228728" cy="323850"/>
          </a:xfrm>
          <a:custGeom>
            <a:avLst/>
            <a:gdLst>
              <a:gd name="connsiteX0" fmla="*/ 0 w 676275"/>
              <a:gd name="connsiteY0" fmla="*/ 0 h 323850"/>
              <a:gd name="connsiteX1" fmla="*/ 0 w 676275"/>
              <a:gd name="connsiteY1" fmla="*/ 323850 h 323850"/>
              <a:gd name="connsiteX2" fmla="*/ 676275 w 676275"/>
              <a:gd name="connsiteY2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275" h="323850">
                <a:moveTo>
                  <a:pt x="0" y="0"/>
                </a:moveTo>
                <a:lnTo>
                  <a:pt x="0" y="323850"/>
                </a:lnTo>
                <a:lnTo>
                  <a:pt x="676275" y="32385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54617" y="5690957"/>
            <a:ext cx="1991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vel. Of P  relative to F</a:t>
            </a:r>
            <a:endParaRPr lang="ko-KR" alt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-11018" y="6488668"/>
            <a:ext cx="616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428128E-8D18-47A7-92F2-AB507683A6D7}" type="slidenum">
              <a:rPr lang="ko-KR" altLang="en-US" smtClean="0">
                <a:solidFill>
                  <a:schemeClr val="tx2"/>
                </a:solidFill>
              </a:rPr>
              <a:pPr/>
              <a:t>7</a:t>
            </a:fld>
            <a:endParaRPr lang="ko-KR" altLang="en-US" dirty="0">
              <a:solidFill>
                <a:schemeClr val="tx2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50" y="2596138"/>
            <a:ext cx="2123646" cy="242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16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050" y="0"/>
            <a:ext cx="9105900" cy="762000"/>
          </a:xfrm>
        </p:spPr>
        <p:txBody>
          <a:bodyPr>
            <a:noAutofit/>
          </a:bodyPr>
          <a:lstStyle/>
          <a:p>
            <a:r>
              <a:rPr lang="en-US" altLang="ko-KR" sz="2000" dirty="0"/>
              <a:t>15.11 Plane Motion of a Particle Relative to a Rotating Frame</a:t>
            </a:r>
            <a:endParaRPr lang="ko-KR" altLang="en-US" sz="2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0067" y="1071672"/>
            <a:ext cx="8915400" cy="5445659"/>
          </a:xfrm>
        </p:spPr>
        <p:txBody>
          <a:bodyPr/>
          <a:lstStyle/>
          <a:p>
            <a:pPr marL="457200" lvl="1" indent="0">
              <a:lnSpc>
                <a:spcPct val="200000"/>
              </a:lnSpc>
              <a:buClrTx/>
              <a:buNone/>
            </a:pPr>
            <a:r>
              <a:rPr lang="en-US" altLang="ko-KR" sz="1400" dirty="0">
                <a:ea typeface="+mn-ea"/>
              </a:rPr>
              <a:t>Absolute acceleration --- rate of change  of         ,  w,  r,  t  OXY</a:t>
            </a:r>
          </a:p>
          <a:p>
            <a:pPr marL="457200" lvl="1" indent="0">
              <a:lnSpc>
                <a:spcPct val="200000"/>
              </a:lnSpc>
              <a:buClrTx/>
              <a:buNone/>
            </a:pPr>
            <a:r>
              <a:rPr lang="en-US" altLang="ko-KR" sz="1400" dirty="0">
                <a:ea typeface="+mn-ea"/>
              </a:rPr>
              <a:t>       </a:t>
            </a:r>
          </a:p>
        </p:txBody>
      </p:sp>
      <p:graphicFrame>
        <p:nvGraphicFramePr>
          <p:cNvPr id="17" name="개체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119015"/>
              </p:ext>
            </p:extLst>
          </p:nvPr>
        </p:nvGraphicFramePr>
        <p:xfrm>
          <a:off x="4694238" y="1084263"/>
          <a:ext cx="37465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61" name="Equation" r:id="rId4" imgW="228600" imgH="279360" progId="Equation.DSMT4">
                  <p:embed/>
                </p:oleObj>
              </mc:Choice>
              <mc:Fallback>
                <p:oleObj name="Equation" r:id="rId4" imgW="2286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94238" y="1084263"/>
                        <a:ext cx="374650" cy="458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105528" y="1899046"/>
            <a:ext cx="1285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(15.34)</a:t>
            </a:r>
            <a:endParaRPr lang="ko-KR" altLang="en-US" sz="1400" dirty="0"/>
          </a:p>
        </p:txBody>
      </p:sp>
      <p:cxnSp>
        <p:nvCxnSpPr>
          <p:cNvPr id="23" name="직선 화살표 연결선 22"/>
          <p:cNvCxnSpPr/>
          <p:nvPr/>
        </p:nvCxnSpPr>
        <p:spPr bwMode="auto">
          <a:xfrm>
            <a:off x="4385206" y="2209800"/>
            <a:ext cx="0" cy="3238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251519"/>
              </p:ext>
            </p:extLst>
          </p:nvPr>
        </p:nvGraphicFramePr>
        <p:xfrm>
          <a:off x="3367088" y="3163888"/>
          <a:ext cx="259715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62" name="Equation" r:id="rId6" imgW="2171520" imgH="393480" progId="Equation.DSMT4">
                  <p:embed/>
                </p:oleObj>
              </mc:Choice>
              <mc:Fallback>
                <p:oleObj name="Equation" r:id="rId6" imgW="2171520" imgH="393480" progId="Equation.DSMT4">
                  <p:embed/>
                  <p:pic>
                    <p:nvPicPr>
                      <p:cNvPr id="0" name="개체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7088" y="3163888"/>
                        <a:ext cx="259715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856969"/>
              </p:ext>
            </p:extLst>
          </p:nvPr>
        </p:nvGraphicFramePr>
        <p:xfrm>
          <a:off x="4248284" y="2609850"/>
          <a:ext cx="412750" cy="504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63" name="Equation" r:id="rId8" imgW="228600" imgH="279360" progId="Equation.DSMT4">
                  <p:embed/>
                </p:oleObj>
              </mc:Choice>
              <mc:Fallback>
                <p:oleObj name="Equation" r:id="rId8" imgW="2286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48284" y="2609850"/>
                        <a:ext cx="412750" cy="5044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왼쪽 중괄호 24"/>
          <p:cNvSpPr/>
          <p:nvPr/>
        </p:nvSpPr>
        <p:spPr bwMode="auto">
          <a:xfrm rot="16200000">
            <a:off x="5261925" y="1895874"/>
            <a:ext cx="247649" cy="1218398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0" name="자유형 29"/>
          <p:cNvSpPr/>
          <p:nvPr/>
        </p:nvSpPr>
        <p:spPr bwMode="auto">
          <a:xfrm>
            <a:off x="5391337" y="2619374"/>
            <a:ext cx="342903" cy="323850"/>
          </a:xfrm>
          <a:custGeom>
            <a:avLst/>
            <a:gdLst>
              <a:gd name="connsiteX0" fmla="*/ 0 w 676275"/>
              <a:gd name="connsiteY0" fmla="*/ 0 h 323850"/>
              <a:gd name="connsiteX1" fmla="*/ 0 w 676275"/>
              <a:gd name="connsiteY1" fmla="*/ 323850 h 323850"/>
              <a:gd name="connsiteX2" fmla="*/ 676275 w 676275"/>
              <a:gd name="connsiteY2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275" h="323850">
                <a:moveTo>
                  <a:pt x="0" y="0"/>
                </a:moveTo>
                <a:lnTo>
                  <a:pt x="0" y="323850"/>
                </a:lnTo>
                <a:lnTo>
                  <a:pt x="676275" y="32385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aphicFrame>
        <p:nvGraphicFramePr>
          <p:cNvPr id="9" name="개체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018162"/>
              </p:ext>
            </p:extLst>
          </p:nvPr>
        </p:nvGraphicFramePr>
        <p:xfrm>
          <a:off x="5765591" y="2690017"/>
          <a:ext cx="1960562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64" name="Equation" r:id="rId10" imgW="1650960" imgH="393480" progId="Equation.DSMT4">
                  <p:embed/>
                </p:oleObj>
              </mc:Choice>
              <mc:Fallback>
                <p:oleObj name="Equation" r:id="rId10" imgW="1650960" imgH="393480" progId="Equation.DSMT4">
                  <p:embed/>
                  <p:pic>
                    <p:nvPicPr>
                      <p:cNvPr id="0" name="개체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5591" y="2690017"/>
                        <a:ext cx="1960562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개체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6280614"/>
              </p:ext>
            </p:extLst>
          </p:nvPr>
        </p:nvGraphicFramePr>
        <p:xfrm>
          <a:off x="1152525" y="1625598"/>
          <a:ext cx="482917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65" name="Equation" r:id="rId12" imgW="2958840" imgH="469800" progId="Equation.DSMT4">
                  <p:embed/>
                </p:oleObj>
              </mc:Choice>
              <mc:Fallback>
                <p:oleObj name="Equation" r:id="rId12" imgW="2958840" imgH="469800" progId="Equation.DSMT4">
                  <p:embed/>
                  <p:pic>
                    <p:nvPicPr>
                      <p:cNvPr id="0" name="개체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525" y="1625598"/>
                        <a:ext cx="4829175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직선 화살표 연결선 30"/>
          <p:cNvCxnSpPr/>
          <p:nvPr/>
        </p:nvCxnSpPr>
        <p:spPr bwMode="auto">
          <a:xfrm>
            <a:off x="5534450" y="3924299"/>
            <a:ext cx="0" cy="1905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16" name="개체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9744349"/>
              </p:ext>
            </p:extLst>
          </p:nvPr>
        </p:nvGraphicFramePr>
        <p:xfrm>
          <a:off x="1690693" y="3962400"/>
          <a:ext cx="63881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66" name="Equation" r:id="rId14" imgW="4394160" imgH="393480" progId="Equation.DSMT4">
                  <p:embed/>
                </p:oleObj>
              </mc:Choice>
              <mc:Fallback>
                <p:oleObj name="Equation" r:id="rId14" imgW="4394160" imgH="393480" progId="Equation.DSMT4">
                  <p:embed/>
                  <p:pic>
                    <p:nvPicPr>
                      <p:cNvPr id="0" name="개체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693" y="3962400"/>
                        <a:ext cx="63881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왼쪽 중괄호 32"/>
          <p:cNvSpPr/>
          <p:nvPr/>
        </p:nvSpPr>
        <p:spPr bwMode="auto">
          <a:xfrm rot="16200000">
            <a:off x="3100790" y="3596085"/>
            <a:ext cx="247649" cy="2142326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4" name="왼쪽 중괄호 33"/>
          <p:cNvSpPr/>
          <p:nvPr/>
        </p:nvSpPr>
        <p:spPr bwMode="auto">
          <a:xfrm rot="16200000">
            <a:off x="5371311" y="4066381"/>
            <a:ext cx="247649" cy="1220785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5" name="왼쪽 중괄호 34"/>
          <p:cNvSpPr/>
          <p:nvPr/>
        </p:nvSpPr>
        <p:spPr bwMode="auto">
          <a:xfrm rot="16200000">
            <a:off x="7489035" y="4400152"/>
            <a:ext cx="247649" cy="610392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aphicFrame>
        <p:nvGraphicFramePr>
          <p:cNvPr id="22" name="개체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442872"/>
              </p:ext>
            </p:extLst>
          </p:nvPr>
        </p:nvGraphicFramePr>
        <p:xfrm>
          <a:off x="3081338" y="4960987"/>
          <a:ext cx="51752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67" name="Equation" r:id="rId16" imgW="317160" imgH="279360" progId="Equation.DSMT4">
                  <p:embed/>
                </p:oleObj>
              </mc:Choice>
              <mc:Fallback>
                <p:oleObj name="Equation" r:id="rId16" imgW="317160" imgH="279360" progId="Equation.DSMT4">
                  <p:embed/>
                  <p:pic>
                    <p:nvPicPr>
                      <p:cNvPr id="0" name="개체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1338" y="4960987"/>
                        <a:ext cx="517525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개체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46877"/>
              </p:ext>
            </p:extLst>
          </p:nvPr>
        </p:nvGraphicFramePr>
        <p:xfrm>
          <a:off x="7502923" y="4960987"/>
          <a:ext cx="601663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68" name="Equation" r:id="rId18" imgW="368280" imgH="279360" progId="Equation.DSMT4">
                  <p:embed/>
                </p:oleObj>
              </mc:Choice>
              <mc:Fallback>
                <p:oleObj name="Equation" r:id="rId18" imgW="368280" imgH="279360" progId="Equation.DSMT4">
                  <p:embed/>
                  <p:pic>
                    <p:nvPicPr>
                      <p:cNvPr id="0" name="개체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2923" y="4960987"/>
                        <a:ext cx="601663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개체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067271"/>
              </p:ext>
            </p:extLst>
          </p:nvPr>
        </p:nvGraphicFramePr>
        <p:xfrm>
          <a:off x="6337300" y="34925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69" name="Equation" r:id="rId20" imgW="126720" imgH="190440" progId="Equation.DSMT4">
                  <p:embed/>
                </p:oleObj>
              </mc:Choice>
              <mc:Fallback>
                <p:oleObj name="Equation" r:id="rId20" imgW="12672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337300" y="3492500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개체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957348"/>
              </p:ext>
            </p:extLst>
          </p:nvPr>
        </p:nvGraphicFramePr>
        <p:xfrm>
          <a:off x="4659711" y="4960987"/>
          <a:ext cx="39370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70" name="Equation" r:id="rId22" imgW="241200" imgH="279360" progId="Equation.DSMT4">
                  <p:embed/>
                </p:oleObj>
              </mc:Choice>
              <mc:Fallback>
                <p:oleObj name="Equation" r:id="rId22" imgW="241200" imgH="279360" progId="Equation.DSMT4">
                  <p:embed/>
                  <p:pic>
                    <p:nvPicPr>
                      <p:cNvPr id="0" name="개체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9711" y="4960987"/>
                        <a:ext cx="393700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4880776" y="5035928"/>
            <a:ext cx="2814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:    complementary</a:t>
            </a:r>
          </a:p>
          <a:p>
            <a:r>
              <a:rPr lang="en-US" altLang="ko-KR" sz="1400" dirty="0"/>
              <a:t>     </a:t>
            </a:r>
            <a:r>
              <a:rPr lang="en-US" altLang="ko-KR" sz="1400" dirty="0" err="1"/>
              <a:t>Coriolis</a:t>
            </a:r>
            <a:r>
              <a:rPr lang="en-US" altLang="ko-KR" sz="1400" dirty="0"/>
              <a:t> acceleration</a:t>
            </a:r>
            <a:endParaRPr lang="ko-KR" altLang="en-US" sz="1400" dirty="0"/>
          </a:p>
        </p:txBody>
      </p:sp>
      <p:sp>
        <p:nvSpPr>
          <p:cNvPr id="41" name="왼쪽 중괄호 40"/>
          <p:cNvSpPr/>
          <p:nvPr/>
        </p:nvSpPr>
        <p:spPr bwMode="auto">
          <a:xfrm>
            <a:off x="5087945" y="5165826"/>
            <a:ext cx="157161" cy="257174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64725" y="5559148"/>
            <a:ext cx="1285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(15.36)</a:t>
            </a:r>
            <a:endParaRPr lang="ko-KR" alt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-11018" y="6488668"/>
            <a:ext cx="616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428128E-8D18-47A7-92F2-AB507683A6D7}" type="slidenum">
              <a:rPr lang="ko-KR" altLang="en-US" smtClean="0">
                <a:solidFill>
                  <a:schemeClr val="tx2"/>
                </a:solidFill>
              </a:rPr>
              <a:pPr/>
              <a:t>8</a:t>
            </a:fld>
            <a:endParaRPr lang="ko-KR" altLang="en-US" dirty="0">
              <a:solidFill>
                <a:schemeClr val="tx2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69" y="4835943"/>
            <a:ext cx="1908814" cy="1863094"/>
          </a:xfrm>
          <a:prstGeom prst="rect">
            <a:avLst/>
          </a:prstGeom>
        </p:spPr>
      </p:pic>
      <p:cxnSp>
        <p:nvCxnSpPr>
          <p:cNvPr id="13" name="직선 연결선 12"/>
          <p:cNvCxnSpPr/>
          <p:nvPr/>
        </p:nvCxnSpPr>
        <p:spPr bwMode="auto">
          <a:xfrm>
            <a:off x="4129088" y="2533650"/>
            <a:ext cx="60523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직선 연결선 14"/>
          <p:cNvCxnSpPr/>
          <p:nvPr/>
        </p:nvCxnSpPr>
        <p:spPr bwMode="auto">
          <a:xfrm>
            <a:off x="4776550" y="2533650"/>
            <a:ext cx="0" cy="63420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직선 연결선 18"/>
          <p:cNvCxnSpPr/>
          <p:nvPr/>
        </p:nvCxnSpPr>
        <p:spPr bwMode="auto">
          <a:xfrm>
            <a:off x="4129088" y="2533650"/>
            <a:ext cx="0" cy="63420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직선 연결선 27"/>
          <p:cNvCxnSpPr/>
          <p:nvPr/>
        </p:nvCxnSpPr>
        <p:spPr bwMode="auto">
          <a:xfrm flipH="1">
            <a:off x="3220720" y="3167852"/>
            <a:ext cx="90836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직선 연결선 31"/>
          <p:cNvCxnSpPr/>
          <p:nvPr/>
        </p:nvCxnSpPr>
        <p:spPr bwMode="auto">
          <a:xfrm>
            <a:off x="3220720" y="3167852"/>
            <a:ext cx="0" cy="4925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직선 연결선 42"/>
          <p:cNvCxnSpPr/>
          <p:nvPr/>
        </p:nvCxnSpPr>
        <p:spPr bwMode="auto">
          <a:xfrm>
            <a:off x="3220720" y="3660357"/>
            <a:ext cx="288480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직선 연결선 44"/>
          <p:cNvCxnSpPr/>
          <p:nvPr/>
        </p:nvCxnSpPr>
        <p:spPr bwMode="auto">
          <a:xfrm flipV="1">
            <a:off x="6105528" y="3167852"/>
            <a:ext cx="0" cy="4925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직선 연결선 48"/>
          <p:cNvCxnSpPr/>
          <p:nvPr/>
        </p:nvCxnSpPr>
        <p:spPr bwMode="auto">
          <a:xfrm flipH="1">
            <a:off x="4776550" y="3167852"/>
            <a:ext cx="132897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직선 연결선 50"/>
          <p:cNvCxnSpPr/>
          <p:nvPr/>
        </p:nvCxnSpPr>
        <p:spPr bwMode="auto">
          <a:xfrm flipH="1">
            <a:off x="4663124" y="3924299"/>
            <a:ext cx="87132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직선 연결선 52"/>
          <p:cNvCxnSpPr/>
          <p:nvPr/>
        </p:nvCxnSpPr>
        <p:spPr bwMode="auto">
          <a:xfrm flipV="1">
            <a:off x="4663124" y="3790951"/>
            <a:ext cx="0" cy="1333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직선 화살표 연결선 55"/>
          <p:cNvCxnSpPr/>
          <p:nvPr/>
        </p:nvCxnSpPr>
        <p:spPr bwMode="auto">
          <a:xfrm>
            <a:off x="5686850" y="3919219"/>
            <a:ext cx="0" cy="1905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7" name="직선 연결선 56"/>
          <p:cNvCxnSpPr/>
          <p:nvPr/>
        </p:nvCxnSpPr>
        <p:spPr bwMode="auto">
          <a:xfrm flipH="1">
            <a:off x="5686850" y="3924299"/>
            <a:ext cx="12220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직선 연결선 58"/>
          <p:cNvCxnSpPr/>
          <p:nvPr/>
        </p:nvCxnSpPr>
        <p:spPr bwMode="auto">
          <a:xfrm flipV="1">
            <a:off x="6908925" y="3167852"/>
            <a:ext cx="0" cy="7564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5208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050" y="0"/>
            <a:ext cx="9105900" cy="762000"/>
          </a:xfrm>
        </p:spPr>
        <p:txBody>
          <a:bodyPr>
            <a:noAutofit/>
          </a:bodyPr>
          <a:lstStyle/>
          <a:p>
            <a:r>
              <a:rPr lang="en-US" altLang="ko-KR" sz="2000" dirty="0"/>
              <a:t>15.11 Plane Motion of a Particle Relative to a Rotating Frame</a:t>
            </a:r>
            <a:endParaRPr lang="ko-KR" altLang="en-US" sz="2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0067" y="1071672"/>
            <a:ext cx="8915400" cy="5445659"/>
          </a:xfrm>
        </p:spPr>
        <p:txBody>
          <a:bodyPr/>
          <a:lstStyle/>
          <a:p>
            <a:pPr marL="457200" lvl="1" indent="0">
              <a:lnSpc>
                <a:spcPct val="200000"/>
              </a:lnSpc>
              <a:buClrTx/>
              <a:buNone/>
            </a:pPr>
            <a:endParaRPr lang="en-US" altLang="ko-KR" sz="1400" dirty="0">
              <a:ea typeface="+mn-ea"/>
            </a:endParaRPr>
          </a:p>
          <a:p>
            <a:pPr marL="457200" lvl="1" indent="0">
              <a:lnSpc>
                <a:spcPct val="200000"/>
              </a:lnSpc>
              <a:buClrTx/>
              <a:buNone/>
            </a:pPr>
            <a:endParaRPr lang="en-US" altLang="ko-KR" sz="1400" dirty="0">
              <a:ea typeface="+mn-ea"/>
            </a:endParaRPr>
          </a:p>
          <a:p>
            <a:pPr marL="457200" lvl="1" indent="0">
              <a:lnSpc>
                <a:spcPct val="200000"/>
              </a:lnSpc>
              <a:buClrTx/>
              <a:buNone/>
            </a:pPr>
            <a:endParaRPr lang="en-US" altLang="ko-KR" sz="1400" dirty="0">
              <a:ea typeface="+mn-ea"/>
            </a:endParaRPr>
          </a:p>
          <a:p>
            <a:pPr marL="457200" lvl="1" indent="0">
              <a:lnSpc>
                <a:spcPct val="200000"/>
              </a:lnSpc>
              <a:buClrTx/>
              <a:buNone/>
            </a:pPr>
            <a:endParaRPr lang="en-US" altLang="ko-KR" sz="1400" dirty="0">
              <a:ea typeface="+mn-ea"/>
            </a:endParaRPr>
          </a:p>
          <a:p>
            <a:pPr marL="457200" lvl="1" indent="0">
              <a:lnSpc>
                <a:spcPct val="200000"/>
              </a:lnSpc>
              <a:buClrTx/>
              <a:buNone/>
            </a:pPr>
            <a:endParaRPr lang="en-US" altLang="ko-KR" sz="1400" dirty="0">
              <a:ea typeface="+mn-ea"/>
            </a:endParaRPr>
          </a:p>
          <a:p>
            <a:pPr marL="457200" lvl="1" indent="0">
              <a:lnSpc>
                <a:spcPct val="200000"/>
              </a:lnSpc>
              <a:buClrTx/>
              <a:buNone/>
            </a:pPr>
            <a:r>
              <a:rPr lang="en-US" altLang="ko-KR" sz="1400" dirty="0">
                <a:ea typeface="+mn-ea"/>
              </a:rPr>
              <a:t>    Compared with  Eq. (15.21)      </a:t>
            </a:r>
          </a:p>
          <a:p>
            <a:pPr marL="457200" lvl="1" indent="0">
              <a:buClrTx/>
              <a:buNone/>
            </a:pPr>
            <a:endParaRPr lang="en-US" altLang="ko-KR" sz="1400" dirty="0">
              <a:ea typeface="+mn-ea"/>
            </a:endParaRPr>
          </a:p>
          <a:p>
            <a:pPr marL="457200" lvl="1" indent="0">
              <a:lnSpc>
                <a:spcPct val="200000"/>
              </a:lnSpc>
              <a:buClrTx/>
              <a:buNone/>
            </a:pPr>
            <a:r>
              <a:rPr lang="en-US" altLang="ko-KR" sz="1400" dirty="0">
                <a:ea typeface="+mn-ea"/>
              </a:rPr>
              <a:t>→  if the frame is rotating,  necessary to include  </a:t>
            </a:r>
            <a:r>
              <a:rPr lang="en-US" altLang="ko-KR" sz="1400" dirty="0" err="1">
                <a:ea typeface="+mn-ea"/>
              </a:rPr>
              <a:t>Coriolis</a:t>
            </a:r>
            <a:r>
              <a:rPr lang="en-US" altLang="ko-KR" sz="1400" dirty="0">
                <a:ea typeface="+mn-ea"/>
              </a:rPr>
              <a:t>’   acceleration          </a:t>
            </a:r>
          </a:p>
          <a:p>
            <a:pPr marL="457200" lvl="1" indent="0">
              <a:lnSpc>
                <a:spcPct val="200000"/>
              </a:lnSpc>
              <a:buClrTx/>
              <a:buNone/>
            </a:pPr>
            <a:r>
              <a:rPr lang="en-US" altLang="ko-KR" sz="1400" dirty="0">
                <a:ea typeface="+mn-ea"/>
              </a:rPr>
              <a:t>Direction of  </a:t>
            </a:r>
          </a:p>
          <a:p>
            <a:pPr marL="457200" lvl="1" indent="0">
              <a:lnSpc>
                <a:spcPct val="200000"/>
              </a:lnSpc>
              <a:buClrTx/>
              <a:buNone/>
            </a:pPr>
            <a:r>
              <a:rPr lang="en-US" altLang="ko-KR" sz="1400" dirty="0">
                <a:ea typeface="+mn-ea"/>
              </a:rPr>
              <a:t>                            , rotating         through 90°  </a:t>
            </a:r>
          </a:p>
          <a:p>
            <a:pPr marL="457200" lvl="1" indent="0">
              <a:lnSpc>
                <a:spcPct val="200000"/>
              </a:lnSpc>
              <a:buClrTx/>
              <a:buNone/>
            </a:pPr>
            <a:r>
              <a:rPr lang="en-US" altLang="ko-KR" sz="1400" dirty="0">
                <a:ea typeface="+mn-ea"/>
              </a:rPr>
              <a:t>     in the sense of rotation of the moving frame (Fig. 15.29)</a:t>
            </a:r>
          </a:p>
        </p:txBody>
      </p:sp>
      <p:cxnSp>
        <p:nvCxnSpPr>
          <p:cNvPr id="23" name="직선 화살표 연결선 22"/>
          <p:cNvCxnSpPr/>
          <p:nvPr/>
        </p:nvCxnSpPr>
        <p:spPr bwMode="auto">
          <a:xfrm>
            <a:off x="1438672" y="2044898"/>
            <a:ext cx="0" cy="3238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자유형 29"/>
          <p:cNvSpPr/>
          <p:nvPr/>
        </p:nvSpPr>
        <p:spPr bwMode="auto">
          <a:xfrm>
            <a:off x="6276979" y="1918034"/>
            <a:ext cx="342903" cy="323850"/>
          </a:xfrm>
          <a:custGeom>
            <a:avLst/>
            <a:gdLst>
              <a:gd name="connsiteX0" fmla="*/ 0 w 676275"/>
              <a:gd name="connsiteY0" fmla="*/ 0 h 323850"/>
              <a:gd name="connsiteX1" fmla="*/ 0 w 676275"/>
              <a:gd name="connsiteY1" fmla="*/ 323850 h 323850"/>
              <a:gd name="connsiteX2" fmla="*/ 676275 w 676275"/>
              <a:gd name="connsiteY2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275" h="323850">
                <a:moveTo>
                  <a:pt x="0" y="0"/>
                </a:moveTo>
                <a:lnTo>
                  <a:pt x="0" y="323850"/>
                </a:lnTo>
                <a:lnTo>
                  <a:pt x="676275" y="32385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aphicFrame>
        <p:nvGraphicFramePr>
          <p:cNvPr id="11" name="개체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411393"/>
              </p:ext>
            </p:extLst>
          </p:nvPr>
        </p:nvGraphicFramePr>
        <p:xfrm>
          <a:off x="1245401" y="1184275"/>
          <a:ext cx="5503063" cy="780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98" name="Equation" r:id="rId4" imgW="1968480" imgH="279360" progId="Equation.DSMT4">
                  <p:embed/>
                </p:oleObj>
              </mc:Choice>
              <mc:Fallback>
                <p:oleObj name="Equation" r:id="rId4" imgW="19684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5401" y="1184275"/>
                        <a:ext cx="5503063" cy="7803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73885" y="2381189"/>
            <a:ext cx="1729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Abs.  </a:t>
            </a:r>
            <a:r>
              <a:rPr lang="en-US" altLang="ko-KR" sz="1400" dirty="0" err="1"/>
              <a:t>Accel</a:t>
            </a:r>
            <a:r>
              <a:rPr lang="en-US" altLang="ko-KR" sz="1400" dirty="0"/>
              <a:t>  of P</a:t>
            </a:r>
            <a:endParaRPr lang="ko-KR" altLang="en-US" sz="1400" dirty="0"/>
          </a:p>
        </p:txBody>
      </p:sp>
      <p:cxnSp>
        <p:nvCxnSpPr>
          <p:cNvPr id="27" name="직선 화살표 연결선 26"/>
          <p:cNvCxnSpPr/>
          <p:nvPr/>
        </p:nvCxnSpPr>
        <p:spPr bwMode="auto">
          <a:xfrm>
            <a:off x="3196821" y="1994296"/>
            <a:ext cx="0" cy="3238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2332034" y="2319634"/>
            <a:ext cx="17295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err="1"/>
              <a:t>Accel</a:t>
            </a:r>
            <a:r>
              <a:rPr lang="en-US" altLang="ko-KR" sz="1400" dirty="0"/>
              <a:t>.  of P’ of moving frame F coinciding with P</a:t>
            </a:r>
            <a:endParaRPr lang="ko-KR" altLang="en-US" sz="1400" dirty="0"/>
          </a:p>
        </p:txBody>
      </p:sp>
      <p:sp>
        <p:nvSpPr>
          <p:cNvPr id="29" name="자유형 28"/>
          <p:cNvSpPr/>
          <p:nvPr/>
        </p:nvSpPr>
        <p:spPr bwMode="auto">
          <a:xfrm>
            <a:off x="4686303" y="1992213"/>
            <a:ext cx="342903" cy="323850"/>
          </a:xfrm>
          <a:custGeom>
            <a:avLst/>
            <a:gdLst>
              <a:gd name="connsiteX0" fmla="*/ 0 w 676275"/>
              <a:gd name="connsiteY0" fmla="*/ 0 h 323850"/>
              <a:gd name="connsiteX1" fmla="*/ 0 w 676275"/>
              <a:gd name="connsiteY1" fmla="*/ 323850 h 323850"/>
              <a:gd name="connsiteX2" fmla="*/ 676275 w 676275"/>
              <a:gd name="connsiteY2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275" h="323850">
                <a:moveTo>
                  <a:pt x="0" y="0"/>
                </a:moveTo>
                <a:lnTo>
                  <a:pt x="0" y="323850"/>
                </a:lnTo>
                <a:lnTo>
                  <a:pt x="676275" y="32385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18012" y="2535077"/>
            <a:ext cx="1729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err="1"/>
              <a:t>Accel</a:t>
            </a:r>
            <a:r>
              <a:rPr lang="en-US" altLang="ko-KR" sz="1400" dirty="0"/>
              <a:t>.  of P’ of relative to F</a:t>
            </a:r>
            <a:endParaRPr lang="ko-KR" altLang="en-US" sz="1400" dirty="0"/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076465"/>
              </p:ext>
            </p:extLst>
          </p:nvPr>
        </p:nvGraphicFramePr>
        <p:xfrm>
          <a:off x="6729413" y="2079959"/>
          <a:ext cx="1147762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99" name="Equation" r:id="rId6" imgW="838080" imgH="279360" progId="Equation.DSMT4">
                  <p:embed/>
                </p:oleObj>
              </mc:Choice>
              <mc:Fallback>
                <p:oleObj name="Equation" r:id="rId6" imgW="838080" imgH="279360" progId="Equation.DSMT4">
                  <p:embed/>
                  <p:pic>
                    <p:nvPicPr>
                      <p:cNvPr id="0" name="개체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9413" y="2079959"/>
                        <a:ext cx="1147762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29668"/>
              </p:ext>
            </p:extLst>
          </p:nvPr>
        </p:nvGraphicFramePr>
        <p:xfrm>
          <a:off x="3568703" y="3500079"/>
          <a:ext cx="22352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00" name="Equation" r:id="rId8" imgW="1422360" imgH="279360" progId="Equation.DSMT4">
                  <p:embed/>
                </p:oleObj>
              </mc:Choice>
              <mc:Fallback>
                <p:oleObj name="Equation" r:id="rId8" imgW="1422360" imgH="279360" progId="Equation.DSMT4">
                  <p:embed/>
                  <p:pic>
                    <p:nvPicPr>
                      <p:cNvPr id="0" name="개체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8703" y="3500079"/>
                        <a:ext cx="2235200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5574124" y="3923583"/>
            <a:ext cx="3741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err="1"/>
              <a:t>accel</a:t>
            </a:r>
            <a:r>
              <a:rPr lang="en-US" altLang="ko-KR" sz="1400" dirty="0"/>
              <a:t>.  w. r. t a frame in translation</a:t>
            </a:r>
            <a:endParaRPr lang="ko-KR" altLang="en-US" sz="1400" dirty="0"/>
          </a:p>
        </p:txBody>
      </p:sp>
      <p:sp>
        <p:nvSpPr>
          <p:cNvPr id="10" name="자유형 9"/>
          <p:cNvSpPr/>
          <p:nvPr/>
        </p:nvSpPr>
        <p:spPr bwMode="auto">
          <a:xfrm>
            <a:off x="5269324" y="3923583"/>
            <a:ext cx="304800" cy="228600"/>
          </a:xfrm>
          <a:custGeom>
            <a:avLst/>
            <a:gdLst>
              <a:gd name="connsiteX0" fmla="*/ 304800 w 304800"/>
              <a:gd name="connsiteY0" fmla="*/ 228600 h 228600"/>
              <a:gd name="connsiteX1" fmla="*/ 0 w 304800"/>
              <a:gd name="connsiteY1" fmla="*/ 228600 h 228600"/>
              <a:gd name="connsiteX2" fmla="*/ 0 w 304800"/>
              <a:gd name="connsiteY2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" h="228600">
                <a:moveTo>
                  <a:pt x="304800" y="228600"/>
                </a:moveTo>
                <a:lnTo>
                  <a:pt x="0" y="228600"/>
                </a:lnTo>
                <a:lnTo>
                  <a:pt x="0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aphicFrame>
        <p:nvGraphicFramePr>
          <p:cNvPr id="13" name="개체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58764"/>
              </p:ext>
            </p:extLst>
          </p:nvPr>
        </p:nvGraphicFramePr>
        <p:xfrm>
          <a:off x="7167564" y="4230688"/>
          <a:ext cx="393008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01" name="Equation" r:id="rId10" imgW="304560" imgH="279360" progId="Equation.DSMT4">
                  <p:embed/>
                </p:oleObj>
              </mc:Choice>
              <mc:Fallback>
                <p:oleObj name="Equation" r:id="rId10" imgW="304560" imgH="279360" progId="Equation.DSMT4">
                  <p:embed/>
                  <p:pic>
                    <p:nvPicPr>
                      <p:cNvPr id="0" name="개체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7564" y="4230688"/>
                        <a:ext cx="393008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개체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5601872"/>
              </p:ext>
            </p:extLst>
          </p:nvPr>
        </p:nvGraphicFramePr>
        <p:xfrm>
          <a:off x="1821862" y="4668838"/>
          <a:ext cx="424172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02" name="Equation" r:id="rId12" imgW="304560" imgH="279360" progId="Equation.DSMT4">
                  <p:embed/>
                </p:oleObj>
              </mc:Choice>
              <mc:Fallback>
                <p:oleObj name="Equation" r:id="rId12" imgW="304560" imgH="279360" progId="Equation.DSMT4">
                  <p:embed/>
                  <p:pic>
                    <p:nvPicPr>
                      <p:cNvPr id="0" name="개체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1862" y="4668838"/>
                        <a:ext cx="424172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개체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196786"/>
              </p:ext>
            </p:extLst>
          </p:nvPr>
        </p:nvGraphicFramePr>
        <p:xfrm>
          <a:off x="909638" y="5100638"/>
          <a:ext cx="143192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03" name="Equation" r:id="rId14" imgW="1028520" imgH="342720" progId="Equation.DSMT4">
                  <p:embed/>
                </p:oleObj>
              </mc:Choice>
              <mc:Fallback>
                <p:oleObj name="Equation" r:id="rId14" imgW="1028520" imgH="342720" progId="Equation.DSMT4">
                  <p:embed/>
                  <p:pic>
                    <p:nvPicPr>
                      <p:cNvPr id="0" name="개체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638" y="5100638"/>
                        <a:ext cx="1431925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개체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663842"/>
              </p:ext>
            </p:extLst>
          </p:nvPr>
        </p:nvGraphicFramePr>
        <p:xfrm>
          <a:off x="3271838" y="5173663"/>
          <a:ext cx="458787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04" name="Equation" r:id="rId16" imgW="330120" imgH="279360" progId="Equation.DSMT4">
                  <p:embed/>
                </p:oleObj>
              </mc:Choice>
              <mc:Fallback>
                <p:oleObj name="Equation" r:id="rId16" imgW="330120" imgH="279360" progId="Equation.DSMT4">
                  <p:embed/>
                  <p:pic>
                    <p:nvPicPr>
                      <p:cNvPr id="0" name="개체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1838" y="5173663"/>
                        <a:ext cx="458787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3764" name="Picture 36" descr="C:\Users\ChaRisMA™\Desktop\동역학\ch15\15_29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9" y="4676774"/>
            <a:ext cx="2364492" cy="191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-11018" y="6488668"/>
            <a:ext cx="616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428128E-8D18-47A7-92F2-AB507683A6D7}" type="slidenum">
              <a:rPr lang="ko-KR" altLang="en-US" smtClean="0">
                <a:solidFill>
                  <a:schemeClr val="tx2"/>
                </a:solidFill>
              </a:rPr>
              <a:pPr/>
              <a:t>9</a:t>
            </a:fld>
            <a:endParaRPr lang="ko-KR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352152"/>
      </p:ext>
    </p:extLst>
  </p:cSld>
  <p:clrMapOvr>
    <a:masterClrMapping/>
  </p:clrMapOvr>
</p:sld>
</file>

<file path=ppt/theme/theme1.xml><?xml version="1.0" encoding="utf-8"?>
<a:theme xmlns:a="http://schemas.openxmlformats.org/drawingml/2006/main" name="신상준 교수님 수업자료_테마1">
  <a:themeElements>
    <a:clrScheme name="sinbin 3">
      <a:dk1>
        <a:srgbClr val="000000"/>
      </a:dk1>
      <a:lt1>
        <a:srgbClr val="FFFFFF"/>
      </a:lt1>
      <a:dk2>
        <a:srgbClr val="FFFFFF"/>
      </a:dk2>
      <a:lt2>
        <a:srgbClr val="B2B2B2"/>
      </a:lt2>
      <a:accent1>
        <a:srgbClr val="336699"/>
      </a:accent1>
      <a:accent2>
        <a:srgbClr val="578FC7"/>
      </a:accent2>
      <a:accent3>
        <a:srgbClr val="FFFFFF"/>
      </a:accent3>
      <a:accent4>
        <a:srgbClr val="000000"/>
      </a:accent4>
      <a:accent5>
        <a:srgbClr val="ADB8CA"/>
      </a:accent5>
      <a:accent6>
        <a:srgbClr val="4E81B4"/>
      </a:accent6>
      <a:hlink>
        <a:srgbClr val="8EB4DA"/>
      </a:hlink>
      <a:folHlink>
        <a:srgbClr val="969696"/>
      </a:folHlink>
    </a:clrScheme>
    <a:fontScheme name="sinbi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inbin 1">
        <a:dk1>
          <a:srgbClr val="000000"/>
        </a:dk1>
        <a:lt1>
          <a:srgbClr val="FFFFFF"/>
        </a:lt1>
        <a:dk2>
          <a:srgbClr val="FFFFFF"/>
        </a:dk2>
        <a:lt2>
          <a:srgbClr val="C0C0C0"/>
        </a:lt2>
        <a:accent1>
          <a:srgbClr val="26CE9E"/>
        </a:accent1>
        <a:accent2>
          <a:srgbClr val="88E09F"/>
        </a:accent2>
        <a:accent3>
          <a:srgbClr val="FFFFFF"/>
        </a:accent3>
        <a:accent4>
          <a:srgbClr val="000000"/>
        </a:accent4>
        <a:accent5>
          <a:srgbClr val="ACE3CC"/>
        </a:accent5>
        <a:accent6>
          <a:srgbClr val="7BCB90"/>
        </a:accent6>
        <a:hlink>
          <a:srgbClr val="89DBB6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bin 2">
        <a:dk1>
          <a:srgbClr val="000000"/>
        </a:dk1>
        <a:lt1>
          <a:srgbClr val="FFFFFF"/>
        </a:lt1>
        <a:dk2>
          <a:srgbClr val="FFFFFF"/>
        </a:dk2>
        <a:lt2>
          <a:srgbClr val="C0C0C0"/>
        </a:lt2>
        <a:accent1>
          <a:srgbClr val="2CA3C8"/>
        </a:accent1>
        <a:accent2>
          <a:srgbClr val="60BEDC"/>
        </a:accent2>
        <a:accent3>
          <a:srgbClr val="FFFFFF"/>
        </a:accent3>
        <a:accent4>
          <a:srgbClr val="000000"/>
        </a:accent4>
        <a:accent5>
          <a:srgbClr val="ACCEE0"/>
        </a:accent5>
        <a:accent6>
          <a:srgbClr val="56ACC7"/>
        </a:accent6>
        <a:hlink>
          <a:srgbClr val="7EC8E2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bin 3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336699"/>
        </a:accent1>
        <a:accent2>
          <a:srgbClr val="578FC7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4E81B4"/>
        </a:accent6>
        <a:hlink>
          <a:srgbClr val="8EB4DA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신상준 교수님 수업자료_테마1" id="{101CE7E8-DD4D-4067-A877-32DBA6B8B51E}" vid="{9BC26ABA-2EDC-4B8E-9A7A-9336E98FEFB2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강의자료">
      <a:majorFont>
        <a:latin typeface="Verdana"/>
        <a:ea typeface="Verdana"/>
        <a:cs typeface=""/>
      </a:majorFont>
      <a:minorFont>
        <a:latin typeface="Verdana"/>
        <a:ea typeface="Verdan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신상준 교수님 수업자료_테마1</Template>
  <TotalTime>3268</TotalTime>
  <Words>831</Words>
  <Application>Microsoft Office PowerPoint</Application>
  <PresentationFormat>On-screen Show (4:3)</PresentationFormat>
  <Paragraphs>126</Paragraphs>
  <Slides>11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굴림</vt:lpstr>
      <vt:lpstr>맑은 고딕</vt:lpstr>
      <vt:lpstr>Arial</vt:lpstr>
      <vt:lpstr>Cambria Math</vt:lpstr>
      <vt:lpstr>Franklin Gothic Demi Cond</vt:lpstr>
      <vt:lpstr>Times New Roman</vt:lpstr>
      <vt:lpstr>Verdana</vt:lpstr>
      <vt:lpstr>Wingdings</vt:lpstr>
      <vt:lpstr>신상준 교수님 수업자료_테마1</vt:lpstr>
      <vt:lpstr>Office 테마</vt:lpstr>
      <vt:lpstr>Equation</vt:lpstr>
      <vt:lpstr>Ch. 15  Kinematics of Rigid Bodies</vt:lpstr>
      <vt:lpstr>15.10 Rate of change of a vector w.r.t. a Rotating Frame</vt:lpstr>
      <vt:lpstr>15.10 Rate of change of a vector w.r.t. a Rotating Frame</vt:lpstr>
      <vt:lpstr>15.11 Plane Motion of a Particle Relative to a Rotating Frame</vt:lpstr>
      <vt:lpstr>15.10 Rate of change of a vector w.r.t. a Rotating Frame</vt:lpstr>
      <vt:lpstr>15.11 Plane Motion of a Particle Relative to a Rotating Frame</vt:lpstr>
      <vt:lpstr>15.11 Plane Motion of a Particle Relative to a Rotating Frame</vt:lpstr>
      <vt:lpstr>15.11 Plane Motion of a Particle Relative to a Rotating Frame</vt:lpstr>
      <vt:lpstr>15.11 Plane Motion of a Particle Relative to a Rotating Frame</vt:lpstr>
      <vt:lpstr>15.11 Plane Motion of a Particle Relative to a Rotating Frame</vt:lpstr>
      <vt:lpstr>15.11 Plane Motion of a Particle Relative to a Rotating Frame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Inn Sun Roh</dc:creator>
  <cp:lastModifiedBy>82104</cp:lastModifiedBy>
  <cp:revision>544</cp:revision>
  <dcterms:created xsi:type="dcterms:W3CDTF">2013-07-17T03:08:22Z</dcterms:created>
  <dcterms:modified xsi:type="dcterms:W3CDTF">2020-04-21T00:43:56Z</dcterms:modified>
</cp:coreProperties>
</file>