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5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6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2" r:id="rId52"/>
    <p:sldId id="361" r:id="rId53"/>
    <p:sldId id="313" r:id="rId54"/>
    <p:sldId id="314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2" r:id="rId65"/>
    <p:sldId id="373" r:id="rId66"/>
    <p:sldId id="371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45" r:id="rId81"/>
    <p:sldId id="344" r:id="rId82"/>
    <p:sldId id="346" r:id="rId83"/>
    <p:sldId id="387" r:id="rId84"/>
    <p:sldId id="347" r:id="rId85"/>
    <p:sldId id="388" r:id="rId86"/>
    <p:sldId id="389" r:id="rId87"/>
    <p:sldId id="390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9466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67.emf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emf"/><Relationship Id="rId1" Type="http://schemas.openxmlformats.org/officeDocument/2006/relationships/image" Target="../media/image18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emf"/><Relationship Id="rId1" Type="http://schemas.openxmlformats.org/officeDocument/2006/relationships/image" Target="../media/image226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emf"/><Relationship Id="rId1" Type="http://schemas.openxmlformats.org/officeDocument/2006/relationships/image" Target="../media/image22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image" Target="../media/image24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emf"/><Relationship Id="rId1" Type="http://schemas.openxmlformats.org/officeDocument/2006/relationships/image" Target="../media/image2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5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image" Target="../media/image300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emf"/><Relationship Id="rId2" Type="http://schemas.openxmlformats.org/officeDocument/2006/relationships/image" Target="../media/image304.emf"/><Relationship Id="rId1" Type="http://schemas.openxmlformats.org/officeDocument/2006/relationships/image" Target="../media/image303.emf"/><Relationship Id="rId4" Type="http://schemas.openxmlformats.org/officeDocument/2006/relationships/image" Target="../media/image306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emf"/><Relationship Id="rId2" Type="http://schemas.openxmlformats.org/officeDocument/2006/relationships/image" Target="../media/image316.emf"/><Relationship Id="rId1" Type="http://schemas.openxmlformats.org/officeDocument/2006/relationships/image" Target="../media/image315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emf"/><Relationship Id="rId1" Type="http://schemas.openxmlformats.org/officeDocument/2006/relationships/image" Target="../media/image330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image" Target="../media/image336.emf"/><Relationship Id="rId6" Type="http://schemas.openxmlformats.org/officeDocument/2006/relationships/image" Target="../media/image341.emf"/><Relationship Id="rId5" Type="http://schemas.openxmlformats.org/officeDocument/2006/relationships/image" Target="../media/image340.emf"/><Relationship Id="rId4" Type="http://schemas.openxmlformats.org/officeDocument/2006/relationships/image" Target="../media/image339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image" Target="../media/image3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emf"/><Relationship Id="rId1" Type="http://schemas.openxmlformats.org/officeDocument/2006/relationships/image" Target="../media/image345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8.emf"/><Relationship Id="rId1" Type="http://schemas.openxmlformats.org/officeDocument/2006/relationships/image" Target="../media/image347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emf"/><Relationship Id="rId7" Type="http://schemas.openxmlformats.org/officeDocument/2006/relationships/image" Target="../media/image355.emf"/><Relationship Id="rId2" Type="http://schemas.openxmlformats.org/officeDocument/2006/relationships/image" Target="../media/image350.emf"/><Relationship Id="rId1" Type="http://schemas.openxmlformats.org/officeDocument/2006/relationships/image" Target="../media/image349.emf"/><Relationship Id="rId6" Type="http://schemas.openxmlformats.org/officeDocument/2006/relationships/image" Target="../media/image354.emf"/><Relationship Id="rId5" Type="http://schemas.openxmlformats.org/officeDocument/2006/relationships/image" Target="../media/image353.emf"/><Relationship Id="rId4" Type="http://schemas.openxmlformats.org/officeDocument/2006/relationships/image" Target="../media/image352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emf"/><Relationship Id="rId1" Type="http://schemas.openxmlformats.org/officeDocument/2006/relationships/image" Target="../media/image357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emf"/><Relationship Id="rId7" Type="http://schemas.openxmlformats.org/officeDocument/2006/relationships/image" Target="../media/image365.emf"/><Relationship Id="rId2" Type="http://schemas.openxmlformats.org/officeDocument/2006/relationships/image" Target="../media/image360.emf"/><Relationship Id="rId1" Type="http://schemas.openxmlformats.org/officeDocument/2006/relationships/image" Target="../media/image359.emf"/><Relationship Id="rId6" Type="http://schemas.openxmlformats.org/officeDocument/2006/relationships/image" Target="../media/image364.emf"/><Relationship Id="rId5" Type="http://schemas.openxmlformats.org/officeDocument/2006/relationships/image" Target="../media/image363.emf"/><Relationship Id="rId4" Type="http://schemas.openxmlformats.org/officeDocument/2006/relationships/image" Target="../media/image362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image" Target="../media/image366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emf"/><Relationship Id="rId2" Type="http://schemas.openxmlformats.org/officeDocument/2006/relationships/image" Target="../media/image370.emf"/><Relationship Id="rId1" Type="http://schemas.openxmlformats.org/officeDocument/2006/relationships/image" Target="../media/image36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A4A8-4293-4F08-ABF9-4B73929D078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C5D4-A719-474B-A337-2EA9266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793FE-742D-4A29-A613-B2582CE08AF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2612D-3EDF-4309-BA26-E42A0BE9EFE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13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F8D7B-5B7D-4143-B92C-5A1AED648E8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B705-0091-4AB8-B147-FEB9ABA60AE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D0991-3689-4AC4-9B99-DA884600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emf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e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0.png"/><Relationship Id="rId4" Type="http://schemas.openxmlformats.org/officeDocument/2006/relationships/image" Target="../media/image55.emf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emf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3.emf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93.png"/><Relationship Id="rId18" Type="http://schemas.openxmlformats.org/officeDocument/2006/relationships/image" Target="../media/image69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17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emf"/><Relationship Id="rId9" Type="http://schemas.openxmlformats.org/officeDocument/2006/relationships/image" Target="../media/image85.emf"/><Relationship Id="rId1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0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06.emf"/><Relationship Id="rId4" Type="http://schemas.openxmlformats.org/officeDocument/2006/relationships/image" Target="../media/image108.png"/><Relationship Id="rId9" Type="http://schemas.openxmlformats.org/officeDocument/2006/relationships/oleObject" Target="../embeddings/oleObject4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10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image" Target="../media/image124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1.png"/><Relationship Id="rId4" Type="http://schemas.openxmlformats.org/officeDocument/2006/relationships/image" Target="../media/image1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5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4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0.emf"/><Relationship Id="rId4" Type="http://schemas.openxmlformats.org/officeDocument/2006/relationships/image" Target="../media/image162.png"/><Relationship Id="rId9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8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oleObject" Target="../embeddings/oleObject5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7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3" Type="http://schemas.openxmlformats.org/officeDocument/2006/relationships/image" Target="../media/image188.jpe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89.png"/><Relationship Id="rId5" Type="http://schemas.openxmlformats.org/officeDocument/2006/relationships/image" Target="../media/image186.emf"/><Relationship Id="rId4" Type="http://schemas.openxmlformats.org/officeDocument/2006/relationships/oleObject" Target="../embeddings/oleObject6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1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98.png"/><Relationship Id="rId4" Type="http://schemas.openxmlformats.org/officeDocument/2006/relationships/image" Target="../media/image19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8.png"/><Relationship Id="rId7" Type="http://schemas.openxmlformats.org/officeDocument/2006/relationships/image" Target="../media/image211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2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22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37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34.png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233.png"/><Relationship Id="rId10" Type="http://schemas.openxmlformats.org/officeDocument/2006/relationships/image" Target="../media/image229.emf"/><Relationship Id="rId4" Type="http://schemas.openxmlformats.org/officeDocument/2006/relationships/image" Target="../media/image232.png"/><Relationship Id="rId9" Type="http://schemas.openxmlformats.org/officeDocument/2006/relationships/oleObject" Target="../embeddings/oleObject68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jpeg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40.png"/><Relationship Id="rId5" Type="http://schemas.openxmlformats.org/officeDocument/2006/relationships/image" Target="../media/image239.emf"/><Relationship Id="rId4" Type="http://schemas.openxmlformats.org/officeDocument/2006/relationships/oleObject" Target="../embeddings/oleObject7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44.e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246.png"/><Relationship Id="rId4" Type="http://schemas.openxmlformats.org/officeDocument/2006/relationships/image" Target="../media/image243.emf"/><Relationship Id="rId9" Type="http://schemas.openxmlformats.org/officeDocument/2006/relationships/oleObject" Target="../embeddings/oleObject7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image" Target="../media/image255.png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8.png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50.png"/><Relationship Id="rId11" Type="http://schemas.openxmlformats.org/officeDocument/2006/relationships/image" Target="../media/image253.png"/><Relationship Id="rId5" Type="http://schemas.openxmlformats.org/officeDocument/2006/relationships/image" Target="../media/image249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4" Type="http://schemas.openxmlformats.org/officeDocument/2006/relationships/image" Target="../media/image247.emf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10" Type="http://schemas.openxmlformats.org/officeDocument/2006/relationships/image" Target="../media/image268.jpe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274.jpe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3.emf"/><Relationship Id="rId10" Type="http://schemas.openxmlformats.org/officeDocument/2006/relationships/image" Target="../media/image279.pn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27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3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Relationship Id="rId14" Type="http://schemas.openxmlformats.org/officeDocument/2006/relationships/image" Target="../media/image2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96.png"/><Relationship Id="rId4" Type="http://schemas.openxmlformats.org/officeDocument/2006/relationships/image" Target="../media/image295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01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00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306.emf"/><Relationship Id="rId3" Type="http://schemas.openxmlformats.org/officeDocument/2006/relationships/oleObject" Target="../embeddings/oleObject82.bin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5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312.png"/><Relationship Id="rId4" Type="http://schemas.openxmlformats.org/officeDocument/2006/relationships/image" Target="../media/image303.emf"/><Relationship Id="rId9" Type="http://schemas.openxmlformats.org/officeDocument/2006/relationships/image" Target="../media/image311.png"/><Relationship Id="rId14" Type="http://schemas.openxmlformats.org/officeDocument/2006/relationships/image" Target="../media/image304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315.emf"/><Relationship Id="rId10" Type="http://schemas.openxmlformats.org/officeDocument/2006/relationships/image" Target="../media/image318.png"/><Relationship Id="rId4" Type="http://schemas.openxmlformats.org/officeDocument/2006/relationships/oleObject" Target="../embeddings/oleObject86.bin"/><Relationship Id="rId9" Type="http://schemas.openxmlformats.org/officeDocument/2006/relationships/image" Target="../media/image317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2.png"/><Relationship Id="rId4" Type="http://schemas.openxmlformats.org/officeDocument/2006/relationships/image" Target="../media/image3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6.png"/><Relationship Id="rId4" Type="http://schemas.openxmlformats.org/officeDocument/2006/relationships/image" Target="../media/image32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332.png"/><Relationship Id="rId7" Type="http://schemas.openxmlformats.org/officeDocument/2006/relationships/image" Target="../media/image3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33.png"/><Relationship Id="rId5" Type="http://schemas.openxmlformats.org/officeDocument/2006/relationships/image" Target="../media/image330.emf"/><Relationship Id="rId10" Type="http://schemas.openxmlformats.org/officeDocument/2006/relationships/image" Target="../media/image335.png"/><Relationship Id="rId4" Type="http://schemas.openxmlformats.org/officeDocument/2006/relationships/oleObject" Target="../embeddings/oleObject89.bin"/><Relationship Id="rId9" Type="http://schemas.openxmlformats.org/officeDocument/2006/relationships/image" Target="../media/image331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e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3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37.e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339.emf"/><Relationship Id="rId4" Type="http://schemas.openxmlformats.org/officeDocument/2006/relationships/image" Target="../media/image336.e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3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43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34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46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345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48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347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emf"/><Relationship Id="rId13" Type="http://schemas.openxmlformats.org/officeDocument/2006/relationships/image" Target="../media/image353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35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50.emf"/><Relationship Id="rId11" Type="http://schemas.openxmlformats.org/officeDocument/2006/relationships/image" Target="../media/image352.emf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354.emf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349.emf"/><Relationship Id="rId9" Type="http://schemas.openxmlformats.org/officeDocument/2006/relationships/image" Target="../media/image356.png"/><Relationship Id="rId14" Type="http://schemas.openxmlformats.org/officeDocument/2006/relationships/oleObject" Target="../embeddings/oleObject10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58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357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e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36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5.e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60.e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362.emf"/><Relationship Id="rId4" Type="http://schemas.openxmlformats.org/officeDocument/2006/relationships/image" Target="../media/image359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364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e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67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366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e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70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36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ko-KR" b="1" dirty="0" smtClean="0"/>
              <a:t>Chapter 5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Ionic Chain Polymerization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1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내용 개체 틀 2"/>
          <p:cNvSpPr>
            <a:spLocks noGrp="1"/>
          </p:cNvSpPr>
          <p:nvPr>
            <p:ph idx="4294967295"/>
          </p:nvPr>
        </p:nvSpPr>
        <p:spPr>
          <a:xfrm>
            <a:off x="914400" y="1939925"/>
            <a:ext cx="8229600" cy="5172075"/>
          </a:xfrm>
        </p:spPr>
        <p:txBody>
          <a:bodyPr/>
          <a:lstStyle/>
          <a:p>
            <a:pPr lvl="1" eaLnBrk="1" hangingPunct="1"/>
            <a:r>
              <a:rPr lang="en-US" altLang="ko-KR" sz="1800" smtClean="0"/>
              <a:t>General rule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K &amp; k</a:t>
            </a:r>
            <a:r>
              <a:rPr lang="en-US" altLang="ko-KR" sz="1600" baseline="-25000" smtClean="0"/>
              <a:t>i</a:t>
            </a:r>
            <a:r>
              <a:rPr lang="en-US" altLang="ko-KR" sz="1600" smtClean="0"/>
              <a:t> : both increase w/ increasing acidity of Lewis acid and coinitiator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Ex) Lewis acid</a:t>
            </a:r>
          </a:p>
          <a:p>
            <a:pPr lvl="2" eaLnBrk="1" hangingPunct="1"/>
            <a:r>
              <a:rPr lang="en-US" altLang="ko-KR" sz="1600" smtClean="0"/>
              <a:t>AlCl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AlRCl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 &gt; AlR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Cl &gt; AlR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 : the more Cl, the higher acidity</a:t>
            </a:r>
          </a:p>
          <a:p>
            <a:pPr lvl="2" eaLnBrk="1" hangingPunct="1"/>
            <a:r>
              <a:rPr lang="en-US" altLang="ko-KR" sz="1600" smtClean="0"/>
              <a:t>AlR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I &gt; AlR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Br &gt; AlR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Cl :            I &gt; Br &gt; Cl</a:t>
            </a:r>
          </a:p>
          <a:p>
            <a:pPr lvl="2" eaLnBrk="1" hangingPunct="1"/>
            <a:r>
              <a:rPr lang="en-US" altLang="ko-KR" sz="1600" smtClean="0"/>
              <a:t>HCl &gt; CH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COOH &gt; PhOH &gt; H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O &gt; alcohol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→ protonic acid : coinitiator</a:t>
            </a:r>
          </a:p>
          <a:p>
            <a:pPr eaLnBrk="1" hangingPunct="1"/>
            <a:endParaRPr lang="en-US" altLang="ko-KR" sz="2000" smtClean="0"/>
          </a:p>
          <a:p>
            <a:pPr lvl="1" eaLnBrk="1" hangingPunct="1"/>
            <a:r>
              <a:rPr lang="en-US" altLang="ko-KR" sz="1600" smtClean="0"/>
              <a:t>Exceptions</a:t>
            </a:r>
          </a:p>
          <a:p>
            <a:pPr lvl="2" eaLnBrk="1" hangingPunct="1"/>
            <a:r>
              <a:rPr lang="en-US" altLang="ko-KR" sz="1600" smtClean="0"/>
              <a:t>Boron halide + H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O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    acidity: BBr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BCl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BF</a:t>
            </a:r>
            <a:r>
              <a:rPr lang="en-US" altLang="ko-KR" sz="1600" baseline="-25000" smtClean="0"/>
              <a:t>3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    activity (K &amp; k</a:t>
            </a:r>
            <a:r>
              <a:rPr lang="en-US" altLang="ko-KR" sz="1600" baseline="-25000" smtClean="0"/>
              <a:t>i</a:t>
            </a:r>
            <a:r>
              <a:rPr lang="en-US" altLang="ko-KR" sz="1600" smtClean="0"/>
              <a:t>) : BF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BCl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BBr</a:t>
            </a:r>
            <a:r>
              <a:rPr lang="en-US" altLang="ko-KR" sz="1600" baseline="-25000" smtClean="0"/>
              <a:t>3</a:t>
            </a:r>
            <a:endParaRPr lang="en-US" altLang="ko-KR" sz="1600" smtClean="0"/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⇒ due to hydrolysis of BX</a:t>
            </a:r>
            <a:r>
              <a:rPr lang="en-US" altLang="ko-KR" sz="1600" baseline="-25000" smtClean="0"/>
              <a:t>3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</a:t>
            </a:r>
          </a:p>
          <a:p>
            <a:pPr lvl="2" eaLnBrk="1" hangingPunct="1"/>
            <a:r>
              <a:rPr lang="en-US" altLang="ko-KR" sz="1600" smtClean="0"/>
              <a:t>Hydrolysis reactivity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	     BBr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BCl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 &gt; BF</a:t>
            </a:r>
            <a:r>
              <a:rPr lang="en-US" altLang="ko-KR" sz="1600" baseline="-25000" smtClean="0"/>
              <a:t>3</a:t>
            </a:r>
            <a:endParaRPr lang="en-US" altLang="ko-KR" sz="1600" smtClean="0"/>
          </a:p>
          <a:p>
            <a:pPr lvl="2" eaLnBrk="1" hangingPunct="1"/>
            <a:endParaRPr lang="ko-KR" altLang="en-US" sz="1200" smtClean="0"/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4716463" y="5805488"/>
          <a:ext cx="3586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S ChemDraw Drawing" r:id="rId3" imgW="2306933" imgH="277062" progId="ChemDraw.Document.6.0">
                  <p:embed/>
                </p:oleObj>
              </mc:Choice>
              <mc:Fallback>
                <p:oleObj name="CS ChemDraw Drawing" r:id="rId3" imgW="2306933" imgH="2770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805488"/>
                        <a:ext cx="35861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684213" y="338138"/>
            <a:ext cx="7848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ko-KR" sz="2000" b="1" dirty="0">
                <a:solidFill>
                  <a:srgbClr val="00B050"/>
                </a:solidFill>
                <a:latin typeface="+mj-lt"/>
                <a:ea typeface="맑은 고딕" pitchFamily="50" charset="-127"/>
              </a:rPr>
              <a:t>Activity of an initiator/</a:t>
            </a:r>
            <a:r>
              <a:rPr lang="en-US" altLang="ko-KR" sz="2000" b="1" dirty="0" err="1">
                <a:solidFill>
                  <a:srgbClr val="00B050"/>
                </a:solidFill>
                <a:latin typeface="+mj-lt"/>
                <a:ea typeface="맑은 고딕" pitchFamily="50" charset="-127"/>
              </a:rPr>
              <a:t>coinitiator</a:t>
            </a:r>
            <a:r>
              <a:rPr lang="en-US" altLang="ko-KR" sz="2000" b="1" dirty="0">
                <a:solidFill>
                  <a:srgbClr val="00B050"/>
                </a:solidFill>
                <a:latin typeface="+mj-lt"/>
                <a:ea typeface="맑은 고딕" pitchFamily="50" charset="-127"/>
              </a:rPr>
              <a:t> complex</a:t>
            </a:r>
          </a:p>
          <a:p>
            <a:pPr lvl="1">
              <a:buFont typeface="Arial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⇒ depend on the ability to donate a proton or carbocation to monomer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16000"/>
            <a:ext cx="3038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3579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ko-KR" sz="2000" b="1" dirty="0" smtClean="0">
                <a:solidFill>
                  <a:srgbClr val="00B050"/>
                </a:solidFill>
              </a:rPr>
              <a:t>Activity of </a:t>
            </a:r>
            <a:r>
              <a:rPr lang="en-US" altLang="ko-KR" sz="2000" b="1" dirty="0" err="1" smtClean="0">
                <a:solidFill>
                  <a:srgbClr val="00B050"/>
                </a:solidFill>
              </a:rPr>
              <a:t>cationogen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altLang="ko-KR" sz="2000" dirty="0" smtClean="0"/>
              <a:t>Primary &amp; secondary halide are ineffective for initiation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∵ Carbocation is not easily formed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∴ Tertiary halide is used	  Ex)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</a:t>
            </a:r>
            <a:r>
              <a:rPr lang="en-US" altLang="ko-KR" sz="2800" dirty="0" smtClean="0"/>
              <a:t>⇒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     </a:t>
            </a:r>
            <a:r>
              <a:rPr lang="en-US" altLang="ko-KR" sz="1600" dirty="0" smtClean="0"/>
              <a:t>is formed : having similar stability compared to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		              or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		     less stable than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Ex) 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1100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200" dirty="0" smtClean="0"/>
              <a:t>	</a:t>
            </a:r>
            <a:r>
              <a:rPr lang="en-US" altLang="ko-KR" sz="1600" dirty="0" smtClean="0"/>
              <a:t>⇒ more stable than the propagating chain end of styrene &amp; isobutylene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200" dirty="0" smtClean="0"/>
              <a:t>	</a:t>
            </a:r>
            <a:r>
              <a:rPr lang="en-US" altLang="ko-KR" sz="1600" dirty="0" smtClean="0"/>
              <a:t>∴ Cannot be used as </a:t>
            </a:r>
            <a:r>
              <a:rPr lang="en-US" altLang="ko-KR" sz="1600" dirty="0" err="1" smtClean="0"/>
              <a:t>coinitiator</a:t>
            </a:r>
            <a:endParaRPr lang="en-US" altLang="ko-KR" sz="1600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   However they can be used for vinyl </a:t>
            </a:r>
            <a:r>
              <a:rPr lang="en-US" altLang="ko-KR" sz="1600" dirty="0" err="1" smtClean="0"/>
              <a:t>carbazole</a:t>
            </a:r>
            <a:endParaRPr lang="en-US" altLang="ko-KR" sz="1600" dirty="0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187450" y="1357313"/>
          <a:ext cx="324008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CS ChemDraw Drawing" r:id="rId3" imgW="1951812" imgH="238949" progId="ChemDraw.Document.6.0">
                  <p:embed/>
                </p:oleObj>
              </mc:Choice>
              <mc:Fallback>
                <p:oleObj name="CS ChemDraw Drawing" r:id="rId3" imgW="1951812" imgH="2389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357313"/>
                        <a:ext cx="324008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4067175" y="1916113"/>
          <a:ext cx="21605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CS ChemDraw Drawing" r:id="rId5" imgW="2450222" imgH="933630" progId="ChemDraw.Document.6.0">
                  <p:embed/>
                </p:oleObj>
              </mc:Choice>
              <mc:Fallback>
                <p:oleObj name="CS ChemDraw Drawing" r:id="rId5" imgW="2450222" imgH="9336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916113"/>
                        <a:ext cx="216058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692275" y="2565400"/>
          <a:ext cx="3571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CS ChemDraw Drawing" r:id="rId7" imgW="656541" imgH="805776" progId="ChemDraw.Document.6.0">
                  <p:embed/>
                </p:oleObj>
              </mc:Choice>
              <mc:Fallback>
                <p:oleObj name="CS ChemDraw Drawing" r:id="rId7" imgW="656541" imgH="8057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65400"/>
                        <a:ext cx="3571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그룹 18"/>
          <p:cNvGrpSpPr>
            <a:grpSpLocks/>
          </p:cNvGrpSpPr>
          <p:nvPr/>
        </p:nvGrpSpPr>
        <p:grpSpPr bwMode="auto">
          <a:xfrm>
            <a:off x="5286375" y="3214688"/>
            <a:ext cx="2357438" cy="428625"/>
            <a:chOff x="5286380" y="3214686"/>
            <a:chExt cx="2356947" cy="428628"/>
          </a:xfrm>
        </p:grpSpPr>
        <p:sp>
          <p:nvSpPr>
            <p:cNvPr id="16" name="오른쪽 대괄호 15"/>
            <p:cNvSpPr/>
            <p:nvPr/>
          </p:nvSpPr>
          <p:spPr>
            <a:xfrm>
              <a:off x="5286380" y="3214686"/>
              <a:ext cx="71423" cy="42862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299" name="TextBox 16"/>
            <p:cNvSpPr txBox="1">
              <a:spLocks noChangeArrowheads="1"/>
            </p:cNvSpPr>
            <p:nvPr/>
          </p:nvSpPr>
          <p:spPr bwMode="auto">
            <a:xfrm>
              <a:off x="5315563" y="3244799"/>
              <a:ext cx="404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⇒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300" name="TextBox 17"/>
            <p:cNvSpPr txBox="1">
              <a:spLocks noChangeArrowheads="1"/>
            </p:cNvSpPr>
            <p:nvPr/>
          </p:nvSpPr>
          <p:spPr bwMode="auto">
            <a:xfrm>
              <a:off x="5643570" y="3286125"/>
              <a:ext cx="1999757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Propagating radical</a:t>
              </a:r>
              <a:endParaRPr kumimoji="0" lang="ko-KR" altLang="en-US" sz="16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1547813" y="3659188"/>
          <a:ext cx="528161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CS ChemDraw Drawing" r:id="rId9" imgW="5281739" imgH="1176093" progId="ChemDraw.Document.6.0">
                  <p:embed/>
                </p:oleObj>
              </mc:Choice>
              <mc:Fallback>
                <p:oleObj name="CS ChemDraw Drawing" r:id="rId9" imgW="5281739" imgH="11760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59188"/>
                        <a:ext cx="5281612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7"/>
          <p:cNvGraphicFramePr>
            <a:graphicFrameLocks noChangeAspect="1"/>
          </p:cNvGraphicFramePr>
          <p:nvPr/>
        </p:nvGraphicFramePr>
        <p:xfrm>
          <a:off x="6300788" y="5157788"/>
          <a:ext cx="1711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CS ChemDraw Drawing" r:id="rId11" imgW="1350051" imgH="723334" progId="ChemDraw.Document.6.0">
                  <p:embed/>
                </p:oleObj>
              </mc:Choice>
              <mc:Fallback>
                <p:oleObj name="CS ChemDraw Drawing" r:id="rId11" imgW="1350051" imgH="723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157788"/>
                        <a:ext cx="17113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6184900" y="6142038"/>
          <a:ext cx="9159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CS ChemDraw Drawing" r:id="rId13" imgW="915595" imgH="716035" progId="ChemDraw.Document.6.0">
                  <p:embed/>
                </p:oleObj>
              </mc:Choice>
              <mc:Fallback>
                <p:oleObj name="CS ChemDraw Drawing" r:id="rId13" imgW="915595" imgH="71603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6142038"/>
                        <a:ext cx="91598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288" y="28733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rgbClr val="00B050"/>
                </a:solidFill>
                <a:latin typeface="+mj-lt"/>
              </a:rPr>
              <a:t>ratio of initiator to </a:t>
            </a:r>
            <a:r>
              <a:rPr lang="en-US" altLang="ko-KR" sz="2000" b="1" dirty="0" err="1">
                <a:solidFill>
                  <a:srgbClr val="00B050"/>
                </a:solidFill>
                <a:latin typeface="+mj-lt"/>
              </a:rPr>
              <a:t>coinitiator</a:t>
            </a:r>
            <a:endParaRPr lang="ko-KR" alt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650" y="657225"/>
            <a:ext cx="79200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  <a:ea typeface="맑은 고딕"/>
              </a:rPr>
              <a:t>→</a:t>
            </a:r>
            <a:r>
              <a:rPr lang="en-US" altLang="ko-KR" dirty="0">
                <a:latin typeface="+mj-lt"/>
              </a:rPr>
              <a:t>The polymerization rate increases with increasing [initiator]/[</a:t>
            </a:r>
            <a:r>
              <a:rPr lang="en-US" altLang="ko-KR" dirty="0" err="1">
                <a:latin typeface="+mj-lt"/>
              </a:rPr>
              <a:t>coinitiator</a:t>
            </a:r>
            <a:r>
              <a:rPr lang="en-US" altLang="ko-KR" dirty="0">
                <a:latin typeface="+mj-lt"/>
              </a:rPr>
              <a:t>], reaches a maximum, and then either decreases or levels off.</a:t>
            </a:r>
            <a:endParaRPr lang="ko-KR" altLang="en-US" dirty="0">
              <a:latin typeface="+mj-lt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28750"/>
            <a:ext cx="40862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71463" y="531812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  <a:ea typeface="맑은 고딕" pitchFamily="50" charset="-127"/>
              </a:rPr>
              <a:t>SnCl</a:t>
            </a:r>
            <a:r>
              <a:rPr lang="en-US" altLang="ko-KR" baseline="-25000" dirty="0">
                <a:latin typeface="+mj-lt"/>
                <a:ea typeface="맑은 고딕" pitchFamily="50" charset="-127"/>
              </a:rPr>
              <a:t>4</a:t>
            </a:r>
            <a:r>
              <a:rPr lang="en-US" altLang="ko-KR" dirty="0">
                <a:latin typeface="+mj-lt"/>
                <a:ea typeface="맑은 고딕" pitchFamily="50" charset="-127"/>
              </a:rPr>
              <a:t>-initiated polymerization rate of styrene in carbon tetrachloride at 25 </a:t>
            </a:r>
            <a:r>
              <a:rPr lang="en-US" altLang="ko-KR" baseline="30000" dirty="0" err="1">
                <a:latin typeface="+mj-lt"/>
                <a:ea typeface="맑은 고딕" pitchFamily="50" charset="-127"/>
              </a:rPr>
              <a:t>o</a:t>
            </a:r>
            <a:r>
              <a:rPr lang="en-US" altLang="ko-KR" dirty="0" err="1">
                <a:latin typeface="+mj-lt"/>
                <a:ea typeface="맑은 고딕" pitchFamily="50" charset="-127"/>
              </a:rPr>
              <a:t>C.</a:t>
            </a:r>
            <a:r>
              <a:rPr lang="en-US" altLang="ko-KR" dirty="0">
                <a:latin typeface="+mj-lt"/>
                <a:ea typeface="맑은 고딕" pitchFamily="50" charset="-127"/>
              </a:rPr>
              <a:t> </a:t>
            </a:r>
            <a:r>
              <a:rPr lang="en-US" altLang="ko-KR" b="1" dirty="0">
                <a:ea typeface="맑은 고딕" pitchFamily="50" charset="-127"/>
              </a:rPr>
              <a:t>Symbols o (</a:t>
            </a:r>
            <a:r>
              <a:rPr lang="en-US" altLang="ko-KR" dirty="0">
                <a:ea typeface="맑은 고딕" pitchFamily="50" charset="-127"/>
              </a:rPr>
              <a:t>0.08 M) </a:t>
            </a:r>
            <a:r>
              <a:rPr lang="en-US" altLang="ko-KR" b="1" dirty="0">
                <a:ea typeface="맑은 고딕" pitchFamily="50" charset="-127"/>
              </a:rPr>
              <a:t>and </a:t>
            </a:r>
            <a:r>
              <a:rPr lang="en-US" altLang="ko-KR" b="1" dirty="0">
                <a:ea typeface="맑은 고딕" pitchFamily="50" charset="-127"/>
                <a:sym typeface="Symbol"/>
              </a:rPr>
              <a:t></a:t>
            </a:r>
            <a:r>
              <a:rPr lang="en-US" altLang="ko-KR" b="1" dirty="0">
                <a:ea typeface="맑은 고딕" pitchFamily="50" charset="-127"/>
              </a:rPr>
              <a:t> (</a:t>
            </a:r>
            <a:r>
              <a:rPr lang="en-US" altLang="ko-KR" dirty="0">
                <a:ea typeface="맑은 고딕" pitchFamily="50" charset="-127"/>
              </a:rPr>
              <a:t>0.12 M)</a:t>
            </a:r>
            <a:r>
              <a:rPr lang="en-US" altLang="ko-KR" b="1" dirty="0">
                <a:ea typeface="맑은 고딕" pitchFamily="50" charset="-127"/>
              </a:rPr>
              <a:t> initiator concentrations</a:t>
            </a:r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00563" y="2705100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The decrease in rate at higher initiator </a:t>
            </a:r>
            <a:r>
              <a:rPr lang="en-US" altLang="ko-KR" dirty="0">
                <a:latin typeface="+mj-lt"/>
                <a:ea typeface="맑은 고딕" pitchFamily="50" charset="-127"/>
              </a:rPr>
              <a:t>concentration</a:t>
            </a:r>
            <a:r>
              <a:rPr lang="en-US" altLang="ko-KR" dirty="0">
                <a:latin typeface="+mj-lt"/>
              </a:rPr>
              <a:t> is usually ascribed to inactivation of the </a:t>
            </a:r>
            <a:r>
              <a:rPr lang="en-US" altLang="ko-KR" dirty="0" err="1">
                <a:latin typeface="+mj-lt"/>
              </a:rPr>
              <a:t>coinitiator</a:t>
            </a:r>
            <a:r>
              <a:rPr lang="en-US" altLang="ko-KR" dirty="0">
                <a:latin typeface="+mj-lt"/>
              </a:rPr>
              <a:t> by initiator</a:t>
            </a:r>
          </a:p>
          <a:p>
            <a:pPr>
              <a:defRPr/>
            </a:pPr>
            <a:r>
              <a:rPr lang="en-US" altLang="ko-KR" dirty="0">
                <a:latin typeface="+mj-lt"/>
              </a:rPr>
              <a:t>such as SnCl</a:t>
            </a:r>
            <a:r>
              <a:rPr lang="en-US" altLang="ko-KR" baseline="-25000" dirty="0">
                <a:latin typeface="+mj-lt"/>
              </a:rPr>
              <a:t>4</a:t>
            </a:r>
            <a:r>
              <a:rPr lang="en-US" altLang="ko-KR" dirty="0">
                <a:latin typeface="+mj-lt"/>
              </a:rPr>
              <a:t>-H</a:t>
            </a:r>
            <a:r>
              <a:rPr lang="en-US" altLang="ko-KR" baseline="-25000" dirty="0">
                <a:latin typeface="+mj-lt"/>
              </a:rPr>
              <a:t>2</a:t>
            </a:r>
            <a:r>
              <a:rPr lang="en-US" altLang="ko-KR" dirty="0">
                <a:latin typeface="+mj-lt"/>
              </a:rPr>
              <a:t>O may involve</a:t>
            </a:r>
          </a:p>
          <a:p>
            <a:pPr>
              <a:defRPr/>
            </a:pPr>
            <a:r>
              <a:rPr lang="en-US" altLang="ko-KR" dirty="0">
                <a:latin typeface="+mj-lt"/>
              </a:rPr>
              <a:t>hydrolysis of </a:t>
            </a:r>
            <a:r>
              <a:rPr lang="en-US" altLang="ko-KR" dirty="0" err="1">
                <a:latin typeface="+mj-lt"/>
              </a:rPr>
              <a:t>Sn-Cl</a:t>
            </a:r>
            <a:r>
              <a:rPr lang="en-US" altLang="ko-KR" dirty="0">
                <a:latin typeface="+mj-lt"/>
              </a:rPr>
              <a:t> bonds to </a:t>
            </a:r>
            <a:r>
              <a:rPr lang="en-US" altLang="ko-KR" dirty="0" err="1">
                <a:latin typeface="+mj-lt"/>
              </a:rPr>
              <a:t>Sn</a:t>
            </a:r>
            <a:r>
              <a:rPr lang="en-US" altLang="ko-KR" dirty="0">
                <a:latin typeface="+mj-lt"/>
              </a:rPr>
              <a:t>-OH.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8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3419475" cy="11430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00B050"/>
                </a:solidFill>
              </a:rPr>
              <a:t>5-2b Propagation</a:t>
            </a:r>
            <a:endParaRPr lang="ko-KR" altLang="en-US" sz="2400" b="1" smtClean="0">
              <a:solidFill>
                <a:srgbClr val="00B050"/>
              </a:solidFill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4752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4213" y="2852738"/>
            <a:ext cx="8153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buFont typeface="Arial" charset="0"/>
              <a:buNone/>
              <a:defRPr/>
            </a:pPr>
            <a:r>
              <a:rPr lang="en-US" altLang="ko-KR" dirty="0">
                <a:latin typeface="+mj-lt"/>
              </a:rPr>
              <a:t>⇒ Rearrangement in propagation (or isomerization) is possible due to 1,2-hydride &amp; 1,2-methide shift</a:t>
            </a:r>
          </a:p>
        </p:txBody>
      </p:sp>
      <p:graphicFrame>
        <p:nvGraphicFramePr>
          <p:cNvPr id="14341" name="개체 2"/>
          <p:cNvGraphicFramePr>
            <a:graphicFrameLocks noChangeAspect="1"/>
          </p:cNvGraphicFramePr>
          <p:nvPr/>
        </p:nvGraphicFramePr>
        <p:xfrm>
          <a:off x="1050925" y="3716338"/>
          <a:ext cx="43068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S ChemDraw Drawing" r:id="rId4" imgW="4059597" imgH="2171352" progId="ChemDraw.Document.6.0">
                  <p:embed/>
                </p:oleObj>
              </mc:Choice>
              <mc:Fallback>
                <p:oleObj name="CS ChemDraw Drawing" r:id="rId4" imgW="4059597" imgH="21713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716338"/>
                        <a:ext cx="43068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44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27088" y="6211888"/>
            <a:ext cx="7705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 smtClean="0">
                <a:latin typeface="+mj-lt"/>
                <a:ea typeface="맑은 고딕" pitchFamily="50" charset="-127"/>
              </a:rPr>
              <a:t>Because other </a:t>
            </a:r>
            <a:r>
              <a:rPr lang="en-US" altLang="ko-KR" dirty="0" err="1">
                <a:latin typeface="+mj-lt"/>
                <a:ea typeface="맑은 고딕" pitchFamily="50" charset="-127"/>
              </a:rPr>
              <a:t>carbocations</a:t>
            </a:r>
            <a:r>
              <a:rPr lang="en-US" altLang="ko-KR" dirty="0">
                <a:latin typeface="+mj-lt"/>
                <a:ea typeface="맑은 고딕" pitchFamily="50" charset="-127"/>
              </a:rPr>
              <a:t> are of comparable stability</a:t>
            </a:r>
            <a:endParaRPr lang="ko-KR" altLang="en-US" dirty="0">
              <a:latin typeface="+mj-lt"/>
              <a:ea typeface="맑은 고딕" pitchFamily="50" charset="-127"/>
            </a:endParaRPr>
          </a:p>
        </p:txBody>
      </p:sp>
      <p:sp>
        <p:nvSpPr>
          <p:cNvPr id="14344" name="직사각형 5"/>
          <p:cNvSpPr>
            <a:spLocks noChangeArrowheads="1"/>
          </p:cNvSpPr>
          <p:nvPr/>
        </p:nvSpPr>
        <p:spPr bwMode="auto">
          <a:xfrm>
            <a:off x="4760913" y="4973638"/>
            <a:ext cx="4256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/>
              <a:t>polymerization of 3-methyl-1-butene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40938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Cationic polymerization of 4-methyl-1-pentene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Monomers w/o rearrangement, </a:t>
            </a: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1042988" y="5008563"/>
          <a:ext cx="5659437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S ChemDraw Drawing" r:id="rId3" imgW="5940357" imgH="1593730" progId="ChemDraw.Document.6.0">
                  <p:embed/>
                </p:oleObj>
              </mc:Choice>
              <mc:Fallback>
                <p:oleObj name="CS ChemDraw Drawing" r:id="rId3" imgW="5940357" imgH="15937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008563"/>
                        <a:ext cx="5659437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6246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Other </a:t>
            </a:r>
            <a:r>
              <a:rPr lang="en-US" altLang="ko-KR" sz="2000" dirty="0" err="1" smtClean="0">
                <a:solidFill>
                  <a:srgbClr val="00B050"/>
                </a:solidFill>
              </a:rPr>
              <a:t>isomerization</a:t>
            </a:r>
            <a:r>
              <a:rPr lang="en-US" altLang="ko-KR" sz="2000" dirty="0" smtClean="0">
                <a:solidFill>
                  <a:srgbClr val="00B050"/>
                </a:solidFill>
              </a:rPr>
              <a:t> polymerization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1. Intra-inter molecular polymerization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→ conjugated </a:t>
            </a:r>
            <a:r>
              <a:rPr lang="en-US" altLang="ko-KR" sz="1600" dirty="0" err="1" smtClean="0"/>
              <a:t>dienes</a:t>
            </a:r>
            <a:endParaRPr lang="en-US" altLang="ko-KR" sz="16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Ex)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2. </a:t>
            </a:r>
            <a:r>
              <a:rPr lang="en-US" altLang="ko-KR" sz="1600" dirty="0" err="1" smtClean="0"/>
              <a:t>Transannular</a:t>
            </a:r>
            <a:r>
              <a:rPr lang="en-US" altLang="ko-KR" sz="1600" dirty="0" smtClean="0"/>
              <a:t> polymerization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Ex1)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2000" dirty="0"/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1979613" y="4221163"/>
          <a:ext cx="46259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CS ChemDraw Drawing" r:id="rId3" imgW="4626583" imgH="2332906" progId="ChemDraw.Document.6.0">
                  <p:embed/>
                </p:oleObj>
              </mc:Choice>
              <mc:Fallback>
                <p:oleObj name="CS ChemDraw Drawing" r:id="rId3" imgW="4626583" imgH="23329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221163"/>
                        <a:ext cx="46259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개체 1"/>
          <p:cNvGraphicFramePr>
            <a:graphicFrameLocks noChangeAspect="1"/>
          </p:cNvGraphicFramePr>
          <p:nvPr/>
        </p:nvGraphicFramePr>
        <p:xfrm>
          <a:off x="1476375" y="1412875"/>
          <a:ext cx="46291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CS ChemDraw Drawing" r:id="rId5" imgW="4629555" imgH="862102" progId="ChemDraw.Document.6.0">
                  <p:embed/>
                </p:oleObj>
              </mc:Choice>
              <mc:Fallback>
                <p:oleObj name="CS ChemDraw Drawing" r:id="rId5" imgW="4629555" imgH="8621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12875"/>
                        <a:ext cx="46291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개체 3"/>
          <p:cNvGraphicFramePr>
            <a:graphicFrameLocks noChangeAspect="1"/>
          </p:cNvGraphicFramePr>
          <p:nvPr/>
        </p:nvGraphicFramePr>
        <p:xfrm>
          <a:off x="1403350" y="2349500"/>
          <a:ext cx="4802188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CS ChemDraw Drawing" r:id="rId7" imgW="4801951" imgH="1544937" progId="ChemDraw.Document.6.0">
                  <p:embed/>
                </p:oleObj>
              </mc:Choice>
              <mc:Fallback>
                <p:oleObj name="CS ChemDraw Drawing" r:id="rId7" imgW="4801951" imgH="154493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349500"/>
                        <a:ext cx="4802188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429375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Ex2) 5-methylene-2-norbornene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000" smtClean="0"/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Polymerization by </a:t>
            </a:r>
            <a:r>
              <a:rPr lang="en-US" altLang="ko-KR" sz="2000" smtClean="0">
                <a:solidFill>
                  <a:srgbClr val="FF0000"/>
                </a:solidFill>
              </a:rPr>
              <a:t>strain relief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Other polymers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1714500" y="571500"/>
          <a:ext cx="4132263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CS ChemDraw Drawing" r:id="rId3" imgW="4132726" imgH="2297855" progId="ChemDraw.Document.6.0">
                  <p:embed/>
                </p:oleObj>
              </mc:Choice>
              <mc:Fallback>
                <p:oleObj name="CS ChemDraw Drawing" r:id="rId3" imgW="4132726" imgH="229785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71500"/>
                        <a:ext cx="4132263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928688" y="3348038"/>
          <a:ext cx="54229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CS ChemDraw Drawing" r:id="rId5" imgW="5423440" imgH="1427672" progId="ChemDraw.Document.6.0">
                  <p:embed/>
                </p:oleObj>
              </mc:Choice>
              <mc:Fallback>
                <p:oleObj name="CS ChemDraw Drawing" r:id="rId5" imgW="5423440" imgH="14276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348038"/>
                        <a:ext cx="5422900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920750" y="5140325"/>
          <a:ext cx="57340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CS ChemDraw Drawing" r:id="rId7" imgW="5734455" imgH="886634" progId="ChemDraw.Document.6.0">
                  <p:embed/>
                </p:oleObj>
              </mc:Choice>
              <mc:Fallback>
                <p:oleObj name="CS ChemDraw Drawing" r:id="rId7" imgW="5734455" imgH="8866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140325"/>
                        <a:ext cx="57340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000375" y="6143625"/>
            <a:ext cx="232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Carbocation</a:t>
            </a:r>
            <a:r>
              <a:rPr lang="ko-KR" alt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stability</a:t>
            </a:r>
            <a:endParaRPr lang="ko-KR" altLang="en-US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rot="10800000" flipV="1">
            <a:off x="4857750" y="4857750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572125" y="4786313"/>
            <a:ext cx="260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Less </a:t>
            </a:r>
            <a:r>
              <a:rPr lang="en-US" altLang="ko-KR" dirty="0" err="1" smtClean="0">
                <a:solidFill>
                  <a:srgbClr val="FF0000"/>
                </a:solidFill>
                <a:latin typeface="+mj-lt"/>
              </a:rPr>
              <a:t>sterically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 hindered</a:t>
            </a:r>
            <a:endParaRPr lang="ko-KR" altLang="en-US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2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29600" cy="836612"/>
          </a:xfrm>
        </p:spPr>
        <p:txBody>
          <a:bodyPr/>
          <a:lstStyle/>
          <a:p>
            <a:pPr algn="l" eaLnBrk="1" hangingPunct="1"/>
            <a:r>
              <a:rPr lang="en-US" altLang="ko-KR" sz="2400" b="1" dirty="0" smtClean="0">
                <a:solidFill>
                  <a:srgbClr val="00B050"/>
                </a:solidFill>
              </a:rPr>
              <a:t>5-2c Chain Transfer and Termination</a:t>
            </a:r>
            <a:endParaRPr lang="ko-KR" alt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8435" name="내용 개체 틀 2"/>
          <p:cNvSpPr>
            <a:spLocks noGrp="1"/>
          </p:cNvSpPr>
          <p:nvPr>
            <p:ph idx="4294967295"/>
          </p:nvPr>
        </p:nvSpPr>
        <p:spPr>
          <a:xfrm>
            <a:off x="409575" y="1052512"/>
            <a:ext cx="8715375" cy="56168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000" b="1" dirty="0" smtClean="0">
                <a:solidFill>
                  <a:srgbClr val="00B050"/>
                </a:solidFill>
              </a:rPr>
              <a:t>5-2c-1 </a:t>
            </a:r>
            <a:r>
              <a:rPr lang="el-GR" altLang="ko-KR" sz="2000" b="1" dirty="0" smtClean="0">
                <a:solidFill>
                  <a:srgbClr val="00B050"/>
                </a:solidFill>
              </a:rPr>
              <a:t>β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-Proton </a:t>
            </a:r>
            <a:r>
              <a:rPr lang="en-US" altLang="ko-KR" sz="2000" b="1" dirty="0">
                <a:solidFill>
                  <a:srgbClr val="00B050"/>
                </a:solidFill>
              </a:rPr>
              <a:t>Transfer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000" b="1" dirty="0" smtClean="0">
                <a:solidFill>
                  <a:srgbClr val="00B050"/>
                </a:solidFill>
              </a:rPr>
              <a:t>1. Chain transfer to monomer ; + charge is transferred to monomer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ⅰ) Transfer of a </a:t>
            </a:r>
            <a:r>
              <a:rPr lang="el-GR" altLang="ko-KR" sz="1600" dirty="0" smtClean="0"/>
              <a:t>β</a:t>
            </a:r>
            <a:r>
              <a:rPr lang="en-US" altLang="ko-KR" sz="1600" dirty="0" smtClean="0"/>
              <a:t>-proton (proton transfer)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ⅱ) Hydride ion transfer from monomer (hydride transfer form the H in </a:t>
            </a:r>
            <a:r>
              <a:rPr lang="en-US" altLang="ko-KR" sz="1600" dirty="0" smtClean="0">
                <a:solidFill>
                  <a:srgbClr val="FF0000"/>
                </a:solidFill>
              </a:rPr>
              <a:t>sp</a:t>
            </a:r>
            <a:r>
              <a:rPr lang="en-US" altLang="ko-KR" sz="16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 smtClean="0">
                <a:solidFill>
                  <a:srgbClr val="FF0000"/>
                </a:solidFill>
              </a:rPr>
              <a:t> C</a:t>
            </a:r>
            <a:r>
              <a:rPr lang="en-US" altLang="ko-KR" sz="1600" dirty="0" smtClean="0"/>
              <a:t>)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∴ For isobutylene ⅰ) is major C.T. to monomer </a:t>
            </a:r>
            <a:r>
              <a:rPr lang="en-US" altLang="ko-KR" sz="1600" dirty="0" err="1" smtClean="0"/>
              <a:t>rxn</a:t>
            </a: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</a:t>
            </a:r>
          </a:p>
          <a:p>
            <a:pPr eaLnBrk="1" hangingPunct="1"/>
            <a:endParaRPr lang="en-US" altLang="ko-KR" sz="8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</p:txBody>
      </p:sp>
      <p:grpSp>
        <p:nvGrpSpPr>
          <p:cNvPr id="18436" name="그룹 9"/>
          <p:cNvGrpSpPr>
            <a:grpSpLocks/>
          </p:cNvGrpSpPr>
          <p:nvPr/>
        </p:nvGrpSpPr>
        <p:grpSpPr bwMode="auto">
          <a:xfrm>
            <a:off x="971600" y="2021102"/>
            <a:ext cx="6988175" cy="877887"/>
            <a:chOff x="1238373" y="2121965"/>
            <a:chExt cx="6510400" cy="878407"/>
          </a:xfrm>
        </p:grpSpPr>
        <p:graphicFrame>
          <p:nvGraphicFramePr>
            <p:cNvPr id="18440" name="Object 3"/>
            <p:cNvGraphicFramePr>
              <a:graphicFrameLocks noChangeAspect="1"/>
            </p:cNvGraphicFramePr>
            <p:nvPr/>
          </p:nvGraphicFramePr>
          <p:xfrm>
            <a:off x="1238373" y="2226846"/>
            <a:ext cx="6510400" cy="722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9" name="CS ChemDraw Drawing" r:id="rId3" imgW="6508615" imgH="722193" progId="ChemDraw.Document.6.0">
                    <p:embed/>
                  </p:oleObj>
                </mc:Choice>
                <mc:Fallback>
                  <p:oleObj name="CS ChemDraw Drawing" r:id="rId3" imgW="6508615" imgH="72219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373" y="2226846"/>
                          <a:ext cx="6510400" cy="722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TextBox 4"/>
            <p:cNvSpPr txBox="1">
              <a:spLocks noChangeArrowheads="1"/>
            </p:cNvSpPr>
            <p:nvPr/>
          </p:nvSpPr>
          <p:spPr bwMode="auto">
            <a:xfrm>
              <a:off x="2098858" y="2121965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l-GR" altLang="ko-KR" sz="90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β</a:t>
              </a:r>
              <a:endParaRPr kumimoji="0" lang="ko-KR" altLang="en-US" sz="9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442" name="TextBox 6"/>
            <p:cNvSpPr txBox="1">
              <a:spLocks noChangeArrowheads="1"/>
            </p:cNvSpPr>
            <p:nvPr/>
          </p:nvSpPr>
          <p:spPr bwMode="auto">
            <a:xfrm>
              <a:off x="1516800" y="2126787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l-GR" altLang="ko-KR" sz="90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β</a:t>
              </a:r>
              <a:endParaRPr kumimoji="0" lang="ko-KR" altLang="en-US" sz="9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2098858" y="2769540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l-GR" altLang="ko-KR" sz="90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β</a:t>
              </a:r>
              <a:endParaRPr kumimoji="0" lang="ko-KR" altLang="en-US" sz="9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483929"/>
              </p:ext>
            </p:extLst>
          </p:nvPr>
        </p:nvGraphicFramePr>
        <p:xfrm>
          <a:off x="1403982" y="4365104"/>
          <a:ext cx="58277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CS ChemDraw Drawing" r:id="rId5" imgW="5827409" imgH="912513" progId="ChemDraw.Document.6.0">
                  <p:embed/>
                </p:oleObj>
              </mc:Choice>
              <mc:Fallback>
                <p:oleObj name="CS ChemDraw Drawing" r:id="rId5" imgW="5827409" imgH="9125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982" y="4365104"/>
                        <a:ext cx="5827712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10243"/>
              </p:ext>
            </p:extLst>
          </p:nvPr>
        </p:nvGraphicFramePr>
        <p:xfrm>
          <a:off x="6300192" y="5949280"/>
          <a:ext cx="11922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CS ChemDraw Drawing" r:id="rId7" imgW="871340" imgH="368424" progId="ChemDraw.Document.6.0">
                  <p:embed/>
                </p:oleObj>
              </mc:Choice>
              <mc:Fallback>
                <p:oleObj name="CS ChemDraw Drawing" r:id="rId7" imgW="871340" imgH="3684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949280"/>
                        <a:ext cx="11922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1" y="3053908"/>
            <a:ext cx="4248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내용 개체 틀 2"/>
          <p:cNvSpPr>
            <a:spLocks noGrp="1"/>
          </p:cNvSpPr>
          <p:nvPr>
            <p:ph idx="4294967295"/>
          </p:nvPr>
        </p:nvSpPr>
        <p:spPr>
          <a:xfrm>
            <a:off x="0" y="2492896"/>
            <a:ext cx="8229600" cy="43651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1600" dirty="0" smtClean="0"/>
              <a:t>※ If the </a:t>
            </a:r>
            <a:r>
              <a:rPr lang="en-US" altLang="ko-KR" sz="1600" dirty="0" err="1" smtClean="0"/>
              <a:t>rxn</a:t>
            </a:r>
            <a:r>
              <a:rPr lang="en-US" altLang="ko-KR" sz="1600" dirty="0" smtClean="0"/>
              <a:t> temp. is higher than 20℃,</a:t>
            </a:r>
          </a:p>
          <a:p>
            <a:pPr lvl="1">
              <a:buNone/>
            </a:pPr>
            <a:r>
              <a:rPr lang="en-US" altLang="ko-KR" sz="1600" dirty="0" smtClean="0"/>
              <a:t>   the C.T. to monomer can be principle </a:t>
            </a:r>
            <a:r>
              <a:rPr lang="en-US" altLang="ko-KR" sz="1600" dirty="0" err="1" smtClean="0"/>
              <a:t>rxn</a:t>
            </a:r>
            <a:r>
              <a:rPr lang="en-US" altLang="ko-KR" sz="1600" dirty="0" smtClean="0"/>
              <a:t> that limits M.W.</a:t>
            </a:r>
          </a:p>
          <a:p>
            <a:pPr lvl="1">
              <a:buNone/>
            </a:pPr>
            <a:r>
              <a:rPr lang="en-US" altLang="ko-KR" sz="1600" dirty="0" smtClean="0"/>
              <a:t>   Below 20℃, C.T. to monomer is not significant.</a:t>
            </a:r>
          </a:p>
          <a:p>
            <a:pPr lvl="1">
              <a:buNone/>
            </a:pPr>
            <a:r>
              <a:rPr lang="en-US" altLang="ko-KR" sz="1600" dirty="0" smtClean="0"/>
              <a:t>	∵ C.T. involves bond cleavage – need high activation E</a:t>
            </a:r>
          </a:p>
          <a:p>
            <a:endParaRPr lang="en-US" altLang="ko-KR" sz="1000" dirty="0" smtClean="0"/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>
                <a:solidFill>
                  <a:srgbClr val="00B050"/>
                </a:solidFill>
              </a:rPr>
              <a:t>2. 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Chain transfer to counter ion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1600" dirty="0" smtClean="0"/>
              <a:t>	: spontaneous termination</a:t>
            </a:r>
          </a:p>
          <a:p>
            <a:pPr eaLnBrk="1" hangingPunct="1">
              <a:buFont typeface="Arial" charset="0"/>
              <a:buNone/>
            </a:pP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9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⇒ This termination should not be a dominant compared to C.T. to monomer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※ </a:t>
            </a:r>
            <a:r>
              <a:rPr lang="en-US" altLang="ko-KR" sz="1600" i="1" dirty="0" smtClean="0"/>
              <a:t>Polymer chemists are smart enough not to use such initiators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1400" dirty="0" smtClean="0"/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08544"/>
              </p:ext>
            </p:extLst>
          </p:nvPr>
        </p:nvGraphicFramePr>
        <p:xfrm>
          <a:off x="683568" y="4581128"/>
          <a:ext cx="529732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CS ChemDraw Drawing" r:id="rId3" imgW="4957323" imgH="743220" progId="ChemDraw.Document.6.0">
                  <p:embed/>
                </p:oleObj>
              </mc:Choice>
              <mc:Fallback>
                <p:oleObj name="CS ChemDraw Drawing" r:id="rId3" imgW="4957323" imgH="7432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581128"/>
                        <a:ext cx="529732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395536" y="332656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600" dirty="0" smtClean="0"/>
              <a:t>※ </a:t>
            </a:r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en-US" altLang="ko-KR" sz="1600" dirty="0" smtClean="0"/>
              <a:t>	⇒ Only proton transfer is possible, while</a:t>
            </a:r>
          </a:p>
          <a:p>
            <a:pPr lvl="1"/>
            <a:r>
              <a:rPr lang="en-US" altLang="ko-KR" sz="1600" dirty="0" smtClean="0"/>
              <a:t>		 hydride transfer is not possible for these monomers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96314"/>
              </p:ext>
            </p:extLst>
          </p:nvPr>
        </p:nvGraphicFramePr>
        <p:xfrm>
          <a:off x="1456655" y="116632"/>
          <a:ext cx="33131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CS ChemDraw Drawing" r:id="rId5" imgW="3123763" imgH="1196095" progId="ChemDraw.Document.6.0">
                  <p:embed/>
                </p:oleObj>
              </mc:Choice>
              <mc:Fallback>
                <p:oleObj name="CS ChemDraw Drawing" r:id="rId5" imgW="3123763" imgH="1196095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55" y="116632"/>
                        <a:ext cx="331311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84406"/>
            <a:ext cx="365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2737" y="11663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b="1" dirty="0" smtClean="0">
                <a:solidFill>
                  <a:srgbClr val="00B050"/>
                </a:solidFill>
              </a:rPr>
              <a:t>5-2c-2 Combination with </a:t>
            </a:r>
            <a:r>
              <a:rPr lang="en-US" altLang="ko-KR" sz="2400" b="1" dirty="0" err="1" smtClean="0">
                <a:solidFill>
                  <a:srgbClr val="00B050"/>
                </a:solidFill>
              </a:rPr>
              <a:t>Counterion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altLang="ko-KR" sz="24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dirty="0" smtClean="0"/>
              <a:t>→ when counter ion is </a:t>
            </a:r>
            <a:r>
              <a:rPr lang="en-US" altLang="ko-KR" dirty="0" err="1" smtClean="0"/>
              <a:t>nucleophilic</a:t>
            </a:r>
            <a:r>
              <a:rPr lang="en-US" altLang="ko-KR" dirty="0" smtClean="0"/>
              <a:t> : when </a:t>
            </a:r>
            <a:r>
              <a:rPr lang="en-US" altLang="ko-KR" dirty="0" err="1" smtClean="0"/>
              <a:t>protonic</a:t>
            </a:r>
            <a:r>
              <a:rPr lang="en-US" altLang="ko-KR" dirty="0" smtClean="0"/>
              <a:t> acid was used as an initiator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02940"/>
              </p:ext>
            </p:extLst>
          </p:nvPr>
        </p:nvGraphicFramePr>
        <p:xfrm>
          <a:off x="362257" y="2204864"/>
          <a:ext cx="286575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CS ChemDraw Drawing" r:id="rId3" imgW="2723038" imgH="1163929" progId="ChemDraw.Document.6.0">
                  <p:embed/>
                </p:oleObj>
              </mc:Choice>
              <mc:Fallback>
                <p:oleObj name="CS ChemDraw Drawing" r:id="rId3" imgW="2723038" imgH="116392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57" y="2204864"/>
                        <a:ext cx="2865752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6" y="1429970"/>
            <a:ext cx="339354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46847" y="2636912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or</a:t>
            </a:r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-129922" y="3861048"/>
            <a:ext cx="93245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ko-KR" dirty="0"/>
              <a:t>※ When Lewis acid was used</a:t>
            </a:r>
          </a:p>
          <a:p>
            <a:pPr lvl="1">
              <a:defRPr/>
            </a:pPr>
            <a:r>
              <a:rPr lang="en-US" altLang="ko-KR" sz="1600" dirty="0"/>
              <a:t>							Why?</a:t>
            </a:r>
          </a:p>
          <a:p>
            <a:pPr lvl="1">
              <a:defRPr/>
            </a:pPr>
            <a:r>
              <a:rPr lang="en-US" altLang="ko-KR" sz="1600" dirty="0"/>
              <a:t>						</a:t>
            </a:r>
            <a:r>
              <a:rPr lang="en-US" altLang="ko-KR" sz="1600" dirty="0" smtClean="0"/>
              <a:t>            </a:t>
            </a:r>
            <a:r>
              <a:rPr lang="en-US" altLang="ko-KR" sz="1600" dirty="0"/>
              <a:t>bond strength</a:t>
            </a:r>
          </a:p>
          <a:p>
            <a:pPr lvl="1">
              <a:defRPr/>
            </a:pPr>
            <a:r>
              <a:rPr lang="en-US" altLang="ko-KR" sz="1600" dirty="0"/>
              <a:t>							: B-F &gt; B-O &gt; B-</a:t>
            </a:r>
            <a:r>
              <a:rPr lang="en-US" altLang="ko-KR" sz="1600" dirty="0" err="1"/>
              <a:t>Cl</a:t>
            </a:r>
            <a:endParaRPr lang="en-US" altLang="ko-KR" sz="1600" dirty="0"/>
          </a:p>
          <a:p>
            <a:pPr lvl="1">
              <a:defRPr/>
            </a:pPr>
            <a:r>
              <a:rPr lang="en-US" altLang="ko-KR" sz="1600" dirty="0"/>
              <a:t>							 146    128     100  kcal/</a:t>
            </a:r>
            <a:r>
              <a:rPr lang="en-US" altLang="ko-KR" sz="1600" dirty="0" err="1"/>
              <a:t>mol</a:t>
            </a:r>
            <a:endParaRPr lang="en-US" altLang="ko-KR" sz="1600" dirty="0"/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endParaRPr lang="en-US" altLang="ko-KR" sz="2000" dirty="0"/>
          </a:p>
        </p:txBody>
      </p:sp>
      <p:sp>
        <p:nvSpPr>
          <p:cNvPr id="10" name="직사각형 6"/>
          <p:cNvSpPr>
            <a:spLocks noChangeArrowheads="1"/>
          </p:cNvSpPr>
          <p:nvPr/>
        </p:nvSpPr>
        <p:spPr bwMode="auto">
          <a:xfrm>
            <a:off x="408557" y="448557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+mn-lt"/>
              </a:rPr>
              <a:t>B-O bond cleavage</a:t>
            </a:r>
            <a:endParaRPr lang="ko-KR" altLang="en-US" sz="1400" dirty="0">
              <a:latin typeface="+mn-lt"/>
            </a:endParaRPr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408557" y="5303133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+mj-lt"/>
              </a:rPr>
              <a:t>B-</a:t>
            </a:r>
            <a:r>
              <a:rPr lang="en-US" altLang="ko-KR" sz="1400" dirty="0" err="1">
                <a:latin typeface="+mj-lt"/>
              </a:rPr>
              <a:t>Cl</a:t>
            </a:r>
            <a:r>
              <a:rPr lang="en-US" altLang="ko-KR" sz="1400" dirty="0">
                <a:latin typeface="+mj-lt"/>
              </a:rPr>
              <a:t> bond cleavage</a:t>
            </a:r>
            <a:endParaRPr lang="ko-KR" altLang="en-US" sz="1400" dirty="0">
              <a:latin typeface="+mj-lt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70" y="4388733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44" y="5307896"/>
            <a:ext cx="3971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ko-KR" sz="2800" b="1" dirty="0" smtClean="0">
                <a:solidFill>
                  <a:srgbClr val="0070C0"/>
                </a:solidFill>
              </a:rPr>
              <a:t>5-1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Comparison of Radical and Ionic Polymerizations</a:t>
            </a:r>
            <a:endParaRPr lang="ko-KR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50244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Monomer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/>
              <a:t>Radical polymerization : almost all vinyl compound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/>
              <a:t>Ionic polymerization : very selective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ex)Anionic : vinyl compound w/ </a:t>
            </a:r>
            <a:r>
              <a:rPr lang="en-US" altLang="ko-KR" sz="1600" dirty="0" err="1" smtClean="0"/>
              <a:t>e.w.g</a:t>
            </a:r>
            <a:r>
              <a:rPr lang="en-US" altLang="ko-KR" sz="1600" dirty="0" smtClean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   	Cationic : vinyl compound w/ </a:t>
            </a:r>
            <a:r>
              <a:rPr lang="en-US" altLang="ko-KR" sz="1600" dirty="0" err="1" smtClean="0"/>
              <a:t>e.d.g</a:t>
            </a:r>
            <a:r>
              <a:rPr lang="en-US" altLang="ko-KR" sz="1600" dirty="0" smtClean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See page 200 Table 3-1 (next page)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Radical &amp; condensation polymerizations are well defined,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b="1" dirty="0" smtClean="0"/>
              <a:t>    </a:t>
            </a:r>
            <a:r>
              <a:rPr lang="en-US" altLang="ko-KR" sz="1800" b="1" dirty="0" smtClean="0">
                <a:solidFill>
                  <a:srgbClr val="00B050"/>
                </a:solidFill>
              </a:rPr>
              <a:t>while ionic polymerizations are not. Why?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altLang="ko-KR" sz="1800" dirty="0" smtClean="0"/>
              <a:t>Experimental difficulty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: </a:t>
            </a:r>
            <a:r>
              <a:rPr lang="en-US" altLang="ko-KR" sz="1600" dirty="0" smtClean="0"/>
              <a:t>difficult to get reproducible data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∵propagating sites are </a:t>
            </a:r>
            <a:r>
              <a:rPr lang="en-US" altLang="ko-KR" sz="1600" dirty="0" err="1" smtClean="0"/>
              <a:t>carbocations</a:t>
            </a:r>
            <a:r>
              <a:rPr lang="en-US" altLang="ko-KR" sz="1600" dirty="0" smtClean="0"/>
              <a:t> or </a:t>
            </a:r>
            <a:r>
              <a:rPr lang="en-US" altLang="ko-KR" sz="1600" dirty="0" err="1" smtClean="0"/>
              <a:t>carbanions</a:t>
            </a:r>
            <a:endParaRPr lang="en-US" altLang="ko-KR" sz="1600" dirty="0" smtClean="0"/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 smtClean="0"/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				</a:t>
            </a:r>
            <a:r>
              <a:rPr lang="en-US" altLang="ko-KR" sz="1600" dirty="0" smtClean="0"/>
              <a:t>⇒ very reactive extremely sensitive to impurity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altLang="ko-KR" sz="1800" dirty="0" smtClean="0"/>
              <a:t>Reaction media is not clear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: initiator, propagating molecule can be heterogeneous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1692275" y="5157788"/>
          <a:ext cx="23352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S ChemDraw Drawing" r:id="rId3" imgW="1381893" imgH="243544" progId="ChemDraw.Document.6.0">
                  <p:embed/>
                </p:oleObj>
              </mc:Choice>
              <mc:Fallback>
                <p:oleObj name="CS ChemDraw Drawing" r:id="rId3" imgW="1381893" imgH="2435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23352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6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036050" cy="65722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sz="2000" dirty="0" smtClean="0"/>
              <a:t>※  aluminum </a:t>
            </a:r>
            <a:r>
              <a:rPr lang="en-US" altLang="ko-KR" sz="2000" dirty="0"/>
              <a:t>alkyl–alkyl </a:t>
            </a:r>
            <a:r>
              <a:rPr lang="en-US" altLang="ko-KR" sz="2000" dirty="0" smtClean="0"/>
              <a:t>halide initiating systems</a:t>
            </a:r>
          </a:p>
          <a:p>
            <a:pPr marL="0" indent="0">
              <a:buFont typeface="Arial" charset="0"/>
              <a:buNone/>
              <a:defRPr/>
            </a:pPr>
            <a:endParaRPr lang="en-US" altLang="ko-KR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 - Termination by alkylation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16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16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sz="1600" dirty="0"/>
              <a:t>-</a:t>
            </a:r>
            <a:r>
              <a:rPr lang="en-US" altLang="ko-KR" sz="1600" dirty="0" smtClean="0"/>
              <a:t> Termination  by </a:t>
            </a:r>
            <a:r>
              <a:rPr lang="en-US" altLang="ko-KR" sz="1600" dirty="0" err="1" smtClean="0"/>
              <a:t>hydridation</a:t>
            </a:r>
            <a:r>
              <a:rPr lang="en-US" altLang="ko-KR" sz="1600" dirty="0"/>
              <a:t>:</a:t>
            </a:r>
            <a:endParaRPr lang="en-US" altLang="ko-KR" sz="1600" dirty="0" smtClean="0"/>
          </a:p>
        </p:txBody>
      </p:sp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776"/>
            <a:ext cx="64595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5" y="2636912"/>
            <a:ext cx="435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288" y="593725"/>
            <a:ext cx="76327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ko-KR" sz="2000" b="1" dirty="0">
                <a:solidFill>
                  <a:srgbClr val="00B050"/>
                </a:solidFill>
              </a:rPr>
              <a:t>5-2c-3 Chain Transfer to 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Polymer</a:t>
            </a: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ko-KR" sz="1600" dirty="0" smtClean="0">
                <a:latin typeface="+mj-lt"/>
              </a:rPr>
              <a:t>ⅰ</a:t>
            </a:r>
            <a:r>
              <a:rPr lang="en-US" altLang="ko-KR" sz="1600" dirty="0">
                <a:latin typeface="+mj-lt"/>
              </a:rPr>
              <a:t>) Intra molecular electrophilic aromatic substitution</a:t>
            </a:r>
          </a:p>
          <a:p>
            <a:pPr>
              <a:defRPr/>
            </a:pPr>
            <a:endParaRPr lang="en-US" altLang="ko-KR" sz="2000" dirty="0">
              <a:latin typeface="+mj-lt"/>
            </a:endParaRPr>
          </a:p>
          <a:p>
            <a:pPr>
              <a:defRPr/>
            </a:pPr>
            <a:endParaRPr lang="en-US" altLang="ko-KR" sz="2000" dirty="0">
              <a:latin typeface="+mj-lt"/>
            </a:endParaRPr>
          </a:p>
          <a:p>
            <a:pPr>
              <a:defRPr/>
            </a:pPr>
            <a:endParaRPr lang="en-US" altLang="ko-KR" sz="2000" dirty="0">
              <a:latin typeface="+mj-lt"/>
            </a:endParaRPr>
          </a:p>
          <a:p>
            <a:pPr>
              <a:defRPr/>
            </a:pPr>
            <a:endParaRPr lang="en-US" altLang="ko-KR" sz="14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4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4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4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4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r>
              <a:rPr lang="en-US" altLang="ko-KR" sz="1600" dirty="0">
                <a:latin typeface="+mj-lt"/>
              </a:rPr>
              <a:t>⇒ </a:t>
            </a:r>
            <a:r>
              <a:rPr lang="en-US" altLang="ko-KR" sz="1600" dirty="0" smtClean="0">
                <a:latin typeface="+mj-lt"/>
              </a:rPr>
              <a:t>Back-biting</a:t>
            </a:r>
          </a:p>
          <a:p>
            <a:pPr lvl="2">
              <a:buFont typeface="Arial" charset="0"/>
              <a:buNone/>
              <a:defRPr/>
            </a:pPr>
            <a:endParaRPr lang="en-US" altLang="ko-KR" sz="1600" dirty="0">
              <a:latin typeface="+mj-lt"/>
            </a:endParaRPr>
          </a:p>
          <a:p>
            <a:pPr lvl="1" indent="-365125">
              <a:buFont typeface="Arial" charset="0"/>
              <a:buNone/>
              <a:defRPr/>
            </a:pPr>
            <a:r>
              <a:rPr lang="en-US" altLang="ko-KR" sz="1600" dirty="0" smtClean="0">
                <a:latin typeface="+mj-lt"/>
              </a:rPr>
              <a:t>ⅱ</a:t>
            </a:r>
            <a:r>
              <a:rPr lang="en-US" altLang="ko-KR" sz="1600" dirty="0">
                <a:latin typeface="+mj-lt"/>
              </a:rPr>
              <a:t>) Intermolecular hydride transfer to polymer</a:t>
            </a:r>
          </a:p>
          <a:p>
            <a:pPr lvl="1">
              <a:buFont typeface="Arial" charset="0"/>
              <a:buNone/>
              <a:defRPr/>
            </a:pPr>
            <a:r>
              <a:rPr lang="en-US" altLang="ko-KR" sz="1600" dirty="0">
                <a:latin typeface="+mj-lt"/>
              </a:rPr>
              <a:t>	→ 1-alkene polymerization</a:t>
            </a:r>
          </a:p>
          <a:p>
            <a:pPr lvl="1">
              <a:buFont typeface="Arial" charset="0"/>
              <a:buNone/>
              <a:defRPr/>
            </a:pPr>
            <a:endParaRPr lang="en-US" altLang="ko-KR" sz="1600" dirty="0">
              <a:latin typeface="+mj-lt"/>
            </a:endParaRPr>
          </a:p>
          <a:p>
            <a:pPr>
              <a:defRPr/>
            </a:pPr>
            <a:endParaRPr lang="en-US" altLang="ko-KR" sz="20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2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2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endParaRPr lang="en-US" altLang="ko-KR" sz="1200" dirty="0">
              <a:latin typeface="+mj-lt"/>
            </a:endParaRPr>
          </a:p>
          <a:p>
            <a:pPr lvl="2">
              <a:buFont typeface="Arial" charset="0"/>
              <a:buNone/>
              <a:defRPr/>
            </a:pPr>
            <a:r>
              <a:rPr lang="en-US" altLang="ko-KR" sz="1600" dirty="0">
                <a:latin typeface="+mj-lt"/>
              </a:rPr>
              <a:t>: 3</a:t>
            </a:r>
            <a:r>
              <a:rPr lang="en-US" altLang="ko-KR" sz="1600" baseline="30000" dirty="0">
                <a:latin typeface="+mj-lt"/>
              </a:rPr>
              <a:t>o</a:t>
            </a:r>
            <a:r>
              <a:rPr lang="en-US" altLang="ko-KR" sz="1600" dirty="0">
                <a:latin typeface="+mj-lt"/>
              </a:rPr>
              <a:t> carbocation → branch generated!</a:t>
            </a:r>
          </a:p>
        </p:txBody>
      </p:sp>
      <p:graphicFrame>
        <p:nvGraphicFramePr>
          <p:cNvPr id="21507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99992"/>
              </p:ext>
            </p:extLst>
          </p:nvPr>
        </p:nvGraphicFramePr>
        <p:xfrm>
          <a:off x="1331640" y="1771157"/>
          <a:ext cx="4441825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S ChemDraw Drawing" r:id="rId3" imgW="4442028" imgH="1442768" progId="ChemDraw.Document.6.0">
                  <p:embed/>
                </p:oleObj>
              </mc:Choice>
              <mc:Fallback>
                <p:oleObj name="CS ChemDraw Drawing" r:id="rId3" imgW="4442028" imgH="14427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1157"/>
                        <a:ext cx="4441825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23" y="4509120"/>
            <a:ext cx="5876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2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내용 개체 틀 2"/>
          <p:cNvSpPr>
            <a:spLocks noGrp="1"/>
          </p:cNvSpPr>
          <p:nvPr>
            <p:ph idx="4294967295"/>
          </p:nvPr>
        </p:nvSpPr>
        <p:spPr>
          <a:xfrm>
            <a:off x="0" y="285751"/>
            <a:ext cx="8229600" cy="465541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altLang="ko-KR" sz="2000" b="1" dirty="0" smtClean="0">
                <a:solidFill>
                  <a:srgbClr val="00B050"/>
                </a:solidFill>
              </a:rPr>
              <a:t>5-2c-4 Other Transfer and Termination Reactions</a:t>
            </a: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marL="0" indent="0" eaLnBrk="1" hangingPunct="1">
              <a:buNone/>
              <a:defRPr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1700" dirty="0" smtClean="0"/>
              <a:t> Chain transfer agents XA : </a:t>
            </a:r>
            <a:r>
              <a:rPr lang="en-US" altLang="ko-KR" sz="1700" dirty="0"/>
              <a:t>present as solvent, </a:t>
            </a:r>
            <a:r>
              <a:rPr lang="en-US" altLang="ko-KR" sz="1700" dirty="0" smtClean="0"/>
              <a:t>impurity, or </a:t>
            </a:r>
            <a:r>
              <a:rPr lang="en-US" altLang="ko-KR" sz="1700" dirty="0"/>
              <a:t>deliberately added to the reaction system</a:t>
            </a:r>
            <a:endParaRPr lang="en-US" altLang="ko-KR" sz="1700" dirty="0" smtClean="0"/>
          </a:p>
          <a:p>
            <a:pPr eaLnBrk="1" hangingPunct="1">
              <a:defRPr/>
            </a:pPr>
            <a:endParaRPr lang="en-US" altLang="ko-KR" sz="2000" dirty="0"/>
          </a:p>
          <a:p>
            <a:pPr eaLnBrk="1" hangingPunct="1">
              <a:defRPr/>
            </a:pPr>
            <a:endParaRPr lang="en-US" altLang="ko-KR" sz="2000" dirty="0" smtClean="0"/>
          </a:p>
          <a:p>
            <a:pPr marL="0" indent="0" eaLnBrk="1" hangingPunct="1">
              <a:buNone/>
              <a:defRPr/>
            </a:pPr>
            <a:endParaRPr lang="en-US" altLang="ko-KR" sz="1600" dirty="0" smtClean="0"/>
          </a:p>
          <a:p>
            <a:pPr lvl="1" eaLnBrk="1" hangingPunct="1">
              <a:defRPr/>
            </a:pPr>
            <a:r>
              <a:rPr lang="en-US" altLang="ko-KR" sz="1600" dirty="0" err="1" smtClean="0"/>
              <a:t>Reinitiation</a:t>
            </a:r>
            <a:r>
              <a:rPr lang="en-US" altLang="ko-KR" sz="1600" dirty="0" smtClean="0"/>
              <a:t> is possible from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∴ Small amount of 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O : may not affect the polymerization rate</a:t>
            </a:r>
            <a:endParaRPr lang="en-US" altLang="ko-KR" sz="20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   Excess amount of 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O : inhibitor or retarder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∵ hydrolysis of initiators such as MX</a:t>
            </a:r>
            <a:r>
              <a:rPr lang="en-US" altLang="ko-KR" sz="1600" baseline="-25000" dirty="0" smtClean="0"/>
              <a:t>3</a:t>
            </a:r>
            <a:endParaRPr lang="en-US" altLang="ko-KR" sz="16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To stop the cationic polymerization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→ Add excess amount of 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O, alcohol, etc.</a:t>
            </a:r>
          </a:p>
          <a:p>
            <a:pPr marL="0" indent="0" eaLnBrk="1" hangingPunct="1">
              <a:buNone/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ko-KR" altLang="en-US" sz="2000" dirty="0" smtClean="0"/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95865"/>
              </p:ext>
            </p:extLst>
          </p:nvPr>
        </p:nvGraphicFramePr>
        <p:xfrm>
          <a:off x="683568" y="2060848"/>
          <a:ext cx="46863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CS ChemDraw Drawing" r:id="rId3" imgW="4001581" imgH="747802" progId="ChemDraw.Document.6.0">
                  <p:embed/>
                </p:oleObj>
              </mc:Choice>
              <mc:Fallback>
                <p:oleObj name="CS ChemDraw Drawing" r:id="rId3" imgW="4001581" imgH="7478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46863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64390"/>
              </p:ext>
            </p:extLst>
          </p:nvPr>
        </p:nvGraphicFramePr>
        <p:xfrm>
          <a:off x="3491880" y="2924944"/>
          <a:ext cx="6873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CS ChemDraw Drawing" r:id="rId5" imgW="499353" imgH="272541" progId="ChemDraw.Document.6.0">
                  <p:embed/>
                </p:oleObj>
              </mc:Choice>
              <mc:Fallback>
                <p:oleObj name="CS ChemDraw Drawing" r:id="rId5" imgW="499353" imgH="27254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924944"/>
                        <a:ext cx="6873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5406"/>
            <a:ext cx="4352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9512" y="50851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altLang="ko-KR" dirty="0" smtClean="0"/>
              <a:t>- amines</a:t>
            </a:r>
            <a:r>
              <a:rPr lang="en-US" altLang="ko-KR" dirty="0"/>
              <a:t>, </a:t>
            </a:r>
            <a:r>
              <a:rPr lang="en-US" altLang="ko-KR" dirty="0" err="1"/>
              <a:t>triaryl</a:t>
            </a:r>
            <a:r>
              <a:rPr lang="en-US" altLang="ko-KR" dirty="0"/>
              <a:t> or </a:t>
            </a:r>
            <a:r>
              <a:rPr lang="en-US" altLang="ko-KR" dirty="0" err="1"/>
              <a:t>trialkylphosphines</a:t>
            </a:r>
            <a:r>
              <a:rPr lang="en-US" altLang="ko-KR" dirty="0"/>
              <a:t>, and </a:t>
            </a:r>
            <a:r>
              <a:rPr lang="en-US" altLang="ko-KR" dirty="0" err="1"/>
              <a:t>thiophene</a:t>
            </a:r>
            <a:r>
              <a:rPr lang="en-US" altLang="ko-KR" dirty="0"/>
              <a:t> act as </a:t>
            </a:r>
            <a:r>
              <a:rPr lang="en-US" altLang="ko-KR" dirty="0" smtClean="0"/>
              <a:t>inhibitors or </a:t>
            </a:r>
            <a:r>
              <a:rPr lang="en-US" altLang="ko-KR" dirty="0"/>
              <a:t>retarders by converting propagating chains to stable </a:t>
            </a:r>
            <a:r>
              <a:rPr lang="en-US" altLang="ko-KR" dirty="0" err="1"/>
              <a:t>cations</a:t>
            </a:r>
            <a:endParaRPr lang="en-US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9" y="5914393"/>
            <a:ext cx="544909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algn="l" eaLnBrk="1" hangingPunct="1"/>
            <a:r>
              <a:rPr lang="en-US" altLang="ko-KR" sz="2800" b="1" smtClean="0">
                <a:solidFill>
                  <a:srgbClr val="0070C0"/>
                </a:solidFill>
              </a:rPr>
              <a:t>5-2d Kinetics</a:t>
            </a:r>
            <a:endParaRPr lang="ko-KR" altLang="en-US" sz="2800" b="1" smtClean="0">
              <a:solidFill>
                <a:srgbClr val="0070C0"/>
              </a:solidFill>
            </a:endParaRP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7193"/>
              </p:ext>
            </p:extLst>
          </p:nvPr>
        </p:nvGraphicFramePr>
        <p:xfrm>
          <a:off x="4690400" y="2528887"/>
          <a:ext cx="2852737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CS ChemDraw Drawing" r:id="rId3" imgW="2556812" imgH="191646" progId="ChemDraw.Document.6.0">
                  <p:embed/>
                </p:oleObj>
              </mc:Choice>
              <mc:Fallback>
                <p:oleObj name="CS ChemDraw Drawing" r:id="rId3" imgW="2556812" imgH="1916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400" y="2528887"/>
                        <a:ext cx="2852737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93277"/>
              </p:ext>
            </p:extLst>
          </p:nvPr>
        </p:nvGraphicFramePr>
        <p:xfrm>
          <a:off x="4366550" y="2790825"/>
          <a:ext cx="42910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S ChemDraw Drawing" r:id="rId5" imgW="4033691" imgH="606022" progId="ChemDraw.Document.6.0">
                  <p:embed/>
                </p:oleObj>
              </mc:Choice>
              <mc:Fallback>
                <p:oleObj name="CS ChemDraw Drawing" r:id="rId5" imgW="4033691" imgH="6060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50" y="2790825"/>
                        <a:ext cx="42910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23563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00" y="4321175"/>
            <a:ext cx="177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87" y="4321175"/>
            <a:ext cx="1390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50" y="3468687"/>
            <a:ext cx="122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67" name="Rectangle 1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69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00" y="6421437"/>
            <a:ext cx="2028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600">
                <a:ea typeface="맑은 고딕" pitchFamily="50" charset="-127"/>
                <a:cs typeface="Times New Roman" pitchFamily="18" charset="0"/>
              </a:rPr>
              <a:t> </a:t>
            </a: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3571" name="직사각형 2"/>
          <p:cNvSpPr>
            <a:spLocks noChangeArrowheads="1"/>
          </p:cNvSpPr>
          <p:nvPr/>
        </p:nvSpPr>
        <p:spPr bwMode="auto">
          <a:xfrm>
            <a:off x="435900" y="1885950"/>
            <a:ext cx="1328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85725" indent="-857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ⅰ) initiation</a:t>
            </a:r>
          </a:p>
        </p:txBody>
      </p:sp>
      <p:pic>
        <p:nvPicPr>
          <p:cNvPr id="2357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0" y="2317750"/>
            <a:ext cx="2943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직사각형 3"/>
          <p:cNvSpPr>
            <a:spLocks noChangeArrowheads="1"/>
          </p:cNvSpPr>
          <p:nvPr/>
        </p:nvSpPr>
        <p:spPr bwMode="auto">
          <a:xfrm>
            <a:off x="4122075" y="2405062"/>
            <a:ext cx="454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ex)</a:t>
            </a:r>
            <a:endParaRPr lang="ko-KR" altLang="en-US" sz="1600"/>
          </a:p>
        </p:txBody>
      </p:sp>
      <p:sp>
        <p:nvSpPr>
          <p:cNvPr id="23574" name="직사각형 4"/>
          <p:cNvSpPr>
            <a:spLocks noChangeArrowheads="1"/>
          </p:cNvSpPr>
          <p:nvPr/>
        </p:nvSpPr>
        <p:spPr bwMode="auto">
          <a:xfrm>
            <a:off x="835950" y="4910137"/>
            <a:ext cx="1560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85725" indent="-857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ii) propagation</a:t>
            </a:r>
          </a:p>
        </p:txBody>
      </p:sp>
      <p:pic>
        <p:nvPicPr>
          <p:cNvPr id="23575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50" y="5330825"/>
            <a:ext cx="340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62" y="5453062"/>
            <a:ext cx="37512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12911" y="980728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50"/>
                </a:solidFill>
              </a:rPr>
              <a:t>5-2d-1 Different Kinetic Situations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2"/>
          <p:cNvSpPr>
            <a:spLocks noGrp="1"/>
          </p:cNvSpPr>
          <p:nvPr>
            <p:ph idx="4294967295"/>
          </p:nvPr>
        </p:nvSpPr>
        <p:spPr>
          <a:xfrm>
            <a:off x="4763" y="312738"/>
            <a:ext cx="8229600" cy="10287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ⅲ) Termination</a:t>
            </a:r>
          </a:p>
          <a:p>
            <a:pPr lvl="2" eaLnBrk="1" hangingPunct="1">
              <a:buFont typeface="Arial" charset="0"/>
              <a:buNone/>
            </a:pPr>
            <a:r>
              <a:rPr lang="en-US" altLang="ko-KR" sz="1600" smtClean="0"/>
              <a:t>→ if by combination w/ counter ion</a:t>
            </a:r>
            <a:r>
              <a:rPr lang="en-US" altLang="ko-KR" sz="1200" smtClean="0"/>
              <a:t>Ex</a:t>
            </a: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79826"/>
              </p:ext>
            </p:extLst>
          </p:nvPr>
        </p:nvGraphicFramePr>
        <p:xfrm>
          <a:off x="1728788" y="962025"/>
          <a:ext cx="36560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S ChemDraw Drawing" r:id="rId3" imgW="4432840" imgH="1351382" progId="ChemDraw.Document.6.0">
                  <p:embed/>
                </p:oleObj>
              </mc:Choice>
              <mc:Fallback>
                <p:oleObj name="CS ChemDraw Drawing" r:id="rId3" imgW="4432840" imgH="135138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962025"/>
                        <a:ext cx="36560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447800"/>
            <a:ext cx="1647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708275"/>
            <a:ext cx="657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168650"/>
            <a:ext cx="2628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581400"/>
            <a:ext cx="2905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64013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06938"/>
            <a:ext cx="4495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4778375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857875"/>
            <a:ext cx="3676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</a:b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591" name="Rectangle 1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</a:b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592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</a:b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</a:b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1600">
                <a:latin typeface="Cambria Math" pitchFamily="18" charset="0"/>
                <a:ea typeface="맑은 고딕" pitchFamily="50" charset="-127"/>
                <a:cs typeface="Times New Roman" pitchFamily="18" charset="0"/>
              </a:rPr>
            </a:br>
            <a:endParaRPr lang="en-US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24596" name="직사각형 2"/>
          <p:cNvSpPr>
            <a:spLocks noChangeArrowheads="1"/>
          </p:cNvSpPr>
          <p:nvPr/>
        </p:nvSpPr>
        <p:spPr bwMode="auto">
          <a:xfrm>
            <a:off x="122238" y="222567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Using steady state assumption</a:t>
            </a:r>
          </a:p>
        </p:txBody>
      </p:sp>
      <p:sp>
        <p:nvSpPr>
          <p:cNvPr id="24597" name="직사각형 3"/>
          <p:cNvSpPr>
            <a:spLocks noChangeArrowheads="1"/>
          </p:cNvSpPr>
          <p:nvPr/>
        </p:nvSpPr>
        <p:spPr bwMode="auto">
          <a:xfrm>
            <a:off x="122238" y="5519738"/>
            <a:ext cx="299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※ Radical polymerization</a:t>
            </a:r>
          </a:p>
        </p:txBody>
      </p:sp>
      <p:sp>
        <p:nvSpPr>
          <p:cNvPr id="24598" name="직사각형 4"/>
          <p:cNvSpPr>
            <a:spLocks noChangeArrowheads="1"/>
          </p:cNvSpPr>
          <p:nvPr/>
        </p:nvSpPr>
        <p:spPr bwMode="auto">
          <a:xfrm>
            <a:off x="7938" y="3390900"/>
            <a:ext cx="782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∴</a:t>
            </a:r>
          </a:p>
        </p:txBody>
      </p:sp>
    </p:spTree>
    <p:extLst>
      <p:ext uri="{BB962C8B-B14F-4D97-AF65-F5344CB8AC3E}">
        <p14:creationId xmlns:p14="http://schemas.microsoft.com/office/powerpoint/2010/main" val="42799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If there are chain transfer rxns,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⇒ 	Chain transfer decrease the      while R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 is</a:t>
            </a:r>
            <a:r>
              <a:rPr lang="ko-KR" altLang="en-US" sz="1600" smtClean="0"/>
              <a:t> </a:t>
            </a:r>
            <a:r>
              <a:rPr lang="en-US" altLang="ko-KR" sz="1600" smtClean="0"/>
              <a:t>not affected (in general)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since reinitiation w/ the proton derived from C.T. is fast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; the carbocation generated from C.T. is as reactive as 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 (propagating site)</a:t>
            </a:r>
          </a:p>
          <a:p>
            <a:pPr lvl="1" eaLnBrk="1" hangingPunct="1">
              <a:buFont typeface="Arial" charset="0"/>
              <a:buNone/>
            </a:pPr>
            <a:endParaRPr lang="en-US" altLang="ko-KR" sz="1000" smtClean="0"/>
          </a:p>
          <a:p>
            <a:pPr lvl="1" eaLnBrk="1" hangingPunct="1"/>
            <a:r>
              <a:rPr lang="en-US" altLang="ko-KR" sz="1600" smtClean="0"/>
              <a:t>Exception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600" smtClean="0"/>
          </a:p>
          <a:p>
            <a:pPr lvl="2" eaLnBrk="1" hangingPunct="1">
              <a:buFont typeface="Arial" charset="0"/>
              <a:buNone/>
            </a:pPr>
            <a:r>
              <a:rPr lang="en-US" altLang="ko-KR" sz="1200" smtClean="0"/>
              <a:t>                                      : another termination</a:t>
            </a:r>
          </a:p>
          <a:p>
            <a:pPr lvl="1" eaLnBrk="1" hangingPunct="1">
              <a:buFont typeface="Arial" charset="0"/>
              <a:buNone/>
            </a:pPr>
            <a:endParaRPr lang="en-US" altLang="ko-KR" sz="1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Using steady state assumption (# of total active site is constant!)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pic>
        <p:nvPicPr>
          <p:cNvPr id="25603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14375"/>
            <a:ext cx="1676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1838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1219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7" name="Rectangle 1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5609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5610" name="TextBox 24"/>
          <p:cNvSpPr txBox="1">
            <a:spLocks noChangeArrowheads="1"/>
          </p:cNvSpPr>
          <p:nvPr/>
        </p:nvSpPr>
        <p:spPr bwMode="auto">
          <a:xfrm>
            <a:off x="3000375" y="642938"/>
            <a:ext cx="160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C.T. to solvent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11" name="TextBox 25"/>
          <p:cNvSpPr txBox="1">
            <a:spLocks noChangeArrowheads="1"/>
          </p:cNvSpPr>
          <p:nvPr/>
        </p:nvSpPr>
        <p:spPr bwMode="auto">
          <a:xfrm>
            <a:off x="3000375" y="947738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C.T. to monomer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12" name="TextBox 26"/>
          <p:cNvSpPr txBox="1">
            <a:spLocks noChangeArrowheads="1"/>
          </p:cNvSpPr>
          <p:nvPr/>
        </p:nvSpPr>
        <p:spPr bwMode="auto">
          <a:xfrm>
            <a:off x="3000375" y="1214438"/>
            <a:ext cx="469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spontaneous termination or C.T. to counter ion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13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249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4686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3276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643188"/>
            <a:ext cx="2457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929313"/>
            <a:ext cx="5314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19" name="Rectangle 3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5620" name="Rectangle 31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5621" name="Rectangle 32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5622" name="Rectangle 3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5623" name="Rectangle 3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2562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25" name="Picture 3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243263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6" name="그룹 30"/>
          <p:cNvGrpSpPr>
            <a:grpSpLocks/>
          </p:cNvGrpSpPr>
          <p:nvPr/>
        </p:nvGrpSpPr>
        <p:grpSpPr bwMode="auto">
          <a:xfrm>
            <a:off x="1214438" y="4429125"/>
            <a:ext cx="6605587" cy="1042988"/>
            <a:chOff x="1214414" y="4286256"/>
            <a:chExt cx="6605097" cy="1042993"/>
          </a:xfrm>
        </p:grpSpPr>
        <p:pic>
          <p:nvPicPr>
            <p:cNvPr id="25631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072074"/>
              <a:ext cx="16764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32" name="Object 2"/>
            <p:cNvGraphicFramePr>
              <a:graphicFrameLocks noChangeAspect="1"/>
            </p:cNvGraphicFramePr>
            <p:nvPr/>
          </p:nvGraphicFramePr>
          <p:xfrm>
            <a:off x="1214414" y="4357694"/>
            <a:ext cx="4643469" cy="708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CS ChemDraw Drawing" r:id="rId12" imgW="5324375" imgH="813345" progId="ChemDraw.Document.6.0">
                    <p:embed/>
                  </p:oleObj>
                </mc:Choice>
                <mc:Fallback>
                  <p:oleObj name="CS ChemDraw Drawing" r:id="rId12" imgW="5324375" imgH="81334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414" y="4357694"/>
                          <a:ext cx="4643469" cy="7088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타원 28"/>
            <p:cNvSpPr/>
            <p:nvPr/>
          </p:nvSpPr>
          <p:spPr>
            <a:xfrm>
              <a:off x="3928838" y="4286256"/>
              <a:ext cx="1928669" cy="785817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634" name="TextBox 29"/>
            <p:cNvSpPr txBox="1">
              <a:spLocks noChangeArrowheads="1"/>
            </p:cNvSpPr>
            <p:nvPr/>
          </p:nvSpPr>
          <p:spPr bwMode="auto">
            <a:xfrm>
              <a:off x="5857884" y="4429132"/>
              <a:ext cx="19616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Stable, No reinitiation</a:t>
              </a:r>
            </a:p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∴ dead polymer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56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2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6192838"/>
            <a:ext cx="2209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2643188" y="6500813"/>
            <a:ext cx="642937" cy="28575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630" name="TextBox 35"/>
          <p:cNvSpPr txBox="1">
            <a:spLocks noChangeArrowheads="1"/>
          </p:cNvSpPr>
          <p:nvPr/>
        </p:nvSpPr>
        <p:spPr bwMode="auto">
          <a:xfrm>
            <a:off x="3357563" y="6550025"/>
            <a:ext cx="116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Decrease R</a:t>
            </a:r>
            <a:r>
              <a:rPr kumimoji="0" lang="en-US" altLang="ko-KR" sz="1400" baseline="-25000">
                <a:latin typeface="맑은 고딕" pitchFamily="50" charset="-127"/>
                <a:ea typeface="맑은 고딕" pitchFamily="50" charset="-127"/>
              </a:rPr>
              <a:t>p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2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Other case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1) If R.D.S. of initiation is the first step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2) Cationic polymerzation initiated by ionization radiation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Initiation</a:t>
            </a:r>
            <a:endParaRPr lang="en-US" altLang="ko-KR" sz="12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</a:t>
            </a:r>
            <a:r>
              <a:rPr lang="en-US" altLang="ko-KR" sz="1600" smtClean="0">
                <a:solidFill>
                  <a:srgbClr val="FF0000"/>
                </a:solidFill>
              </a:rPr>
              <a:t>Termination by inhibitor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214438" y="928688"/>
          <a:ext cx="27146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CS ChemDraw Drawing" r:id="rId3" imgW="3033904" imgH="322743" progId="ChemDraw.Document.6.0">
                  <p:embed/>
                </p:oleObj>
              </mc:Choice>
              <mc:Fallback>
                <p:oleObj name="CS ChemDraw Drawing" r:id="rId3" imgW="3033904" imgH="3227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928688"/>
                        <a:ext cx="27146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2181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276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000250"/>
            <a:ext cx="885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graphicFrame>
        <p:nvGraphicFramePr>
          <p:cNvPr id="26637" name="Object 15"/>
          <p:cNvGraphicFramePr>
            <a:graphicFrameLocks noChangeAspect="1"/>
          </p:cNvGraphicFramePr>
          <p:nvPr/>
        </p:nvGraphicFramePr>
        <p:xfrm>
          <a:off x="1571625" y="3000375"/>
          <a:ext cx="2581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CS ChemDraw Drawing" r:id="rId8" imgW="2581368" imgH="533040" progId="ChemDraw.Document.6.0">
                  <p:embed/>
                </p:oleObj>
              </mc:Choice>
              <mc:Fallback>
                <p:oleObj name="CS ChemDraw Drawing" r:id="rId8" imgW="2581368" imgH="533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000375"/>
                        <a:ext cx="25812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TextBox 18"/>
          <p:cNvSpPr txBox="1">
            <a:spLocks noChangeArrowheads="1"/>
          </p:cNvSpPr>
          <p:nvPr/>
        </p:nvSpPr>
        <p:spPr bwMode="auto">
          <a:xfrm>
            <a:off x="4357688" y="3000375"/>
            <a:ext cx="297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Radical ∙M</a:t>
            </a:r>
            <a:r>
              <a:rPr kumimoji="0" lang="en-US" altLang="ko-KR" sz="1400" baseline="3000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 can also be generated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아래로 구부러진 화살표 19"/>
          <p:cNvSpPr/>
          <p:nvPr/>
        </p:nvSpPr>
        <p:spPr>
          <a:xfrm>
            <a:off x="3571868" y="3000372"/>
            <a:ext cx="785818" cy="214314"/>
          </a:xfrm>
          <a:prstGeom prst="curvedDownArrow">
            <a:avLst/>
          </a:prstGeom>
          <a:ln w="63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pic>
        <p:nvPicPr>
          <p:cNvPr id="26640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43313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643313"/>
            <a:ext cx="2438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856038"/>
            <a:ext cx="2838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86313"/>
            <a:ext cx="1495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286375"/>
            <a:ext cx="3514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643563"/>
            <a:ext cx="152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1571625" y="4357688"/>
          <a:ext cx="246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CS ChemDraw Drawing" r:id="rId16" imgW="2463984" imgH="330582" progId="ChemDraw.Document.6.0">
                  <p:embed/>
                </p:oleObj>
              </mc:Choice>
              <mc:Fallback>
                <p:oleObj name="CS ChemDraw Drawing" r:id="rId16" imgW="2463984" imgH="33058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357688"/>
                        <a:ext cx="246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직사각형 28"/>
          <p:cNvSpPr>
            <a:spLocks noChangeArrowheads="1"/>
          </p:cNvSpPr>
          <p:nvPr/>
        </p:nvSpPr>
        <p:spPr bwMode="auto">
          <a:xfrm>
            <a:off x="3857625" y="1214438"/>
            <a:ext cx="352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FF0000"/>
                </a:solidFill>
                <a:latin typeface="Arial" charset="0"/>
                <a:cs typeface="Arial" charset="0"/>
              </a:rPr>
              <a:t>Termination by combination w/ counter ion</a:t>
            </a:r>
            <a:endParaRPr lang="ko-KR" altLang="en-US" sz="1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654" name="Picture 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3063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Box 30"/>
          <p:cNvSpPr txBox="1">
            <a:spLocks noChangeArrowheads="1"/>
          </p:cNvSpPr>
          <p:nvPr/>
        </p:nvSpPr>
        <p:spPr bwMode="auto">
          <a:xfrm>
            <a:off x="5057775" y="1493838"/>
            <a:ext cx="1500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600" dirty="0" smtClean="0">
                <a:latin typeface="+mj-lt"/>
              </a:rPr>
              <a:t>In Radical</a:t>
            </a:r>
            <a:endParaRPr lang="ko-KR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3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내용 개체 틀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6643687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3) Very pure system ; no impurity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Then the only possible termination is</a:t>
            </a:r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⇒ one </a:t>
            </a:r>
            <a:r>
              <a:rPr lang="en-US" altLang="ko-KR" sz="1600" dirty="0" err="1" smtClean="0"/>
              <a:t>cation</a:t>
            </a:r>
            <a:r>
              <a:rPr lang="en-US" altLang="ko-KR" sz="1600" dirty="0" smtClean="0"/>
              <a:t> is generated when one anion is generated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If ionization radiation is used for initiation ⇒ Y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=e</a:t>
            </a:r>
            <a:r>
              <a:rPr lang="en-US" altLang="ko-KR" sz="1600" baseline="30000" dirty="0" smtClean="0"/>
              <a:t>-</a:t>
            </a: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86648"/>
              </p:ext>
            </p:extLst>
          </p:nvPr>
        </p:nvGraphicFramePr>
        <p:xfrm>
          <a:off x="1452429" y="1484784"/>
          <a:ext cx="35560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CS ChemDraw Drawing" r:id="rId3" imgW="3556600" imgH="191646" progId="ChemDraw.Document.6.0">
                  <p:embed/>
                </p:oleObj>
              </mc:Choice>
              <mc:Fallback>
                <p:oleObj name="CS ChemDraw Drawing" r:id="rId3" imgW="3556600" imgH="1916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429" y="1484784"/>
                        <a:ext cx="35560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213648" y="1450774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; combination by counter ion</a:t>
            </a:r>
            <a:endParaRPr kumimoji="0"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3" y="2420888"/>
            <a:ext cx="1247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3" y="2780928"/>
            <a:ext cx="2619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1924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48" y="3955157"/>
            <a:ext cx="3771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961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488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</a:rPr>
              <a:t>5-2d-2 Validity of steady state assumption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28514" y="764704"/>
            <a:ext cx="417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sz="1600" dirty="0" smtClean="0"/>
              <a:t>1) Cationic polymerization is very fast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9706" y="1196752"/>
            <a:ext cx="1444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sz="1600" dirty="0" smtClean="0"/>
              <a:t>	Ex) 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21251"/>
              </p:ext>
            </p:extLst>
          </p:nvPr>
        </p:nvGraphicFramePr>
        <p:xfrm>
          <a:off x="2051720" y="1213560"/>
          <a:ext cx="4025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CS ChemDraw Drawing" r:id="rId3" imgW="4026136" imgH="708197" progId="ChemDraw.Document.6.0">
                  <p:embed/>
                </p:oleObj>
              </mc:Choice>
              <mc:Fallback>
                <p:oleObj name="CS ChemDraw Drawing" r:id="rId3" imgW="4026136" imgH="708197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13560"/>
                        <a:ext cx="40259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1403648" y="2132856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&gt;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t</a:t>
            </a:r>
            <a:endParaRPr lang="en-US" dirty="0"/>
          </a:p>
        </p:txBody>
      </p:sp>
      <p:grpSp>
        <p:nvGrpSpPr>
          <p:cNvPr id="7" name="그룹 30"/>
          <p:cNvGrpSpPr>
            <a:grpSpLocks/>
          </p:cNvGrpSpPr>
          <p:nvPr/>
        </p:nvGrpSpPr>
        <p:grpSpPr bwMode="auto">
          <a:xfrm>
            <a:off x="1500187" y="2852936"/>
            <a:ext cx="1857375" cy="1000125"/>
            <a:chOff x="6420391" y="2928934"/>
            <a:chExt cx="2091311" cy="1113825"/>
          </a:xfrm>
        </p:grpSpPr>
        <p:grpSp>
          <p:nvGrpSpPr>
            <p:cNvPr id="8" name="그룹 27"/>
            <p:cNvGrpSpPr>
              <a:grpSpLocks/>
            </p:cNvGrpSpPr>
            <p:nvPr/>
          </p:nvGrpSpPr>
          <p:grpSpPr bwMode="auto">
            <a:xfrm>
              <a:off x="6786578" y="2928934"/>
              <a:ext cx="1725124" cy="903106"/>
              <a:chOff x="6786578" y="2558374"/>
              <a:chExt cx="1725124" cy="903106"/>
            </a:xfrm>
          </p:grpSpPr>
          <p:pic>
            <p:nvPicPr>
              <p:cNvPr id="11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45000" r="42857" b="37857"/>
              <a:stretch>
                <a:fillRect/>
              </a:stretch>
            </p:blipFill>
            <p:spPr bwMode="auto">
              <a:xfrm>
                <a:off x="6786578" y="2643182"/>
                <a:ext cx="1500198" cy="81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직선 연결선 11"/>
              <p:cNvCxnSpPr/>
              <p:nvPr/>
            </p:nvCxnSpPr>
            <p:spPr>
              <a:xfrm>
                <a:off x="6808267" y="3452970"/>
                <a:ext cx="1703435" cy="17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 rot="5400000" flipH="1" flipV="1">
                <a:off x="6360979" y="3005662"/>
                <a:ext cx="896364" cy="17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7303061" y="3765760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time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6420391" y="3088051"/>
              <a:ext cx="397866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M</a:t>
              </a:r>
              <a:r>
                <a:rPr kumimoji="0" lang="en-US" altLang="ko-KR" sz="1200" baseline="30000">
                  <a:latin typeface="맑은 고딕" pitchFamily="50" charset="-127"/>
                  <a:ea typeface="맑은 고딕" pitchFamily="50" charset="-127"/>
                </a:rPr>
                <a:t>+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타원 13"/>
          <p:cNvSpPr/>
          <p:nvPr/>
        </p:nvSpPr>
        <p:spPr>
          <a:xfrm>
            <a:off x="2214562" y="2852936"/>
            <a:ext cx="500063" cy="214312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5" name="직선 화살표 연결선 14"/>
          <p:cNvCxnSpPr>
            <a:stCxn id="14" idx="6"/>
          </p:cNvCxnSpPr>
          <p:nvPr/>
        </p:nvCxnSpPr>
        <p:spPr>
          <a:xfrm>
            <a:off x="2714625" y="2960886"/>
            <a:ext cx="6064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3286125" y="2852936"/>
            <a:ext cx="384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S. S. assumption is valid only in very short period</a:t>
            </a:r>
            <a:endParaRPr kumimoji="0"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5576" y="3965005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600" dirty="0" smtClean="0"/>
              <a:t>	→ In cationic polymerization, initiation is very fast!</a:t>
            </a:r>
            <a:endParaRPr lang="ko-K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649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2) Solubility?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→ initiating system &amp; growing species can be insoluble in the rxn mixture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; salt are not soluble ①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∴ possibly heterogeneous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∵ solvents for cationic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   → Low polarity ; no rxn w/ carbocation ②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∙ Solubility also changed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∴ R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 expression</a:t>
            </a:r>
            <a:r>
              <a:rPr lang="ko-KR" altLang="en-US" sz="1600" smtClean="0"/>
              <a:t> </a:t>
            </a:r>
            <a:r>
              <a:rPr lang="en-US" altLang="ko-KR" sz="1600" smtClean="0"/>
              <a:t>in cationic polymerization is always erroneous</a:t>
            </a:r>
          </a:p>
          <a:p>
            <a:pPr eaLnBrk="1" hangingPunct="1"/>
            <a:endParaRPr lang="en-US" altLang="ko-KR" sz="1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To get more reliable R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, [M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] should be determined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How?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① Short-stopping of polymerization by an efficient terminating agent</a:t>
            </a:r>
          </a:p>
          <a:p>
            <a:pPr eaLnBrk="1" hangingPunct="1"/>
            <a:endParaRPr lang="en-US" altLang="ko-KR" sz="24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② Stop-flow, rapid scan spectroscopy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714500" y="2357438"/>
          <a:ext cx="1285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CS ChemDraw Drawing" r:id="rId3" imgW="1285827" imgH="854431" progId="ChemDraw.Document.6.0">
                  <p:embed/>
                </p:oleObj>
              </mc:Choice>
              <mc:Fallback>
                <p:oleObj name="CS ChemDraw Drawing" r:id="rId3" imgW="1285827" imgH="8544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357438"/>
                        <a:ext cx="12858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614613" y="2286000"/>
            <a:ext cx="814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insoluble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571750" y="2652713"/>
            <a:ext cx="1423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Partially insoluble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071813" y="30099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soluble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오른쪽 대괄호 7"/>
          <p:cNvSpPr/>
          <p:nvPr/>
        </p:nvSpPr>
        <p:spPr>
          <a:xfrm>
            <a:off x="2500313" y="2571750"/>
            <a:ext cx="71437" cy="3571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28680" name="Object 3"/>
          <p:cNvGraphicFramePr>
            <a:graphicFrameLocks noChangeAspect="1"/>
          </p:cNvGraphicFramePr>
          <p:nvPr/>
        </p:nvGraphicFramePr>
        <p:xfrm>
          <a:off x="1714500" y="4643438"/>
          <a:ext cx="57800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CS ChemDraw Drawing" r:id="rId5" imgW="5780149" imgH="357883" progId="ChemDraw.Document.6.0">
                  <p:embed/>
                </p:oleObj>
              </mc:Choice>
              <mc:Fallback>
                <p:oleObj name="CS ChemDraw Drawing" r:id="rId5" imgW="5780149" imgH="3578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643438"/>
                        <a:ext cx="57800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4"/>
          <p:cNvGraphicFramePr>
            <a:graphicFrameLocks noChangeAspect="1"/>
          </p:cNvGraphicFramePr>
          <p:nvPr/>
        </p:nvGraphicFramePr>
        <p:xfrm>
          <a:off x="3500438" y="5500688"/>
          <a:ext cx="1049337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S ChemDraw Drawing" r:id="rId7" imgW="1049710" imgH="176238" progId="ChemDraw.Document.6.0">
                  <p:embed/>
                </p:oleObj>
              </mc:Choice>
              <mc:Fallback>
                <p:oleObj name="CS ChemDraw Drawing" r:id="rId7" imgW="1049710" imgH="1762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500688"/>
                        <a:ext cx="1049337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1928813" y="5429250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capillary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786063" y="55721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3429000" y="5857875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spectroscopy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위쪽 화살표 14"/>
          <p:cNvSpPr/>
          <p:nvPr/>
        </p:nvSpPr>
        <p:spPr>
          <a:xfrm>
            <a:off x="3929063" y="5643563"/>
            <a:ext cx="142875" cy="214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4144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60425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>
                <a:solidFill>
                  <a:srgbClr val="00B050"/>
                </a:solidFill>
              </a:rPr>
              <a:t>5-2e-2 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Difficulty in interpreting rate constant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→ Most reported 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p</a:t>
            </a:r>
            <a:r>
              <a:rPr lang="en-US" altLang="ko-KR" sz="1600" dirty="0" smtClean="0"/>
              <a:t> values are apparent or pseudo rate constant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⇒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p</a:t>
            </a:r>
            <a:r>
              <a:rPr lang="en-US" altLang="ko-KR" sz="1600" baseline="30000" dirty="0" err="1" smtClean="0"/>
              <a:t>app</a:t>
            </a: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4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grpSp>
        <p:nvGrpSpPr>
          <p:cNvPr id="29701" name="그룹 8"/>
          <p:cNvGrpSpPr>
            <a:grpSpLocks/>
          </p:cNvGrpSpPr>
          <p:nvPr/>
        </p:nvGrpSpPr>
        <p:grpSpPr bwMode="auto">
          <a:xfrm>
            <a:off x="1071563" y="714375"/>
            <a:ext cx="6319837" cy="593725"/>
            <a:chOff x="1071538" y="714356"/>
            <a:chExt cx="6319889" cy="593529"/>
          </a:xfrm>
        </p:grpSpPr>
        <p:pic>
          <p:nvPicPr>
            <p:cNvPr id="29755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714356"/>
              <a:ext cx="14478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아래쪽 화살표 6"/>
            <p:cNvSpPr/>
            <p:nvPr/>
          </p:nvSpPr>
          <p:spPr>
            <a:xfrm>
              <a:off x="1928795" y="928598"/>
              <a:ext cx="71438" cy="1428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9757" name="TextBox 7"/>
            <p:cNvSpPr txBox="1">
              <a:spLocks noChangeArrowheads="1"/>
            </p:cNvSpPr>
            <p:nvPr/>
          </p:nvSpPr>
          <p:spPr bwMode="auto">
            <a:xfrm>
              <a:off x="1785918" y="1000108"/>
              <a:ext cx="56055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Ion pair or free ion → both are possible w/ different rate constant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43188"/>
            <a:ext cx="407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9972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72000"/>
            <a:ext cx="193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857750"/>
            <a:ext cx="3524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grpSp>
        <p:nvGrpSpPr>
          <p:cNvPr id="29712" name="그룹 24"/>
          <p:cNvGrpSpPr>
            <a:grpSpLocks/>
          </p:cNvGrpSpPr>
          <p:nvPr/>
        </p:nvGrpSpPr>
        <p:grpSpPr bwMode="auto">
          <a:xfrm>
            <a:off x="1071563" y="1357313"/>
            <a:ext cx="3133725" cy="714375"/>
            <a:chOff x="1071538" y="1357298"/>
            <a:chExt cx="3133725" cy="714380"/>
          </a:xfrm>
        </p:grpSpPr>
        <p:pic>
          <p:nvPicPr>
            <p:cNvPr id="29750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357298"/>
              <a:ext cx="31337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오른쪽 중괄호 20"/>
            <p:cNvSpPr/>
            <p:nvPr/>
          </p:nvSpPr>
          <p:spPr>
            <a:xfrm>
              <a:off x="2071670" y="1428736"/>
              <a:ext cx="142876" cy="571504"/>
            </a:xfrm>
            <a:prstGeom prst="righ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오른쪽 중괄호 21"/>
            <p:cNvSpPr/>
            <p:nvPr/>
          </p:nvSpPr>
          <p:spPr>
            <a:xfrm>
              <a:off x="3357554" y="1357298"/>
              <a:ext cx="142876" cy="714380"/>
            </a:xfrm>
            <a:prstGeom prst="righ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9753" name="TextBox 22"/>
            <p:cNvSpPr txBox="1">
              <a:spLocks noChangeArrowheads="1"/>
            </p:cNvSpPr>
            <p:nvPr/>
          </p:nvSpPr>
          <p:spPr bwMode="auto">
            <a:xfrm>
              <a:off x="1714480" y="1714488"/>
              <a:ext cx="847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 dirty="0">
                  <a:latin typeface="맑은 고딕" pitchFamily="50" charset="-127"/>
                  <a:ea typeface="맑은 고딕" pitchFamily="50" charset="-127"/>
                </a:rPr>
                <a:t>Free ion</a:t>
              </a:r>
              <a:endParaRPr kumimoji="0"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754" name="TextBox 23"/>
            <p:cNvSpPr txBox="1">
              <a:spLocks noChangeArrowheads="1"/>
            </p:cNvSpPr>
            <p:nvPr/>
          </p:nvSpPr>
          <p:spPr bwMode="auto">
            <a:xfrm>
              <a:off x="3000364" y="1714488"/>
              <a:ext cx="8136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Ion pair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29713" name="Object 15"/>
          <p:cNvGraphicFramePr>
            <a:graphicFrameLocks noChangeAspect="1"/>
          </p:cNvGraphicFramePr>
          <p:nvPr/>
        </p:nvGraphicFramePr>
        <p:xfrm>
          <a:off x="1071563" y="3714750"/>
          <a:ext cx="25796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CS ChemDraw Drawing" r:id="rId9" imgW="2579749" imgH="304362" progId="ChemDraw.Document.6.0">
                  <p:embed/>
                </p:oleObj>
              </mc:Choice>
              <mc:Fallback>
                <p:oleObj name="CS ChemDraw Drawing" r:id="rId9" imgW="2579749" imgH="3043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714750"/>
                        <a:ext cx="25796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TextBox 26"/>
          <p:cNvSpPr txBox="1">
            <a:spLocks noChangeArrowheads="1"/>
          </p:cNvSpPr>
          <p:nvPr/>
        </p:nvSpPr>
        <p:spPr bwMode="auto">
          <a:xfrm>
            <a:off x="928688" y="3978275"/>
            <a:ext cx="81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Ion pair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15" name="TextBox 27"/>
          <p:cNvSpPr txBox="1">
            <a:spLocks noChangeArrowheads="1"/>
          </p:cNvSpPr>
          <p:nvPr/>
        </p:nvSpPr>
        <p:spPr bwMode="auto">
          <a:xfrm>
            <a:off x="2357438" y="40005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Free ion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16" name="TextBox 28"/>
          <p:cNvSpPr txBox="1">
            <a:spLocks noChangeArrowheads="1"/>
          </p:cNvSpPr>
          <p:nvPr/>
        </p:nvSpPr>
        <p:spPr bwMode="auto">
          <a:xfrm>
            <a:off x="1500188" y="4264025"/>
            <a:ext cx="601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Some salt of carbocations can be crystallized ⇒ conc. can be obtained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2" name="Shape 31"/>
          <p:cNvCxnSpPr>
            <a:stCxn id="29714" idx="2"/>
          </p:cNvCxnSpPr>
          <p:nvPr/>
        </p:nvCxnSpPr>
        <p:spPr>
          <a:xfrm rot="16200000" flipH="1">
            <a:off x="1381919" y="4239419"/>
            <a:ext cx="142875" cy="236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1093788" y="5661025"/>
          <a:ext cx="6381749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085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% of M</a:t>
                      </a:r>
                      <a:r>
                        <a:rPr lang="en-US" altLang="ko-KR" sz="1400" baseline="-25000" dirty="0" smtClean="0"/>
                        <a:t>f</a:t>
                      </a:r>
                      <a:r>
                        <a:rPr lang="en-US" altLang="ko-KR" sz="1400" baseline="30000" dirty="0" smtClean="0"/>
                        <a:t>+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99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90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62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27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0.3</a:t>
                      </a:r>
                      <a:endParaRPr lang="ko-KR" altLang="en-US" sz="1400" dirty="0"/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C/K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-2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-1</a:t>
                      </a:r>
                      <a:endParaRPr lang="ko-KR" altLang="en-US" sz="1400" dirty="0" smtClean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2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3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4</a:t>
                      </a:r>
                      <a:endParaRPr lang="ko-KR" alt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5</a:t>
                      </a:r>
                      <a:endParaRPr lang="ko-KR" altLang="en-US" sz="14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내용 개체 틀 2"/>
          <p:cNvSpPr>
            <a:spLocks noGrp="1"/>
          </p:cNvSpPr>
          <p:nvPr>
            <p:ph idx="4294967295"/>
          </p:nvPr>
        </p:nvSpPr>
        <p:spPr>
          <a:xfrm>
            <a:off x="195263" y="115888"/>
            <a:ext cx="8229600" cy="3540125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Most polymerization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Cationic polymerization is faster than radical polymerization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∴ R</a:t>
            </a:r>
            <a:r>
              <a:rPr lang="en-US" altLang="ko-KR" sz="1600" baseline="-25000" smtClean="0"/>
              <a:t>p,cat</a:t>
            </a:r>
            <a:r>
              <a:rPr lang="en-US" altLang="ko-KR" sz="1600" smtClean="0"/>
              <a:t> ≫ R</a:t>
            </a:r>
            <a:r>
              <a:rPr lang="en-US" altLang="ko-KR" sz="1600" baseline="-25000" smtClean="0"/>
              <a:t>p,rad</a:t>
            </a:r>
            <a:endParaRPr lang="en-US" altLang="ko-KR" sz="1600" smtClean="0"/>
          </a:p>
          <a:p>
            <a:pPr eaLnBrk="1" hangingPunct="1"/>
            <a:endParaRPr lang="en-US" altLang="ko-KR" sz="1000" smtClean="0"/>
          </a:p>
          <a:p>
            <a:pPr eaLnBrk="1" hangingPunct="1"/>
            <a:endParaRPr lang="ko-KR" altLang="en-US" sz="200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7188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그룹 13"/>
          <p:cNvGrpSpPr>
            <a:grpSpLocks/>
          </p:cNvGrpSpPr>
          <p:nvPr/>
        </p:nvGrpSpPr>
        <p:grpSpPr bwMode="auto">
          <a:xfrm>
            <a:off x="1143000" y="714375"/>
            <a:ext cx="3048000" cy="819150"/>
            <a:chOff x="1142976" y="714356"/>
            <a:chExt cx="3048000" cy="819150"/>
          </a:xfrm>
        </p:grpSpPr>
        <p:pic>
          <p:nvPicPr>
            <p:cNvPr id="3075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714356"/>
              <a:ext cx="24574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1000106"/>
              <a:ext cx="24479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1285856"/>
              <a:ext cx="30480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2346325" y="2133600"/>
          <a:ext cx="6429374" cy="126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394836"/>
                <a:gridCol w="1252397"/>
                <a:gridCol w="1252397"/>
                <a:gridCol w="1272444"/>
              </a:tblGrid>
              <a:tr h="525107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K</a:t>
                      </a:r>
                      <a:r>
                        <a:rPr lang="en-US" altLang="ko-KR" sz="1400" baseline="-25000" dirty="0" err="1" smtClean="0"/>
                        <a:t>p</a:t>
                      </a:r>
                      <a:r>
                        <a:rPr lang="en-US" altLang="ko-KR" sz="1400" baseline="0" dirty="0" smtClean="0"/>
                        <a:t> [L/mol-sec]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k</a:t>
                      </a:r>
                      <a:r>
                        <a:rPr lang="en-US" altLang="ko-KR" sz="1400" baseline="-25000" dirty="0" err="1" smtClean="0"/>
                        <a:t>t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k</a:t>
                      </a:r>
                      <a:r>
                        <a:rPr lang="en-US" altLang="ko-KR" sz="1400" baseline="-25000" dirty="0" err="1" smtClean="0"/>
                        <a:t>i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[M</a:t>
                      </a:r>
                      <a:r>
                        <a:rPr lang="en-US" altLang="ko-KR" sz="1400" baseline="30000" dirty="0" smtClean="0"/>
                        <a:t>+</a:t>
                      </a:r>
                      <a:r>
                        <a:rPr lang="en-US" altLang="ko-KR" sz="1400" dirty="0" smtClean="0"/>
                        <a:t>] or [M</a:t>
                      </a:r>
                      <a:r>
                        <a:rPr lang="en-US" altLang="ko-KR" sz="1400" dirty="0" smtClean="0">
                          <a:latin typeface="맑은 고딕"/>
                          <a:ea typeface="맑은 고딕"/>
                        </a:rPr>
                        <a:t>∙]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</a:tr>
              <a:tr h="3708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Cationic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2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9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-1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-2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 ~ 10</a:t>
                      </a:r>
                      <a:r>
                        <a:rPr lang="en-US" altLang="ko-KR" sz="1400" baseline="30000" dirty="0" smtClean="0"/>
                        <a:t>2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-5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</a:tr>
              <a:tr h="3708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Radical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2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4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6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8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-2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-4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-7</a:t>
                      </a:r>
                      <a:r>
                        <a:rPr lang="en-US" altLang="ko-KR" sz="1400" dirty="0" smtClean="0"/>
                        <a:t> ~ 10</a:t>
                      </a:r>
                      <a:r>
                        <a:rPr lang="en-US" altLang="ko-KR" sz="1400" baseline="30000" dirty="0" smtClean="0"/>
                        <a:t>-9</a:t>
                      </a:r>
                      <a:endParaRPr lang="ko-KR" altLang="en-US" sz="1400" dirty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pic>
        <p:nvPicPr>
          <p:cNvPr id="30756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833813"/>
            <a:ext cx="4610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7" name="개체 1"/>
          <p:cNvGraphicFramePr>
            <a:graphicFrameLocks noChangeAspect="1"/>
          </p:cNvGraphicFramePr>
          <p:nvPr/>
        </p:nvGraphicFramePr>
        <p:xfrm>
          <a:off x="755650" y="3524250"/>
          <a:ext cx="2579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S ChemDraw Drawing" r:id="rId8" imgW="2579749" imgH="304362" progId="ChemDraw.Document.6.0">
                  <p:embed/>
                </p:oleObj>
              </mc:Choice>
              <mc:Fallback>
                <p:oleObj name="CS ChemDraw Drawing" r:id="rId8" imgW="2579749" imgH="3043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24250"/>
                        <a:ext cx="25796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8" name="Picture 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833813"/>
            <a:ext cx="43640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직사각형 2"/>
          <p:cNvSpPr>
            <a:spLocks noChangeArrowheads="1"/>
          </p:cNvSpPr>
          <p:nvPr/>
        </p:nvSpPr>
        <p:spPr bwMode="auto">
          <a:xfrm>
            <a:off x="166688" y="107950"/>
            <a:ext cx="878522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Reactivity of monomer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→ not enough data </a:t>
            </a:r>
            <a:endParaRPr kumimoji="0" lang="en-US" altLang="ko-KR" sz="16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Vinyl 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ether          &gt;          isobutylene         &gt;          styrene, isoprene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kumimoji="0" lang="en-US" altLang="ko-KR" sz="2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kumimoji="0" lang="en-US" altLang="ko-KR" sz="2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kumimoji="0" lang="en-US" altLang="ko-KR" sz="2000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Styrene derivatives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p-OCH3 &gt; p-CH3 &gt; H 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en-US" altLang="ko-KR" sz="1600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en-US" altLang="ko-KR" sz="1600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en-US" altLang="ko-KR" sz="1600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-NO</a:t>
            </a:r>
            <a:r>
              <a:rPr kumimoji="0" lang="en-US" altLang="ko-KR" sz="16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grpSp>
        <p:nvGrpSpPr>
          <p:cNvPr id="31747" name="그룹 20"/>
          <p:cNvGrpSpPr>
            <a:grpSpLocks/>
          </p:cNvGrpSpPr>
          <p:nvPr/>
        </p:nvGrpSpPr>
        <p:grpSpPr bwMode="auto">
          <a:xfrm>
            <a:off x="958850" y="1176338"/>
            <a:ext cx="7002463" cy="954087"/>
            <a:chOff x="1357290" y="4643447"/>
            <a:chExt cx="6788953" cy="821341"/>
          </a:xfrm>
        </p:grpSpPr>
        <p:graphicFrame>
          <p:nvGraphicFramePr>
            <p:cNvPr id="31753" name="Object 11"/>
            <p:cNvGraphicFramePr>
              <a:graphicFrameLocks noChangeAspect="1"/>
            </p:cNvGraphicFramePr>
            <p:nvPr/>
          </p:nvGraphicFramePr>
          <p:xfrm>
            <a:off x="1357290" y="4643447"/>
            <a:ext cx="865062" cy="368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49" name="CS ChemDraw Drawing" r:id="rId3" imgW="1319288" imgH="561962" progId="ChemDraw.Document.6.0">
                    <p:embed/>
                  </p:oleObj>
                </mc:Choice>
                <mc:Fallback>
                  <p:oleObj name="CS ChemDraw Drawing" r:id="rId3" imgW="1319288" imgH="561962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4643447"/>
                          <a:ext cx="865062" cy="368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12"/>
            <p:cNvGraphicFramePr>
              <a:graphicFrameLocks noChangeAspect="1"/>
            </p:cNvGraphicFramePr>
            <p:nvPr/>
          </p:nvGraphicFramePr>
          <p:xfrm>
            <a:off x="4000496" y="4643447"/>
            <a:ext cx="752636" cy="571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0" name="CS ChemDraw Drawing" r:id="rId5" imgW="1147125" imgH="871460" progId="ChemDraw.Document.6.0">
                    <p:embed/>
                  </p:oleObj>
                </mc:Choice>
                <mc:Fallback>
                  <p:oleObj name="CS ChemDraw Drawing" r:id="rId5" imgW="1147125" imgH="87146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4643447"/>
                          <a:ext cx="752636" cy="571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5" name="Object 13"/>
            <p:cNvGraphicFramePr>
              <a:graphicFrameLocks noChangeAspect="1"/>
            </p:cNvGraphicFramePr>
            <p:nvPr/>
          </p:nvGraphicFramePr>
          <p:xfrm>
            <a:off x="6397768" y="4643447"/>
            <a:ext cx="674562" cy="821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1" name="CS ChemDraw Drawing" r:id="rId7" imgW="1028392" imgH="1252319" progId="ChemDraw.Document.6.0">
                    <p:embed/>
                  </p:oleObj>
                </mc:Choice>
                <mc:Fallback>
                  <p:oleObj name="CS ChemDraw Drawing" r:id="rId7" imgW="1028392" imgH="1252319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768" y="4643447"/>
                          <a:ext cx="674562" cy="821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14"/>
            <p:cNvGraphicFramePr>
              <a:graphicFrameLocks noChangeAspect="1"/>
            </p:cNvGraphicFramePr>
            <p:nvPr/>
          </p:nvGraphicFramePr>
          <p:xfrm>
            <a:off x="7143769" y="4643447"/>
            <a:ext cx="1002474" cy="571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2" name="CS ChemDraw Drawing" r:id="rId9" imgW="1528151" imgH="871460" progId="ChemDraw.Document.6.0">
                    <p:embed/>
                  </p:oleObj>
                </mc:Choice>
                <mc:Fallback>
                  <p:oleObj name="CS ChemDraw Drawing" r:id="rId9" imgW="1528151" imgH="87146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69" y="4643447"/>
                          <a:ext cx="1002474" cy="571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48" name="TextBox 21"/>
          <p:cNvSpPr txBox="1">
            <a:spLocks noChangeArrowheads="1"/>
          </p:cNvSpPr>
          <p:nvPr/>
        </p:nvSpPr>
        <p:spPr bwMode="auto">
          <a:xfrm>
            <a:off x="958850" y="1595438"/>
            <a:ext cx="291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Probably due to the e</a:t>
            </a:r>
            <a:r>
              <a:rPr kumimoji="0" lang="en-US" altLang="ko-KR" sz="1200" baseline="3000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 donating effect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1749" name="Object 15"/>
          <p:cNvGraphicFramePr>
            <a:graphicFrameLocks noChangeAspect="1"/>
          </p:cNvGraphicFramePr>
          <p:nvPr/>
        </p:nvGraphicFramePr>
        <p:xfrm>
          <a:off x="5927725" y="2327275"/>
          <a:ext cx="9286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CS ChemDraw Drawing" r:id="rId11" imgW="1355987" imgH="1625609" progId="ChemDraw.Document.6.0">
                  <p:embed/>
                </p:oleObj>
              </mc:Choice>
              <mc:Fallback>
                <p:oleObj name="CS ChemDraw Drawing" r:id="rId11" imgW="1355987" imgH="16256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2327275"/>
                        <a:ext cx="92868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직선 화살표 연결선 10"/>
          <p:cNvCxnSpPr/>
          <p:nvPr/>
        </p:nvCxnSpPr>
        <p:spPr>
          <a:xfrm rot="10800000">
            <a:off x="1363663" y="2943225"/>
            <a:ext cx="33575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1" name="TextBox 25"/>
          <p:cNvSpPr txBox="1">
            <a:spLocks noChangeArrowheads="1"/>
          </p:cNvSpPr>
          <p:nvPr/>
        </p:nvSpPr>
        <p:spPr bwMode="auto">
          <a:xfrm>
            <a:off x="2489200" y="2952750"/>
            <a:ext cx="1022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e</a:t>
            </a:r>
            <a:r>
              <a:rPr kumimoji="0" lang="en-US" altLang="ko-KR" sz="1200" b="1" baseline="3000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 donating</a:t>
            </a:r>
            <a:endParaRPr kumimoji="0"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716338"/>
            <a:ext cx="7629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2206625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C</a:t>
            </a:r>
            <a:r>
              <a:rPr lang="en-US" altLang="ko-KR" sz="2000" baseline="-25000" smtClean="0">
                <a:solidFill>
                  <a:srgbClr val="00B050"/>
                </a:solidFill>
              </a:rPr>
              <a:t>M</a:t>
            </a:r>
            <a:r>
              <a:rPr lang="en-US" altLang="ko-KR" sz="2000" smtClean="0">
                <a:solidFill>
                  <a:srgbClr val="00B050"/>
                </a:solidFill>
              </a:rPr>
              <a:t> and C</a:t>
            </a:r>
            <a:r>
              <a:rPr lang="en-US" altLang="ko-KR" sz="2000" baseline="-25000" smtClean="0">
                <a:solidFill>
                  <a:srgbClr val="00B050"/>
                </a:solidFill>
              </a:rPr>
              <a:t>S</a:t>
            </a:r>
            <a:r>
              <a:rPr lang="en-US" altLang="ko-KR" sz="2000" smtClean="0">
                <a:solidFill>
                  <a:srgbClr val="00B050"/>
                </a:solidFill>
              </a:rPr>
              <a:t> values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000" smtClean="0"/>
          </a:p>
          <a:p>
            <a:pPr lvl="1" eaLnBrk="1" hangingPunct="1"/>
            <a:r>
              <a:rPr lang="en-US" altLang="ko-KR" sz="1600" smtClean="0"/>
              <a:t>Generally larger k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, lower C</a:t>
            </a:r>
            <a:r>
              <a:rPr lang="en-US" altLang="ko-KR" sz="1600" baseline="-25000" smtClean="0"/>
              <a:t>M</a:t>
            </a:r>
          </a:p>
          <a:p>
            <a:pPr lvl="1" eaLnBrk="1" hangingPunct="1"/>
            <a:r>
              <a:rPr lang="en-US" altLang="ko-KR" sz="1600" smtClean="0"/>
              <a:t>Temp.↓ C</a:t>
            </a:r>
            <a:r>
              <a:rPr lang="en-US" altLang="ko-KR" sz="1600" baseline="-25000" smtClean="0"/>
              <a:t>M </a:t>
            </a:r>
            <a:r>
              <a:rPr lang="en-US" altLang="ko-KR" sz="1600" smtClean="0"/>
              <a:t>↓      ∵ bond cleavage effect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→ not much data for the comparison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933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3277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38175"/>
            <a:ext cx="771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5029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2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50825" y="939800"/>
            <a:ext cx="8785225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Solvent effect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	in general highly polar solvent, free ion is favored over ion pair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	ex)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20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20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20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However, it is not always true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	∵ Solvent polarity↑, </a:t>
            </a:r>
            <a:r>
              <a:rPr kumimoji="0" lang="en-US" altLang="ko-KR" sz="1600" dirty="0" err="1">
                <a:solidFill>
                  <a:prstClr val="black"/>
                </a:solidFill>
                <a:latin typeface="맑은 고딕"/>
                <a:ea typeface="맑은 고딕"/>
              </a:rPr>
              <a:t>k</a:t>
            </a:r>
            <a:r>
              <a:rPr kumimoji="0" lang="en-US" altLang="ko-KR" sz="1600" baseline="-25000" dirty="0" err="1">
                <a:solidFill>
                  <a:prstClr val="black"/>
                </a:solidFill>
                <a:latin typeface="맑은 고딕"/>
                <a:ea typeface="맑은 고딕"/>
              </a:rPr>
              <a:t>p</a:t>
            </a:r>
            <a:r>
              <a:rPr kumimoji="0" lang="en-US" altLang="ko-KR" sz="1600" baseline="30000" dirty="0">
                <a:solidFill>
                  <a:prstClr val="black"/>
                </a:solidFill>
                <a:latin typeface="맑은 고딕"/>
                <a:ea typeface="맑은 고딕"/>
              </a:rPr>
              <a:t>+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↓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16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prstClr val="black"/>
                </a:solidFill>
                <a:latin typeface="맑은 고딕"/>
                <a:ea typeface="맑은 고딕"/>
              </a:rPr>
              <a:t>	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28750" y="1989138"/>
          <a:ext cx="2786063" cy="82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1"/>
                <a:gridCol w="1980102"/>
              </a:tblGrid>
              <a:tr h="27410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sz="1200" dirty="0" smtClean="0"/>
                        <a:t>Ε</a:t>
                      </a:r>
                      <a:r>
                        <a:rPr lang="en-US" altLang="ko-KR" sz="1200" dirty="0" smtClean="0"/>
                        <a:t> (dielectric constant)</a:t>
                      </a:r>
                      <a:endParaRPr lang="ko-KR" altLang="en-US" sz="1200" dirty="0"/>
                    </a:p>
                  </a:txBody>
                  <a:tcPr marL="91439" marR="91439" marT="45645" marB="45645"/>
                </a:tc>
              </a:tr>
              <a:tr h="2741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</a:t>
                      </a:r>
                      <a:r>
                        <a:rPr lang="en-US" altLang="ko-KR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200" dirty="0" smtClean="0"/>
                        <a:t>Cl</a:t>
                      </a:r>
                      <a:r>
                        <a:rPr lang="en-US" altLang="ko-KR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o-KR" altLang="en-US" sz="1200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9.72</a:t>
                      </a:r>
                      <a:endParaRPr lang="ko-KR" altLang="en-US" sz="1200" dirty="0"/>
                    </a:p>
                  </a:txBody>
                  <a:tcPr marL="91439" marR="91439" marT="45645" marB="45645"/>
                </a:tc>
              </a:tr>
              <a:tr h="2741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CCl</a:t>
                      </a:r>
                      <a:r>
                        <a:rPr lang="en-US" altLang="ko-KR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ko-KR" altLang="en-US" sz="1200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0.12</a:t>
                      </a:r>
                      <a:endParaRPr lang="ko-KR" altLang="en-US" sz="1200" dirty="0"/>
                    </a:p>
                  </a:txBody>
                  <a:tcPr marL="91439" marR="91439" marT="45645" marB="45645"/>
                </a:tc>
              </a:tr>
            </a:tbl>
          </a:graphicData>
        </a:graphic>
      </p:graphicFrame>
      <p:sp>
        <p:nvSpPr>
          <p:cNvPr id="33809" name="TextBox 13"/>
          <p:cNvSpPr txBox="1">
            <a:spLocks noChangeArrowheads="1"/>
          </p:cNvSpPr>
          <p:nvPr/>
        </p:nvSpPr>
        <p:spPr bwMode="auto">
          <a:xfrm>
            <a:off x="958850" y="3603625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∵ free ion character decrease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810" name="직사각형 8"/>
          <p:cNvSpPr>
            <a:spLocks noChangeArrowheads="1"/>
          </p:cNvSpPr>
          <p:nvPr/>
        </p:nvSpPr>
        <p:spPr bwMode="auto">
          <a:xfrm>
            <a:off x="250825" y="188913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ko-KR" sz="200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Effect of reaction medium</a:t>
            </a:r>
          </a:p>
        </p:txBody>
      </p:sp>
      <p:pic>
        <p:nvPicPr>
          <p:cNvPr id="338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1227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5391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내용 개체 틀 2"/>
          <p:cNvSpPr>
            <a:spLocks noGrp="1"/>
          </p:cNvSpPr>
          <p:nvPr>
            <p:ph idx="4294967295"/>
          </p:nvPr>
        </p:nvSpPr>
        <p:spPr>
          <a:xfrm>
            <a:off x="287338" y="404813"/>
            <a:ext cx="8229600" cy="6119812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Pseudocationic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Ex) Styrene + perchloric acid HClO</a:t>
            </a:r>
            <a:r>
              <a:rPr lang="en-US" altLang="ko-KR" sz="1600" baseline="-25000" smtClean="0"/>
              <a:t>4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⇒ propagation can proceeds through covalent species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400" smtClean="0"/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821" name="그룹 10"/>
          <p:cNvGrpSpPr>
            <a:grpSpLocks/>
          </p:cNvGrpSpPr>
          <p:nvPr/>
        </p:nvGrpSpPr>
        <p:grpSpPr bwMode="auto">
          <a:xfrm>
            <a:off x="1400175" y="1555601"/>
            <a:ext cx="4400550" cy="3457575"/>
            <a:chOff x="1171245" y="1188776"/>
            <a:chExt cx="3610205" cy="2694006"/>
          </a:xfrm>
        </p:grpSpPr>
        <p:graphicFrame>
          <p:nvGraphicFramePr>
            <p:cNvPr id="34825" name="Object 2"/>
            <p:cNvGraphicFramePr>
              <a:graphicFrameLocks noChangeAspect="1"/>
            </p:cNvGraphicFramePr>
            <p:nvPr/>
          </p:nvGraphicFramePr>
          <p:xfrm>
            <a:off x="1171245" y="1188776"/>
            <a:ext cx="3610205" cy="269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6" name="CS ChemDraw Drawing" r:id="rId3" imgW="5091349" imgH="3797510" progId="ChemDraw.Document.6.0">
                    <p:embed/>
                  </p:oleObj>
                </mc:Choice>
                <mc:Fallback>
                  <p:oleObj name="CS ChemDraw Drawing" r:id="rId3" imgW="5091349" imgH="379751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1245" y="1188776"/>
                          <a:ext cx="3610205" cy="269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826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785926"/>
              <a:ext cx="171451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824" name="직사각형 37"/>
          <p:cNvSpPr>
            <a:spLocks noChangeArrowheads="1"/>
          </p:cNvSpPr>
          <p:nvPr/>
        </p:nvSpPr>
        <p:spPr bwMode="auto">
          <a:xfrm>
            <a:off x="293688" y="5732463"/>
            <a:ext cx="8569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k</a:t>
            </a:r>
            <a:r>
              <a:rPr kumimoji="0" lang="en-US" altLang="ko-KR" sz="16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kumimoji="0" lang="en-US" altLang="ko-KR" sz="1600" baseline="30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: rate constant for propagating end w/ covalent bond, very small value 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solvent polarity↑,   </a:t>
            </a: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k</a:t>
            </a:r>
            <a:r>
              <a:rPr kumimoji="0" lang="en-US" altLang="ko-KR" sz="16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kumimoji="0" lang="en-US" altLang="ko-KR" sz="1600" baseline="30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constant or ↑</a:t>
            </a:r>
          </a:p>
        </p:txBody>
      </p:sp>
    </p:spTree>
    <p:extLst>
      <p:ext uri="{BB962C8B-B14F-4D97-AF65-F5344CB8AC3E}">
        <p14:creationId xmlns:p14="http://schemas.microsoft.com/office/powerpoint/2010/main" val="25302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그룹 68"/>
          <p:cNvGrpSpPr>
            <a:grpSpLocks/>
          </p:cNvGrpSpPr>
          <p:nvPr/>
        </p:nvGrpSpPr>
        <p:grpSpPr bwMode="auto">
          <a:xfrm>
            <a:off x="1116013" y="2428875"/>
            <a:ext cx="5976937" cy="2836863"/>
            <a:chOff x="2571736" y="4643446"/>
            <a:chExt cx="5358689" cy="2062949"/>
          </a:xfrm>
        </p:grpSpPr>
        <p:grpSp>
          <p:nvGrpSpPr>
            <p:cNvPr id="35846" name="그룹 43"/>
            <p:cNvGrpSpPr>
              <a:grpSpLocks/>
            </p:cNvGrpSpPr>
            <p:nvPr/>
          </p:nvGrpSpPr>
          <p:grpSpPr bwMode="auto">
            <a:xfrm>
              <a:off x="3714744" y="4643446"/>
              <a:ext cx="2857520" cy="1845733"/>
              <a:chOff x="5714214" y="1500968"/>
              <a:chExt cx="3429786" cy="2215372"/>
            </a:xfrm>
          </p:grpSpPr>
          <p:sp>
            <p:nvSpPr>
              <p:cNvPr id="22" name="자유형 21"/>
              <p:cNvSpPr/>
              <p:nvPr/>
            </p:nvSpPr>
            <p:spPr>
              <a:xfrm>
                <a:off x="5779003" y="1711581"/>
                <a:ext cx="2859741" cy="360259"/>
              </a:xfrm>
              <a:custGeom>
                <a:avLst/>
                <a:gdLst>
                  <a:gd name="connsiteX0" fmla="*/ 0 w 2859932"/>
                  <a:gd name="connsiteY0" fmla="*/ 359923 h 359923"/>
                  <a:gd name="connsiteX1" fmla="*/ 155642 w 2859932"/>
                  <a:gd name="connsiteY1" fmla="*/ 262647 h 359923"/>
                  <a:gd name="connsiteX2" fmla="*/ 418289 w 2859932"/>
                  <a:gd name="connsiteY2" fmla="*/ 9728 h 359923"/>
                  <a:gd name="connsiteX3" fmla="*/ 622570 w 2859932"/>
                  <a:gd name="connsiteY3" fmla="*/ 204281 h 359923"/>
                  <a:gd name="connsiteX4" fmla="*/ 768485 w 2859932"/>
                  <a:gd name="connsiteY4" fmla="*/ 301558 h 359923"/>
                  <a:gd name="connsiteX5" fmla="*/ 963038 w 2859932"/>
                  <a:gd name="connsiteY5" fmla="*/ 311285 h 359923"/>
                  <a:gd name="connsiteX6" fmla="*/ 2859932 w 2859932"/>
                  <a:gd name="connsiteY6" fmla="*/ 311285 h 35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9932" h="359923">
                    <a:moveTo>
                      <a:pt x="0" y="359923"/>
                    </a:moveTo>
                    <a:cubicBezTo>
                      <a:pt x="42963" y="340468"/>
                      <a:pt x="85927" y="321013"/>
                      <a:pt x="155642" y="262647"/>
                    </a:cubicBezTo>
                    <a:cubicBezTo>
                      <a:pt x="225357" y="204281"/>
                      <a:pt x="340468" y="19456"/>
                      <a:pt x="418289" y="9728"/>
                    </a:cubicBezTo>
                    <a:cubicBezTo>
                      <a:pt x="496110" y="0"/>
                      <a:pt x="564204" y="155643"/>
                      <a:pt x="622570" y="204281"/>
                    </a:cubicBezTo>
                    <a:cubicBezTo>
                      <a:pt x="680936" y="252919"/>
                      <a:pt x="711740" y="283724"/>
                      <a:pt x="768485" y="301558"/>
                    </a:cubicBezTo>
                    <a:cubicBezTo>
                      <a:pt x="825230" y="319392"/>
                      <a:pt x="963038" y="311285"/>
                      <a:pt x="963038" y="311285"/>
                    </a:cubicBezTo>
                    <a:lnTo>
                      <a:pt x="2859932" y="31128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3" name="자유형 22"/>
              <p:cNvSpPr/>
              <p:nvPr/>
            </p:nvSpPr>
            <p:spPr>
              <a:xfrm>
                <a:off x="5797796" y="2203474"/>
                <a:ext cx="2840949" cy="178743"/>
              </a:xfrm>
              <a:custGeom>
                <a:avLst/>
                <a:gdLst>
                  <a:gd name="connsiteX0" fmla="*/ 0 w 2840477"/>
                  <a:gd name="connsiteY0" fmla="*/ 170234 h 179961"/>
                  <a:gd name="connsiteX1" fmla="*/ 204281 w 2840477"/>
                  <a:gd name="connsiteY1" fmla="*/ 131323 h 179961"/>
                  <a:gd name="connsiteX2" fmla="*/ 408562 w 2840477"/>
                  <a:gd name="connsiteY2" fmla="*/ 4864 h 179961"/>
                  <a:gd name="connsiteX3" fmla="*/ 544749 w 2840477"/>
                  <a:gd name="connsiteY3" fmla="*/ 102140 h 179961"/>
                  <a:gd name="connsiteX4" fmla="*/ 719847 w 2840477"/>
                  <a:gd name="connsiteY4" fmla="*/ 160506 h 179961"/>
                  <a:gd name="connsiteX5" fmla="*/ 856034 w 2840477"/>
                  <a:gd name="connsiteY5" fmla="*/ 160506 h 179961"/>
                  <a:gd name="connsiteX6" fmla="*/ 1780162 w 2840477"/>
                  <a:gd name="connsiteY6" fmla="*/ 160506 h 179961"/>
                  <a:gd name="connsiteX7" fmla="*/ 2023353 w 2840477"/>
                  <a:gd name="connsiteY7" fmla="*/ 92413 h 179961"/>
                  <a:gd name="connsiteX8" fmla="*/ 2159541 w 2840477"/>
                  <a:gd name="connsiteY8" fmla="*/ 150779 h 179961"/>
                  <a:gd name="connsiteX9" fmla="*/ 2840477 w 2840477"/>
                  <a:gd name="connsiteY9" fmla="*/ 160506 h 1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0477" h="179961">
                    <a:moveTo>
                      <a:pt x="0" y="170234"/>
                    </a:moveTo>
                    <a:cubicBezTo>
                      <a:pt x="68093" y="164559"/>
                      <a:pt x="136187" y="158885"/>
                      <a:pt x="204281" y="131323"/>
                    </a:cubicBezTo>
                    <a:cubicBezTo>
                      <a:pt x="272375" y="103761"/>
                      <a:pt x="351817" y="9728"/>
                      <a:pt x="408562" y="4864"/>
                    </a:cubicBezTo>
                    <a:cubicBezTo>
                      <a:pt x="465307" y="0"/>
                      <a:pt x="492868" y="76200"/>
                      <a:pt x="544749" y="102140"/>
                    </a:cubicBezTo>
                    <a:cubicBezTo>
                      <a:pt x="596630" y="128080"/>
                      <a:pt x="667966" y="150778"/>
                      <a:pt x="719847" y="160506"/>
                    </a:cubicBezTo>
                    <a:cubicBezTo>
                      <a:pt x="771728" y="170234"/>
                      <a:pt x="856034" y="160506"/>
                      <a:pt x="856034" y="160506"/>
                    </a:cubicBezTo>
                    <a:cubicBezTo>
                      <a:pt x="1032753" y="160506"/>
                      <a:pt x="1585609" y="171855"/>
                      <a:pt x="1780162" y="160506"/>
                    </a:cubicBezTo>
                    <a:cubicBezTo>
                      <a:pt x="1974715" y="149157"/>
                      <a:pt x="1960123" y="94034"/>
                      <a:pt x="2023353" y="92413"/>
                    </a:cubicBezTo>
                    <a:cubicBezTo>
                      <a:pt x="2086583" y="90792"/>
                      <a:pt x="2023354" y="139430"/>
                      <a:pt x="2159541" y="150779"/>
                    </a:cubicBezTo>
                    <a:cubicBezTo>
                      <a:pt x="2295728" y="162128"/>
                      <a:pt x="2662137" y="179961"/>
                      <a:pt x="2840477" y="16050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4" name="자유형 23"/>
              <p:cNvSpPr/>
              <p:nvPr/>
            </p:nvSpPr>
            <p:spPr>
              <a:xfrm>
                <a:off x="5787546" y="2567889"/>
                <a:ext cx="2851199" cy="155189"/>
              </a:xfrm>
              <a:custGeom>
                <a:avLst/>
                <a:gdLst>
                  <a:gd name="connsiteX0" fmla="*/ 0 w 2850205"/>
                  <a:gd name="connsiteY0" fmla="*/ 155643 h 155643"/>
                  <a:gd name="connsiteX1" fmla="*/ 301558 w 2850205"/>
                  <a:gd name="connsiteY1" fmla="*/ 116732 h 155643"/>
                  <a:gd name="connsiteX2" fmla="*/ 466928 w 2850205"/>
                  <a:gd name="connsiteY2" fmla="*/ 29183 h 155643"/>
                  <a:gd name="connsiteX3" fmla="*/ 690664 w 2850205"/>
                  <a:gd name="connsiteY3" fmla="*/ 116732 h 155643"/>
                  <a:gd name="connsiteX4" fmla="*/ 992222 w 2850205"/>
                  <a:gd name="connsiteY4" fmla="*/ 136187 h 155643"/>
                  <a:gd name="connsiteX5" fmla="*/ 1206230 w 2850205"/>
                  <a:gd name="connsiteY5" fmla="*/ 136187 h 155643"/>
                  <a:gd name="connsiteX6" fmla="*/ 1721796 w 2850205"/>
                  <a:gd name="connsiteY6" fmla="*/ 136187 h 155643"/>
                  <a:gd name="connsiteX7" fmla="*/ 1945532 w 2850205"/>
                  <a:gd name="connsiteY7" fmla="*/ 68094 h 155643"/>
                  <a:gd name="connsiteX8" fmla="*/ 2101175 w 2850205"/>
                  <a:gd name="connsiteY8" fmla="*/ 0 h 155643"/>
                  <a:gd name="connsiteX9" fmla="*/ 2237362 w 2850205"/>
                  <a:gd name="connsiteY9" fmla="*/ 68094 h 155643"/>
                  <a:gd name="connsiteX10" fmla="*/ 2402732 w 2850205"/>
                  <a:gd name="connsiteY10" fmla="*/ 126460 h 155643"/>
                  <a:gd name="connsiteX11" fmla="*/ 2850205 w 2850205"/>
                  <a:gd name="connsiteY11" fmla="*/ 126460 h 15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0205" h="155643">
                    <a:moveTo>
                      <a:pt x="0" y="155643"/>
                    </a:moveTo>
                    <a:cubicBezTo>
                      <a:pt x="111868" y="146726"/>
                      <a:pt x="223737" y="137809"/>
                      <a:pt x="301558" y="116732"/>
                    </a:cubicBezTo>
                    <a:cubicBezTo>
                      <a:pt x="379379" y="95655"/>
                      <a:pt x="402077" y="29183"/>
                      <a:pt x="466928" y="29183"/>
                    </a:cubicBezTo>
                    <a:cubicBezTo>
                      <a:pt x="531779" y="29183"/>
                      <a:pt x="603115" y="98898"/>
                      <a:pt x="690664" y="116732"/>
                    </a:cubicBezTo>
                    <a:cubicBezTo>
                      <a:pt x="778213" y="134566"/>
                      <a:pt x="906294" y="132945"/>
                      <a:pt x="992222" y="136187"/>
                    </a:cubicBezTo>
                    <a:cubicBezTo>
                      <a:pt x="1078150" y="139429"/>
                      <a:pt x="1206230" y="136187"/>
                      <a:pt x="1206230" y="136187"/>
                    </a:cubicBezTo>
                    <a:cubicBezTo>
                      <a:pt x="1327826" y="136187"/>
                      <a:pt x="1598579" y="147536"/>
                      <a:pt x="1721796" y="136187"/>
                    </a:cubicBezTo>
                    <a:cubicBezTo>
                      <a:pt x="1845013" y="124838"/>
                      <a:pt x="1882302" y="90792"/>
                      <a:pt x="1945532" y="68094"/>
                    </a:cubicBezTo>
                    <a:cubicBezTo>
                      <a:pt x="2008762" y="45396"/>
                      <a:pt x="2052537" y="0"/>
                      <a:pt x="2101175" y="0"/>
                    </a:cubicBezTo>
                    <a:cubicBezTo>
                      <a:pt x="2149813" y="0"/>
                      <a:pt x="2187103" y="47017"/>
                      <a:pt x="2237362" y="68094"/>
                    </a:cubicBezTo>
                    <a:cubicBezTo>
                      <a:pt x="2287622" y="89171"/>
                      <a:pt x="2300591" y="116732"/>
                      <a:pt x="2402732" y="126460"/>
                    </a:cubicBezTo>
                    <a:cubicBezTo>
                      <a:pt x="2504873" y="136188"/>
                      <a:pt x="2677539" y="131324"/>
                      <a:pt x="2850205" y="12646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5787546" y="2849169"/>
                <a:ext cx="2851199" cy="206456"/>
              </a:xfrm>
              <a:custGeom>
                <a:avLst/>
                <a:gdLst>
                  <a:gd name="connsiteX0" fmla="*/ 0 w 2850205"/>
                  <a:gd name="connsiteY0" fmla="*/ 204281 h 204281"/>
                  <a:gd name="connsiteX1" fmla="*/ 282103 w 2850205"/>
                  <a:gd name="connsiteY1" fmla="*/ 175098 h 204281"/>
                  <a:gd name="connsiteX2" fmla="*/ 505839 w 2850205"/>
                  <a:gd name="connsiteY2" fmla="*/ 126460 h 204281"/>
                  <a:gd name="connsiteX3" fmla="*/ 758758 w 2850205"/>
                  <a:gd name="connsiteY3" fmla="*/ 165370 h 204281"/>
                  <a:gd name="connsiteX4" fmla="*/ 1021405 w 2850205"/>
                  <a:gd name="connsiteY4" fmla="*/ 184826 h 204281"/>
                  <a:gd name="connsiteX5" fmla="*/ 1157592 w 2850205"/>
                  <a:gd name="connsiteY5" fmla="*/ 175098 h 204281"/>
                  <a:gd name="connsiteX6" fmla="*/ 1702341 w 2850205"/>
                  <a:gd name="connsiteY6" fmla="*/ 175098 h 204281"/>
                  <a:gd name="connsiteX7" fmla="*/ 1906622 w 2850205"/>
                  <a:gd name="connsiteY7" fmla="*/ 107005 h 204281"/>
                  <a:gd name="connsiteX8" fmla="*/ 2081720 w 2850205"/>
                  <a:gd name="connsiteY8" fmla="*/ 9728 h 204281"/>
                  <a:gd name="connsiteX9" fmla="*/ 2256817 w 2850205"/>
                  <a:gd name="connsiteY9" fmla="*/ 48639 h 204281"/>
                  <a:gd name="connsiteX10" fmla="*/ 2383277 w 2850205"/>
                  <a:gd name="connsiteY10" fmla="*/ 145915 h 204281"/>
                  <a:gd name="connsiteX11" fmla="*/ 2441643 w 2850205"/>
                  <a:gd name="connsiteY11" fmla="*/ 165370 h 204281"/>
                  <a:gd name="connsiteX12" fmla="*/ 2850205 w 2850205"/>
                  <a:gd name="connsiteY12" fmla="*/ 165370 h 20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205" h="204281">
                    <a:moveTo>
                      <a:pt x="0" y="204281"/>
                    </a:moveTo>
                    <a:cubicBezTo>
                      <a:pt x="98898" y="196174"/>
                      <a:pt x="197797" y="188068"/>
                      <a:pt x="282103" y="175098"/>
                    </a:cubicBezTo>
                    <a:cubicBezTo>
                      <a:pt x="366410" y="162128"/>
                      <a:pt x="426397" y="128081"/>
                      <a:pt x="505839" y="126460"/>
                    </a:cubicBezTo>
                    <a:cubicBezTo>
                      <a:pt x="585281" y="124839"/>
                      <a:pt x="672830" y="155642"/>
                      <a:pt x="758758" y="165370"/>
                    </a:cubicBezTo>
                    <a:cubicBezTo>
                      <a:pt x="844686" y="175098"/>
                      <a:pt x="954933" y="183205"/>
                      <a:pt x="1021405" y="184826"/>
                    </a:cubicBezTo>
                    <a:cubicBezTo>
                      <a:pt x="1087877" y="186447"/>
                      <a:pt x="1044103" y="176719"/>
                      <a:pt x="1157592" y="175098"/>
                    </a:cubicBezTo>
                    <a:cubicBezTo>
                      <a:pt x="1271081" y="173477"/>
                      <a:pt x="1577503" y="186447"/>
                      <a:pt x="1702341" y="175098"/>
                    </a:cubicBezTo>
                    <a:cubicBezTo>
                      <a:pt x="1827179" y="163749"/>
                      <a:pt x="1843392" y="134567"/>
                      <a:pt x="1906622" y="107005"/>
                    </a:cubicBezTo>
                    <a:cubicBezTo>
                      <a:pt x="1969852" y="79443"/>
                      <a:pt x="2023354" y="19456"/>
                      <a:pt x="2081720" y="9728"/>
                    </a:cubicBezTo>
                    <a:cubicBezTo>
                      <a:pt x="2140086" y="0"/>
                      <a:pt x="2206558" y="25941"/>
                      <a:pt x="2256817" y="48639"/>
                    </a:cubicBezTo>
                    <a:cubicBezTo>
                      <a:pt x="2307077" y="71337"/>
                      <a:pt x="2352473" y="126460"/>
                      <a:pt x="2383277" y="145915"/>
                    </a:cubicBezTo>
                    <a:cubicBezTo>
                      <a:pt x="2414081" y="165370"/>
                      <a:pt x="2363822" y="162128"/>
                      <a:pt x="2441643" y="165370"/>
                    </a:cubicBezTo>
                    <a:cubicBezTo>
                      <a:pt x="2519464" y="168612"/>
                      <a:pt x="2783733" y="165370"/>
                      <a:pt x="2850205" y="16537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6" name="자유형 25"/>
              <p:cNvSpPr/>
              <p:nvPr/>
            </p:nvSpPr>
            <p:spPr>
              <a:xfrm>
                <a:off x="5787546" y="3129062"/>
                <a:ext cx="2851199" cy="328390"/>
              </a:xfrm>
              <a:custGeom>
                <a:avLst/>
                <a:gdLst>
                  <a:gd name="connsiteX0" fmla="*/ 0 w 2850205"/>
                  <a:gd name="connsiteY0" fmla="*/ 324255 h 329119"/>
                  <a:gd name="connsiteX1" fmla="*/ 1459149 w 2850205"/>
                  <a:gd name="connsiteY1" fmla="*/ 324255 h 329119"/>
                  <a:gd name="connsiteX2" fmla="*/ 1614792 w 2850205"/>
                  <a:gd name="connsiteY2" fmla="*/ 304800 h 329119"/>
                  <a:gd name="connsiteX3" fmla="*/ 1857983 w 2850205"/>
                  <a:gd name="connsiteY3" fmla="*/ 178340 h 329119"/>
                  <a:gd name="connsiteX4" fmla="*/ 2033081 w 2850205"/>
                  <a:gd name="connsiteY4" fmla="*/ 32425 h 329119"/>
                  <a:gd name="connsiteX5" fmla="*/ 2208179 w 2850205"/>
                  <a:gd name="connsiteY5" fmla="*/ 22698 h 329119"/>
                  <a:gd name="connsiteX6" fmla="*/ 2402732 w 2850205"/>
                  <a:gd name="connsiteY6" fmla="*/ 168613 h 329119"/>
                  <a:gd name="connsiteX7" fmla="*/ 2548647 w 2850205"/>
                  <a:gd name="connsiteY7" fmla="*/ 285345 h 329119"/>
                  <a:gd name="connsiteX8" fmla="*/ 2850205 w 2850205"/>
                  <a:gd name="connsiteY8" fmla="*/ 295072 h 32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0205" h="329119">
                    <a:moveTo>
                      <a:pt x="0" y="324255"/>
                    </a:moveTo>
                    <a:lnTo>
                      <a:pt x="1459149" y="324255"/>
                    </a:lnTo>
                    <a:cubicBezTo>
                      <a:pt x="1728281" y="321013"/>
                      <a:pt x="1548320" y="329119"/>
                      <a:pt x="1614792" y="304800"/>
                    </a:cubicBezTo>
                    <a:cubicBezTo>
                      <a:pt x="1681264" y="280481"/>
                      <a:pt x="1788268" y="223736"/>
                      <a:pt x="1857983" y="178340"/>
                    </a:cubicBezTo>
                    <a:cubicBezTo>
                      <a:pt x="1927698" y="132944"/>
                      <a:pt x="1974715" y="58365"/>
                      <a:pt x="2033081" y="32425"/>
                    </a:cubicBezTo>
                    <a:cubicBezTo>
                      <a:pt x="2091447" y="6485"/>
                      <a:pt x="2146571" y="0"/>
                      <a:pt x="2208179" y="22698"/>
                    </a:cubicBezTo>
                    <a:cubicBezTo>
                      <a:pt x="2269787" y="45396"/>
                      <a:pt x="2345987" y="124839"/>
                      <a:pt x="2402732" y="168613"/>
                    </a:cubicBezTo>
                    <a:cubicBezTo>
                      <a:pt x="2459477" y="212387"/>
                      <a:pt x="2474068" y="264269"/>
                      <a:pt x="2548647" y="285345"/>
                    </a:cubicBezTo>
                    <a:cubicBezTo>
                      <a:pt x="2623226" y="306421"/>
                      <a:pt x="2798324" y="291830"/>
                      <a:pt x="2850205" y="29507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>
                <a:off x="5714087" y="3713790"/>
                <a:ext cx="3430323" cy="27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rot="5400000" flipH="1" flipV="1">
                <a:off x="4607144" y="2607911"/>
                <a:ext cx="2215594" cy="1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47" name="TextBox 44"/>
            <p:cNvSpPr txBox="1">
              <a:spLocks noChangeArrowheads="1"/>
            </p:cNvSpPr>
            <p:nvPr/>
          </p:nvSpPr>
          <p:spPr bwMode="auto">
            <a:xfrm>
              <a:off x="3643306" y="6429396"/>
              <a:ext cx="9180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High M.W.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48" name="TextBox 45"/>
            <p:cNvSpPr txBox="1">
              <a:spLocks noChangeArrowheads="1"/>
            </p:cNvSpPr>
            <p:nvPr/>
          </p:nvSpPr>
          <p:spPr bwMode="auto">
            <a:xfrm>
              <a:off x="5072066" y="6429396"/>
              <a:ext cx="8651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Low M.W.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49" name="TextBox 51"/>
            <p:cNvSpPr txBox="1">
              <a:spLocks noChangeArrowheads="1"/>
            </p:cNvSpPr>
            <p:nvPr/>
          </p:nvSpPr>
          <p:spPr bwMode="auto">
            <a:xfrm>
              <a:off x="6000760" y="6429396"/>
              <a:ext cx="10294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Elution time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0" name="TextBox 53"/>
            <p:cNvSpPr txBox="1">
              <a:spLocks noChangeArrowheads="1"/>
            </p:cNvSpPr>
            <p:nvPr/>
          </p:nvSpPr>
          <p:spPr bwMode="auto">
            <a:xfrm>
              <a:off x="6143636" y="4929198"/>
              <a:ext cx="15744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Ph-NO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/CH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=1/7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1" name="TextBox 54"/>
            <p:cNvSpPr txBox="1">
              <a:spLocks noChangeArrowheads="1"/>
            </p:cNvSpPr>
            <p:nvPr/>
          </p:nvSpPr>
          <p:spPr bwMode="auto">
            <a:xfrm>
              <a:off x="6143636" y="5214950"/>
              <a:ext cx="16594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Ph-NO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/CH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=1/15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2" name="TextBox 55"/>
            <p:cNvSpPr txBox="1">
              <a:spLocks noChangeArrowheads="1"/>
            </p:cNvSpPr>
            <p:nvPr/>
          </p:nvSpPr>
          <p:spPr bwMode="auto">
            <a:xfrm>
              <a:off x="6143636" y="5500702"/>
              <a:ext cx="6431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CH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endParaRPr kumimoji="0" lang="ko-KR" altLang="en-US" sz="1200" baseline="-25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3" name="TextBox 56"/>
            <p:cNvSpPr txBox="1">
              <a:spLocks noChangeArrowheads="1"/>
            </p:cNvSpPr>
            <p:nvPr/>
          </p:nvSpPr>
          <p:spPr bwMode="auto">
            <a:xfrm>
              <a:off x="6157183" y="5795207"/>
              <a:ext cx="17732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CH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/benzene=10/1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4" name="TextBox 57"/>
            <p:cNvSpPr txBox="1">
              <a:spLocks noChangeArrowheads="1"/>
            </p:cNvSpPr>
            <p:nvPr/>
          </p:nvSpPr>
          <p:spPr bwMode="auto">
            <a:xfrm>
              <a:off x="6156344" y="6080959"/>
              <a:ext cx="16882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CH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/benzene=2/1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5" name="TextBox 58"/>
            <p:cNvSpPr txBox="1">
              <a:spLocks noChangeArrowheads="1"/>
            </p:cNvSpPr>
            <p:nvPr/>
          </p:nvSpPr>
          <p:spPr bwMode="auto">
            <a:xfrm>
              <a:off x="6500826" y="4643446"/>
              <a:ext cx="9932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Rxn solvent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56" name="TextBox 59"/>
            <p:cNvSpPr txBox="1">
              <a:spLocks noChangeArrowheads="1"/>
            </p:cNvSpPr>
            <p:nvPr/>
          </p:nvSpPr>
          <p:spPr bwMode="auto">
            <a:xfrm>
              <a:off x="4500562" y="4643446"/>
              <a:ext cx="1003779" cy="20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Due to      &amp;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5857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77" y="4675660"/>
              <a:ext cx="171451" cy="2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49" y="4672629"/>
              <a:ext cx="171451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직선 화살표 연결선 17"/>
            <p:cNvCxnSpPr>
              <a:stCxn id="35856" idx="1"/>
            </p:cNvCxnSpPr>
            <p:nvPr/>
          </p:nvCxnSpPr>
          <p:spPr>
            <a:xfrm flipH="1">
              <a:off x="4214213" y="4743881"/>
              <a:ext cx="286081" cy="1131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0" name="TextBox 64"/>
            <p:cNvSpPr txBox="1">
              <a:spLocks noChangeArrowheads="1"/>
            </p:cNvSpPr>
            <p:nvPr/>
          </p:nvSpPr>
          <p:spPr bwMode="auto">
            <a:xfrm>
              <a:off x="5164257" y="6215082"/>
              <a:ext cx="9079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Due to k</a:t>
              </a:r>
              <a:r>
                <a:rPr kumimoji="0" lang="en-US" altLang="ko-KR" sz="1200" baseline="-25000">
                  <a:latin typeface="맑은 고딕" pitchFamily="50" charset="-127"/>
                  <a:ea typeface="맑은 고딕" pitchFamily="50" charset="-127"/>
                </a:rPr>
                <a:t>p</a:t>
              </a:r>
              <a:r>
                <a:rPr kumimoji="0" lang="en-US" altLang="ko-KR" sz="1200" baseline="30000">
                  <a:latin typeface="맑은 고딕" pitchFamily="50" charset="-127"/>
                  <a:ea typeface="맑은 고딕" pitchFamily="50" charset="-127"/>
                </a:rPr>
                <a:t>c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0" name="직선 화살표 연결선 19"/>
            <p:cNvCxnSpPr>
              <a:stCxn id="35860" idx="0"/>
              <a:endCxn id="26" idx="5"/>
            </p:cNvCxnSpPr>
            <p:nvPr/>
          </p:nvCxnSpPr>
          <p:spPr>
            <a:xfrm rot="16200000" flipV="1">
              <a:off x="5519318" y="6116352"/>
              <a:ext cx="195097" cy="1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67"/>
            <p:cNvSpPr txBox="1">
              <a:spLocks noChangeArrowheads="1"/>
            </p:cNvSpPr>
            <p:nvPr/>
          </p:nvSpPr>
          <p:spPr bwMode="auto">
            <a:xfrm>
              <a:off x="2571736" y="5643578"/>
              <a:ext cx="1206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G.P.C. results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5843" name="직사각형 29"/>
          <p:cNvSpPr>
            <a:spLocks noChangeArrowheads="1"/>
          </p:cNvSpPr>
          <p:nvPr/>
        </p:nvSpPr>
        <p:spPr bwMode="auto">
          <a:xfrm>
            <a:off x="876300" y="404813"/>
            <a:ext cx="70564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⇒ K</a:t>
            </a:r>
            <a:r>
              <a:rPr kumimoji="0" lang="en-US" altLang="ko-KR" sz="1600" baseline="-25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is faster than       and 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then there would be unimodel molecular weight distribution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K</a:t>
            </a:r>
            <a:r>
              <a:rPr kumimoji="0" lang="en-US" altLang="ko-KR" sz="1600" baseline="-25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is </a:t>
            </a:r>
            <a:r>
              <a:rPr kumimoji="0" lang="en-US" altLang="ko-KR" sz="16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obviously slower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∴ bimodal M.W.D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kumimoji="0" lang="en-US" altLang="ko-KR" sz="2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540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54025"/>
            <a:ext cx="22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17475" y="141288"/>
            <a:ext cx="8229600" cy="5840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7 criteria for living polymerization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/>
              <a:t>	by Quirk, poly. Int. (1992), vol.27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1)	Polymerization proceeds until [M]=0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Addition of more monomer results in continuous polymerization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2)	    Is a linear function of conversion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∴ not a sufficient criteria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en-US" altLang="ko-KR" sz="1600" dirty="0" smtClean="0"/>
              <a:t>Number of polymer molecules remains constant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→ also possible when termination occurs w/o C.T.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∴ necessary but not sufficient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4)	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if there is C.T. </a:t>
            </a:r>
            <a:r>
              <a:rPr lang="en-US" altLang="ko-KR" sz="1600" dirty="0" err="1" smtClean="0"/>
              <a:t>rxn</a:t>
            </a:r>
            <a:r>
              <a:rPr lang="en-US" altLang="ko-KR" sz="1600" dirty="0" smtClean="0"/>
              <a:t>,      (</a:t>
            </a:r>
            <a:r>
              <a:rPr lang="en-US" altLang="ko-KR" sz="1600" dirty="0" err="1" smtClean="0"/>
              <a:t>obs</a:t>
            </a:r>
            <a:r>
              <a:rPr lang="en-US" altLang="ko-KR" sz="1600" dirty="0" smtClean="0"/>
              <a:t>) &lt;    (cal)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 startAt="5"/>
              <a:defRPr/>
            </a:pPr>
            <a:r>
              <a:rPr lang="en-US" altLang="ko-KR" sz="1600" dirty="0" smtClean="0"/>
              <a:t>Narrow molecular weight distribution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ie</a:t>
            </a:r>
            <a:r>
              <a:rPr lang="en-US" altLang="ko-KR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70050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36870" name="그룹 15"/>
          <p:cNvGrpSpPr>
            <a:grpSpLocks/>
          </p:cNvGrpSpPr>
          <p:nvPr/>
        </p:nvGrpSpPr>
        <p:grpSpPr bwMode="auto">
          <a:xfrm>
            <a:off x="1857375" y="1908175"/>
            <a:ext cx="1785938" cy="1092200"/>
            <a:chOff x="1857356" y="1929596"/>
            <a:chExt cx="1785950" cy="1092801"/>
          </a:xfrm>
        </p:grpSpPr>
        <p:cxnSp>
          <p:nvCxnSpPr>
            <p:cNvPr id="8" name="직선 화살표 연결선 7"/>
            <p:cNvCxnSpPr/>
            <p:nvPr/>
          </p:nvCxnSpPr>
          <p:spPr>
            <a:xfrm rot="5400000" flipH="1" flipV="1">
              <a:off x="1642810" y="2356869"/>
              <a:ext cx="857722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2071670" y="2785730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2071670" y="2070962"/>
              <a:ext cx="1285884" cy="714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3"/>
            <p:cNvSpPr txBox="1">
              <a:spLocks noChangeArrowheads="1"/>
            </p:cNvSpPr>
            <p:nvPr/>
          </p:nvSpPr>
          <p:spPr bwMode="auto">
            <a:xfrm>
              <a:off x="3000364" y="2714620"/>
              <a:ext cx="5972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conv.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688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143116"/>
              <a:ext cx="240031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149725"/>
            <a:ext cx="152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3687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781550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781550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7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405438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36879" name="TextBox 24"/>
          <p:cNvSpPr txBox="1">
            <a:spLocks noChangeArrowheads="1"/>
          </p:cNvSpPr>
          <p:nvPr/>
        </p:nvSpPr>
        <p:spPr bwMode="auto">
          <a:xfrm>
            <a:off x="2808288" y="5370513"/>
            <a:ext cx="142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Poisson M.W.D.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880" name="직사각형 3"/>
          <p:cNvSpPr>
            <a:spLocks noChangeArrowheads="1"/>
          </p:cNvSpPr>
          <p:nvPr/>
        </p:nvSpPr>
        <p:spPr bwMode="auto">
          <a:xfrm>
            <a:off x="4427538" y="1789113"/>
            <a:ext cx="2574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※ linear plot is also possible when termination occurs w/o C.T.</a:t>
            </a:r>
          </a:p>
        </p:txBody>
      </p:sp>
      <p:sp>
        <p:nvSpPr>
          <p:cNvPr id="36881" name="직사각형 5"/>
          <p:cNvSpPr>
            <a:spLocks noChangeArrowheads="1"/>
          </p:cNvSpPr>
          <p:nvPr/>
        </p:nvSpPr>
        <p:spPr bwMode="auto">
          <a:xfrm>
            <a:off x="36513" y="5807075"/>
            <a:ext cx="8369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AutoNum type="arabicParenR" startAt="6"/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Block copolymer preparation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7)	Quantitative chain end fuctionalization</a:t>
            </a:r>
          </a:p>
        </p:txBody>
      </p:sp>
      <p:sp>
        <p:nvSpPr>
          <p:cNvPr id="36882" name="직사각형 6"/>
          <p:cNvSpPr>
            <a:spLocks noChangeArrowheads="1"/>
          </p:cNvSpPr>
          <p:nvPr/>
        </p:nvSpPr>
        <p:spPr bwMode="auto">
          <a:xfrm>
            <a:off x="66675" y="6446838"/>
            <a:ext cx="9185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⇒ found in many anionic polymerization, How about cationic polymerization?</a:t>
            </a:r>
          </a:p>
        </p:txBody>
      </p:sp>
    </p:spTree>
    <p:extLst>
      <p:ext uri="{BB962C8B-B14F-4D97-AF65-F5344CB8AC3E}">
        <p14:creationId xmlns:p14="http://schemas.microsoft.com/office/powerpoint/2010/main" val="40203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※ Requirement for Poisson M.W.D.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ⅰ) growth occurs by consecutive addition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ⅱ) all chain-ends are equally reactive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ⅲ) all chain-ends, active-ends are present at start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ⅳ) no chain termination or chain transfer</a:t>
            </a:r>
          </a:p>
          <a:p>
            <a:pPr lvl="1" eaLnBrk="1" hangingPunct="1">
              <a:buFont typeface="Arial" charset="0"/>
              <a:buNone/>
            </a:pPr>
            <a:endParaRPr lang="en-US" altLang="ko-KR" sz="8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⇒ k</a:t>
            </a:r>
            <a:r>
              <a:rPr lang="en-US" altLang="ko-KR" sz="1600" baseline="-25000" smtClean="0"/>
              <a:t>i</a:t>
            </a:r>
            <a:r>
              <a:rPr lang="en-US" altLang="ko-KR" sz="1600" smtClean="0"/>
              <a:t> vs. k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 ratio is very important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</a:t>
            </a:r>
            <a:r>
              <a:rPr lang="en-US" altLang="ko-KR" sz="1400" smtClean="0"/>
              <a:t>ex) </a:t>
            </a:r>
            <a:r>
              <a:rPr lang="en-US" altLang="ko-KR" sz="1400" i="1" smtClean="0"/>
              <a:t>J. Chem. Phys. 28, 91 </a:t>
            </a:r>
            <a:r>
              <a:rPr lang="en-US" altLang="ko-KR" sz="1400" smtClean="0"/>
              <a:t>(1958)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∴ narrow M.W.D. is possible when k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 / k</a:t>
            </a:r>
            <a:r>
              <a:rPr lang="en-US" altLang="ko-KR" sz="1600" baseline="-25000" smtClean="0"/>
              <a:t>i</a:t>
            </a:r>
            <a:r>
              <a:rPr lang="en-US" altLang="ko-KR" sz="1600" smtClean="0"/>
              <a:t> &lt;10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※ Narrow M.W.D. is possible for other cases such as mixture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ex)  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85938" y="2457450"/>
          <a:ext cx="24288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38"/>
                <a:gridCol w="1214438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+mn-lt"/>
                          <a:ea typeface="+mn-ea"/>
                        </a:rPr>
                        <a:t>k</a:t>
                      </a:r>
                      <a:r>
                        <a:rPr lang="en-US" altLang="ko-KR" sz="1400" baseline="-25000" dirty="0" err="1" smtClean="0">
                          <a:latin typeface="+mn-lt"/>
                          <a:ea typeface="+mn-ea"/>
                        </a:rPr>
                        <a:t>p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en-US" altLang="ko-KR" sz="1400" dirty="0" err="1" smtClean="0">
                          <a:latin typeface="+mn-lt"/>
                          <a:ea typeface="+mn-ea"/>
                        </a:rPr>
                        <a:t>k</a:t>
                      </a:r>
                      <a:r>
                        <a:rPr lang="en-US" altLang="ko-KR" sz="1400" baseline="-25000" dirty="0" err="1" smtClean="0">
                          <a:latin typeface="+mn-lt"/>
                          <a:ea typeface="+mn-ea"/>
                        </a:rPr>
                        <a:t>i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P.D.I.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0.1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1.008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0.5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1.01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1.019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?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en-US" altLang="ko-KR" sz="1400" baseline="30000" dirty="0" smtClean="0"/>
                        <a:t>6</a:t>
                      </a:r>
                      <a:endParaRPr lang="ko-KR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1.25</a:t>
                      </a:r>
                      <a:endParaRPr lang="ko-KR" altLang="en-US" sz="14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379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920" name="Rectangle 1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7921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7922" name="Rectangle 18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7923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7924" name="Rectangle 20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7925" name="Rectangle 21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37926" name="그룹 28"/>
          <p:cNvGrpSpPr>
            <a:grpSpLocks/>
          </p:cNvGrpSpPr>
          <p:nvPr/>
        </p:nvGrpSpPr>
        <p:grpSpPr bwMode="auto">
          <a:xfrm>
            <a:off x="1785938" y="5286375"/>
            <a:ext cx="4356100" cy="1651000"/>
            <a:chOff x="1785918" y="5286388"/>
            <a:chExt cx="4356288" cy="1651147"/>
          </a:xfrm>
        </p:grpSpPr>
        <p:pic>
          <p:nvPicPr>
            <p:cNvPr id="37927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5286388"/>
              <a:ext cx="29908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8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5524513"/>
              <a:ext cx="14478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9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5762638"/>
              <a:ext cx="29908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0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6286520"/>
              <a:ext cx="10953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1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6524645"/>
              <a:ext cx="11239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2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638" y="6308885"/>
              <a:ext cx="12858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오른쪽 대괄호 25"/>
            <p:cNvSpPr/>
            <p:nvPr/>
          </p:nvSpPr>
          <p:spPr>
            <a:xfrm>
              <a:off x="4802298" y="5349894"/>
              <a:ext cx="71440" cy="642995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7934" name="TextBox 26"/>
            <p:cNvSpPr txBox="1">
              <a:spLocks noChangeArrowheads="1"/>
            </p:cNvSpPr>
            <p:nvPr/>
          </p:nvSpPr>
          <p:spPr bwMode="auto">
            <a:xfrm>
              <a:off x="4857752" y="5500702"/>
              <a:ext cx="12844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Living system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아래쪽 화살표 27"/>
            <p:cNvSpPr/>
            <p:nvPr/>
          </p:nvSpPr>
          <p:spPr>
            <a:xfrm>
              <a:off x="3214730" y="6072271"/>
              <a:ext cx="142881" cy="1428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0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Quasi-living </a:t>
            </a:r>
            <a:r>
              <a:rPr lang="en-US" altLang="ko-KR" sz="2000" dirty="0" err="1" smtClean="0">
                <a:solidFill>
                  <a:srgbClr val="00B050"/>
                </a:solidFill>
              </a:rPr>
              <a:t>carbocationic</a:t>
            </a:r>
            <a:r>
              <a:rPr lang="en-US" altLang="ko-KR" sz="2000" dirty="0" smtClean="0">
                <a:solidFill>
                  <a:srgbClr val="00B050"/>
                </a:solidFill>
              </a:rPr>
              <a:t> polymerization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⇒ </a:t>
            </a:r>
            <a:r>
              <a:rPr lang="en-US" altLang="ko-KR" sz="1600" dirty="0" err="1" smtClean="0"/>
              <a:t>Carbocations</a:t>
            </a:r>
            <a:r>
              <a:rPr lang="en-US" altLang="ko-KR" sz="1600" dirty="0" smtClean="0"/>
              <a:t> are so reactive that C.T. &amp; terminations are facile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∴hard to get living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⇒ 1980</a:t>
            </a:r>
            <a:r>
              <a:rPr lang="en-US" altLang="ko-KR" sz="1600" baseline="30000" dirty="0" smtClean="0"/>
              <a:t>th</a:t>
            </a:r>
            <a:r>
              <a:rPr lang="en-US" altLang="ko-KR" sz="1600" dirty="0" smtClean="0"/>
              <a:t> Kennedy et al. at U. Akron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∙ Absence or reversibility of termination and/or C.T.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∙ Monomers are mostly consumed by propagation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- See p.403 examples -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Ex)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∙ The active-end is not a </a:t>
            </a:r>
            <a:r>
              <a:rPr lang="en-US" altLang="ko-KR" sz="1600" dirty="0" err="1" smtClean="0"/>
              <a:t>carbocation</a:t>
            </a:r>
            <a:endParaRPr lang="en-US" altLang="ko-K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    ∴ not very reactive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∙ The active-end is not totally covalent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    ∴ reactive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⇒ no termination, no C.T.	 ∴ pseudo living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2000" dirty="0"/>
          </a:p>
        </p:txBody>
      </p:sp>
      <p:grpSp>
        <p:nvGrpSpPr>
          <p:cNvPr id="38915" name="그룹 8"/>
          <p:cNvGrpSpPr>
            <a:grpSpLocks/>
          </p:cNvGrpSpPr>
          <p:nvPr/>
        </p:nvGrpSpPr>
        <p:grpSpPr bwMode="auto">
          <a:xfrm>
            <a:off x="1476375" y="2492375"/>
            <a:ext cx="6499225" cy="1360488"/>
            <a:chOff x="1785918" y="3929066"/>
            <a:chExt cx="6499225" cy="1359600"/>
          </a:xfrm>
        </p:grpSpPr>
        <p:graphicFrame>
          <p:nvGraphicFramePr>
            <p:cNvPr id="38916" name="Object 2"/>
            <p:cNvGraphicFramePr>
              <a:graphicFrameLocks noChangeAspect="1"/>
            </p:cNvGraphicFramePr>
            <p:nvPr/>
          </p:nvGraphicFramePr>
          <p:xfrm>
            <a:off x="1785918" y="4190116"/>
            <a:ext cx="6499225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0" name="CS ChemDraw Drawing" r:id="rId3" imgW="6499564" imgH="1098516" progId="ChemDraw.Document.6.0">
                    <p:embed/>
                  </p:oleObj>
                </mc:Choice>
                <mc:Fallback>
                  <p:oleObj name="CS ChemDraw Drawing" r:id="rId3" imgW="6499564" imgH="1098516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4190116"/>
                          <a:ext cx="6499225" cy="1098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7" name="TextBox 4"/>
            <p:cNvSpPr txBox="1">
              <a:spLocks noChangeArrowheads="1"/>
            </p:cNvSpPr>
            <p:nvPr/>
          </p:nvSpPr>
          <p:spPr bwMode="auto">
            <a:xfrm>
              <a:off x="2357422" y="3929066"/>
              <a:ext cx="3834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+</a:t>
              </a:r>
              <a:r>
                <a:rPr kumimoji="0" lang="el-GR" altLang="ko-KR" sz="1200">
                  <a:latin typeface="맑은 고딕" pitchFamily="50" charset="-127"/>
                  <a:ea typeface="맑은 고딕" pitchFamily="50" charset="-127"/>
                </a:rPr>
                <a:t>δ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918" name="TextBox 5"/>
            <p:cNvSpPr txBox="1">
              <a:spLocks noChangeArrowheads="1"/>
            </p:cNvSpPr>
            <p:nvPr/>
          </p:nvSpPr>
          <p:spPr bwMode="auto">
            <a:xfrm>
              <a:off x="6357950" y="4071942"/>
              <a:ext cx="3834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+</a:t>
              </a:r>
              <a:r>
                <a:rPr kumimoji="0" lang="el-GR" altLang="ko-KR" sz="1200">
                  <a:latin typeface="맑은 고딕" pitchFamily="50" charset="-127"/>
                  <a:ea typeface="맑은 고딕" pitchFamily="50" charset="-127"/>
                </a:rPr>
                <a:t>δ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7072330" y="4071942"/>
              <a:ext cx="338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el-GR" altLang="ko-KR" sz="1200">
                  <a:latin typeface="맑은 고딕" pitchFamily="50" charset="-127"/>
                  <a:ea typeface="맑은 고딕" pitchFamily="50" charset="-127"/>
                </a:rPr>
                <a:t>δ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920" name="TextBox 7"/>
            <p:cNvSpPr txBox="1">
              <a:spLocks noChangeArrowheads="1"/>
            </p:cNvSpPr>
            <p:nvPr/>
          </p:nvSpPr>
          <p:spPr bwMode="auto">
            <a:xfrm>
              <a:off x="3071802" y="3937819"/>
              <a:ext cx="338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20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el-GR" altLang="ko-KR" sz="1200">
                  <a:latin typeface="맑은 고딕" pitchFamily="50" charset="-127"/>
                  <a:ea typeface="맑은 고딕" pitchFamily="50" charset="-127"/>
                </a:rPr>
                <a:t>δ</a:t>
              </a:r>
              <a:endParaRPr kumimoji="0" lang="ko-KR" altLang="en-US" sz="120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4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5597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Characters of propagating chain end in cationic polymerization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/>
              <a:t>⇒ 	</a:t>
            </a:r>
            <a:r>
              <a:rPr lang="en-US" altLang="ko-KR" sz="1800" dirty="0" smtClean="0">
                <a:solidFill>
                  <a:schemeClr val="tx2">
                    <a:lumMod val="75000"/>
                  </a:schemeClr>
                </a:solidFill>
              </a:rPr>
              <a:t>polar covalent bond(Ⅰ), contact ion pair(Ⅱ),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solidFill>
                  <a:schemeClr val="tx2">
                    <a:lumMod val="75000"/>
                  </a:schemeClr>
                </a:solidFill>
              </a:rPr>
              <a:t>	solvent-separated(or loose) ion pair(Ⅲ), free ion(Ⅳ)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Ⅰ and Ⅱ → living </a:t>
            </a:r>
            <a:r>
              <a:rPr lang="en-US" altLang="ko-KR" sz="1600" dirty="0" err="1" smtClean="0"/>
              <a:t>carbocationic</a:t>
            </a:r>
            <a:r>
              <a:rPr lang="en-US" altLang="ko-KR" sz="1600" dirty="0" smtClean="0"/>
              <a:t> polymerization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Ⅲ and Ⅳ → conventional uncontrolled </a:t>
            </a:r>
            <a:r>
              <a:rPr lang="en-US" altLang="ko-KR" sz="1600" dirty="0" err="1" smtClean="0"/>
              <a:t>carbocationic</a:t>
            </a:r>
            <a:r>
              <a:rPr lang="en-US" altLang="ko-KR" sz="1600" dirty="0" smtClean="0"/>
              <a:t> polymerization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Other classification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altLang="ko-KR" sz="1600" dirty="0" smtClean="0"/>
              <a:t>Free ion : Ⅳ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altLang="ko-KR" sz="1600" dirty="0" smtClean="0"/>
              <a:t>Ion pair : Ⅱ, Ⅲ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altLang="ko-KR" sz="1600" dirty="0" smtClean="0"/>
              <a:t>Covalent species : Ⅰ ⇒ very slow or no reaction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Effect of solvent on the ion pair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600" dirty="0" smtClean="0"/>
              <a:t>High polarity solvent	→ loose ion pair (Ⅲ)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600" dirty="0" smtClean="0"/>
              <a:t>Low polarity solvent	→ tight ion pair (Ⅳ)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⇒ (+) &amp; (-) charge separation is easier for high polarity solvent`</a:t>
            </a:r>
          </a:p>
        </p:txBody>
      </p:sp>
      <p:grpSp>
        <p:nvGrpSpPr>
          <p:cNvPr id="5123" name="그룹 8"/>
          <p:cNvGrpSpPr>
            <a:grpSpLocks/>
          </p:cNvGrpSpPr>
          <p:nvPr/>
        </p:nvGrpSpPr>
        <p:grpSpPr bwMode="auto">
          <a:xfrm>
            <a:off x="3117850" y="3271838"/>
            <a:ext cx="4433888" cy="584200"/>
            <a:chOff x="3119234" y="4429132"/>
            <a:chExt cx="4433909" cy="584775"/>
          </a:xfrm>
        </p:grpSpPr>
        <p:sp>
          <p:nvSpPr>
            <p:cNvPr id="6" name="오른쪽 대괄호 5"/>
            <p:cNvSpPr/>
            <p:nvPr/>
          </p:nvSpPr>
          <p:spPr>
            <a:xfrm>
              <a:off x="3119234" y="4494283"/>
              <a:ext cx="71438" cy="429047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3195222" y="4523370"/>
              <a:ext cx="404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⇒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27" name="TextBox 7"/>
            <p:cNvSpPr txBox="1">
              <a:spLocks noChangeArrowheads="1"/>
            </p:cNvSpPr>
            <p:nvPr/>
          </p:nvSpPr>
          <p:spPr bwMode="auto">
            <a:xfrm>
              <a:off x="3500430" y="4429132"/>
              <a:ext cx="4052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Major propagating species</a:t>
              </a:r>
            </a:p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Coexisting in equilibrium with each other</a:t>
              </a:r>
              <a:endParaRPr kumimoji="0" lang="ko-KR" altLang="en-US" sz="16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43195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Energetics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Using Arrhenius equation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E</a:t>
            </a:r>
            <a:r>
              <a:rPr lang="en-US" altLang="ko-KR" sz="1600" baseline="-25000" dirty="0" err="1" smtClean="0"/>
              <a:t>p</a:t>
            </a:r>
            <a:r>
              <a:rPr lang="en-US" altLang="ko-KR" sz="1600" dirty="0" smtClean="0"/>
              <a:t> for cationic polymerization ; positive but not much large  &lt; 20~25kJ/</a:t>
            </a:r>
            <a:r>
              <a:rPr lang="en-US" altLang="ko-KR" sz="1600" dirty="0" err="1" smtClean="0"/>
              <a:t>mol</a:t>
            </a:r>
            <a:endParaRPr lang="en-US" altLang="ko-KR" sz="1600" dirty="0" smtClean="0"/>
          </a:p>
          <a:p>
            <a:pPr marL="265113" lvl="1" indent="-265113" eaLnBrk="1" hangingPunct="1">
              <a:defRPr/>
            </a:pPr>
            <a:endParaRPr lang="en-US" altLang="ko-KR" sz="1600" dirty="0" smtClean="0"/>
          </a:p>
          <a:p>
            <a:pPr marL="265113" lvl="1" indent="-265113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 E</a:t>
            </a:r>
            <a:r>
              <a:rPr lang="en-US" altLang="ko-KR" sz="1600" baseline="-25000" dirty="0" smtClean="0"/>
              <a:t>t</a:t>
            </a:r>
            <a:r>
              <a:rPr lang="en-US" altLang="ko-KR" sz="1600" dirty="0" smtClean="0"/>
              <a:t> ; except the combination w/ counter ion</a:t>
            </a:r>
          </a:p>
          <a:p>
            <a:pPr marL="265113" lvl="1" indent="-265113" eaLnBrk="1" hangingPunct="1">
              <a:buFont typeface="Arial" charset="0"/>
              <a:buNone/>
              <a:defRPr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all termination involves chain cleavage</a:t>
            </a:r>
          </a:p>
          <a:p>
            <a:pPr marL="265113" lvl="1" indent="-265113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</a:t>
            </a:r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E</a:t>
            </a:r>
            <a:r>
              <a:rPr lang="en-US" altLang="ko-KR" sz="1600" baseline="-25000" dirty="0" err="1" smtClean="0"/>
              <a:t>i</a:t>
            </a:r>
            <a:r>
              <a:rPr lang="en-US" altLang="ko-KR" sz="1600" dirty="0" smtClean="0"/>
              <a:t> ; case by case</a:t>
            </a:r>
          </a:p>
          <a:p>
            <a:pPr marL="265113" lvl="1" indent="-265113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mostly involves the chain cleavage</a:t>
            </a:r>
          </a:p>
          <a:p>
            <a:pPr marL="265113" indent="-265113" eaLnBrk="1" hangingPunct="1">
              <a:defRPr/>
            </a:pPr>
            <a:endParaRPr lang="en-US" altLang="ko-KR" sz="2000" dirty="0" smtClean="0"/>
          </a:p>
          <a:p>
            <a:pPr marL="265113" indent="-265113" eaLnBrk="1" hangingPunct="1">
              <a:defRPr/>
            </a:pPr>
            <a:endParaRPr lang="en-US" altLang="ko-KR" sz="2000" dirty="0" smtClean="0"/>
          </a:p>
          <a:p>
            <a:pPr marL="265113" indent="-265113" eaLnBrk="1" hangingPunct="1">
              <a:defRPr/>
            </a:pPr>
            <a:endParaRPr lang="en-US" altLang="ko-KR" sz="2000" dirty="0" smtClean="0"/>
          </a:p>
          <a:p>
            <a:pPr marL="265113" indent="-265113" eaLnBrk="1" hangingPunct="1">
              <a:defRPr/>
            </a:pPr>
            <a:endParaRPr lang="en-US" altLang="ko-KR" sz="2000" dirty="0" smtClean="0"/>
          </a:p>
          <a:p>
            <a:pPr marL="265113" indent="-265113"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</p:txBody>
      </p:sp>
      <p:pic>
        <p:nvPicPr>
          <p:cNvPr id="3993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14375"/>
            <a:ext cx="1990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14375"/>
            <a:ext cx="100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1638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14500"/>
            <a:ext cx="1390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987550"/>
            <a:ext cx="1152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303463"/>
            <a:ext cx="3733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867150"/>
            <a:ext cx="885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159375"/>
            <a:ext cx="87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929313"/>
            <a:ext cx="1685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332538"/>
            <a:ext cx="152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7" name="Rectangle 20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sp>
        <p:nvSpPr>
          <p:cNvPr id="39960" name="Rectangle 23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/>
              <a:t/>
            </a:r>
            <a:br>
              <a:rPr lang="ko-KR" altLang="ko-KR"/>
            </a:br>
            <a:endParaRPr lang="ko-KR" altLang="ko-KR"/>
          </a:p>
        </p:txBody>
      </p:sp>
      <p:graphicFrame>
        <p:nvGraphicFramePr>
          <p:cNvPr id="39961" name="Object 24"/>
          <p:cNvGraphicFramePr>
            <a:graphicFrameLocks noChangeAspect="1"/>
          </p:cNvGraphicFramePr>
          <p:nvPr/>
        </p:nvGraphicFramePr>
        <p:xfrm>
          <a:off x="684213" y="4867275"/>
          <a:ext cx="30543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S ChemDraw Drawing" r:id="rId13" imgW="3053872" imgH="249491" progId="ChemDraw.Document.6.0">
                  <p:embed/>
                </p:oleObj>
              </mc:Choice>
              <mc:Fallback>
                <p:oleObj name="CS ChemDraw Drawing" r:id="rId13" imgW="3053872" imgH="2494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867275"/>
                        <a:ext cx="305435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63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572125"/>
            <a:ext cx="215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0125"/>
            <a:ext cx="47450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내용 개체 틀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29600" cy="5840413"/>
          </a:xfrm>
        </p:spPr>
        <p:txBody>
          <a:bodyPr/>
          <a:lstStyle/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If there is C.T.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315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40968" name="그룹 12"/>
          <p:cNvGrpSpPr>
            <a:grpSpLocks/>
          </p:cNvGrpSpPr>
          <p:nvPr/>
        </p:nvGrpSpPr>
        <p:grpSpPr bwMode="auto">
          <a:xfrm>
            <a:off x="2928938" y="1071563"/>
            <a:ext cx="2749550" cy="571500"/>
            <a:chOff x="2928926" y="1071546"/>
            <a:chExt cx="2749345" cy="571504"/>
          </a:xfrm>
        </p:grpSpPr>
        <p:pic>
          <p:nvPicPr>
            <p:cNvPr id="4097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1071546"/>
              <a:ext cx="12001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3786112" y="1357298"/>
              <a:ext cx="357160" cy="285752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0974" name="TextBox 11"/>
            <p:cNvSpPr txBox="1">
              <a:spLocks noChangeArrowheads="1"/>
            </p:cNvSpPr>
            <p:nvPr/>
          </p:nvSpPr>
          <p:spPr bwMode="auto">
            <a:xfrm>
              <a:off x="4071934" y="1335273"/>
              <a:ext cx="16063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ko-KR" altLang="en-US" sz="1400">
                  <a:latin typeface="맑은 고딕" pitchFamily="50" charset="-127"/>
                  <a:ea typeface="맑은 고딕" pitchFamily="50" charset="-127"/>
                </a:rPr>
                <a:t>→</a:t>
              </a:r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additional term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0969" name="TextBox 13"/>
          <p:cNvSpPr txBox="1">
            <a:spLocks noChangeArrowheads="1"/>
          </p:cNvSpPr>
          <p:nvPr/>
        </p:nvSpPr>
        <p:spPr bwMode="auto">
          <a:xfrm>
            <a:off x="5678488" y="1071563"/>
            <a:ext cx="216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possible at higher temp.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7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85963"/>
            <a:ext cx="3559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1" name="Object 8"/>
          <p:cNvGraphicFramePr>
            <a:graphicFrameLocks noChangeAspect="1"/>
          </p:cNvGraphicFramePr>
          <p:nvPr/>
        </p:nvGraphicFramePr>
        <p:xfrm>
          <a:off x="3735388" y="2644775"/>
          <a:ext cx="30273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CS ChemDraw Drawing" r:id="rId6" imgW="3027967" imgH="709818" progId="ChemDraw.Document.6.0">
                  <p:embed/>
                </p:oleObj>
              </mc:Choice>
              <mc:Fallback>
                <p:oleObj name="CS ChemDraw Drawing" r:id="rId6" imgW="3027967" imgH="70981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2644775"/>
                        <a:ext cx="30273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내용 개체 틀 2"/>
          <p:cNvSpPr>
            <a:spLocks noGrp="1"/>
          </p:cNvSpPr>
          <p:nvPr>
            <p:ph idx="4294967295"/>
          </p:nvPr>
        </p:nvSpPr>
        <p:spPr>
          <a:xfrm>
            <a:off x="457200" y="1300163"/>
            <a:ext cx="8229600" cy="5441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2000" smtClean="0">
                <a:solidFill>
                  <a:srgbClr val="00B050"/>
                </a:solidFill>
              </a:rPr>
              <a:t>Anionic Polymerization	→ similar to cationic polymerization</a:t>
            </a:r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Difference from cationic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1) Rate constant difference between             is very large and</a:t>
            </a:r>
          </a:p>
          <a:p>
            <a:pPr eaLnBrk="1" hangingPunct="1"/>
            <a:endParaRPr lang="en-US" altLang="ko-KR" sz="14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in cationic 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2)          is always positive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∴ Temp↑ R</a:t>
            </a:r>
            <a:r>
              <a:rPr lang="en-US" altLang="ko-KR" sz="1600" baseline="-25000" smtClean="0"/>
              <a:t>p</a:t>
            </a:r>
            <a:r>
              <a:rPr lang="en-US" altLang="ko-KR" sz="1600" smtClean="0"/>
              <a:t>↑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in cationic                   or   </a:t>
            </a:r>
          </a:p>
          <a:p>
            <a:pPr lvl="1" eaLnBrk="1" hangingPunct="1">
              <a:buFont typeface="Arial" charset="0"/>
              <a:buNone/>
            </a:pPr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3) Solvent for anionic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→ Aliphatic hydrocarbon, aromatic hydrocarbon, ether.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→ Due to the strong nucleophilicity of carbanion, halogenated solvent, 	    ketone, esters can not be used.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</a:t>
            </a:r>
            <a:r>
              <a:rPr lang="en-US" altLang="ko-KR" sz="1400" smtClean="0"/>
              <a:t>※ in cationic polymerization, halogenated solvent can be used (except 3</a:t>
            </a:r>
            <a:r>
              <a:rPr lang="en-US" altLang="ko-KR" sz="1400" baseline="30000" smtClean="0"/>
              <a:t>o</a:t>
            </a:r>
            <a:r>
              <a:rPr lang="en-US" altLang="ko-KR" sz="1400" smtClean="0"/>
              <a:t> carbon)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4) Termination by transfer of a positive fragment such as H</a:t>
            </a:r>
            <a:r>
              <a:rPr lang="en-US" altLang="ko-KR" sz="1600" baseline="30000" smtClean="0"/>
              <a:t>+</a:t>
            </a:r>
            <a:endParaRPr lang="en-US" altLang="ko-KR" sz="1600" smtClean="0"/>
          </a:p>
          <a:p>
            <a:pPr eaLnBrk="1" hangingPunct="1"/>
            <a:endParaRPr lang="en-US" altLang="ko-KR" sz="2000" smtClean="0"/>
          </a:p>
        </p:txBody>
      </p:sp>
      <p:sp>
        <p:nvSpPr>
          <p:cNvPr id="41987" name="제목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0070C0"/>
                </a:solidFill>
              </a:rPr>
              <a:t>5.3 Anionic Polymerization</a:t>
            </a:r>
            <a:br>
              <a:rPr lang="en-US" altLang="ko-KR" sz="3200" b="1" smtClean="0">
                <a:solidFill>
                  <a:srgbClr val="0070C0"/>
                </a:solidFill>
              </a:rPr>
            </a:br>
            <a:r>
              <a:rPr lang="en-US" altLang="ko-KR" sz="3200" b="1" smtClean="0">
                <a:solidFill>
                  <a:srgbClr val="0070C0"/>
                </a:solidFill>
              </a:rPr>
              <a:t>of the Carbon-Carbon Double Bond</a:t>
            </a:r>
            <a:endParaRPr lang="ko-KR" altLang="en-US" sz="3200" b="1" smtClean="0">
              <a:solidFill>
                <a:srgbClr val="0070C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9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685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81213"/>
            <a:ext cx="885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71838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그룹 21"/>
          <p:cNvGrpSpPr>
            <a:grpSpLocks/>
          </p:cNvGrpSpPr>
          <p:nvPr/>
        </p:nvGrpSpPr>
        <p:grpSpPr bwMode="auto">
          <a:xfrm>
            <a:off x="2717800" y="3890963"/>
            <a:ext cx="1692275" cy="314325"/>
            <a:chOff x="2659783" y="4034270"/>
            <a:chExt cx="1693113" cy="314325"/>
          </a:xfrm>
        </p:grpSpPr>
        <p:pic>
          <p:nvPicPr>
            <p:cNvPr id="42005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783" y="4034270"/>
              <a:ext cx="9048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6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46" y="4034270"/>
              <a:ext cx="3238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42000" name="그룹 20"/>
          <p:cNvGrpSpPr>
            <a:grpSpLocks/>
          </p:cNvGrpSpPr>
          <p:nvPr/>
        </p:nvGrpSpPr>
        <p:grpSpPr bwMode="auto">
          <a:xfrm>
            <a:off x="2643188" y="2195513"/>
            <a:ext cx="2747962" cy="974725"/>
            <a:chOff x="2252909" y="2476181"/>
            <a:chExt cx="2747719" cy="974844"/>
          </a:xfrm>
        </p:grpSpPr>
        <p:pic>
          <p:nvPicPr>
            <p:cNvPr id="42002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928934"/>
              <a:ext cx="16573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원호 18"/>
            <p:cNvSpPr/>
            <p:nvPr/>
          </p:nvSpPr>
          <p:spPr>
            <a:xfrm rot="7132490">
              <a:off x="2502836" y="2226254"/>
              <a:ext cx="785908" cy="128576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2004" name="TextBox 19"/>
            <p:cNvSpPr txBox="1">
              <a:spLocks noChangeArrowheads="1"/>
            </p:cNvSpPr>
            <p:nvPr/>
          </p:nvSpPr>
          <p:spPr bwMode="auto">
            <a:xfrm>
              <a:off x="3388392" y="3143248"/>
              <a:ext cx="16122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not very different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42001" name="Object 15"/>
          <p:cNvGraphicFramePr>
            <a:graphicFrameLocks noChangeAspect="1"/>
          </p:cNvGraphicFramePr>
          <p:nvPr/>
        </p:nvGraphicFramePr>
        <p:xfrm>
          <a:off x="1285875" y="6357938"/>
          <a:ext cx="28194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CS ChemDraw Drawing" r:id="rId9" imgW="2819104" imgH="260303" progId="ChemDraw.Document.6.0">
                  <p:embed/>
                </p:oleObj>
              </mc:Choice>
              <mc:Fallback>
                <p:oleObj name="CS ChemDraw Drawing" r:id="rId9" imgW="2819104" imgH="2603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6357938"/>
                        <a:ext cx="28194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1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Reactions of carbonion with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1) Air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4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2) Acid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where H-A; ROH, RCOOH, RSH, RCH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(CO)R, PhCH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, C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H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, CH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=C=CH</a:t>
            </a:r>
            <a:r>
              <a:rPr lang="en-US" altLang="ko-KR" sz="1600" baseline="-25000" smtClean="0"/>
              <a:t>2</a:t>
            </a: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→ depend on the pKa of (                          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3) Carbonyl group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4) Halogenated compounds</a:t>
            </a:r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1214438" y="928688"/>
          <a:ext cx="4929187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CS ChemDraw Drawing" r:id="rId3" imgW="5665733" imgH="2654386" progId="ChemDraw.Document.6.0">
                  <p:embed/>
                </p:oleObj>
              </mc:Choice>
              <mc:Fallback>
                <p:oleObj name="CS ChemDraw Drawing" r:id="rId3" imgW="5665733" imgH="26543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928688"/>
                        <a:ext cx="4929187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1214438" y="3500438"/>
          <a:ext cx="39322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CS ChemDraw Drawing" r:id="rId5" imgW="3931689" imgH="307336" progId="ChemDraw.Document.6.0">
                  <p:embed/>
                </p:oleObj>
              </mc:Choice>
              <mc:Fallback>
                <p:oleObj name="CS ChemDraw Drawing" r:id="rId5" imgW="3931689" imgH="3073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500438"/>
                        <a:ext cx="39322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4887913" y="4227513"/>
          <a:ext cx="173196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CS ChemDraw Drawing" r:id="rId7" imgW="1732426" imgH="246517" progId="ChemDraw.Document.6.0">
                  <p:embed/>
                </p:oleObj>
              </mc:Choice>
              <mc:Fallback>
                <p:oleObj name="CS ChemDraw Drawing" r:id="rId7" imgW="1732426" imgH="2465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227513"/>
                        <a:ext cx="1731962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1214438" y="4714875"/>
          <a:ext cx="37528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CS ChemDraw Drawing" r:id="rId9" imgW="3753319" imgH="932279" progId="ChemDraw.Document.6.0">
                  <p:embed/>
                </p:oleObj>
              </mc:Choice>
              <mc:Fallback>
                <p:oleObj name="CS ChemDraw Drawing" r:id="rId9" imgW="3753319" imgH="9322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714875"/>
                        <a:ext cx="37528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6"/>
          <p:cNvGraphicFramePr>
            <a:graphicFrameLocks noChangeAspect="1"/>
          </p:cNvGraphicFramePr>
          <p:nvPr/>
        </p:nvGraphicFramePr>
        <p:xfrm>
          <a:off x="1214438" y="5929313"/>
          <a:ext cx="53054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" name="CS ChemDraw Drawing" r:id="rId11" imgW="5304676" imgH="316526" progId="ChemDraw.Document.6.0">
                  <p:embed/>
                </p:oleObj>
              </mc:Choice>
              <mc:Fallback>
                <p:oleObj name="CS ChemDraw Drawing" r:id="rId11" imgW="5304676" imgH="31652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929313"/>
                        <a:ext cx="53054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4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Monomer requirements for anionic polymerization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0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⇒	 ∙ </a:t>
            </a:r>
            <a:r>
              <a:rPr lang="en-US" altLang="ko-KR" sz="1200" dirty="0" err="1" smtClean="0"/>
              <a:t>carbanion</a:t>
            </a:r>
            <a:r>
              <a:rPr lang="en-US" altLang="ko-KR" sz="1200" dirty="0" smtClean="0"/>
              <a:t> should be stabilized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   	 ∙ no side reaction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1)	Y = e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-withdrawing or e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-delocalizing substituent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   = -CH=CH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-Ph, -CO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R, -CN, -SO</a:t>
            </a:r>
            <a:r>
              <a:rPr lang="en-US" altLang="ko-KR" sz="1600" baseline="-25000" dirty="0" smtClean="0"/>
              <a:t>3</a:t>
            </a:r>
            <a:r>
              <a:rPr lang="en-US" altLang="ko-KR" sz="1600" dirty="0" smtClean="0"/>
              <a:t>R, -COR, -NO</a:t>
            </a:r>
            <a:r>
              <a:rPr lang="en-US" altLang="ko-KR" sz="1600" baseline="-25000" dirty="0" smtClean="0"/>
              <a:t>2</a:t>
            </a:r>
            <a:endParaRPr lang="en-US" altLang="ko-K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r>
              <a:rPr lang="en-US" altLang="ko-KR" sz="1600" dirty="0" smtClean="0"/>
              <a:t>Absence of acidic proton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-COOH, -OH, -NH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-C≡CN can not be used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en-US" altLang="ko-KR" sz="1600" dirty="0" smtClean="0"/>
              <a:t>Absence of </a:t>
            </a:r>
            <a:r>
              <a:rPr lang="en-US" altLang="ko-KR" sz="1600" dirty="0" err="1" smtClean="0"/>
              <a:t>electrophilic</a:t>
            </a:r>
            <a:r>
              <a:rPr lang="en-US" altLang="ko-KR" sz="1600" dirty="0" smtClean="0"/>
              <a:t> substituent which react with anionic chain end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-CN, -SO-, -SO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-, -C(O)R, -COOR, -NO</a:t>
            </a:r>
            <a:r>
              <a:rPr lang="en-US" altLang="ko-KR" sz="1600" baseline="-25000" dirty="0" smtClean="0"/>
              <a:t>2</a:t>
            </a:r>
            <a:endParaRPr lang="en-US" altLang="ko-K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∴ Possible monomers ( Table 3.1 p 200)</a:t>
            </a: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</p:txBody>
      </p:sp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857250" y="642938"/>
          <a:ext cx="37242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CS ChemDraw Drawing" r:id="rId3" imgW="3724175" imgH="932279" progId="ChemDraw.Document.6.0">
                  <p:embed/>
                </p:oleObj>
              </mc:Choice>
              <mc:Fallback>
                <p:oleObj name="CS ChemDraw Drawing" r:id="rId3" imgW="3724175" imgH="9322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642938"/>
                        <a:ext cx="37242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1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그림 3" descr="img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8333" r="15646" b="12500"/>
          <a:stretch>
            <a:fillRect/>
          </a:stretch>
        </p:blipFill>
        <p:spPr bwMode="auto">
          <a:xfrm>
            <a:off x="0" y="0"/>
            <a:ext cx="45005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그림 4" descr="img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8333" r="17078" b="13541"/>
          <a:stretch>
            <a:fillRect/>
          </a:stretch>
        </p:blipFill>
        <p:spPr bwMode="auto">
          <a:xfrm>
            <a:off x="4429125" y="0"/>
            <a:ext cx="428625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003.jpg"/>
          <p:cNvPicPr>
            <a:picLocks noChangeAspect="1"/>
          </p:cNvPicPr>
          <p:nvPr/>
        </p:nvPicPr>
        <p:blipFill>
          <a:blip r:embed="rId2" cstate="print"/>
          <a:srcRect l="9921" t="5208" r="15689" b="11458"/>
          <a:stretch>
            <a:fillRect/>
          </a:stretch>
        </p:blipFill>
        <p:spPr>
          <a:xfrm>
            <a:off x="214282" y="142852"/>
            <a:ext cx="3991152" cy="614366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46083" name="그림 4" descr="img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1705" r="16980" b="10611"/>
          <a:stretch>
            <a:fillRect/>
          </a:stretch>
        </p:blipFill>
        <p:spPr bwMode="auto">
          <a:xfrm>
            <a:off x="4500563" y="142875"/>
            <a:ext cx="42148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000" dirty="0" smtClean="0"/>
              <a:t>Initiators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※ To initiate, the initiator should be more basic than the propagating chain end.</a:t>
            </a:r>
          </a:p>
          <a:p>
            <a:pPr eaLnBrk="1" hangingPunct="1"/>
            <a:endParaRPr lang="ko-KR" altLang="en-US" sz="2000" dirty="0" smtClean="0"/>
          </a:p>
        </p:txBody>
      </p:sp>
      <p:pic>
        <p:nvPicPr>
          <p:cNvPr id="5" name="그림 4" descr="img009.jpg"/>
          <p:cNvPicPr>
            <a:picLocks noChangeAspect="1"/>
          </p:cNvPicPr>
          <p:nvPr/>
        </p:nvPicPr>
        <p:blipFill>
          <a:blip r:embed="rId2" cstate="print"/>
          <a:srcRect l="12784" t="14583" r="4196" b="32908"/>
          <a:stretch>
            <a:fillRect/>
          </a:stretch>
        </p:blipFill>
        <p:spPr>
          <a:xfrm>
            <a:off x="467544" y="692696"/>
            <a:ext cx="5946454" cy="5168124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89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내용 개체 틀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964613" cy="11461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000" b="1" dirty="0" smtClean="0">
                <a:solidFill>
                  <a:srgbClr val="00B050"/>
                </a:solidFill>
              </a:rPr>
              <a:t> 5-3a-1 </a:t>
            </a:r>
            <a:r>
              <a:rPr lang="en-US" altLang="ko-KR" sz="2000" b="1" dirty="0" err="1" smtClean="0">
                <a:solidFill>
                  <a:srgbClr val="00B050"/>
                </a:solidFill>
              </a:rPr>
              <a:t>Nucleophilic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 initiator (basic initiator)</a:t>
            </a:r>
            <a:endParaRPr lang="en-US" altLang="ko-KR" sz="2000" dirty="0" smtClean="0">
              <a:solidFill>
                <a:srgbClr val="00B050"/>
              </a:solidFill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→ NaNH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LiN</a:t>
            </a:r>
            <a:r>
              <a:rPr lang="en-US" altLang="ko-KR" sz="1600" dirty="0" smtClean="0"/>
              <a:t>(C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H</a:t>
            </a:r>
            <a:r>
              <a:rPr lang="en-US" altLang="ko-KR" sz="1600" baseline="-25000" dirty="0" smtClean="0"/>
              <a:t>5</a:t>
            </a:r>
            <a:r>
              <a:rPr lang="en-US" altLang="ko-KR" sz="1600" dirty="0" smtClean="0"/>
              <a:t>)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alkoxide</a:t>
            </a:r>
            <a:r>
              <a:rPr lang="en-US" altLang="ko-KR" sz="1600" dirty="0" smtClean="0"/>
              <a:t>, hydroxide, cyanide, organometallic compounds (</a:t>
            </a:r>
            <a:r>
              <a:rPr lang="en-US" altLang="ko-KR" sz="1600" dirty="0" err="1" smtClean="0"/>
              <a:t>BuLi</a:t>
            </a:r>
            <a:r>
              <a:rPr lang="en-US" altLang="ko-KR" sz="1600" dirty="0" smtClean="0"/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ko-KR" altLang="en-US" sz="2000" dirty="0" smtClean="0"/>
          </a:p>
        </p:txBody>
      </p:sp>
      <p:pic>
        <p:nvPicPr>
          <p:cNvPr id="4813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844824"/>
            <a:ext cx="4619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4" y="2492896"/>
            <a:ext cx="6553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970652"/>
              </p:ext>
            </p:extLst>
          </p:nvPr>
        </p:nvGraphicFramePr>
        <p:xfrm>
          <a:off x="5634038" y="5050449"/>
          <a:ext cx="1193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CS ChemDraw Drawing" r:id="rId6" imgW="1194340" imgH="968854" progId="ChemDraw.Document.6.0">
                  <p:embed/>
                </p:oleObj>
              </mc:Choice>
              <mc:Fallback>
                <p:oleObj name="CS ChemDraw Drawing" r:id="rId6" imgW="1194340" imgH="96885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050449"/>
                        <a:ext cx="11938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683611"/>
            <a:ext cx="3971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6054725" y="5339374"/>
            <a:ext cx="180975" cy="10477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23528" y="476672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5-3a Initiation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직사각형 2"/>
          <p:cNvSpPr>
            <a:spLocks noChangeArrowheads="1"/>
          </p:cNvSpPr>
          <p:nvPr/>
        </p:nvSpPr>
        <p:spPr bwMode="auto">
          <a:xfrm>
            <a:off x="455613" y="333375"/>
            <a:ext cx="4253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00B050"/>
                </a:solidFill>
                <a:latin typeface="+mj-lt"/>
              </a:rPr>
              <a:t>5-3a-2</a:t>
            </a:r>
            <a:r>
              <a:rPr lang="en-US" altLang="ko-KR" sz="2000" dirty="0" smtClean="0"/>
              <a:t> </a:t>
            </a:r>
            <a:r>
              <a:rPr kumimoji="0" lang="en-US" altLang="ko-KR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Electron </a:t>
            </a:r>
            <a:r>
              <a:rPr kumimoji="0" lang="en-US" altLang="ko-KR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transfer initiator</a:t>
            </a:r>
          </a:p>
        </p:txBody>
      </p:sp>
      <p:sp>
        <p:nvSpPr>
          <p:cNvPr id="49155" name="TextBox 19"/>
          <p:cNvSpPr txBox="1">
            <a:spLocks noChangeArrowheads="1"/>
          </p:cNvSpPr>
          <p:nvPr/>
        </p:nvSpPr>
        <p:spPr bwMode="auto">
          <a:xfrm>
            <a:off x="323850" y="5140325"/>
            <a:ext cx="2749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&lt;1% radical polymerization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56" name="TextBox 20"/>
          <p:cNvSpPr txBox="1">
            <a:spLocks noChangeArrowheads="1"/>
          </p:cNvSpPr>
          <p:nvPr/>
        </p:nvSpPr>
        <p:spPr bwMode="auto">
          <a:xfrm>
            <a:off x="6148388" y="5607050"/>
            <a:ext cx="292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&gt;99% anionic polymerization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73238"/>
            <a:ext cx="4305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687638"/>
            <a:ext cx="5191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51313"/>
            <a:ext cx="6629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61913" y="1006475"/>
            <a:ext cx="40925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charset="0"/>
              <a:buNone/>
              <a:defRPr/>
            </a:pPr>
            <a:r>
              <a:rPr lang="en-US" altLang="ko-KR" sz="1600" dirty="0">
                <a:latin typeface="+mj-lt"/>
              </a:rPr>
              <a:t>i) Naphthalene anion-radical transfer</a:t>
            </a:r>
          </a:p>
        </p:txBody>
      </p:sp>
      <p:sp>
        <p:nvSpPr>
          <p:cNvPr id="49161" name="직사각형 20"/>
          <p:cNvSpPr>
            <a:spLocks noChangeArrowheads="1"/>
          </p:cNvSpPr>
          <p:nvPr/>
        </p:nvSpPr>
        <p:spPr bwMode="auto">
          <a:xfrm>
            <a:off x="4087813" y="5002213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Very fast</a:t>
            </a:r>
            <a:endParaRPr lang="ko-KR" altLang="en-US" sz="1400"/>
          </a:p>
        </p:txBody>
      </p:sp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87963"/>
            <a:ext cx="3095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1800" b="1" dirty="0" smtClean="0">
                <a:solidFill>
                  <a:srgbClr val="00B050"/>
                </a:solidFill>
              </a:rPr>
              <a:t>Solvent effect on anionic &amp; cationic polymerization</a:t>
            </a:r>
          </a:p>
          <a:p>
            <a:pPr lvl="1" eaLnBrk="1" hangingPunct="1"/>
            <a:r>
              <a:rPr lang="en-US" altLang="ko-KR" sz="1600" dirty="0" smtClean="0"/>
              <a:t>Cationic : 		   ⇒ [(BF</a:t>
            </a:r>
            <a:r>
              <a:rPr lang="en-US" altLang="ko-KR" sz="1600" baseline="-25000" dirty="0" smtClean="0"/>
              <a:t>3</a:t>
            </a:r>
            <a:r>
              <a:rPr lang="en-US" altLang="ko-KR" sz="1600" dirty="0" smtClean="0"/>
              <a:t>)OH]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, (AlCl</a:t>
            </a:r>
            <a:r>
              <a:rPr lang="en-US" altLang="ko-KR" sz="1600" baseline="-25000" dirty="0" smtClean="0"/>
              <a:t>4</a:t>
            </a:r>
            <a:r>
              <a:rPr lang="en-US" altLang="ko-KR" sz="1600" dirty="0" smtClean="0"/>
              <a:t>)</a:t>
            </a:r>
            <a:r>
              <a:rPr lang="en-US" altLang="ko-KR" sz="1600" baseline="30000" dirty="0" smtClean="0"/>
              <a:t>-</a:t>
            </a:r>
            <a:endParaRPr lang="en-US" altLang="ko-KR" sz="1200" dirty="0" smtClean="0"/>
          </a:p>
          <a:p>
            <a:pPr lvl="1" eaLnBrk="1" hangingPunct="1"/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Larger counter ion : non reactive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∴ less affected by solvent polarity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 therefore even less polar solvent can make ion pair</a:t>
            </a:r>
          </a:p>
          <a:p>
            <a:pPr lvl="1" eaLnBrk="1" hangingPunct="1"/>
            <a:r>
              <a:rPr lang="en-US" altLang="ko-KR" sz="1600" dirty="0" smtClean="0"/>
              <a:t>Anionic : 		   ⇒ Li</a:t>
            </a:r>
            <a:r>
              <a:rPr lang="en-US" altLang="ko-KR" sz="1600" baseline="30000" dirty="0" smtClean="0"/>
              <a:t>+</a:t>
            </a:r>
            <a:r>
              <a:rPr lang="en-US" altLang="ko-KR" sz="1600" dirty="0" smtClean="0"/>
              <a:t>, Na</a:t>
            </a:r>
            <a:r>
              <a:rPr lang="en-US" altLang="ko-KR" sz="1600" baseline="30000" dirty="0" smtClean="0"/>
              <a:t>+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Small counter 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∴ much more solvent-dependent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1800" b="1" dirty="0" smtClean="0">
                <a:solidFill>
                  <a:srgbClr val="00B050"/>
                </a:solidFill>
              </a:rPr>
              <a:t>Termination in ionic polymerization</a:t>
            </a:r>
          </a:p>
          <a:p>
            <a:pPr lvl="1" eaLnBrk="1" hangingPunct="1"/>
            <a:r>
              <a:rPr lang="en-US" altLang="ko-KR" sz="1800" dirty="0" smtClean="0"/>
              <a:t>By the </a:t>
            </a:r>
            <a:r>
              <a:rPr lang="en-US" altLang="ko-KR" sz="1800" dirty="0" err="1" smtClean="0"/>
              <a:t>rxn</a:t>
            </a:r>
            <a:r>
              <a:rPr lang="en-US" altLang="ko-KR" sz="1800" dirty="0" smtClean="0"/>
              <a:t> of propagating chain with counter ion, solvent, or other species</a:t>
            </a:r>
          </a:p>
          <a:p>
            <a:pPr lvl="1" eaLnBrk="1" hangingPunct="1"/>
            <a:r>
              <a:rPr lang="en-US" altLang="ko-KR" sz="1800" dirty="0" smtClean="0"/>
              <a:t>Not by the bimolecular reaction between two propagating polymer chains</a:t>
            </a: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1835150" y="981075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S ChemDraw Drawing" r:id="rId3" imgW="703764" imgH="347070" progId="ChemDraw.Document.6.0">
                  <p:embed/>
                </p:oleObj>
              </mc:Choice>
              <mc:Fallback>
                <p:oleObj name="CS ChemDraw Drawing" r:id="rId3" imgW="703764" imgH="3470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81075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1763713" y="2420938"/>
          <a:ext cx="12144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S ChemDraw Drawing" r:id="rId5" imgW="770687" imgH="185429" progId="ChemDraw.Document.6.0">
                  <p:embed/>
                </p:oleObj>
              </mc:Choice>
              <mc:Fallback>
                <p:oleObj name="CS ChemDraw Drawing" r:id="rId5" imgW="770687" imgH="1854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20938"/>
                        <a:ext cx="12144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0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내용 개체 틀 2"/>
          <p:cNvSpPr>
            <a:spLocks noGrp="1"/>
          </p:cNvSpPr>
          <p:nvPr>
            <p:ph idx="4294967295"/>
          </p:nvPr>
        </p:nvSpPr>
        <p:spPr>
          <a:xfrm>
            <a:off x="157163" y="285750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ⅱ) Lithium in liquid ammonia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ⅲ) Ionizing radiation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6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000" dirty="0" smtClean="0"/>
          </a:p>
        </p:txBody>
      </p:sp>
      <p:pic>
        <p:nvPicPr>
          <p:cNvPr id="5" name="그림 4" descr="DSC_0185.JPG"/>
          <p:cNvPicPr>
            <a:picLocks noChangeAspect="1"/>
          </p:cNvPicPr>
          <p:nvPr/>
        </p:nvPicPr>
        <p:blipFill>
          <a:blip r:embed="rId3" cstate="print"/>
          <a:srcRect l="15625" t="55875" r="7812" b="39425"/>
          <a:stretch>
            <a:fillRect/>
          </a:stretch>
        </p:blipFill>
        <p:spPr>
          <a:xfrm>
            <a:off x="1571604" y="1295316"/>
            <a:ext cx="6143668" cy="250762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3336925" y="547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∙∙</a:t>
            </a:r>
          </a:p>
        </p:txBody>
      </p:sp>
      <p:sp>
        <p:nvSpPr>
          <p:cNvPr id="11" name="왼쪽 중괄호 10"/>
          <p:cNvSpPr/>
          <p:nvPr/>
        </p:nvSpPr>
        <p:spPr>
          <a:xfrm>
            <a:off x="3357554" y="642918"/>
            <a:ext cx="71438" cy="500066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0182" name="TextBox 13"/>
          <p:cNvSpPr txBox="1">
            <a:spLocks noChangeArrowheads="1"/>
          </p:cNvSpPr>
          <p:nvPr/>
        </p:nvSpPr>
        <p:spPr bwMode="auto">
          <a:xfrm>
            <a:off x="5076825" y="1565275"/>
            <a:ext cx="163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000">
                <a:latin typeface="맑은 고딕" pitchFamily="50" charset="-127"/>
                <a:ea typeface="맑은 고딕" pitchFamily="50" charset="-127"/>
              </a:rPr>
              <a:t>↓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dimerization</a:t>
            </a:r>
          </a:p>
          <a:p>
            <a:pPr eaLnBrk="1" hangingPunct="1"/>
            <a:r>
              <a:rPr kumimoji="0" lang="ko-KR" altLang="en-US" sz="2000">
                <a:latin typeface="맑은 고딕" pitchFamily="50" charset="-127"/>
                <a:ea typeface="맑은 고딕" pitchFamily="50" charset="-127"/>
              </a:rPr>
              <a:t>↓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polymerization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0183" name="Object 3"/>
          <p:cNvGraphicFramePr>
            <a:graphicFrameLocks noChangeAspect="1"/>
          </p:cNvGraphicFramePr>
          <p:nvPr/>
        </p:nvGraphicFramePr>
        <p:xfrm>
          <a:off x="1366838" y="2924175"/>
          <a:ext cx="3981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S ChemDraw Drawing" r:id="rId4" imgW="3981880" imgH="1288810" progId="ChemDraw.Document.6.0">
                  <p:embed/>
                </p:oleObj>
              </mc:Choice>
              <mc:Fallback>
                <p:oleObj name="CS ChemDraw Drawing" r:id="rId4" imgW="3981880" imgH="12888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2924175"/>
                        <a:ext cx="3981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08013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Box 11"/>
          <p:cNvSpPr txBox="1">
            <a:spLocks noChangeArrowheads="1"/>
          </p:cNvSpPr>
          <p:nvPr/>
        </p:nvSpPr>
        <p:spPr bwMode="auto">
          <a:xfrm>
            <a:off x="3119438" y="974725"/>
            <a:ext cx="66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stable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0190" name="Object 2"/>
          <p:cNvGraphicFramePr>
            <a:graphicFrameLocks noChangeAspect="1"/>
          </p:cNvGraphicFramePr>
          <p:nvPr/>
        </p:nvGraphicFramePr>
        <p:xfrm>
          <a:off x="3214688" y="600075"/>
          <a:ext cx="3095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CS ChemDraw Drawing" r:id="rId7" imgW="380486" imgH="140017" progId="ChemDraw.Document.6.0">
                  <p:embed/>
                </p:oleObj>
              </mc:Choice>
              <mc:Fallback>
                <p:oleObj name="CS ChemDraw Drawing" r:id="rId7" imgW="380486" imgH="1400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00075"/>
                        <a:ext cx="3095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762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6434" y="188640"/>
            <a:ext cx="271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5-3b Termination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8288" y="667822"/>
            <a:ext cx="765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5-3b-1 Polymerizations without Termination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5536" y="1246288"/>
            <a:ext cx="871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⇒ possible for a certain </a:t>
            </a:r>
            <a:r>
              <a:rPr lang="en-US" altLang="ko-KR" dirty="0" smtClean="0"/>
              <a:t>degree because termination </a:t>
            </a:r>
            <a:r>
              <a:rPr lang="en-US" altLang="ko-KR" dirty="0"/>
              <a:t>by combination</a:t>
            </a:r>
          </a:p>
          <a:p>
            <a:r>
              <a:rPr lang="en-US" altLang="ko-KR" dirty="0"/>
              <a:t>of the anion with a metal </a:t>
            </a:r>
            <a:r>
              <a:rPr lang="en-US" altLang="ko-KR" dirty="0" err="1"/>
              <a:t>counterion</a:t>
            </a:r>
            <a:r>
              <a:rPr lang="en-US" altLang="ko-KR" dirty="0"/>
              <a:t> does not take place.</a:t>
            </a:r>
          </a:p>
          <a:p>
            <a:pPr>
              <a:defRPr/>
            </a:pPr>
            <a:endParaRPr lang="en-US" altLang="ko-KR" dirty="0" smtClean="0"/>
          </a:p>
          <a:p>
            <a:r>
              <a:rPr lang="en-US" altLang="ko-KR" dirty="0" smtClean="0"/>
              <a:t>Ex) </a:t>
            </a:r>
            <a:r>
              <a:rPr lang="en-US" altLang="ko-KR" dirty="0"/>
              <a:t>anionic </a:t>
            </a:r>
            <a:r>
              <a:rPr lang="en-US" altLang="ko-KR" dirty="0" smtClean="0"/>
              <a:t>polymerizations of </a:t>
            </a:r>
            <a:r>
              <a:rPr lang="en-US" altLang="ko-KR" dirty="0"/>
              <a:t>nonpolar monomers such as styrene and 1,3-butadiene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98288" y="2998569"/>
            <a:ext cx="862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88" indent="-890588"/>
            <a:r>
              <a:rPr lang="en-US" altLang="ko-KR" sz="2000" b="1" dirty="0">
                <a:solidFill>
                  <a:srgbClr val="00B050"/>
                </a:solidFill>
              </a:rPr>
              <a:t>5-3b-2 Termination by Impurities and Deliberately Added Transfer Agents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6" y="2326510"/>
            <a:ext cx="7893473" cy="11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2"/>
          <p:cNvSpPr>
            <a:spLocks noChangeArrowheads="1"/>
          </p:cNvSpPr>
          <p:nvPr/>
        </p:nvSpPr>
        <p:spPr bwMode="auto">
          <a:xfrm>
            <a:off x="539552" y="1988372"/>
            <a:ext cx="799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∵ hydride elimination is possible even in most stable styrene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1655"/>
            <a:ext cx="56578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08419" y="260648"/>
            <a:ext cx="4221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5-3b-3 Spontaneous Termination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35960" y="1156101"/>
            <a:ext cx="220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hydride elimination</a:t>
            </a:r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37876" y="3892236"/>
            <a:ext cx="7515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order of stability of </a:t>
            </a:r>
            <a:r>
              <a:rPr lang="en-US" altLang="ko-KR" dirty="0" err="1"/>
              <a:t>polystyryl</a:t>
            </a:r>
            <a:r>
              <a:rPr lang="en-US" altLang="ko-KR" dirty="0"/>
              <a:t> </a:t>
            </a:r>
            <a:r>
              <a:rPr lang="en-US" altLang="ko-KR" dirty="0" err="1"/>
              <a:t>carbanions</a:t>
            </a:r>
            <a:r>
              <a:rPr lang="en-US" altLang="ko-KR" dirty="0"/>
              <a:t> </a:t>
            </a:r>
            <a:r>
              <a:rPr lang="en-US" altLang="ko-KR" dirty="0" smtClean="0"/>
              <a:t>:  </a:t>
            </a:r>
            <a:r>
              <a:rPr lang="en-US" altLang="ko-KR" dirty="0"/>
              <a:t>K &gt; Na &gt; Li.</a:t>
            </a:r>
            <a:endParaRPr lang="en-US" dirty="0"/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283310" y="4725144"/>
            <a:ext cx="8424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Stability according to polarity of solvent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Polystyrly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carbanion</a:t>
            </a:r>
            <a:r>
              <a:rPr kumimoji="0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: less stable at higher temp. in polar solvent THF, DME.</a:t>
            </a: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69782"/>
              </p:ext>
            </p:extLst>
          </p:nvPr>
        </p:nvGraphicFramePr>
        <p:xfrm>
          <a:off x="3131840" y="5661248"/>
          <a:ext cx="44275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CS ChemDraw Drawing" r:id="rId5" imgW="4716407" imgH="1128790" progId="ChemDraw.Document.6.0">
                  <p:embed/>
                </p:oleObj>
              </mc:Choice>
              <mc:Fallback>
                <p:oleObj name="CS ChemDraw Drawing" r:id="rId5" imgW="4716407" imgH="1128790" progId="ChemDraw.Document.6.0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661248"/>
                        <a:ext cx="44275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3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8126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2238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4" y="4242250"/>
            <a:ext cx="7216851" cy="19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0512" y="188640"/>
            <a:ext cx="867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5-3b-4 Termination and Side Reactions of Polar 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Monomers; </a:t>
            </a:r>
            <a:r>
              <a:rPr lang="en-US" altLang="ko-KR" sz="280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280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such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as 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acrylates</a:t>
            </a:r>
            <a:endParaRPr lang="en-US" altLang="ko-KR" sz="2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4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endParaRPr lang="en-US" altLang="ko-KR" sz="1000" dirty="0" smtClean="0"/>
          </a:p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Desirable anionic polymerization of acryl monomer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Other side reactions</a:t>
            </a:r>
          </a:p>
          <a:p>
            <a:pPr marL="0" indent="0" eaLnBrk="1" hangingPunct="1">
              <a:buNone/>
            </a:pPr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827088" y="1052513"/>
          <a:ext cx="59626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CS ChemDraw Drawing" r:id="rId3" imgW="5963106" imgH="1198798" progId="ChemDraw.Document.6.0">
                  <p:embed/>
                </p:oleObj>
              </mc:Choice>
              <mc:Fallback>
                <p:oleObj name="CS ChemDraw Drawing" r:id="rId3" imgW="5963106" imgH="119879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596265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505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8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188640"/>
            <a:ext cx="5785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5-3d Kinetics of Living Polymerization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1159" y="764704"/>
            <a:ext cx="3540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5-3d-1 Polymerization Rate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8" y="1181239"/>
            <a:ext cx="25922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05" y="1436813"/>
            <a:ext cx="407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634874" y="955932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cationic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그룹 24"/>
          <p:cNvGrpSpPr>
            <a:grpSpLocks/>
          </p:cNvGrpSpPr>
          <p:nvPr/>
        </p:nvGrpSpPr>
        <p:grpSpPr bwMode="auto">
          <a:xfrm>
            <a:off x="5341068" y="1898150"/>
            <a:ext cx="3133725" cy="714375"/>
            <a:chOff x="1071538" y="1357298"/>
            <a:chExt cx="3133725" cy="71438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357298"/>
              <a:ext cx="31337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오른쪽 중괄호 9"/>
            <p:cNvSpPr/>
            <p:nvPr/>
          </p:nvSpPr>
          <p:spPr>
            <a:xfrm>
              <a:off x="2071670" y="1428736"/>
              <a:ext cx="142876" cy="571504"/>
            </a:xfrm>
            <a:prstGeom prst="righ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오른쪽 중괄호 10"/>
            <p:cNvSpPr/>
            <p:nvPr/>
          </p:nvSpPr>
          <p:spPr>
            <a:xfrm>
              <a:off x="3357554" y="1357298"/>
              <a:ext cx="142876" cy="714380"/>
            </a:xfrm>
            <a:prstGeom prst="righ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1714480" y="1714488"/>
              <a:ext cx="847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 dirty="0">
                  <a:latin typeface="맑은 고딕" pitchFamily="50" charset="-127"/>
                  <a:ea typeface="맑은 고딕" pitchFamily="50" charset="-127"/>
                </a:rPr>
                <a:t>Free ion</a:t>
              </a:r>
              <a:endParaRPr kumimoji="0"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3000364" y="1714488"/>
              <a:ext cx="8136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latin typeface="맑은 고딕" pitchFamily="50" charset="-127"/>
                  <a:ea typeface="맑은 고딕" pitchFamily="50" charset="-127"/>
                </a:rPr>
                <a:t>Ion pair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715338" y="3098126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Radical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08" y="3080546"/>
            <a:ext cx="1751235" cy="4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23" y="2996959"/>
            <a:ext cx="2200275" cy="685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28737" y="3711522"/>
            <a:ext cx="8499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Anionic </a:t>
            </a:r>
            <a:r>
              <a:rPr lang="en-US" altLang="ko-KR" dirty="0" err="1" smtClean="0"/>
              <a:t>k</a:t>
            </a:r>
            <a:r>
              <a:rPr lang="en-US" altLang="ko-KR" baseline="-25000" dirty="0" err="1" smtClean="0"/>
              <a:t>p</a:t>
            </a:r>
            <a:r>
              <a:rPr lang="en-US" altLang="ko-KR" baseline="30000" dirty="0" err="1" smtClean="0"/>
              <a:t>app</a:t>
            </a:r>
            <a:r>
              <a:rPr lang="en-US" altLang="ko-KR" baseline="30000" dirty="0"/>
              <a:t> </a:t>
            </a:r>
            <a:r>
              <a:rPr lang="en-US" altLang="ko-KR" dirty="0" smtClean="0"/>
              <a:t>values :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10–100-fold lower than </a:t>
            </a:r>
            <a:r>
              <a:rPr lang="en-US" altLang="ko-KR" dirty="0"/>
              <a:t>in radical polymerization </a:t>
            </a:r>
            <a:r>
              <a:rPr lang="en-US" altLang="ko-KR" dirty="0" smtClean="0"/>
              <a:t>in </a:t>
            </a:r>
            <a:r>
              <a:rPr lang="en-US" altLang="ko-KR" dirty="0"/>
              <a:t>hydrocarbon </a:t>
            </a:r>
            <a:r>
              <a:rPr lang="en-US" altLang="ko-KR" dirty="0" smtClean="0"/>
              <a:t>solvents,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10–100-fold </a:t>
            </a:r>
            <a:r>
              <a:rPr lang="en-US" altLang="ko-KR" dirty="0"/>
              <a:t>higher for polymerizations in ether solvents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[M∙] = </a:t>
            </a:r>
            <a:r>
              <a:rPr lang="en-US" altLang="ko-KR" dirty="0" smtClean="0"/>
              <a:t>10</a:t>
            </a:r>
            <a:r>
              <a:rPr lang="en-US" altLang="ko-KR" baseline="30000" dirty="0" smtClean="0"/>
              <a:t>-9</a:t>
            </a:r>
            <a:r>
              <a:rPr lang="en-US" altLang="ko-KR" dirty="0" smtClean="0"/>
              <a:t> – 10</a:t>
            </a:r>
            <a:r>
              <a:rPr lang="en-US" altLang="ko-KR" baseline="30000" dirty="0" smtClean="0"/>
              <a:t>-7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M</a:t>
            </a:r>
          </a:p>
          <a:p>
            <a:r>
              <a:rPr lang="en-US" altLang="ko-KR" dirty="0"/>
              <a:t>[</a:t>
            </a:r>
            <a:r>
              <a:rPr lang="en-US" altLang="ko-KR" dirty="0" smtClean="0"/>
              <a:t>M</a:t>
            </a:r>
            <a:r>
              <a:rPr lang="en-US" altLang="ko-KR" baseline="30000" dirty="0" smtClean="0"/>
              <a:t>-</a:t>
            </a:r>
            <a:r>
              <a:rPr lang="en-US" altLang="ko-KR" dirty="0" smtClean="0"/>
              <a:t>] </a:t>
            </a:r>
            <a:r>
              <a:rPr lang="en-US" altLang="ko-KR" dirty="0"/>
              <a:t>= </a:t>
            </a:r>
            <a:r>
              <a:rPr lang="en-US" altLang="ko-KR" dirty="0" smtClean="0"/>
              <a:t>10</a:t>
            </a:r>
            <a:r>
              <a:rPr lang="en-US" altLang="ko-KR" baseline="30000" dirty="0" smtClean="0"/>
              <a:t>-4</a:t>
            </a:r>
            <a:r>
              <a:rPr lang="en-US" altLang="ko-KR" dirty="0" smtClean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10</a:t>
            </a:r>
            <a:r>
              <a:rPr lang="en-US" altLang="ko-KR" baseline="30000" dirty="0" smtClean="0"/>
              <a:t>-2</a:t>
            </a:r>
            <a:r>
              <a:rPr lang="en-US" altLang="ko-KR" dirty="0" smtClean="0"/>
              <a:t> </a:t>
            </a:r>
            <a:r>
              <a:rPr lang="en-US" altLang="ko-KR" i="1" dirty="0"/>
              <a:t>M</a:t>
            </a:r>
          </a:p>
          <a:p>
            <a:pPr marL="285750" indent="-285750">
              <a:buFontTx/>
              <a:buChar char="-"/>
            </a:pPr>
            <a:endParaRPr lang="en-US" i="1" dirty="0"/>
          </a:p>
        </p:txBody>
      </p:sp>
      <p:sp>
        <p:nvSpPr>
          <p:cNvPr id="17" name="직사각형 16"/>
          <p:cNvSpPr/>
          <p:nvPr/>
        </p:nvSpPr>
        <p:spPr>
          <a:xfrm>
            <a:off x="528736" y="5708553"/>
            <a:ext cx="822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Thus anionic polymerization rates are much higher than radical rates</a:t>
            </a:r>
          </a:p>
          <a:p>
            <a:r>
              <a:rPr lang="en-US" altLang="ko-KR" dirty="0"/>
              <a:t>based only on the concentrations of propagating species.</a:t>
            </a:r>
            <a:endParaRPr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76215" y="18059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where [</a:t>
            </a:r>
            <a:r>
              <a:rPr lang="en-US" altLang="ko-KR" dirty="0" smtClean="0"/>
              <a:t>M</a:t>
            </a:r>
            <a:r>
              <a:rPr lang="en-US" altLang="ko-KR" baseline="30000" dirty="0" smtClean="0"/>
              <a:t>-</a:t>
            </a:r>
            <a:r>
              <a:rPr lang="en-US" altLang="ko-KR" dirty="0" smtClean="0"/>
              <a:t>] </a:t>
            </a:r>
            <a:r>
              <a:rPr lang="en-US" altLang="ko-KR" dirty="0"/>
              <a:t>is the total concentration of all types of living anionic propagating centers (</a:t>
            </a:r>
            <a:r>
              <a:rPr lang="en-US" altLang="ko-KR" dirty="0" smtClean="0"/>
              <a:t>free ions </a:t>
            </a:r>
            <a:r>
              <a:rPr lang="en-US" altLang="ko-KR" dirty="0"/>
              <a:t>and ion pairs).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80728"/>
            <a:ext cx="4610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063717"/>
            <a:ext cx="43640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255881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cationic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60232" y="260648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Radical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88640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5-3d-2 Effects of Reaction Media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8" y="592979"/>
            <a:ext cx="6900980" cy="28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371703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600" dirty="0"/>
              <a:t>	⇒ The increase in </a:t>
            </a:r>
            <a:r>
              <a:rPr lang="en-US" altLang="ko-KR" sz="1600" dirty="0" err="1"/>
              <a:t>k</a:t>
            </a:r>
            <a:r>
              <a:rPr lang="en-US" altLang="ko-KR" sz="1600" baseline="-25000" dirty="0" err="1"/>
              <a:t>p</a:t>
            </a:r>
            <a:r>
              <a:rPr lang="en-US" altLang="ko-KR" sz="1600" baseline="30000" dirty="0" err="1"/>
              <a:t>app</a:t>
            </a:r>
            <a:r>
              <a:rPr lang="en-US" altLang="ko-KR" sz="1600" dirty="0"/>
              <a:t> with increased solvating power</a:t>
            </a:r>
          </a:p>
          <a:p>
            <a:pPr lvl="1"/>
            <a:r>
              <a:rPr lang="en-US" altLang="ko-KR" sz="1600" dirty="0" smtClean="0"/>
              <a:t>          </a:t>
            </a:r>
            <a:r>
              <a:rPr lang="en-US" altLang="ko-KR" sz="1600" dirty="0"/>
              <a:t>∵ the increased fraction of free ion</a:t>
            </a:r>
          </a:p>
          <a:p>
            <a:pPr lvl="1"/>
            <a:endParaRPr lang="en-US" altLang="ko-KR" sz="1600" dirty="0" smtClean="0"/>
          </a:p>
          <a:p>
            <a:pPr lvl="1"/>
            <a:r>
              <a:rPr lang="en-US" altLang="ko-KR" sz="1600" dirty="0" smtClean="0"/>
              <a:t>       </a:t>
            </a:r>
            <a:r>
              <a:rPr lang="en-US" altLang="ko-KR" sz="1600" dirty="0"/>
              <a:t>⇒ </a:t>
            </a:r>
            <a:r>
              <a:rPr lang="en-US" altLang="ko-KR" sz="1600" dirty="0" smtClean="0"/>
              <a:t>DME </a:t>
            </a:r>
            <a:r>
              <a:rPr lang="en-US" altLang="ko-KR" sz="1600" dirty="0"/>
              <a:t>&gt; THF</a:t>
            </a:r>
          </a:p>
          <a:p>
            <a:pPr lvl="1"/>
            <a:r>
              <a:rPr lang="en-US" altLang="ko-KR" sz="1600" dirty="0" smtClean="0"/>
              <a:t>         ∵ </a:t>
            </a:r>
            <a:r>
              <a:rPr lang="en-US" altLang="ko-KR" sz="1600" dirty="0"/>
              <a:t>DME have two ether bond in a same molecule</a:t>
            </a:r>
          </a:p>
          <a:p>
            <a:pPr lvl="1"/>
            <a:r>
              <a:rPr lang="en-US" altLang="ko-KR" sz="1600" dirty="0"/>
              <a:t>			→ increased solvating power</a:t>
            </a:r>
          </a:p>
        </p:txBody>
      </p:sp>
    </p:spTree>
    <p:extLst>
      <p:ext uri="{BB962C8B-B14F-4D97-AF65-F5344CB8AC3E}">
        <p14:creationId xmlns:p14="http://schemas.microsoft.com/office/powerpoint/2010/main" val="35985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50"/>
                </a:solidFill>
              </a:rPr>
              <a:t>5-3d-2-a Evaluation of Individual Propagation Rate Constants for Free Ions and </a:t>
            </a:r>
            <a:r>
              <a:rPr lang="en-US" altLang="ko-KR" b="1" dirty="0" smtClean="0">
                <a:solidFill>
                  <a:srgbClr val="00B050"/>
                </a:solidFill>
              </a:rPr>
              <a:t>Ion Pairs</a:t>
            </a:r>
            <a:r>
              <a:rPr lang="en-US" altLang="ko-KR" b="1" dirty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2" y="980728"/>
            <a:ext cx="380569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17008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dirty="0" smtClean="0"/>
              <a:t>here P</a:t>
            </a:r>
            <a:r>
              <a:rPr lang="en-US" altLang="ko-KR" baseline="30000" dirty="0" smtClean="0"/>
              <a:t>- </a:t>
            </a:r>
            <a:r>
              <a:rPr lang="en-US" altLang="ko-KR" dirty="0" smtClean="0"/>
              <a:t>is</a:t>
            </a:r>
            <a:r>
              <a:rPr lang="en-US" altLang="ko-KR" baseline="30000" dirty="0" smtClean="0"/>
              <a:t> </a:t>
            </a:r>
            <a:r>
              <a:rPr lang="en-US" altLang="ko-KR" dirty="0" smtClean="0"/>
              <a:t>free </a:t>
            </a:r>
            <a:r>
              <a:rPr lang="en-US" altLang="ko-KR" dirty="0"/>
              <a:t>propagating anion </a:t>
            </a:r>
            <a:r>
              <a:rPr lang="en-US" altLang="ko-KR" dirty="0" smtClean="0"/>
              <a:t>and </a:t>
            </a:r>
            <a:r>
              <a:rPr lang="en-US" altLang="ko-KR" dirty="0"/>
              <a:t>P</a:t>
            </a:r>
            <a:r>
              <a:rPr lang="en-US" altLang="ko-KR" baseline="30000" dirty="0"/>
              <a:t>-</a:t>
            </a:r>
            <a:r>
              <a:rPr lang="en-US" altLang="ko-KR" dirty="0"/>
              <a:t>(C</a:t>
            </a:r>
            <a:r>
              <a:rPr lang="en-US" altLang="ko-KR" baseline="30000" dirty="0" smtClean="0"/>
              <a:t>+</a:t>
            </a:r>
            <a:r>
              <a:rPr lang="en-US" altLang="ko-KR" dirty="0" smtClean="0"/>
              <a:t>) is  the </a:t>
            </a:r>
            <a:r>
              <a:rPr lang="en-US" altLang="ko-KR" dirty="0"/>
              <a:t>ion </a:t>
            </a:r>
            <a:r>
              <a:rPr lang="en-US" altLang="ko-KR" dirty="0" smtClean="0"/>
              <a:t>pair</a:t>
            </a: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4" y="2122649"/>
            <a:ext cx="7580957" cy="2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6552"/>
            <a:ext cx="215064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58596" y="290991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because</a:t>
            </a:r>
            <a:endParaRPr lang="en-US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9" y="2636912"/>
            <a:ext cx="311145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63050" y="3501417"/>
            <a:ext cx="8624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where [</a:t>
            </a:r>
            <a:r>
              <a:rPr lang="en-US" altLang="ko-KR" dirty="0" smtClean="0"/>
              <a:t>M</a:t>
            </a:r>
            <a:r>
              <a:rPr lang="en-US" altLang="ko-KR" baseline="30000" dirty="0" smtClean="0"/>
              <a:t>-</a:t>
            </a:r>
            <a:r>
              <a:rPr lang="en-US" altLang="ko-KR" dirty="0" smtClean="0"/>
              <a:t>] </a:t>
            </a:r>
            <a:r>
              <a:rPr lang="en-US" altLang="ko-KR" dirty="0"/>
              <a:t>is the total concentration of all types of living anionic propagating centers (</a:t>
            </a:r>
            <a:r>
              <a:rPr lang="en-US" altLang="ko-KR" dirty="0" smtClean="0"/>
              <a:t>free ions </a:t>
            </a:r>
            <a:r>
              <a:rPr lang="en-US" altLang="ko-KR" dirty="0"/>
              <a:t>and ion pairs).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6674" y="2957099"/>
            <a:ext cx="8313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extent of dissociation is small </a:t>
            </a:r>
            <a:r>
              <a:rPr lang="en-US" altLang="ko-KR" dirty="0" smtClean="0"/>
              <a:t>under most </a:t>
            </a:r>
            <a:r>
              <a:rPr lang="en-US" altLang="ko-KR" dirty="0"/>
              <a:t>conditions</a:t>
            </a:r>
            <a:r>
              <a:rPr lang="en-US" altLang="ko-KR" dirty="0" smtClean="0"/>
              <a:t>, then </a:t>
            </a:r>
            <a:r>
              <a:rPr lang="en-US" altLang="ko-KR" dirty="0"/>
              <a:t>[M</a:t>
            </a:r>
            <a:r>
              <a:rPr lang="en-US" altLang="ko-KR" baseline="30000" dirty="0"/>
              <a:t>-</a:t>
            </a:r>
            <a:r>
              <a:rPr lang="en-US" altLang="ko-KR" dirty="0"/>
              <a:t>] </a:t>
            </a:r>
            <a:r>
              <a:rPr lang="en-US" altLang="ko-KR" dirty="0" smtClean="0">
                <a:sym typeface="Symbol"/>
              </a:rPr>
              <a:t></a:t>
            </a:r>
            <a:r>
              <a:rPr lang="en-US" altLang="ko-KR" dirty="0" smtClean="0"/>
              <a:t> [P</a:t>
            </a:r>
            <a:r>
              <a:rPr lang="en-US" altLang="ko-KR" baseline="30000" dirty="0" smtClean="0"/>
              <a:t>-</a:t>
            </a:r>
            <a:r>
              <a:rPr lang="en-US" altLang="ko-KR" dirty="0"/>
              <a:t>(C</a:t>
            </a:r>
            <a:r>
              <a:rPr lang="en-US" altLang="ko-KR" baseline="30000" dirty="0" smtClean="0"/>
              <a:t>+</a:t>
            </a:r>
            <a:r>
              <a:rPr lang="en-US" altLang="ko-KR" dirty="0" smtClean="0"/>
              <a:t>)] </a:t>
            </a:r>
            <a:endParaRPr lang="en-US" altLang="ko-KR" dirty="0"/>
          </a:p>
          <a:p>
            <a:r>
              <a:rPr lang="en-US" altLang="ko-KR" dirty="0" smtClean="0"/>
              <a:t>  </a:t>
            </a:r>
            <a:endParaRPr 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9" y="3516168"/>
            <a:ext cx="217660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4" y="3548634"/>
            <a:ext cx="2044675" cy="4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31827" y="4333381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[M</a:t>
            </a:r>
            <a:r>
              <a:rPr lang="en-US" altLang="ko-KR" baseline="30000" dirty="0"/>
              <a:t>-</a:t>
            </a:r>
            <a:r>
              <a:rPr lang="en-US" altLang="ko-KR" dirty="0"/>
              <a:t>] </a:t>
            </a:r>
            <a:r>
              <a:rPr lang="en-US" altLang="ko-KR" dirty="0" smtClean="0">
                <a:sym typeface="Symbol"/>
              </a:rPr>
              <a:t>= [P</a:t>
            </a:r>
            <a:r>
              <a:rPr lang="en-US" altLang="ko-KR" baseline="30000" dirty="0" smtClean="0">
                <a:sym typeface="Symbol"/>
              </a:rPr>
              <a:t>-</a:t>
            </a:r>
            <a:r>
              <a:rPr lang="en-US" altLang="ko-KR" dirty="0" smtClean="0">
                <a:sym typeface="Symbol"/>
              </a:rPr>
              <a:t>] +</a:t>
            </a:r>
            <a:r>
              <a:rPr lang="en-US" altLang="ko-KR" dirty="0" smtClean="0"/>
              <a:t> </a:t>
            </a:r>
            <a:r>
              <a:rPr lang="en-US" altLang="ko-KR" dirty="0"/>
              <a:t>[P</a:t>
            </a:r>
            <a:r>
              <a:rPr lang="en-US" altLang="ko-KR" baseline="30000" dirty="0"/>
              <a:t>-</a:t>
            </a:r>
            <a:r>
              <a:rPr lang="en-US" altLang="ko-KR" dirty="0"/>
              <a:t>(C</a:t>
            </a:r>
            <a:r>
              <a:rPr lang="en-US" altLang="ko-KR" baseline="30000" dirty="0"/>
              <a:t>+</a:t>
            </a:r>
            <a:r>
              <a:rPr lang="en-US" altLang="ko-KR" dirty="0"/>
              <a:t>)]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7" y="4909445"/>
            <a:ext cx="33093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5" y="5734254"/>
            <a:ext cx="3011244" cy="1008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34254"/>
            <a:ext cx="311145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707904" y="610350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because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771800" y="358353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because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94601" y="188640"/>
            <a:ext cx="8235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two propagating species are in equilibrium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0" y="640473"/>
            <a:ext cx="298357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04" y="576005"/>
            <a:ext cx="1413770" cy="7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0" y="1552542"/>
            <a:ext cx="13906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981064" y="1583900"/>
            <a:ext cx="652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If there </a:t>
            </a:r>
            <a:r>
              <a:rPr lang="en-US" altLang="ko-KR" dirty="0"/>
              <a:t>is no source of either ion other than P</a:t>
            </a:r>
            <a:r>
              <a:rPr lang="en-US" altLang="ko-KR" baseline="30000" dirty="0"/>
              <a:t>-</a:t>
            </a:r>
            <a:r>
              <a:rPr lang="en-US" altLang="ko-KR" dirty="0"/>
              <a:t>(C</a:t>
            </a:r>
            <a:r>
              <a:rPr lang="en-US" altLang="ko-KR" baseline="30000" dirty="0"/>
              <a:t>+</a:t>
            </a:r>
            <a:r>
              <a:rPr lang="en-US" altLang="ko-KR" dirty="0"/>
              <a:t>) </a:t>
            </a:r>
            <a:endParaRPr lang="en-US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4" y="2273978"/>
            <a:ext cx="217660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8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ko-KR" sz="2800" b="1" smtClean="0">
                <a:solidFill>
                  <a:srgbClr val="0070C0"/>
                </a:solidFill>
              </a:rPr>
              <a:t>5-2 CATIONIC POLYMERIZATION OF THE</a:t>
            </a:r>
            <a:br>
              <a:rPr lang="en-US" altLang="ko-KR" sz="2800" b="1" smtClean="0">
                <a:solidFill>
                  <a:srgbClr val="0070C0"/>
                </a:solidFill>
              </a:rPr>
            </a:br>
            <a:r>
              <a:rPr lang="en-US" altLang="ko-KR" sz="2800" b="1" smtClean="0">
                <a:solidFill>
                  <a:srgbClr val="0070C0"/>
                </a:solidFill>
              </a:rPr>
              <a:t>CARBON–CARBON DOUBLE BOND</a:t>
            </a:r>
            <a:endParaRPr lang="ko-KR" altLang="en-US" sz="2800" b="1" smtClean="0">
              <a:solidFill>
                <a:srgbClr val="0070C0"/>
              </a:solidFill>
            </a:endParaRPr>
          </a:p>
        </p:txBody>
      </p:sp>
      <p:sp>
        <p:nvSpPr>
          <p:cNvPr id="81925" name="내용 개체 틀 2"/>
          <p:cNvSpPr>
            <a:spLocks noGrp="1"/>
          </p:cNvSpPr>
          <p:nvPr>
            <p:ph idx="4294967295"/>
          </p:nvPr>
        </p:nvSpPr>
        <p:spPr>
          <a:xfrm>
            <a:off x="0" y="3530600"/>
            <a:ext cx="8229600" cy="321151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en-US" altLang="ko-KR" sz="20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800" dirty="0" smtClean="0"/>
              <a:t>∴ </a:t>
            </a:r>
            <a:r>
              <a:rPr lang="en-US" altLang="ko-KR" sz="1800" dirty="0" err="1" smtClean="0"/>
              <a:t>HCl</a:t>
            </a:r>
            <a:r>
              <a:rPr lang="en-US" altLang="ko-KR" sz="1800" dirty="0" smtClean="0"/>
              <a:t> cannot be used as an initiator.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altLang="ko-KR" sz="1800" dirty="0" smtClean="0"/>
          </a:p>
          <a:p>
            <a:pPr lvl="1" eaLnBrk="1" hangingPunct="1">
              <a:defRPr/>
            </a:pPr>
            <a:r>
              <a:rPr lang="en-US" altLang="ko-KR" sz="1800" dirty="0" smtClean="0"/>
              <a:t>Possible initiators</a:t>
            </a:r>
          </a:p>
          <a:p>
            <a:pPr lvl="2" eaLnBrk="1" hangingPunct="1">
              <a:defRPr/>
            </a:pPr>
            <a:r>
              <a:rPr lang="en-US" altLang="ko-KR" sz="1600" dirty="0" err="1" smtClean="0"/>
              <a:t>Perchloric</a:t>
            </a:r>
            <a:r>
              <a:rPr lang="en-US" altLang="ko-KR" sz="1600" dirty="0" smtClean="0"/>
              <a:t>, sulfuric, phosphoric, </a:t>
            </a:r>
            <a:r>
              <a:rPr lang="en-US" altLang="ko-KR" sz="1600" dirty="0" err="1" smtClean="0"/>
              <a:t>fluoro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chlorosulfonic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methanesulfonic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trifluoromethanesulfonic</a:t>
            </a:r>
            <a:r>
              <a:rPr lang="en-US" altLang="ko-KR" sz="1600" dirty="0" smtClean="0"/>
              <a:t> acids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200" dirty="0" smtClean="0"/>
              <a:t>⇒ </a:t>
            </a:r>
            <a:r>
              <a:rPr lang="en-US" altLang="ko-KR" sz="1600" dirty="0" smtClean="0"/>
              <a:t>Large counter ion, </a:t>
            </a:r>
            <a:r>
              <a:rPr lang="en-US" altLang="ko-KR" sz="1600" u="sng" dirty="0" smtClean="0"/>
              <a:t>A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 , just stabilize carbocation by solvation or </a:t>
            </a:r>
            <a:r>
              <a:rPr lang="en-US" altLang="ko-KR" sz="1600" dirty="0" err="1" smtClean="0"/>
              <a:t>complexation</a:t>
            </a:r>
            <a:endParaRPr lang="en-US" altLang="ko-KR" sz="1600" dirty="0" smtClean="0"/>
          </a:p>
          <a:p>
            <a:pPr lvl="2" eaLnBrk="1" hangingPunct="1">
              <a:defRPr/>
            </a:pPr>
            <a:r>
              <a:rPr lang="en-US" altLang="ko-KR" sz="1600" dirty="0" smtClean="0"/>
              <a:t>Still max. M.W. obtained is a few thousand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∵ A</a:t>
            </a:r>
            <a:r>
              <a:rPr lang="en-US" altLang="ko-KR" sz="1600" baseline="30000" dirty="0" smtClean="0"/>
              <a:t>-</a:t>
            </a:r>
            <a:r>
              <a:rPr lang="en-US" altLang="ko-KR" sz="1600" dirty="0" smtClean="0"/>
              <a:t> is still reactive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3133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직사각형 2"/>
          <p:cNvSpPr>
            <a:spLocks noChangeArrowheads="1"/>
          </p:cNvSpPr>
          <p:nvPr/>
        </p:nvSpPr>
        <p:spPr bwMode="auto">
          <a:xfrm>
            <a:off x="539750" y="1484313"/>
            <a:ext cx="597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rgbClr val="00B050"/>
                </a:solidFill>
              </a:rPr>
              <a:t>5-2a Initiation </a:t>
            </a:r>
          </a:p>
          <a:p>
            <a:pPr eaLnBrk="1" hangingPunct="1"/>
            <a:r>
              <a:rPr lang="en-US" altLang="ko-KR" b="1">
                <a:solidFill>
                  <a:srgbClr val="00B050"/>
                </a:solidFill>
              </a:rPr>
              <a:t>1. Protonic acid (Brønsted acid)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549525"/>
            <a:ext cx="26289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직사각형 3"/>
          <p:cNvSpPr>
            <a:spLocks noChangeArrowheads="1"/>
          </p:cNvSpPr>
          <p:nvPr/>
        </p:nvSpPr>
        <p:spPr bwMode="auto">
          <a:xfrm>
            <a:off x="539750" y="3040063"/>
            <a:ext cx="3821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 eaLnBrk="1" hangingPunct="1"/>
            <a:r>
              <a:rPr lang="en-US" altLang="ko-KR" b="1"/>
              <a:t>A</a:t>
            </a:r>
            <a:r>
              <a:rPr lang="en-US" altLang="ko-KR" b="1" baseline="30000"/>
              <a:t>-</a:t>
            </a:r>
            <a:r>
              <a:rPr lang="en-US" altLang="ko-KR" b="1"/>
              <a:t> should not be nucleophilic</a:t>
            </a:r>
          </a:p>
        </p:txBody>
      </p:sp>
    </p:spTree>
    <p:extLst>
      <p:ext uri="{BB962C8B-B14F-4D97-AF65-F5344CB8AC3E}">
        <p14:creationId xmlns:p14="http://schemas.microsoft.com/office/powerpoint/2010/main" val="92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If polymerizations in </a:t>
            </a:r>
            <a:r>
              <a:rPr lang="en-US" altLang="ko-KR" dirty="0"/>
              <a:t>the presence of excess </a:t>
            </a:r>
            <a:r>
              <a:rPr lang="en-US" altLang="ko-KR" dirty="0" err="1"/>
              <a:t>counterion</a:t>
            </a:r>
            <a:r>
              <a:rPr lang="en-US" altLang="ko-KR" dirty="0"/>
              <a:t> by adding a</a:t>
            </a:r>
          </a:p>
          <a:p>
            <a:r>
              <a:rPr lang="en-US" altLang="ko-KR" dirty="0"/>
              <a:t>strongly dissociating salt (e.g., </a:t>
            </a:r>
            <a:r>
              <a:rPr lang="en-US" altLang="ko-KR" dirty="0" smtClean="0"/>
              <a:t>NaB</a:t>
            </a:r>
            <a:r>
              <a:rPr lang="en-US" altLang="ko-KR" dirty="0" smtClean="0">
                <a:sym typeface="Symbol"/>
              </a:rPr>
              <a:t></a:t>
            </a:r>
            <a:r>
              <a:rPr lang="en-US" altLang="ko-KR" baseline="-25000" dirty="0" smtClean="0"/>
              <a:t>4</a:t>
            </a:r>
            <a:r>
              <a:rPr lang="en-US" altLang="ko-KR" dirty="0" smtClean="0"/>
              <a:t> </a:t>
            </a:r>
            <a:r>
              <a:rPr lang="en-US" altLang="ko-KR" dirty="0"/>
              <a:t>to supply excess </a:t>
            </a:r>
            <a:r>
              <a:rPr lang="en-US" altLang="ko-KR" dirty="0" smtClean="0"/>
              <a:t>Na+).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0454" y="1124744"/>
            <a:ext cx="848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Then the </a:t>
            </a:r>
            <a:r>
              <a:rPr lang="en-US" altLang="ko-KR" dirty="0"/>
              <a:t>concentration of free </a:t>
            </a:r>
            <a:r>
              <a:rPr lang="en-US" altLang="ko-KR" dirty="0" smtClean="0"/>
              <a:t>ions, depressed </a:t>
            </a:r>
            <a:r>
              <a:rPr lang="en-US" altLang="ko-KR" dirty="0"/>
              <a:t>by the common ion effect, is given by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46595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55776" y="208756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because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04" y="1915956"/>
            <a:ext cx="1413770" cy="7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24127" y="205286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[M</a:t>
            </a:r>
            <a:r>
              <a:rPr lang="en-US" altLang="ko-KR" baseline="30000" dirty="0"/>
              <a:t>-</a:t>
            </a:r>
            <a:r>
              <a:rPr lang="en-US" altLang="ko-KR" dirty="0"/>
              <a:t>] </a:t>
            </a:r>
            <a:r>
              <a:rPr lang="en-US" altLang="ko-KR" dirty="0">
                <a:sym typeface="Symbol"/>
              </a:rPr>
              <a:t></a:t>
            </a:r>
            <a:r>
              <a:rPr lang="en-US" altLang="ko-KR" dirty="0"/>
              <a:t> [P</a:t>
            </a:r>
            <a:r>
              <a:rPr lang="en-US" altLang="ko-KR" baseline="30000" dirty="0"/>
              <a:t>-</a:t>
            </a:r>
            <a:r>
              <a:rPr lang="en-US" altLang="ko-KR" dirty="0"/>
              <a:t>(C</a:t>
            </a:r>
            <a:r>
              <a:rPr lang="en-US" altLang="ko-KR" baseline="30000" dirty="0"/>
              <a:t>+</a:t>
            </a:r>
            <a:r>
              <a:rPr lang="en-US" altLang="ko-KR" dirty="0"/>
              <a:t>)]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43057" y="2996951"/>
            <a:ext cx="8733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When the added salt is strongly dissociated and the ion pairs </a:t>
            </a:r>
            <a:r>
              <a:rPr lang="en-US" altLang="ko-KR" dirty="0" smtClean="0"/>
              <a:t>slightly dissociated</a:t>
            </a:r>
            <a:r>
              <a:rPr lang="en-US" altLang="ko-KR" dirty="0"/>
              <a:t>, the </a:t>
            </a:r>
            <a:r>
              <a:rPr lang="en-US" altLang="ko-KR" dirty="0" err="1" smtClean="0"/>
              <a:t>counterion</a:t>
            </a:r>
            <a:r>
              <a:rPr lang="en-US" altLang="ko-KR" dirty="0"/>
              <a:t> </a:t>
            </a:r>
            <a:r>
              <a:rPr lang="en-US" altLang="ko-KR" dirty="0" smtClean="0"/>
              <a:t>concentration </a:t>
            </a:r>
            <a:r>
              <a:rPr lang="en-US" altLang="ko-KR" dirty="0"/>
              <a:t>is very close to that of the added salt [CZ]:</a:t>
            </a:r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14325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4" y="4293096"/>
            <a:ext cx="327026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2" y="4509120"/>
            <a:ext cx="2768948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631"/>
            <a:ext cx="5562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56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Polymerization of styrene by sodium naphthalene in 3-methyltetrahydrofuran at </a:t>
            </a:r>
            <a:r>
              <a:rPr lang="en-US" altLang="ko-KR" dirty="0" smtClean="0"/>
              <a:t>20 </a:t>
            </a:r>
            <a:r>
              <a:rPr lang="en-US" altLang="ko-KR" baseline="30000" dirty="0" smtClean="0"/>
              <a:t>0</a:t>
            </a:r>
            <a:r>
              <a:rPr lang="en-US" altLang="ko-KR" dirty="0" smtClean="0"/>
              <a:t>C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011244" cy="1008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92170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48264" y="2731764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can be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8" y="1886721"/>
            <a:ext cx="58388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67544" y="68639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Polymerization of styrene by sodium naphthalene in 3-methyltetrahydrofuran at 20 </a:t>
            </a:r>
            <a:r>
              <a:rPr lang="en-US" altLang="ko-KR" baseline="30000" dirty="0" smtClean="0"/>
              <a:t>0</a:t>
            </a:r>
            <a:r>
              <a:rPr lang="en-US" altLang="ko-KR" dirty="0" smtClean="0"/>
              <a:t>C </a:t>
            </a:r>
            <a:r>
              <a:rPr lang="en-US" altLang="ko-KR" dirty="0"/>
              <a:t>in </a:t>
            </a:r>
            <a:r>
              <a:rPr lang="en-US" altLang="ko-KR" dirty="0" smtClean="0"/>
              <a:t>the presence </a:t>
            </a:r>
            <a:r>
              <a:rPr lang="en-US" altLang="ko-KR" dirty="0"/>
              <a:t>of sodium </a:t>
            </a:r>
            <a:r>
              <a:rPr lang="en-US" altLang="ko-KR" dirty="0" err="1"/>
              <a:t>tetraphenylborate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76052"/>
            <a:ext cx="2768948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52" y="2132856"/>
            <a:ext cx="14325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35" y="3234650"/>
            <a:ext cx="92170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946755" y="3257494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can be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5-3d-2-b Reactivity in Anionic Polymerization.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4" y="836712"/>
            <a:ext cx="871545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94" y="22583"/>
            <a:ext cx="2619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421862" y="65204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[M</a:t>
            </a:r>
            <a:r>
              <a:rPr lang="en-US" altLang="ko-KR" baseline="30000" dirty="0"/>
              <a:t>-</a:t>
            </a:r>
            <a:r>
              <a:rPr lang="en-US" altLang="ko-KR" dirty="0"/>
              <a:t>] </a:t>
            </a:r>
            <a:r>
              <a:rPr lang="en-US" altLang="ko-KR" dirty="0">
                <a:sym typeface="Symbol"/>
              </a:rPr>
              <a:t></a:t>
            </a:r>
            <a:r>
              <a:rPr lang="en-US" altLang="ko-KR" dirty="0"/>
              <a:t> [P</a:t>
            </a:r>
            <a:r>
              <a:rPr lang="en-US" altLang="ko-KR" baseline="30000" dirty="0"/>
              <a:t>-</a:t>
            </a:r>
            <a:r>
              <a:rPr lang="en-US" altLang="ko-KR" dirty="0"/>
              <a:t>(C</a:t>
            </a:r>
            <a:r>
              <a:rPr lang="en-US" altLang="ko-KR" baseline="30000" dirty="0"/>
              <a:t>+</a:t>
            </a:r>
            <a:r>
              <a:rPr lang="en-US" altLang="ko-KR" dirty="0"/>
              <a:t>)] 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7" y="4531098"/>
            <a:ext cx="590730" cy="4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9450" y="455103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맑은 고딕"/>
                <a:ea typeface="맑은 고딕"/>
              </a:rPr>
              <a:t>↑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39808" y="451732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K </a:t>
            </a:r>
            <a:r>
              <a:rPr lang="en-US" altLang="ko-KR" dirty="0" smtClean="0">
                <a:latin typeface="맑은 고딕"/>
                <a:ea typeface="맑은 고딕"/>
              </a:rPr>
              <a:t>↑</a:t>
            </a:r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234615" y="4562552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(Li &gt; Cs)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18390" y="5038184"/>
            <a:ext cx="8519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Ion pair : </a:t>
            </a:r>
            <a:r>
              <a:rPr lang="en-US" altLang="ko-KR" dirty="0"/>
              <a:t>solvent-separated </a:t>
            </a:r>
            <a:r>
              <a:rPr lang="en-US" altLang="ko-KR" dirty="0" smtClean="0"/>
              <a:t>+ </a:t>
            </a:r>
            <a:r>
              <a:rPr lang="en-US" altLang="ko-KR" dirty="0"/>
              <a:t>contact ion pairs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fraction of </a:t>
            </a:r>
            <a:r>
              <a:rPr lang="en-US" altLang="ko-KR" dirty="0" smtClean="0"/>
              <a:t>solvent-separated </a:t>
            </a:r>
            <a:r>
              <a:rPr lang="en-US" altLang="ko-KR" dirty="0"/>
              <a:t>ion pairs </a:t>
            </a:r>
            <a:r>
              <a:rPr lang="en-US" altLang="ko-KR" dirty="0" smtClean="0"/>
              <a:t>increases with increasing </a:t>
            </a:r>
            <a:r>
              <a:rPr lang="en-US" altLang="ko-KR" dirty="0"/>
              <a:t>solvation </a:t>
            </a:r>
          </a:p>
          <a:p>
            <a:r>
              <a:rPr lang="en-US" altLang="ko-KR" dirty="0" smtClean="0"/>
              <a:t>of </a:t>
            </a:r>
            <a:r>
              <a:rPr lang="en-US" altLang="ko-KR" dirty="0"/>
              <a:t>the </a:t>
            </a:r>
            <a:r>
              <a:rPr lang="en-US" altLang="ko-KR" dirty="0" err="1"/>
              <a:t>counterion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Solvent-separated </a:t>
            </a:r>
            <a:r>
              <a:rPr lang="en-US" altLang="ko-KR" dirty="0"/>
              <a:t>ion pairs are much more </a:t>
            </a:r>
            <a:r>
              <a:rPr lang="en-US" altLang="ko-KR" dirty="0" smtClean="0"/>
              <a:t>reactive than </a:t>
            </a:r>
            <a:r>
              <a:rPr lang="en-US" altLang="ko-KR" dirty="0"/>
              <a:t>contact ion pairs (Sec. 5-3d-4).</a:t>
            </a:r>
            <a:endParaRPr 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04718" y="407707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THF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616"/>
            <a:ext cx="871545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16170" y="549434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However, the </a:t>
            </a:r>
            <a:r>
              <a:rPr lang="en-US" altLang="ko-KR" dirty="0"/>
              <a:t>effect of increasing </a:t>
            </a:r>
            <a:r>
              <a:rPr lang="en-US" altLang="ko-KR" dirty="0" err="1"/>
              <a:t>counterion</a:t>
            </a:r>
            <a:r>
              <a:rPr lang="en-US" altLang="ko-KR" dirty="0"/>
              <a:t> size levels off after </a:t>
            </a:r>
            <a:r>
              <a:rPr lang="en-US" altLang="ko-KR" dirty="0" smtClean="0"/>
              <a:t>k </a:t>
            </a:r>
            <a:r>
              <a:rPr lang="en-US" altLang="ko-KR" dirty="0"/>
              <a:t>is approximately the </a:t>
            </a:r>
            <a:r>
              <a:rPr lang="en-US" altLang="ko-KR" dirty="0" smtClean="0"/>
              <a:t>same for </a:t>
            </a:r>
            <a:r>
              <a:rPr lang="en-US" altLang="ko-KR" dirty="0"/>
              <a:t>potassium, rubidium, and cesium.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8" y="4285672"/>
            <a:ext cx="590730" cy="4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198" y="431712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맑은 고딕"/>
                <a:ea typeface="맑은 고딕"/>
              </a:rPr>
              <a:t>↑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03305" y="4331064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(Li </a:t>
            </a:r>
            <a:r>
              <a:rPr lang="en-US" altLang="ko-KR" dirty="0" smtClean="0"/>
              <a:t>&lt; </a:t>
            </a:r>
            <a:r>
              <a:rPr lang="en-US" altLang="ko-KR" dirty="0"/>
              <a:t>Cs)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20967" y="4834634"/>
            <a:ext cx="7819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bond strength (</a:t>
            </a:r>
            <a:r>
              <a:rPr lang="en-US" altLang="ko-KR" dirty="0" err="1" smtClean="0"/>
              <a:t>carbanion</a:t>
            </a:r>
            <a:r>
              <a:rPr lang="en-US" altLang="ko-KR" dirty="0" smtClean="0"/>
              <a:t> </a:t>
            </a:r>
            <a:r>
              <a:rPr lang="en-US" altLang="ko-KR" dirty="0"/>
              <a:t>center and </a:t>
            </a:r>
            <a:r>
              <a:rPr lang="en-US" altLang="ko-KR" dirty="0" err="1" smtClean="0"/>
              <a:t>counterion</a:t>
            </a:r>
            <a:r>
              <a:rPr lang="en-US" altLang="ko-KR" dirty="0" smtClean="0"/>
              <a:t>)  </a:t>
            </a:r>
            <a:r>
              <a:rPr lang="en-US" altLang="ko-KR" dirty="0" smtClean="0">
                <a:sym typeface="Symbol"/>
              </a:rPr>
              <a:t> , from Li to Cs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780515" y="3698949"/>
            <a:ext cx="137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Dioxane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88640"/>
            <a:ext cx="420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5-3d-3 Degree of Polymerization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53180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55776" y="94007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propagating </a:t>
            </a:r>
            <a:r>
              <a:rPr lang="en-US" altLang="ko-KR" dirty="0" smtClean="0"/>
              <a:t>species formed </a:t>
            </a:r>
            <a:r>
              <a:rPr lang="en-US" altLang="ko-KR" dirty="0"/>
              <a:t>from </a:t>
            </a:r>
            <a:r>
              <a:rPr lang="en-US" altLang="ko-KR" dirty="0" smtClean="0"/>
              <a:t>sodium </a:t>
            </a:r>
            <a:r>
              <a:rPr lang="en-US" altLang="ko-KR" dirty="0" err="1"/>
              <a:t>naphthalenes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6" y="1844824"/>
            <a:ext cx="13643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66322" y="184482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(e.g., </a:t>
            </a:r>
            <a:r>
              <a:rPr lang="en-US" altLang="ko-KR" dirty="0" err="1"/>
              <a:t>alkyllithium</a:t>
            </a:r>
            <a:r>
              <a:rPr lang="en-US" altLang="ko-K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내용 개체 틀 2"/>
          <p:cNvSpPr>
            <a:spLocks noGrp="1"/>
          </p:cNvSpPr>
          <p:nvPr>
            <p:ph idx="4294967295"/>
          </p:nvPr>
        </p:nvSpPr>
        <p:spPr>
          <a:xfrm>
            <a:off x="323528" y="437356"/>
            <a:ext cx="8229600" cy="5840413"/>
          </a:xfrm>
        </p:spPr>
        <p:txBody>
          <a:bodyPr/>
          <a:lstStyle/>
          <a:p>
            <a:pPr eaLnBrk="1" hangingPunct="1">
              <a:defRPr/>
            </a:pPr>
            <a:endParaRPr lang="en-US" altLang="ko-KR" sz="1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 anionic polymerization of styrene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; especially with regard to the multiplicity of propagating species</a:t>
            </a:r>
          </a:p>
          <a:p>
            <a:pPr eaLnBrk="1" hangingPunct="1">
              <a:defRPr/>
            </a:pPr>
            <a:endParaRPr lang="en-US" altLang="ko-KR" sz="8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Ionic species aggregate</a:t>
            </a:r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1200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CIP : contact ion polar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ko-KR" sz="1600" dirty="0" smtClean="0"/>
              <a:t>	SSIP : solvent </a:t>
            </a:r>
            <a:r>
              <a:rPr lang="en-US" altLang="ko-KR" sz="1600" dirty="0" err="1" smtClean="0"/>
              <a:t>seperated</a:t>
            </a:r>
            <a:r>
              <a:rPr lang="en-US" altLang="ko-KR" sz="1600" dirty="0" smtClean="0"/>
              <a:t> ion pair</a:t>
            </a:r>
          </a:p>
          <a:p>
            <a:pPr eaLnBrk="1" hangingPunct="1">
              <a:defRPr/>
            </a:pPr>
            <a:endParaRPr lang="en-US" altLang="ko-KR" sz="1000" dirty="0" smtClean="0"/>
          </a:p>
          <a:p>
            <a:pPr lvl="1" eaLnBrk="1" hangingPunct="1">
              <a:defRPr/>
            </a:pPr>
            <a:r>
              <a:rPr lang="en-US" altLang="ko-KR" sz="1600" dirty="0" smtClean="0"/>
              <a:t>In non polar solvent, the propagating center</a:t>
            </a:r>
          </a:p>
          <a:p>
            <a:pPr lvl="1" eaLnBrk="1" hangingPunct="1">
              <a:defRPr/>
            </a:pPr>
            <a:endParaRPr lang="en-US" altLang="ko-KR" sz="1600" dirty="0" smtClean="0"/>
          </a:p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lang="en-US" altLang="ko-KR" sz="2400" dirty="0" smtClean="0"/>
          </a:p>
          <a:p>
            <a:pPr lvl="1" eaLnBrk="1" hangingPunct="1">
              <a:defRPr/>
            </a:pPr>
            <a:r>
              <a:rPr lang="en-US" altLang="ko-KR" sz="1600" dirty="0" smtClean="0"/>
              <a:t>In polar solvent, the propagating center</a:t>
            </a:r>
          </a:p>
          <a:p>
            <a:pPr lvl="1" eaLnBrk="1" hangingPunct="1">
              <a:defRPr/>
            </a:pPr>
            <a:endParaRPr lang="en-US" altLang="ko-KR" sz="1600" dirty="0" smtClean="0"/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927100" y="1700213"/>
          <a:ext cx="4972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8" name="CS ChemDraw Drawing" r:id="rId3" imgW="4972223" imgH="487358" progId="ChemDraw.Document.6.0">
                  <p:embed/>
                </p:oleObj>
              </mc:Choice>
              <mc:Fallback>
                <p:oleObj name="CS ChemDraw Drawing" r:id="rId3" imgW="4972223" imgH="4873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700213"/>
                        <a:ext cx="49720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0" name="그룹 6"/>
          <p:cNvGrpSpPr>
            <a:grpSpLocks/>
          </p:cNvGrpSpPr>
          <p:nvPr/>
        </p:nvGrpSpPr>
        <p:grpSpPr bwMode="auto">
          <a:xfrm>
            <a:off x="1476375" y="3357563"/>
            <a:ext cx="4900613" cy="935037"/>
            <a:chOff x="1285852" y="4500570"/>
            <a:chExt cx="4613267" cy="830997"/>
          </a:xfrm>
        </p:grpSpPr>
        <p:graphicFrame>
          <p:nvGraphicFramePr>
            <p:cNvPr id="65542" name="Object 3"/>
            <p:cNvGraphicFramePr>
              <a:graphicFrameLocks noChangeAspect="1"/>
            </p:cNvGraphicFramePr>
            <p:nvPr/>
          </p:nvGraphicFramePr>
          <p:xfrm>
            <a:off x="1285852" y="4500570"/>
            <a:ext cx="318135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9" name="CS ChemDraw Drawing" r:id="rId5" imgW="3181780" imgH="787666" progId="ChemDraw.Document.6.0">
                    <p:embed/>
                  </p:oleObj>
                </mc:Choice>
                <mc:Fallback>
                  <p:oleObj name="CS ChemDraw Drawing" r:id="rId5" imgW="3181780" imgH="787666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4500570"/>
                          <a:ext cx="3181350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3" name="TextBox 5"/>
            <p:cNvSpPr txBox="1">
              <a:spLocks noChangeArrowheads="1"/>
            </p:cNvSpPr>
            <p:nvPr/>
          </p:nvSpPr>
          <p:spPr bwMode="auto">
            <a:xfrm>
              <a:off x="4786314" y="4500570"/>
              <a:ext cx="11128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: H.C.</a:t>
              </a:r>
            </a:p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  Benzene</a:t>
              </a:r>
            </a:p>
            <a:p>
              <a:pPr eaLnBrk="1" hangingPunct="1"/>
              <a:r>
                <a:rPr kumimoji="0" lang="en-US" altLang="ko-KR" sz="1600">
                  <a:latin typeface="맑은 고딕" pitchFamily="50" charset="-127"/>
                  <a:ea typeface="맑은 고딕" pitchFamily="50" charset="-127"/>
                </a:rPr>
                <a:t>  toluene</a:t>
              </a:r>
              <a:endParaRPr kumimoji="0" lang="ko-KR" altLang="en-US" sz="16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1763713" y="4941888"/>
          <a:ext cx="27844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CS ChemDraw Drawing" r:id="rId7" imgW="2784024" imgH="331663" progId="ChemDraw.Document.6.0">
                  <p:embed/>
                </p:oleObj>
              </mc:Choice>
              <mc:Fallback>
                <p:oleObj name="CS ChemDraw Drawing" r:id="rId7" imgW="2784024" imgH="3316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941888"/>
                        <a:ext cx="27844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25544"/>
            <a:ext cx="8684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5-3d-4 Energetics: Solvent-Separated and Contact Ion Pairs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Styrene propagation in H.C. solvent (nonpolar)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4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  See next page table 7.1</a:t>
            </a:r>
          </a:p>
          <a:p>
            <a:pPr eaLnBrk="1" hangingPunct="1"/>
            <a:endParaRPr lang="en-US" altLang="ko-KR" sz="1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Why?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⇒ aggregation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>
              <a:buFont typeface="Arial" charset="0"/>
              <a:buNone/>
            </a:pPr>
            <a:r>
              <a:rPr lang="en-US" altLang="ko-KR" sz="1800" dirty="0" smtClean="0"/>
              <a:t>     -Counter ion dependence of </a:t>
            </a:r>
            <a:r>
              <a:rPr lang="en-US" altLang="ko-KR" sz="1800" dirty="0" err="1" smtClean="0"/>
              <a:t>k</a:t>
            </a:r>
            <a:r>
              <a:rPr lang="en-US" altLang="ko-KR" sz="1800" baseline="-25000" dirty="0" err="1" smtClean="0"/>
              <a:t>p,obs</a:t>
            </a:r>
            <a:endParaRPr lang="en-US" altLang="ko-KR" sz="18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∵ 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d</a:t>
            </a:r>
            <a:r>
              <a:rPr lang="en-US" altLang="ko-KR" sz="1600" dirty="0" smtClean="0"/>
              <a:t> increases increasing </a:t>
            </a:r>
            <a:r>
              <a:rPr lang="en-US" altLang="ko-KR" sz="1600" dirty="0" err="1" smtClean="0"/>
              <a:t>cation</a:t>
            </a:r>
            <a:r>
              <a:rPr lang="en-US" altLang="ko-KR" sz="1600" dirty="0" smtClean="0"/>
              <a:t> size</a:t>
            </a:r>
          </a:p>
          <a:p>
            <a:pPr eaLnBrk="1" hangingPunct="1"/>
            <a:endParaRPr lang="ko-KR" altLang="en-US" sz="1600" dirty="0" smtClean="0"/>
          </a:p>
        </p:txBody>
      </p:sp>
      <p:pic>
        <p:nvPicPr>
          <p:cNvPr id="6656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2362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00188"/>
            <a:ext cx="1114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그룹 19"/>
          <p:cNvGrpSpPr>
            <a:grpSpLocks/>
          </p:cNvGrpSpPr>
          <p:nvPr/>
        </p:nvGrpSpPr>
        <p:grpSpPr bwMode="auto">
          <a:xfrm>
            <a:off x="1285875" y="3286125"/>
            <a:ext cx="3403600" cy="900113"/>
            <a:chOff x="2643174" y="3429000"/>
            <a:chExt cx="3403980" cy="899809"/>
          </a:xfrm>
        </p:grpSpPr>
        <p:pic>
          <p:nvPicPr>
            <p:cNvPr id="6657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3429000"/>
              <a:ext cx="21907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254" y="3804913"/>
              <a:ext cx="22479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254" y="4100209"/>
              <a:ext cx="16287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4384170" y="4610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286250" y="548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4286250" y="569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4286250" y="5943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4286250" y="636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4286250" y="662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4286250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grpSp>
        <p:nvGrpSpPr>
          <p:cNvPr id="66573" name="그룹 17"/>
          <p:cNvGrpSpPr>
            <a:grpSpLocks/>
          </p:cNvGrpSpPr>
          <p:nvPr/>
        </p:nvGrpSpPr>
        <p:grpSpPr bwMode="auto">
          <a:xfrm>
            <a:off x="1428750" y="1131888"/>
            <a:ext cx="3779838" cy="339725"/>
            <a:chOff x="1428728" y="1132437"/>
            <a:chExt cx="3779195" cy="338554"/>
          </a:xfrm>
        </p:grpSpPr>
        <p:pic>
          <p:nvPicPr>
            <p:cNvPr id="66576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214422"/>
              <a:ext cx="5429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7" name="TextBox 16"/>
            <p:cNvSpPr txBox="1">
              <a:spLocks noChangeArrowheads="1"/>
            </p:cNvSpPr>
            <p:nvPr/>
          </p:nvSpPr>
          <p:spPr bwMode="auto">
            <a:xfrm>
              <a:off x="1990504" y="1132437"/>
              <a:ext cx="32174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ko-KR" altLang="en-US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⇒ </a:t>
              </a:r>
              <a:r>
                <a:rPr kumimoji="0" lang="en-US" altLang="ko-KR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total chain end concentration</a:t>
              </a:r>
              <a:endParaRPr kumimoji="0" lang="ko-KR" altLang="en-US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1465263" y="2547938"/>
          <a:ext cx="38211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CS ChemDraw Drawing" r:id="rId9" imgW="3250322" imgH="595480" progId="ChemDraw.Document.6.0">
                  <p:embed/>
                </p:oleObj>
              </mc:Choice>
              <mc:Fallback>
                <p:oleObj name="CS ChemDraw Drawing" r:id="rId9" imgW="3250322" imgH="595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547938"/>
                        <a:ext cx="38211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15"/>
          <p:cNvGraphicFramePr>
            <a:graphicFrameLocks noChangeAspect="1"/>
          </p:cNvGraphicFramePr>
          <p:nvPr/>
        </p:nvGraphicFramePr>
        <p:xfrm>
          <a:off x="1077913" y="5137150"/>
          <a:ext cx="12795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CS ChemDraw Drawing" r:id="rId11" imgW="1279620" imgH="507090" progId="ChemDraw.Document.6.0">
                  <p:embed/>
                </p:oleObj>
              </mc:Choice>
              <mc:Fallback>
                <p:oleObj name="CS ChemDraw Drawing" r:id="rId11" imgW="1279620" imgH="5070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137150"/>
                        <a:ext cx="12795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7" y="4705350"/>
            <a:ext cx="35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37930" y="469796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pic>
        <p:nvPicPr>
          <p:cNvPr id="67587" name="그림 4" descr="img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2646" r="19458" b="34161"/>
          <a:stretch>
            <a:fillRect/>
          </a:stretch>
        </p:blipFill>
        <p:spPr bwMode="auto">
          <a:xfrm>
            <a:off x="1965636" y="1228"/>
            <a:ext cx="5054636" cy="69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Diene polymerization in non polar(H.C.) solvent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⇒ See table 7.1 for Isoprene &amp; Butadiene case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kinetic order 0.17~0.5 case by case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pic>
        <p:nvPicPr>
          <p:cNvPr id="68611" name="그림 3" descr="img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67014" r="13580" b="8681"/>
          <a:stretch>
            <a:fillRect/>
          </a:stretch>
        </p:blipFill>
        <p:spPr bwMode="auto">
          <a:xfrm>
            <a:off x="1043608" y="217800"/>
            <a:ext cx="6060383" cy="299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1143000" y="3643313"/>
          <a:ext cx="19034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CS ChemDraw Drawing" r:id="rId4" imgW="1902970" imgH="674679" progId="ChemDraw.Document.6.0">
                  <p:embed/>
                </p:oleObj>
              </mc:Choice>
              <mc:Fallback>
                <p:oleObj name="CS ChemDraw Drawing" r:id="rId4" imgW="1902970" imgH="6746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3313"/>
                        <a:ext cx="19034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29125"/>
            <a:ext cx="1752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848225"/>
            <a:ext cx="3028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114925"/>
            <a:ext cx="29813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8618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8619" name="Rectangle 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46063"/>
            <a:ext cx="8229600" cy="3359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b="1" dirty="0" smtClean="0">
                <a:solidFill>
                  <a:srgbClr val="00B050"/>
                </a:solidFill>
              </a:rPr>
              <a:t>2. Lewis acid (+generally </a:t>
            </a:r>
            <a:r>
              <a:rPr lang="en-US" altLang="ko-KR" sz="1800" b="1" dirty="0" err="1" smtClean="0">
                <a:solidFill>
                  <a:srgbClr val="00B050"/>
                </a:solidFill>
              </a:rPr>
              <a:t>coinitiator</a:t>
            </a:r>
            <a:r>
              <a:rPr lang="en-US" altLang="ko-KR" sz="1800" b="1" dirty="0" smtClean="0">
                <a:solidFill>
                  <a:srgbClr val="00B050"/>
                </a:solidFill>
              </a:rPr>
              <a:t>)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/>
              <a:t>ⅰ) Lewis acid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Metal halide : AlCl</a:t>
            </a:r>
            <a:r>
              <a:rPr lang="en-US" altLang="ko-KR" sz="1600" baseline="-25000" dirty="0" smtClean="0"/>
              <a:t>3</a:t>
            </a:r>
            <a:r>
              <a:rPr lang="en-US" altLang="ko-KR" sz="1600" dirty="0" smtClean="0"/>
              <a:t>, BF</a:t>
            </a:r>
            <a:r>
              <a:rPr lang="en-US" altLang="ko-KR" sz="1600" baseline="-25000" dirty="0" smtClean="0"/>
              <a:t>3</a:t>
            </a:r>
            <a:r>
              <a:rPr lang="en-US" altLang="ko-KR" sz="1600" dirty="0" smtClean="0"/>
              <a:t>, SbCl</a:t>
            </a:r>
            <a:r>
              <a:rPr lang="en-US" altLang="ko-KR" sz="1600" baseline="-25000" dirty="0" smtClean="0"/>
              <a:t>5</a:t>
            </a:r>
            <a:r>
              <a:rPr lang="en-US" altLang="ko-KR" sz="1600" dirty="0" smtClean="0"/>
              <a:t>, ZnCl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TiCl</a:t>
            </a:r>
            <a:r>
              <a:rPr lang="en-US" altLang="ko-KR" sz="1600" baseline="-25000" dirty="0" smtClean="0"/>
              <a:t>4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err="1" smtClean="0"/>
              <a:t>Organometallic</a:t>
            </a:r>
            <a:r>
              <a:rPr lang="en-US" altLang="ko-KR" sz="1600" dirty="0" smtClean="0"/>
              <a:t> derivatives : RAlCl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, R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AlCl, AlR</a:t>
            </a:r>
            <a:r>
              <a:rPr lang="en-US" altLang="ko-KR" sz="1600" baseline="-25000" dirty="0" smtClean="0"/>
              <a:t>3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Oxy halide : POCl</a:t>
            </a:r>
            <a:r>
              <a:rPr lang="en-US" altLang="ko-KR" sz="1600" baseline="-25000" dirty="0" smtClean="0"/>
              <a:t>3</a:t>
            </a:r>
            <a:r>
              <a:rPr lang="en-US" altLang="ko-KR" sz="1600" dirty="0" smtClean="0"/>
              <a:t>, Cr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OCl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/>
              <a:t>ⅱ) </a:t>
            </a:r>
            <a:r>
              <a:rPr lang="en-US" altLang="ko-KR" sz="1800" dirty="0" err="1" smtClean="0"/>
              <a:t>Coinitiator</a:t>
            </a:r>
            <a:endParaRPr lang="en-US" altLang="ko-KR" sz="18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Proton donor (</a:t>
            </a:r>
            <a:r>
              <a:rPr lang="en-US" altLang="ko-KR" sz="1600" dirty="0" err="1" smtClean="0"/>
              <a:t>protogen</a:t>
            </a:r>
            <a:r>
              <a:rPr lang="en-US" altLang="ko-KR" sz="1600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→ H</a:t>
            </a:r>
            <a:r>
              <a:rPr lang="en-US" altLang="ko-KR" sz="1600" baseline="-25000" dirty="0" smtClean="0"/>
              <a:t>2</a:t>
            </a:r>
            <a:r>
              <a:rPr lang="en-US" altLang="ko-KR" sz="1600" dirty="0" smtClean="0"/>
              <a:t>O, HX, alcohol, carboxylic acid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Carbocation donor (</a:t>
            </a:r>
            <a:r>
              <a:rPr lang="en-US" altLang="ko-KR" sz="1600" dirty="0" err="1" smtClean="0"/>
              <a:t>cationogen</a:t>
            </a:r>
            <a:r>
              <a:rPr lang="en-US" altLang="ko-KR" sz="1600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              → t-butyl chloride, </a:t>
            </a:r>
            <a:r>
              <a:rPr lang="en-US" altLang="ko-KR" sz="1600" dirty="0" err="1" smtClean="0"/>
              <a:t>triphenylmethyl</a:t>
            </a:r>
            <a:r>
              <a:rPr lang="en-US" altLang="ko-KR" sz="1600" dirty="0" smtClean="0"/>
              <a:t> chloride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Ex)		</a:t>
            </a:r>
            <a:endParaRPr lang="en-US" altLang="ko-KR" sz="24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871537" y="4827588"/>
            <a:ext cx="793908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⇒ BF</a:t>
            </a:r>
            <a:r>
              <a:rPr lang="en-US" altLang="ko-KR" sz="1600" baseline="-25000" dirty="0">
                <a:latin typeface="+mj-lt"/>
              </a:rPr>
              <a:t>3</a:t>
            </a:r>
            <a:r>
              <a:rPr lang="en-US" altLang="ko-KR" sz="1600" dirty="0">
                <a:latin typeface="+mj-lt"/>
              </a:rPr>
              <a:t>OH- &amp; AlCl</a:t>
            </a:r>
            <a:r>
              <a:rPr lang="en-US" altLang="ko-KR" sz="1600" baseline="-25000" dirty="0">
                <a:latin typeface="+mj-lt"/>
              </a:rPr>
              <a:t>4</a:t>
            </a:r>
            <a:r>
              <a:rPr lang="en-US" altLang="ko-KR" sz="1600" dirty="0">
                <a:latin typeface="+mj-lt"/>
              </a:rPr>
              <a:t>- : large &amp; much less </a:t>
            </a:r>
            <a:r>
              <a:rPr lang="en-US" altLang="ko-KR" sz="1600" dirty="0" err="1">
                <a:latin typeface="+mj-lt"/>
              </a:rPr>
              <a:t>nucleophilic</a:t>
            </a:r>
            <a:endParaRPr lang="en-US" altLang="ko-KR" sz="1600" dirty="0">
              <a:latin typeface="+mj-lt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			∴ high M.W. can be obtained</a:t>
            </a:r>
            <a:r>
              <a:rPr lang="en-US" altLang="ko-KR" sz="1200" dirty="0">
                <a:latin typeface="+mj-lt"/>
              </a:rPr>
              <a:t>				</a:t>
            </a:r>
            <a:endParaRPr lang="en-US" altLang="ko-KR" sz="2400" dirty="0">
              <a:latin typeface="+mj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11863" y="5878513"/>
            <a:ext cx="25923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7366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I : </a:t>
            </a:r>
            <a:r>
              <a:rPr lang="en-US" altLang="ko-KR" sz="1600" dirty="0" err="1">
                <a:latin typeface="+mj-lt"/>
              </a:rPr>
              <a:t>coinitiator</a:t>
            </a:r>
            <a:endParaRPr lang="en-US" altLang="ko-KR" sz="1600" dirty="0">
              <a:latin typeface="+mj-lt"/>
            </a:endParaRPr>
          </a:p>
          <a:p>
            <a:pPr marL="177800"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ZY : initiator</a:t>
            </a:r>
          </a:p>
          <a:p>
            <a:pPr lvl="2" indent="-7493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M : monomer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81551"/>
            <a:ext cx="4695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998913"/>
            <a:ext cx="5476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71538" y="5508625"/>
            <a:ext cx="68691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  <a:ea typeface="맑은 고딕" pitchFamily="50" charset="-127"/>
              </a:rPr>
              <a:t>ⅲ) General initiation process by Lewis acid</a:t>
            </a:r>
            <a:endParaRPr lang="ko-KR" altLang="en-US" dirty="0">
              <a:latin typeface="+mj-lt"/>
              <a:ea typeface="맑은 고딕" pitchFamily="50" charset="-127"/>
            </a:endParaRP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5878513"/>
            <a:ext cx="3028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Styrene propagation in polar solvent (THF, </a:t>
            </a:r>
            <a:r>
              <a:rPr lang="en-US" altLang="ko-KR" sz="2000" dirty="0" err="1" smtClean="0">
                <a:solidFill>
                  <a:srgbClr val="00B050"/>
                </a:solidFill>
              </a:rPr>
              <a:t>dioxane</a:t>
            </a:r>
            <a:r>
              <a:rPr lang="en-US" altLang="ko-KR" sz="2000" dirty="0" smtClean="0">
                <a:solidFill>
                  <a:srgbClr val="00B050"/>
                </a:solidFill>
              </a:rPr>
              <a:t>, DME, etc.)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/>
            <a:r>
              <a:rPr lang="en-US" altLang="ko-KR" sz="1600" dirty="0" smtClean="0"/>
              <a:t>Presence of free ion is deduced by conductance &amp; common ion effect</a:t>
            </a:r>
          </a:p>
          <a:p>
            <a:pPr lvl="1" eaLnBrk="1" hangingPunct="1"/>
            <a:r>
              <a:rPr lang="en-US" altLang="ko-KR" sz="1600" dirty="0" smtClean="0"/>
              <a:t>Evidence for CIP, SSIP comes from </a:t>
            </a:r>
            <a:r>
              <a:rPr lang="en-US" altLang="ko-KR" sz="1600" i="1" dirty="0" smtClean="0"/>
              <a:t>JACS</a:t>
            </a:r>
            <a:r>
              <a:rPr lang="en-US" altLang="ko-KR" sz="1600" dirty="0" smtClean="0"/>
              <a:t>, 88, 307 (1996)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⇒ UV-Vis spectrum changed with temp., solvent, and M</a:t>
            </a:r>
            <a:r>
              <a:rPr lang="en-US" altLang="ko-KR" sz="1600" baseline="30000" dirty="0" smtClean="0"/>
              <a:t>+</a:t>
            </a: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not affected by common ion or dilution</a:t>
            </a:r>
          </a:p>
          <a:p>
            <a:pPr eaLnBrk="1" hangingPunct="1"/>
            <a:endParaRPr lang="en-US" altLang="ko-KR" sz="8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interpreted in terms of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◈ For M=Na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   	    exothermic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 </a:t>
            </a:r>
            <a:r>
              <a:rPr lang="el-GR" altLang="ko-KR" sz="1600" dirty="0" smtClean="0"/>
              <a:t>Δ</a:t>
            </a:r>
            <a:r>
              <a:rPr lang="en-US" altLang="ko-KR" sz="1600" dirty="0" smtClean="0"/>
              <a:t>H</a:t>
            </a:r>
            <a:r>
              <a:rPr lang="en-US" altLang="ko-KR" sz="1600" baseline="30000" dirty="0" smtClean="0"/>
              <a:t>o</a:t>
            </a:r>
            <a:r>
              <a:rPr lang="en-US" altLang="ko-KR" sz="1600" dirty="0" smtClean="0"/>
              <a:t>=-7.6 kcal/</a:t>
            </a:r>
            <a:r>
              <a:rPr lang="en-US" altLang="ko-KR" sz="1600" dirty="0" err="1" smtClean="0"/>
              <a:t>mol</a:t>
            </a:r>
            <a:r>
              <a:rPr lang="en-US" altLang="ko-KR" sz="1600" dirty="0" smtClean="0"/>
              <a:t>	</a:t>
            </a:r>
            <a:r>
              <a:rPr lang="el-GR" altLang="ko-KR" sz="1600" dirty="0" smtClean="0"/>
              <a:t> Δ</a:t>
            </a:r>
            <a:r>
              <a:rPr lang="en-US" altLang="ko-KR" sz="1600" dirty="0" smtClean="0"/>
              <a:t>S</a:t>
            </a:r>
            <a:r>
              <a:rPr lang="en-US" altLang="ko-KR" sz="1600" baseline="30000" dirty="0" smtClean="0"/>
              <a:t>o</a:t>
            </a:r>
            <a:r>
              <a:rPr lang="en-US" altLang="ko-KR" sz="1600" dirty="0" smtClean="0"/>
              <a:t>&lt;0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∴ T↑, K↓ [SSIP]↓</a:t>
            </a:r>
          </a:p>
          <a:p>
            <a:pPr eaLnBrk="1" hangingPunct="1"/>
            <a:endParaRPr lang="ko-KR" altLang="en-US" sz="2000" dirty="0" smtClean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928688" y="725488"/>
          <a:ext cx="32258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CS ChemDraw Drawing" r:id="rId3" imgW="3225766" imgH="560340" progId="ChemDraw.Document.6.0">
                  <p:embed/>
                </p:oleObj>
              </mc:Choice>
              <mc:Fallback>
                <p:oleObj name="CS ChemDraw Drawing" r:id="rId3" imgW="3225766" imgH="5603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725488"/>
                        <a:ext cx="32258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3"/>
          <p:cNvGraphicFramePr>
            <a:graphicFrameLocks noChangeAspect="1"/>
          </p:cNvGraphicFramePr>
          <p:nvPr/>
        </p:nvGraphicFramePr>
        <p:xfrm>
          <a:off x="1323975" y="2000250"/>
          <a:ext cx="1676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CS ChemDraw Drawing" r:id="rId5" imgW="2034116" imgH="1124465" progId="ChemDraw.Document.6.0">
                  <p:embed/>
                </p:oleObj>
              </mc:Choice>
              <mc:Fallback>
                <p:oleObj name="CS ChemDraw Drawing" r:id="rId5" imgW="2034116" imgH="112446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2000250"/>
                        <a:ext cx="1676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47563"/>
              </p:ext>
            </p:extLst>
          </p:nvPr>
        </p:nvGraphicFramePr>
        <p:xfrm>
          <a:off x="1475656" y="3861048"/>
          <a:ext cx="13843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1" name="CS ChemDraw Drawing" r:id="rId7" imgW="1384861" imgH="298416" progId="ChemDraw.Document.6.0">
                  <p:embed/>
                </p:oleObj>
              </mc:Choice>
              <mc:Fallback>
                <p:oleObj name="CS ChemDraw Drawing" r:id="rId7" imgW="1384861" imgH="2984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61048"/>
                        <a:ext cx="13843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92389"/>
              </p:ext>
            </p:extLst>
          </p:nvPr>
        </p:nvGraphicFramePr>
        <p:xfrm>
          <a:off x="1475656" y="4869160"/>
          <a:ext cx="13843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2" name="CS ChemDraw Drawing" r:id="rId9" imgW="1384861" imgH="298416" progId="ChemDraw.Document.6.0">
                  <p:embed/>
                </p:oleObj>
              </mc:Choice>
              <mc:Fallback>
                <p:oleObj name="CS ChemDraw Drawing" r:id="rId9" imgW="1384861" imgH="2984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869160"/>
                        <a:ext cx="13843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28950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내용 개체 틀 2"/>
          <p:cNvSpPr>
            <a:spLocks noGrp="1"/>
          </p:cNvSpPr>
          <p:nvPr>
            <p:ph idx="4294967295"/>
          </p:nvPr>
        </p:nvSpPr>
        <p:spPr>
          <a:xfrm>
            <a:off x="0" y="312738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◈ % SSIP↑ in the order Bu</a:t>
            </a:r>
            <a:r>
              <a:rPr lang="en-US" altLang="ko-KR" sz="1600" baseline="-25000" smtClean="0"/>
              <a:t>4</a:t>
            </a:r>
            <a:r>
              <a:rPr lang="en-US" altLang="ko-KR" sz="1600" smtClean="0"/>
              <a:t>N~C &lt; Na &lt; Li follows order of </a:t>
            </a:r>
            <a:r>
              <a:rPr lang="en-US" altLang="ko-KR" sz="1600" u="sng" smtClean="0"/>
              <a:t>Lewis acidity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4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i.e. Li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 is a strong acid and is strongly solvated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% SSIP↑ as solvent strength increases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DME ≥ THF &gt; dioxane</a:t>
            </a:r>
          </a:p>
          <a:p>
            <a:pPr lvl="1" eaLnBrk="1" hangingPunct="1">
              <a:buFont typeface="Arial" charset="0"/>
              <a:buNone/>
            </a:pPr>
            <a:endParaRPr lang="en-US" altLang="ko-KR" sz="8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ex)∙</a:t>
            </a:r>
            <a:r>
              <a:rPr lang="en-US" altLang="ko-KR" sz="1600" i="1" smtClean="0"/>
              <a:t>J.A.C.S.</a:t>
            </a:r>
            <a:r>
              <a:rPr lang="en-US" altLang="ko-KR" sz="1600" smtClean="0"/>
              <a:t>, 103, 5657, 1983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  studied </a:t>
            </a:r>
            <a:r>
              <a:rPr lang="en-US" altLang="ko-KR" sz="1600" baseline="30000" smtClean="0"/>
              <a:t>13</a:t>
            </a:r>
            <a:r>
              <a:rPr lang="en-US" altLang="ko-KR" sz="1600" smtClean="0"/>
              <a:t>C-NMR of Ph</a:t>
            </a:r>
            <a:r>
              <a:rPr lang="en-US" altLang="ko-KR" sz="1600" baseline="-25000" smtClean="0"/>
              <a:t>2</a:t>
            </a:r>
            <a:r>
              <a:rPr lang="en-US" altLang="ko-KR" sz="1600" baseline="30000" smtClean="0"/>
              <a:t>-</a:t>
            </a:r>
            <a:r>
              <a:rPr lang="en-US" altLang="ko-KR" sz="1600" smtClean="0"/>
              <a:t>CHM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 in THF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  SSIP for Li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  Mixture of CIP/SSIP for Na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  CIP for K, Cs, Rb</a:t>
            </a:r>
          </a:p>
          <a:p>
            <a:pPr lvl="1" eaLnBrk="1" hangingPunct="1">
              <a:buFont typeface="Arial" charset="0"/>
              <a:buNone/>
            </a:pPr>
            <a:endParaRPr lang="en-US" altLang="ko-KR" sz="8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     ∙</a:t>
            </a:r>
            <a:r>
              <a:rPr lang="en-US" altLang="ko-KR" sz="1600" i="1" smtClean="0"/>
              <a:t>J.P.S.</a:t>
            </a:r>
            <a:r>
              <a:rPr lang="en-US" altLang="ko-KR" sz="1600" smtClean="0"/>
              <a:t>, 69, 612 (1965)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/>
            <a:endParaRPr lang="en-US" altLang="ko-KR" sz="16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          for low free ion conc.	</a:t>
            </a:r>
            <a:r>
              <a:rPr lang="el-GR" altLang="ko-KR" sz="1600" smtClean="0"/>
              <a:t>α</a:t>
            </a:r>
            <a:r>
              <a:rPr lang="en-US" altLang="ko-KR" sz="1600" smtClean="0"/>
              <a:t>≪1</a:t>
            </a:r>
          </a:p>
        </p:txBody>
      </p:sp>
      <p:grpSp>
        <p:nvGrpSpPr>
          <p:cNvPr id="70659" name="그룹 6"/>
          <p:cNvGrpSpPr>
            <a:grpSpLocks/>
          </p:cNvGrpSpPr>
          <p:nvPr/>
        </p:nvGrpSpPr>
        <p:grpSpPr bwMode="auto">
          <a:xfrm>
            <a:off x="5143500" y="571500"/>
            <a:ext cx="2500313" cy="855663"/>
            <a:chOff x="5143504" y="571480"/>
            <a:chExt cx="2500330" cy="855816"/>
          </a:xfrm>
        </p:grpSpPr>
        <p:sp>
          <p:nvSpPr>
            <p:cNvPr id="70681" name="TextBox 3"/>
            <p:cNvSpPr txBox="1">
              <a:spLocks noChangeArrowheads="1"/>
            </p:cNvSpPr>
            <p:nvPr/>
          </p:nvSpPr>
          <p:spPr bwMode="auto">
            <a:xfrm>
              <a:off x="5143504" y="571480"/>
              <a:ext cx="23221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Accept the unpaired e</a:t>
              </a:r>
              <a:r>
                <a:rPr kumimoji="0" lang="en-US" altLang="ko-KR" sz="1600" baseline="300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endParaRPr kumimoji="0" lang="ko-KR" altLang="en-US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70682" name="Object 2"/>
            <p:cNvGraphicFramePr>
              <a:graphicFrameLocks noChangeAspect="1"/>
            </p:cNvGraphicFramePr>
            <p:nvPr/>
          </p:nvGraphicFramePr>
          <p:xfrm>
            <a:off x="5500694" y="857232"/>
            <a:ext cx="1817683" cy="570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2" name="CS ChemDraw Drawing" r:id="rId3" imgW="2389236" imgH="749553" progId="ChemDraw.Document.6.0">
                    <p:embed/>
                  </p:oleObj>
                </mc:Choice>
                <mc:Fallback>
                  <p:oleObj name="CS ChemDraw Drawing" r:id="rId3" imgW="2389236" imgH="74955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857232"/>
                          <a:ext cx="1817683" cy="570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위로 굽은 화살표 5"/>
            <p:cNvSpPr/>
            <p:nvPr/>
          </p:nvSpPr>
          <p:spPr>
            <a:xfrm>
              <a:off x="7358082" y="714356"/>
              <a:ext cx="285752" cy="142876"/>
            </a:xfrm>
            <a:prstGeom prst="bentUpArrow">
              <a:avLst/>
            </a:prstGeom>
            <a:scene3d>
              <a:camera prst="orthographicFront">
                <a:rot lat="0" lon="1080000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grpSp>
        <p:nvGrpSpPr>
          <p:cNvPr id="70663" name="그룹 12"/>
          <p:cNvGrpSpPr>
            <a:grpSpLocks/>
          </p:cNvGrpSpPr>
          <p:nvPr/>
        </p:nvGrpSpPr>
        <p:grpSpPr bwMode="auto">
          <a:xfrm>
            <a:off x="5815013" y="2762250"/>
            <a:ext cx="2828925" cy="1095375"/>
            <a:chOff x="1857356" y="4429132"/>
            <a:chExt cx="2828925" cy="1094724"/>
          </a:xfrm>
        </p:grpSpPr>
        <p:pic>
          <p:nvPicPr>
            <p:cNvPr id="7067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4429132"/>
              <a:ext cx="28289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4857760"/>
              <a:ext cx="17049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0" name="TextBox 11"/>
            <p:cNvSpPr txBox="1">
              <a:spLocks noChangeArrowheads="1"/>
            </p:cNvSpPr>
            <p:nvPr/>
          </p:nvSpPr>
          <p:spPr bwMode="auto">
            <a:xfrm>
              <a:off x="2074118" y="5000636"/>
              <a:ext cx="17835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4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      ↑        ↑</a:t>
              </a:r>
            </a:p>
            <a:p>
              <a:pPr eaLnBrk="1" hangingPunct="1"/>
              <a:r>
                <a:rPr kumimoji="0" lang="en-US" altLang="ko-KR" sz="14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SSIP+SIP    free ion</a:t>
              </a:r>
              <a:endParaRPr kumimoji="0" lang="ko-KR" altLang="en-US" sz="14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0664" name="그룹 14"/>
          <p:cNvGrpSpPr>
            <a:grpSpLocks/>
          </p:cNvGrpSpPr>
          <p:nvPr/>
        </p:nvGrpSpPr>
        <p:grpSpPr bwMode="auto">
          <a:xfrm>
            <a:off x="2000250" y="4351338"/>
            <a:ext cx="2092325" cy="649287"/>
            <a:chOff x="2000232" y="565135"/>
            <a:chExt cx="2092325" cy="649287"/>
          </a:xfrm>
        </p:grpSpPr>
        <p:graphicFrame>
          <p:nvGraphicFramePr>
            <p:cNvPr id="70675" name="Object 8"/>
            <p:cNvGraphicFramePr>
              <a:graphicFrameLocks noChangeAspect="1"/>
            </p:cNvGraphicFramePr>
            <p:nvPr/>
          </p:nvGraphicFramePr>
          <p:xfrm>
            <a:off x="2000232" y="565135"/>
            <a:ext cx="2092325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3" name="CS ChemDraw Drawing" r:id="rId7" imgW="2092133" imgH="649000" progId="ChemDraw.Document.6.0">
                    <p:embed/>
                  </p:oleObj>
                </mc:Choice>
                <mc:Fallback>
                  <p:oleObj name="CS ChemDraw Drawing" r:id="rId7" imgW="2092133" imgH="649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565135"/>
                          <a:ext cx="2092325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0676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857232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7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857232"/>
              <a:ext cx="200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65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000625"/>
            <a:ext cx="2019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25"/>
            <a:ext cx="3609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00688"/>
            <a:ext cx="752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929313"/>
            <a:ext cx="3867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9" name="그룹 24"/>
          <p:cNvGrpSpPr>
            <a:grpSpLocks/>
          </p:cNvGrpSpPr>
          <p:nvPr/>
        </p:nvGrpSpPr>
        <p:grpSpPr bwMode="auto">
          <a:xfrm>
            <a:off x="4929188" y="6500813"/>
            <a:ext cx="2609850" cy="228600"/>
            <a:chOff x="6786578" y="6429396"/>
            <a:chExt cx="2609857" cy="228600"/>
          </a:xfrm>
        </p:grpSpPr>
        <p:pic>
          <p:nvPicPr>
            <p:cNvPr id="70673" name="Picture 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6429396"/>
              <a:ext cx="9239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4" name="Picture 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6429396"/>
              <a:ext cx="1609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70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4605338"/>
            <a:ext cx="238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323850" y="2420938"/>
            <a:ext cx="8424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72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97113"/>
            <a:ext cx="238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◈ 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4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</a:t>
            </a:r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pic>
        <p:nvPicPr>
          <p:cNvPr id="7168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57188"/>
            <a:ext cx="2114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80" y="357188"/>
            <a:ext cx="1457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3375"/>
            <a:ext cx="2228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5" y="781050"/>
            <a:ext cx="156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79" y="978539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3" y="2590626"/>
            <a:ext cx="1400486" cy="31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2" y="3066194"/>
            <a:ext cx="1506111" cy="2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691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1692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1693" name="Rectangle 11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1694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1695" name="Rectangle 13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1696" name="Rectangle 1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1697" name="Rectangle 1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169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699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251548"/>
            <a:ext cx="2390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0" name="Rectangle 18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pic>
        <p:nvPicPr>
          <p:cNvPr id="71701" name="그림 21" descr="img016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45482" r="37833" b="11070"/>
          <a:stretch>
            <a:fillRect/>
          </a:stretch>
        </p:blipFill>
        <p:spPr bwMode="auto">
          <a:xfrm>
            <a:off x="179512" y="1594880"/>
            <a:ext cx="4394494" cy="52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내용 개체 틀 2"/>
          <p:cNvSpPr>
            <a:spLocks noGrp="1"/>
          </p:cNvSpPr>
          <p:nvPr>
            <p:ph idx="4294967295"/>
          </p:nvPr>
        </p:nvSpPr>
        <p:spPr>
          <a:xfrm>
            <a:off x="-107950" y="298450"/>
            <a:ext cx="8229600" cy="5840413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: Li &gt; Na &gt; K &gt; </a:t>
            </a:r>
            <a:r>
              <a:rPr lang="en-US" altLang="ko-KR" sz="1600" dirty="0" err="1" smtClean="0"/>
              <a:t>Rb</a:t>
            </a:r>
            <a:r>
              <a:rPr lang="en-US" altLang="ko-KR" sz="1600" dirty="0" smtClean="0"/>
              <a:t> &gt; Cs</a:t>
            </a:r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k</a:t>
            </a:r>
            <a:r>
              <a:rPr lang="en-US" altLang="ko-KR" sz="1600" baseline="-25000" dirty="0" smtClean="0"/>
              <a:t> –</a:t>
            </a:r>
            <a:r>
              <a:rPr lang="en-US" altLang="ko-KR" sz="1600" dirty="0" smtClean="0"/>
              <a:t> is independent of M</a:t>
            </a:r>
            <a:r>
              <a:rPr lang="en-US" altLang="ko-KR" sz="1600" baseline="30000" dirty="0" smtClean="0"/>
              <a:t>+</a:t>
            </a:r>
            <a:r>
              <a:rPr lang="en-US" altLang="ko-KR" sz="1600" dirty="0" smtClean="0"/>
              <a:t>, ∵ free 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slope change reflects k</a:t>
            </a:r>
            <a:r>
              <a:rPr lang="en-US" altLang="ko-KR" sz="1600" baseline="-25000" dirty="0" smtClean="0"/>
              <a:t>d</a:t>
            </a:r>
            <a:r>
              <a:rPr lang="en-US" altLang="ko-KR" sz="1600" baseline="30000" dirty="0" smtClean="0"/>
              <a:t>1/2 </a:t>
            </a:r>
            <a:r>
              <a:rPr lang="en-US" altLang="ko-KR" sz="1600" dirty="0" smtClean="0"/>
              <a:t>( or K</a:t>
            </a:r>
            <a:r>
              <a:rPr lang="en-US" altLang="ko-KR" sz="1600" baseline="30000" dirty="0" smtClean="0"/>
              <a:t>1/2</a:t>
            </a:r>
            <a:r>
              <a:rPr lang="en-US" altLang="ko-KR" sz="1600" dirty="0" smtClean="0"/>
              <a:t> in the text ) , Li is most strongly solvated, 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d</a:t>
            </a:r>
            <a:r>
              <a:rPr lang="en-US" altLang="ko-KR" sz="1600" dirty="0" smtClean="0"/>
              <a:t> is highest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⇒ highest % free ions for Li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18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Dioxane</a:t>
            </a:r>
            <a:r>
              <a:rPr lang="en-US" altLang="ko-KR" sz="1600" dirty="0" smtClean="0"/>
              <a:t> :  less polar solvent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∴ reactivity is proportional to the bond strength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⇒ same as non polar solvent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  Cs &gt; K &gt; Na &gt; Li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270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3850"/>
            <a:ext cx="866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pic>
        <p:nvPicPr>
          <p:cNvPr id="7271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565400"/>
            <a:ext cx="7629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46313"/>
            <a:ext cx="2619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 flipV="1">
            <a:off x="250825" y="2060575"/>
            <a:ext cx="889317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058988"/>
            <a:ext cx="238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내용 개체 틀 2"/>
          <p:cNvSpPr>
            <a:spLocks noGrp="1"/>
          </p:cNvSpPr>
          <p:nvPr>
            <p:ph idx="4294967295"/>
          </p:nvPr>
        </p:nvSpPr>
        <p:spPr>
          <a:xfrm>
            <a:off x="34614" y="2852936"/>
            <a:ext cx="8229600" cy="36004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⇒ The increase in 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p</a:t>
            </a:r>
            <a:r>
              <a:rPr lang="en-US" altLang="ko-KR" sz="1600" baseline="30000" dirty="0" err="1" smtClean="0"/>
              <a:t>app</a:t>
            </a:r>
            <a:r>
              <a:rPr lang="en-US" altLang="ko-KR" sz="1600" dirty="0" smtClean="0"/>
              <a:t> with increased solvating power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∵ the increased fraction of free 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DME &gt; THF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∵ DME have two ether bond in a same molecule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→ increased solvating power</a:t>
            </a:r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rgbClr val="00B050"/>
                </a:solidFill>
              </a:rPr>
              <a:t>If NaBPh4 is added to </a:t>
            </a:r>
            <a:r>
              <a:rPr lang="en-US" altLang="ko-KR" sz="2000" dirty="0" err="1" smtClean="0">
                <a:solidFill>
                  <a:srgbClr val="00B050"/>
                </a:solidFill>
              </a:rPr>
              <a:t>PSNa</a:t>
            </a:r>
            <a:endParaRPr lang="en-US" altLang="ko-KR" sz="2000" dirty="0" smtClean="0">
              <a:solidFill>
                <a:srgbClr val="00B050"/>
              </a:solidFill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 </a:t>
            </a:r>
            <a:r>
              <a:rPr lang="en-US" altLang="ko-KR" sz="1600" dirty="0" err="1" smtClean="0"/>
              <a:t>k</a:t>
            </a:r>
            <a:r>
              <a:rPr lang="en-US" altLang="ko-KR" sz="1600" baseline="-25000" dirty="0" err="1" smtClean="0"/>
              <a:t>p</a:t>
            </a:r>
            <a:r>
              <a:rPr lang="en-US" altLang="ko-KR" sz="1600" baseline="30000" dirty="0" err="1" smtClean="0"/>
              <a:t>app</a:t>
            </a:r>
            <a:r>
              <a:rPr lang="en-US" altLang="ko-KR" sz="1600" dirty="0" smtClean="0"/>
              <a:t> changes from 2100 to 140 L mol</a:t>
            </a:r>
            <a:r>
              <a:rPr lang="en-US" altLang="ko-KR" sz="1600" baseline="30000" dirty="0" smtClean="0"/>
              <a:t>-1</a:t>
            </a:r>
            <a:r>
              <a:rPr lang="en-US" altLang="ko-KR" sz="1600" dirty="0" smtClean="0"/>
              <a:t> s</a:t>
            </a:r>
            <a:r>
              <a:rPr lang="en-US" altLang="ko-KR" sz="1600" baseline="30000" dirty="0" smtClean="0"/>
              <a:t>-1</a:t>
            </a: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∵ common ion effect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reduce the conc. of free ion!</a:t>
            </a:r>
          </a:p>
          <a:p>
            <a:pPr eaLnBrk="1" hangingPunct="1"/>
            <a:endParaRPr lang="en-US" altLang="ko-KR" sz="2000" dirty="0" smtClean="0"/>
          </a:p>
          <a:p>
            <a:pPr marL="0" indent="0" eaLnBrk="1" hangingPunct="1">
              <a:buNone/>
            </a:pPr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667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68948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60" y="6125964"/>
            <a:ext cx="14325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Temperature dependence of k </a:t>
            </a:r>
            <a:r>
              <a:rPr lang="en-US" altLang="ko-KR" sz="2000" baseline="-25000" smtClean="0">
                <a:solidFill>
                  <a:srgbClr val="00B050"/>
                </a:solidFill>
              </a:rPr>
              <a:t>-</a:t>
            </a:r>
            <a:endParaRPr lang="en-US" altLang="ko-KR" sz="2000" smtClean="0">
              <a:solidFill>
                <a:srgbClr val="00B050"/>
              </a:solidFill>
            </a:endParaRP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/>
            <a:r>
              <a:rPr lang="en-US" altLang="ko-KR" sz="1600" smtClean="0"/>
              <a:t>ln k</a:t>
            </a:r>
            <a:r>
              <a:rPr lang="en-US" altLang="ko-KR" sz="1600" baseline="-25000" smtClean="0"/>
              <a:t> -</a:t>
            </a:r>
            <a:r>
              <a:rPr lang="en-US" altLang="ko-KR" sz="1600" smtClean="0"/>
              <a:t> vs. 1/T is linear</a:t>
            </a:r>
          </a:p>
          <a:p>
            <a:pPr lvl="1" eaLnBrk="1" hangingPunct="1"/>
            <a:r>
              <a:rPr lang="en-US" altLang="ko-KR" sz="1600" smtClean="0"/>
              <a:t>k</a:t>
            </a:r>
            <a:r>
              <a:rPr lang="en-US" altLang="ko-KR" sz="1600" baseline="-25000" smtClean="0"/>
              <a:t> –</a:t>
            </a:r>
            <a:r>
              <a:rPr lang="en-US" altLang="ko-KR" sz="1600" smtClean="0"/>
              <a:t> is independent of solvent</a:t>
            </a:r>
          </a:p>
          <a:p>
            <a:pPr lvl="1" eaLnBrk="1" hangingPunct="1">
              <a:buFont typeface="Arial" charset="0"/>
              <a:buNone/>
            </a:pPr>
            <a:r>
              <a:rPr lang="ko-KR" altLang="en-US" sz="1600" smtClean="0"/>
              <a:t>⇒ </a:t>
            </a:r>
            <a:r>
              <a:rPr lang="en-US" altLang="ko-KR" sz="1600" i="1" smtClean="0"/>
              <a:t>Eur. Polym. J., </a:t>
            </a:r>
            <a:r>
              <a:rPr lang="en-US" altLang="ko-KR" sz="1600" smtClean="0"/>
              <a:t>11, 119 (1975)</a:t>
            </a:r>
            <a:endParaRPr lang="ko-KR" altLang="en-US" sz="1600" smtClean="0"/>
          </a:p>
        </p:txBody>
      </p:sp>
      <p:pic>
        <p:nvPicPr>
          <p:cNvPr id="4" name="그림 3" descr="img017.jpg"/>
          <p:cNvPicPr>
            <a:picLocks noChangeAspect="1"/>
          </p:cNvPicPr>
          <p:nvPr/>
        </p:nvPicPr>
        <p:blipFill>
          <a:blip r:embed="rId2" cstate="print"/>
          <a:srcRect l="26799" t="19878" r="29007" b="43446"/>
          <a:stretch>
            <a:fillRect/>
          </a:stretch>
        </p:blipFill>
        <p:spPr>
          <a:xfrm>
            <a:off x="1285852" y="733155"/>
            <a:ext cx="4000528" cy="4562006"/>
          </a:xfrm>
          <a:prstGeom prst="rect">
            <a:avLst/>
          </a:prstGeom>
          <a:scene3d>
            <a:camera prst="orthographicFront">
              <a:rot lat="0" lon="0" rev="21588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33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그림 29" descr="DSC_02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5760" r="21094" b="4175"/>
          <a:stretch>
            <a:fillRect/>
          </a:stretch>
        </p:blipFill>
        <p:spPr bwMode="auto">
          <a:xfrm>
            <a:off x="4186238" y="1071563"/>
            <a:ext cx="49577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내용 개체 틀 4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However,</a:t>
            </a:r>
          </a:p>
          <a:p>
            <a:pPr lvl="1" eaLnBrk="1" hangingPunct="1"/>
            <a:r>
              <a:rPr lang="en-US" altLang="ko-KR" sz="1600" smtClean="0"/>
              <a:t>k</a:t>
            </a:r>
            <a:r>
              <a:rPr lang="en-US" altLang="ko-KR" sz="1600" baseline="-25000" smtClean="0"/>
              <a:t>±</a:t>
            </a:r>
            <a:r>
              <a:rPr lang="en-US" altLang="ko-KR" sz="1600" smtClean="0"/>
              <a:t> shows a nonlinear dependence on T</a:t>
            </a:r>
          </a:p>
          <a:p>
            <a:pPr lvl="1" eaLnBrk="1" hangingPunct="1"/>
            <a:r>
              <a:rPr lang="en-US" altLang="ko-KR" sz="1600" smtClean="0"/>
              <a:t>k</a:t>
            </a:r>
            <a:r>
              <a:rPr lang="en-US" altLang="ko-KR" sz="1600" baseline="-25000" smtClean="0"/>
              <a:t>±</a:t>
            </a:r>
            <a:r>
              <a:rPr lang="en-US" altLang="ko-KR" sz="1600" smtClean="0"/>
              <a:t> depends on solvent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</p:txBody>
      </p:sp>
      <p:grpSp>
        <p:nvGrpSpPr>
          <p:cNvPr id="75780" name="그룹 8"/>
          <p:cNvGrpSpPr>
            <a:grpSpLocks/>
          </p:cNvGrpSpPr>
          <p:nvPr/>
        </p:nvGrpSpPr>
        <p:grpSpPr bwMode="auto">
          <a:xfrm>
            <a:off x="1643063" y="1214438"/>
            <a:ext cx="1258887" cy="409575"/>
            <a:chOff x="1928794" y="1428736"/>
            <a:chExt cx="1258678" cy="409992"/>
          </a:xfrm>
        </p:grpSpPr>
        <p:sp>
          <p:nvSpPr>
            <p:cNvPr id="75801" name="TextBox 6"/>
            <p:cNvSpPr txBox="1">
              <a:spLocks noChangeArrowheads="1"/>
            </p:cNvSpPr>
            <p:nvPr/>
          </p:nvSpPr>
          <p:spPr bwMode="auto">
            <a:xfrm>
              <a:off x="1928794" y="1500174"/>
              <a:ext cx="12586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Explanation</a:t>
              </a:r>
              <a:endParaRPr kumimoji="0" lang="ko-KR" altLang="en-US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아래쪽 화살표 7"/>
            <p:cNvSpPr/>
            <p:nvPr/>
          </p:nvSpPr>
          <p:spPr>
            <a:xfrm>
              <a:off x="2500199" y="1428736"/>
              <a:ext cx="71425" cy="1430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5781" name="Object 2"/>
          <p:cNvGraphicFramePr>
            <a:graphicFrameLocks noChangeAspect="1"/>
          </p:cNvGraphicFramePr>
          <p:nvPr/>
        </p:nvGraphicFramePr>
        <p:xfrm>
          <a:off x="1000125" y="1571625"/>
          <a:ext cx="40767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CS ChemDraw Drawing" r:id="rId4" imgW="4076327" imgH="1160956" progId="ChemDraw.Document.6.0">
                  <p:embed/>
                </p:oleObj>
              </mc:Choice>
              <mc:Fallback>
                <p:oleObj name="CS ChemDraw Drawing" r:id="rId4" imgW="4076327" imgH="11609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571625"/>
                        <a:ext cx="40767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783" name="Rectangle 11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4" name="Rectangle 1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5" name="Rectangle 1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6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7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8" name="Rectangle 1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5789" name="Rectangle 17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>
                <a:solidFill>
                  <a:prstClr val="black"/>
                </a:solidFill>
              </a:rPr>
              <a:t/>
            </a:r>
            <a:br>
              <a:rPr lang="ko-KR" altLang="ko-KR">
                <a:solidFill>
                  <a:prstClr val="black"/>
                </a:solidFill>
              </a:rPr>
            </a:br>
            <a:endParaRPr lang="ko-KR" altLang="ko-KR">
              <a:solidFill>
                <a:prstClr val="black"/>
              </a:solidFill>
            </a:endParaRPr>
          </a:p>
        </p:txBody>
      </p:sp>
      <p:grpSp>
        <p:nvGrpSpPr>
          <p:cNvPr id="75790" name="그룹 28"/>
          <p:cNvGrpSpPr>
            <a:grpSpLocks/>
          </p:cNvGrpSpPr>
          <p:nvPr/>
        </p:nvGrpSpPr>
        <p:grpSpPr bwMode="auto">
          <a:xfrm>
            <a:off x="1428750" y="2786063"/>
            <a:ext cx="3171825" cy="3224212"/>
            <a:chOff x="1428728" y="2786058"/>
            <a:chExt cx="3171830" cy="3224232"/>
          </a:xfrm>
        </p:grpSpPr>
        <p:pic>
          <p:nvPicPr>
            <p:cNvPr id="7579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2786058"/>
              <a:ext cx="206692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2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071810"/>
              <a:ext cx="24574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3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3929066"/>
              <a:ext cx="11144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4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572008"/>
              <a:ext cx="28765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5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5214950"/>
              <a:ext cx="27051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6" name="Picture 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5572140"/>
              <a:ext cx="16383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797" name="그룹 27"/>
            <p:cNvGrpSpPr>
              <a:grpSpLocks/>
            </p:cNvGrpSpPr>
            <p:nvPr/>
          </p:nvGrpSpPr>
          <p:grpSpPr bwMode="auto">
            <a:xfrm>
              <a:off x="1428728" y="3335537"/>
              <a:ext cx="2400572" cy="522091"/>
              <a:chOff x="1428728" y="3335537"/>
              <a:chExt cx="2400572" cy="522091"/>
            </a:xfrm>
          </p:grpSpPr>
          <p:pic>
            <p:nvPicPr>
              <p:cNvPr id="75798" name="Picture 7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28" y="3424240"/>
                <a:ext cx="923925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799" name="TextBox 25"/>
              <p:cNvSpPr txBox="1">
                <a:spLocks noChangeArrowheads="1"/>
              </p:cNvSpPr>
              <p:nvPr/>
            </p:nvSpPr>
            <p:spPr bwMode="auto">
              <a:xfrm>
                <a:off x="2357422" y="3335537"/>
                <a:ext cx="147187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kumimoji="0" lang="en-US" altLang="ko-KR" sz="140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⇒Conc. Of SSIP</a:t>
                </a:r>
                <a:endParaRPr kumimoji="0" lang="ko-KR" altLang="en-US" sz="14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5800" name="TextBox 26"/>
              <p:cNvSpPr txBox="1">
                <a:spLocks noChangeArrowheads="1"/>
              </p:cNvSpPr>
              <p:nvPr/>
            </p:nvSpPr>
            <p:spPr bwMode="auto">
              <a:xfrm>
                <a:off x="2357422" y="3549851"/>
                <a:ext cx="13901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kumimoji="0" lang="en-US" altLang="ko-KR" sz="140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⇒Conc. Of CIP</a:t>
                </a:r>
                <a:endParaRPr kumimoji="0" lang="ko-KR" altLang="en-US" sz="14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1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4888"/>
            <a:ext cx="396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90700"/>
            <a:ext cx="4791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076450"/>
            <a:ext cx="990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19388"/>
            <a:ext cx="23717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62200"/>
            <a:ext cx="2276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90888"/>
            <a:ext cx="1047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663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933825"/>
            <a:ext cx="942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19575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76763"/>
            <a:ext cx="1533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862513"/>
            <a:ext cx="2066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148263"/>
            <a:ext cx="971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815" name="Rectangle 1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6816" name="Rectangle 1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17" name="Rectangle 16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18" name="Rectangle 17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19" name="Rectangle 1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0" name="Rectangle 19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1" name="Rectangle 20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2" name="Rectangle 21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3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4" name="Rectangle 2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solidFill>
                <a:prstClr val="black"/>
              </a:solidFill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sp>
        <p:nvSpPr>
          <p:cNvPr id="76826" name="TextBox 29"/>
          <p:cNvSpPr txBox="1">
            <a:spLocks noChangeArrowheads="1"/>
          </p:cNvSpPr>
          <p:nvPr/>
        </p:nvSpPr>
        <p:spPr bwMode="auto">
          <a:xfrm>
            <a:off x="6013450" y="4786313"/>
            <a:ext cx="155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⇒ </a:t>
            </a:r>
            <a:r>
              <a:rPr kumimoji="0" lang="en-US" altLang="ko-KR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p.431 odian</a:t>
            </a:r>
            <a:endParaRPr kumimoji="0" lang="ko-KR" altLang="en-US" sz="160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rot="5400000">
            <a:off x="2465388" y="2178050"/>
            <a:ext cx="214312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828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68313"/>
            <a:ext cx="32670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5825" y="1854200"/>
            <a:ext cx="590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THF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950" y="2697163"/>
            <a:ext cx="1147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3Me-THF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6831" name="직사각형 3"/>
          <p:cNvSpPr>
            <a:spLocks noChangeArrowheads="1"/>
          </p:cNvSpPr>
          <p:nvPr/>
        </p:nvSpPr>
        <p:spPr bwMode="auto">
          <a:xfrm>
            <a:off x="6234113" y="1809750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00"/>
                </a:solidFill>
                <a:latin typeface="맑은 고딕" pitchFamily="50" charset="-127"/>
              </a:rPr>
              <a:t>CIP</a:t>
            </a:r>
            <a:endParaRPr lang="ko-KR" altLang="en-US">
              <a:solidFill>
                <a:srgbClr val="000000"/>
              </a:solidFill>
              <a:latin typeface="맑은 고딕" pitchFamily="50" charset="-127"/>
            </a:endParaRPr>
          </a:p>
        </p:txBody>
      </p:sp>
      <p:sp>
        <p:nvSpPr>
          <p:cNvPr id="76832" name="직사각형 34"/>
          <p:cNvSpPr>
            <a:spLocks noChangeArrowheads="1"/>
          </p:cNvSpPr>
          <p:nvPr/>
        </p:nvSpPr>
        <p:spPr bwMode="auto">
          <a:xfrm>
            <a:off x="8482013" y="263842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00"/>
                </a:solidFill>
                <a:latin typeface="맑은 고딕" pitchFamily="50" charset="-127"/>
              </a:rPr>
              <a:t>SSIP</a:t>
            </a:r>
            <a:endParaRPr lang="ko-KR" altLang="en-US">
              <a:solidFill>
                <a:srgbClr val="000000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215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2000" smtClean="0">
                <a:solidFill>
                  <a:srgbClr val="00B050"/>
                </a:solidFill>
              </a:rPr>
              <a:t>In summary</a:t>
            </a:r>
          </a:p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PS M exist as multiple species in polar solvent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smtClean="0"/>
              <a:t>	each contributes to propagation</a:t>
            </a:r>
          </a:p>
          <a:p>
            <a:pPr lvl="1" eaLnBrk="1" hangingPunct="1"/>
            <a:r>
              <a:rPr lang="en-US" altLang="ko-KR" sz="1600" smtClean="0"/>
              <a:t>The relative populations depend on T, 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, solvent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⇒ k</a:t>
            </a:r>
            <a:r>
              <a:rPr lang="en-US" altLang="ko-KR" sz="1600" baseline="-25000" smtClean="0"/>
              <a:t> -</a:t>
            </a:r>
            <a:r>
              <a:rPr lang="en-US" altLang="ko-KR" sz="1600" smtClean="0"/>
              <a:t> = 10(k</a:t>
            </a:r>
            <a:r>
              <a:rPr lang="en-US" altLang="ko-KR" sz="1600" baseline="-25000" smtClean="0"/>
              <a:t>S</a:t>
            </a:r>
            <a:r>
              <a:rPr lang="en-US" altLang="ko-KR" sz="1600" smtClean="0"/>
              <a:t>) = 1000(k</a:t>
            </a:r>
            <a:r>
              <a:rPr lang="en-US" altLang="ko-KR" sz="1600" baseline="-25000" smtClean="0"/>
              <a:t>C</a:t>
            </a:r>
            <a:r>
              <a:rPr lang="en-US" altLang="ko-KR" sz="1600" smtClean="0"/>
              <a:t>)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If the equilibriums are faster than,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k</a:t>
            </a:r>
            <a:r>
              <a:rPr lang="en-US" altLang="ko-KR" sz="1600" baseline="-25000" smtClean="0"/>
              <a:t>C</a:t>
            </a:r>
            <a:r>
              <a:rPr lang="en-US" altLang="ko-KR" sz="1600" smtClean="0"/>
              <a:t>, k</a:t>
            </a:r>
            <a:r>
              <a:rPr lang="en-US" altLang="ko-KR" sz="1600" baseline="-25000" smtClean="0"/>
              <a:t>S</a:t>
            </a:r>
            <a:r>
              <a:rPr lang="en-US" altLang="ko-KR" sz="1600" smtClean="0"/>
              <a:t>, k</a:t>
            </a:r>
            <a:r>
              <a:rPr lang="en-US" altLang="ko-KR" sz="1600" baseline="-25000" smtClean="0"/>
              <a:t> -</a:t>
            </a:r>
            <a:r>
              <a:rPr lang="en-US" altLang="ko-KR" sz="1600" smtClean="0"/>
              <a:t>, then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357313" y="1792288"/>
          <a:ext cx="39909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CS ChemDraw Drawing" r:id="rId3" imgW="3991055" imgH="1064998" progId="ChemDraw.Document.6.0">
                  <p:embed/>
                </p:oleObj>
              </mc:Choice>
              <mc:Fallback>
                <p:oleObj name="CS ChemDraw Drawing" r:id="rId3" imgW="3991055" imgH="106499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792288"/>
                        <a:ext cx="399097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>
              <a:solidFill>
                <a:prstClr val="black"/>
              </a:solidFill>
            </a:endParaRPr>
          </a:p>
        </p:txBody>
      </p:sp>
      <p:grpSp>
        <p:nvGrpSpPr>
          <p:cNvPr id="77830" name="그룹 11"/>
          <p:cNvGrpSpPr>
            <a:grpSpLocks/>
          </p:cNvGrpSpPr>
          <p:nvPr/>
        </p:nvGrpSpPr>
        <p:grpSpPr bwMode="auto">
          <a:xfrm>
            <a:off x="1285875" y="4572000"/>
            <a:ext cx="3248025" cy="981075"/>
            <a:chOff x="1285852" y="4572008"/>
            <a:chExt cx="3248633" cy="981496"/>
          </a:xfrm>
        </p:grpSpPr>
        <p:pic>
          <p:nvPicPr>
            <p:cNvPr id="77831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4572008"/>
              <a:ext cx="16192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타원 8"/>
            <p:cNvSpPr/>
            <p:nvPr/>
          </p:nvSpPr>
          <p:spPr>
            <a:xfrm>
              <a:off x="1879688" y="4743532"/>
              <a:ext cx="285803" cy="285873"/>
            </a:xfrm>
            <a:prstGeom prst="ellipse">
              <a:avLst/>
            </a:prstGeom>
            <a:noFill/>
            <a:ln cmpd="sng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위로 굽은 화살표 9"/>
            <p:cNvSpPr/>
            <p:nvPr/>
          </p:nvSpPr>
          <p:spPr>
            <a:xfrm>
              <a:off x="2000232" y="5143512"/>
              <a:ext cx="285752" cy="214314"/>
            </a:xfrm>
            <a:prstGeom prst="bentUpArrow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7834" name="TextBox 10"/>
            <p:cNvSpPr txBox="1">
              <a:spLocks noChangeArrowheads="1"/>
            </p:cNvSpPr>
            <p:nvPr/>
          </p:nvSpPr>
          <p:spPr bwMode="auto">
            <a:xfrm>
              <a:off x="2285984" y="5214950"/>
              <a:ext cx="22485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kumimoji="0" lang="en-US" altLang="ko-KR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Combination of k</a:t>
              </a:r>
              <a:r>
                <a:rPr kumimoji="0" lang="en-US" altLang="ko-KR" sz="1600" baseline="-250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C</a:t>
              </a:r>
              <a:r>
                <a:rPr kumimoji="0" lang="en-US" altLang="ko-KR" sz="16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&amp;k</a:t>
              </a:r>
              <a:r>
                <a:rPr kumimoji="0" lang="en-US" altLang="ko-KR" sz="1600" baseline="-2500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</a:t>
              </a:r>
              <a:endParaRPr kumimoji="0" lang="ko-KR" altLang="en-US" sz="16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2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8864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ko-KR" sz="2000" b="1" dirty="0">
                <a:solidFill>
                  <a:srgbClr val="00B050"/>
                </a:solidFill>
              </a:rPr>
              <a:t>5-3d-5 Association Phenomena in Alkyllithium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1" y="1532862"/>
            <a:ext cx="381078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4254" y="692696"/>
            <a:ext cx="859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For styrene </a:t>
            </a:r>
            <a:r>
              <a:rPr lang="en-US" altLang="ko-KR" dirty="0" smtClean="0"/>
              <a:t>polymerization by </a:t>
            </a:r>
            <a:r>
              <a:rPr lang="en-US" altLang="ko-KR" dirty="0"/>
              <a:t>n-</a:t>
            </a:r>
            <a:r>
              <a:rPr lang="en-US" altLang="ko-KR" dirty="0" err="1"/>
              <a:t>butyllithium</a:t>
            </a:r>
            <a:r>
              <a:rPr lang="en-US" altLang="ko-KR" dirty="0"/>
              <a:t> in aromatic solvents, the initiation and propagation rates are </a:t>
            </a:r>
            <a:r>
              <a:rPr lang="en-US" altLang="ko-KR" dirty="0" err="1" smtClean="0"/>
              <a:t>proportionalto</a:t>
            </a:r>
            <a:r>
              <a:rPr lang="en-US" altLang="ko-KR" dirty="0" smtClean="0"/>
              <a:t> </a:t>
            </a:r>
            <a:r>
              <a:rPr lang="en-US" altLang="ko-KR" dirty="0"/>
              <a:t>only the </a:t>
            </a:r>
            <a:r>
              <a:rPr lang="en-US" altLang="ko-KR" dirty="0" smtClean="0"/>
              <a:t>1/6- </a:t>
            </a:r>
            <a:r>
              <a:rPr lang="en-US" altLang="ko-KR" dirty="0"/>
              <a:t>and </a:t>
            </a:r>
            <a:r>
              <a:rPr lang="en-US" altLang="ko-KR" dirty="0" smtClean="0"/>
              <a:t>1/2-powers </a:t>
            </a:r>
            <a:r>
              <a:rPr lang="en-US" altLang="ko-KR" dirty="0"/>
              <a:t>of n-</a:t>
            </a:r>
            <a:r>
              <a:rPr lang="en-US" altLang="ko-KR" dirty="0" err="1"/>
              <a:t>butyllithium</a:t>
            </a:r>
            <a:r>
              <a:rPr lang="en-US" altLang="ko-KR" dirty="0"/>
              <a:t> concentration, respectively.</a:t>
            </a:r>
            <a:endParaRPr lang="en-US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1" y="2736742"/>
            <a:ext cx="40217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09195" y="3841819"/>
            <a:ext cx="8690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</a:t>
            </a:r>
            <a:r>
              <a:rPr lang="en-US" altLang="ko-KR" dirty="0" err="1"/>
              <a:t>macrocyclic</a:t>
            </a:r>
            <a:r>
              <a:rPr lang="en-US" altLang="ko-KR" dirty="0"/>
              <a:t> crown ethers such as </a:t>
            </a:r>
            <a:r>
              <a:rPr lang="en-US" altLang="ko-KR" dirty="0" smtClean="0"/>
              <a:t>18 crown-6 </a:t>
            </a:r>
            <a:r>
              <a:rPr lang="en-US" altLang="ko-KR" dirty="0"/>
              <a:t>(</a:t>
            </a:r>
            <a:r>
              <a:rPr lang="en-US" altLang="ko-KR" dirty="0" err="1"/>
              <a:t>XXIXa</a:t>
            </a:r>
            <a:r>
              <a:rPr lang="en-US" altLang="ko-KR" dirty="0"/>
              <a:t>) and </a:t>
            </a:r>
            <a:r>
              <a:rPr lang="en-US" altLang="ko-KR" dirty="0" err="1"/>
              <a:t>cryptands</a:t>
            </a:r>
            <a:r>
              <a:rPr lang="en-US" altLang="ko-KR" dirty="0"/>
              <a:t> such as </a:t>
            </a:r>
            <a:r>
              <a:rPr lang="en-US" altLang="ko-KR" dirty="0" smtClean="0"/>
              <a:t>2.2.2- </a:t>
            </a:r>
            <a:r>
              <a:rPr lang="en-US" altLang="ko-KR" dirty="0" err="1" smtClean="0"/>
              <a:t>cryptand</a:t>
            </a:r>
            <a:r>
              <a:rPr lang="en-US" altLang="ko-KR" dirty="0" smtClean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XXIXb</a:t>
            </a:r>
            <a:r>
              <a:rPr lang="en-US" altLang="ko-KR" dirty="0"/>
              <a:t>) are extremely powerful for breaking up association of </a:t>
            </a:r>
            <a:r>
              <a:rPr lang="en-US" altLang="ko-KR" dirty="0" err="1" smtClean="0"/>
              <a:t>organolithium</a:t>
            </a:r>
            <a:r>
              <a:rPr lang="en-US" altLang="ko-KR" dirty="0"/>
              <a:t> </a:t>
            </a:r>
            <a:r>
              <a:rPr lang="en-US" altLang="ko-KR" dirty="0" smtClean="0"/>
              <a:t>compounds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6" y="4657724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0049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to greatly increase the concentration of free-ion propagating species, resulting</a:t>
            </a:r>
          </a:p>
          <a:p>
            <a:r>
              <a:rPr lang="en-US" altLang="ko-KR" dirty="0"/>
              <a:t>in very large rate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28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b="1" dirty="0" smtClean="0">
                <a:solidFill>
                  <a:srgbClr val="00B050"/>
                </a:solidFill>
              </a:rPr>
              <a:t>※ Self-ionization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/>
              <a:t>Without </a:t>
            </a:r>
            <a:r>
              <a:rPr lang="en-US" altLang="ko-KR" sz="1800" dirty="0" err="1" smtClean="0"/>
              <a:t>coinitiator</a:t>
            </a:r>
            <a:r>
              <a:rPr lang="en-US" altLang="ko-KR" sz="1800" dirty="0" smtClean="0"/>
              <a:t>, higher strength Lewis acid (AlCl</a:t>
            </a:r>
            <a:r>
              <a:rPr lang="en-US" altLang="ko-KR" sz="1800" baseline="-25000" dirty="0" smtClean="0"/>
              <a:t>3</a:t>
            </a:r>
            <a:r>
              <a:rPr lang="en-US" altLang="ko-KR" sz="1800" dirty="0" smtClean="0"/>
              <a:t>, TiCl</a:t>
            </a:r>
            <a:r>
              <a:rPr lang="en-US" altLang="ko-KR" sz="1800" baseline="-25000" dirty="0" smtClean="0"/>
              <a:t>4</a:t>
            </a:r>
            <a:r>
              <a:rPr lang="en-US" altLang="ko-KR" sz="1800" dirty="0" smtClean="0"/>
              <a:t>, etc.)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/>
              <a:t>	∴initiation is possible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Ex)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16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1600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16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1600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16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ko-K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600" dirty="0" smtClean="0"/>
              <a:t>Increased initiation of Lewis acid mixture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/>
              <a:t>Ex)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9852"/>
              </p:ext>
            </p:extLst>
          </p:nvPr>
        </p:nvGraphicFramePr>
        <p:xfrm>
          <a:off x="1677077" y="4149080"/>
          <a:ext cx="46085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S ChemDraw Drawing" r:id="rId3" imgW="2642084" imgH="206783" progId="ChemDraw.Document.6.0">
                  <p:embed/>
                </p:oleObj>
              </mc:Choice>
              <mc:Fallback>
                <p:oleObj name="CS ChemDraw Drawing" r:id="rId3" imgW="2642084" imgH="2067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077" y="4149080"/>
                        <a:ext cx="46085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12875"/>
            <a:ext cx="3333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53" y="1981200"/>
            <a:ext cx="4452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2474108"/>
            <a:ext cx="50498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Crown Ether effect of MMA anionic polymerization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DB-18-CE-6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∵ Chelation increases the effective size of the counter 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071563" y="642938"/>
          <a:ext cx="23145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CS ChemDraw Drawing" r:id="rId3" imgW="3343150" imgH="1954839" progId="ChemDraw.Document.6.0">
                  <p:embed/>
                </p:oleObj>
              </mc:Choice>
              <mc:Fallback>
                <p:oleObj name="CS ChemDraw Drawing" r:id="rId3" imgW="3343150" imgH="19548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642938"/>
                        <a:ext cx="231457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000125" y="2428875"/>
          <a:ext cx="1682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CS ChemDraw Drawing" r:id="rId5" imgW="1681964" imgH="787396" progId="ChemDraw.Document.6.0">
                  <p:embed/>
                </p:oleObj>
              </mc:Choice>
              <mc:Fallback>
                <p:oleObj name="CS ChemDraw Drawing" r:id="rId5" imgW="1681964" imgH="7873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428875"/>
                        <a:ext cx="16827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25" y="3286125"/>
          <a:ext cx="6096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857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Temp. (</a:t>
                      </a:r>
                      <a:r>
                        <a:rPr lang="en-US" altLang="ko-KR" sz="1400" baseline="30000" dirty="0" err="1" smtClean="0"/>
                        <a:t>o</a:t>
                      </a:r>
                      <a:r>
                        <a:rPr lang="en-US" altLang="ko-KR" sz="1400" dirty="0" err="1" smtClean="0"/>
                        <a:t>C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C.E./I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M</a:t>
                      </a:r>
                      <a:r>
                        <a:rPr lang="en-US" altLang="ko-KR" sz="1400" baseline="-25000" dirty="0" err="1" smtClean="0"/>
                        <a:t>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</a:t>
                      </a:r>
                      <a:r>
                        <a:rPr lang="en-US" altLang="ko-KR" sz="1400" baseline="-25000" dirty="0" smtClean="0"/>
                        <a:t>w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en-US" altLang="ko-KR" sz="1400" dirty="0" err="1" smtClean="0"/>
                        <a:t>M</a:t>
                      </a:r>
                      <a:r>
                        <a:rPr lang="en-US" altLang="ko-KR" sz="1400" baseline="-25000" dirty="0" err="1" smtClean="0"/>
                        <a:t>n</a:t>
                      </a:r>
                      <a:endParaRPr lang="ko-KR" altLang="en-US" sz="1400" dirty="0"/>
                    </a:p>
                  </a:txBody>
                  <a:tcPr/>
                </a:tc>
              </a:tr>
              <a:tr h="1857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10500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1.40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57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10500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1.03</a:t>
                      </a:r>
                      <a:endParaRPr lang="ko-KR" altLang="en-US" sz="1400" dirty="0"/>
                    </a:p>
                  </a:txBody>
                  <a:tcPr/>
                </a:tc>
              </a:tr>
              <a:tr h="1857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8500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1.20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57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8500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1.05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221" name="Object 5"/>
          <p:cNvGraphicFramePr>
            <a:graphicFrameLocks noChangeAspect="1"/>
          </p:cNvGraphicFramePr>
          <p:nvPr/>
        </p:nvGraphicFramePr>
        <p:xfrm>
          <a:off x="1071563" y="5214938"/>
          <a:ext cx="62722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CS ChemDraw Drawing" r:id="rId7" imgW="6272352" imgH="1173120" progId="ChemDraw.Document.6.0">
                  <p:embed/>
                </p:oleObj>
              </mc:Choice>
              <mc:Fallback>
                <p:oleObj name="CS ChemDraw Drawing" r:id="rId7" imgW="6272352" imgH="1173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214938"/>
                        <a:ext cx="62722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22" name="TextBox 8"/>
          <p:cNvSpPr txBox="1">
            <a:spLocks noChangeArrowheads="1"/>
          </p:cNvSpPr>
          <p:nvPr/>
        </p:nvSpPr>
        <p:spPr bwMode="auto">
          <a:xfrm>
            <a:off x="7286625" y="5429250"/>
            <a:ext cx="1766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large effective</a:t>
            </a:r>
          </a:p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  counter ion</a:t>
            </a:r>
          </a:p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  radius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내용 개체 틀 2"/>
          <p:cNvSpPr>
            <a:spLocks noGrp="1"/>
          </p:cNvSpPr>
          <p:nvPr>
            <p:ph idx="4294967295"/>
          </p:nvPr>
        </p:nvSpPr>
        <p:spPr>
          <a:xfrm>
            <a:off x="-16584" y="4381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Kinetics of polymerization with termination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⇒ </a:t>
            </a:r>
            <a:r>
              <a:rPr lang="en-US" altLang="ko-KR" sz="1600" dirty="0" err="1" smtClean="0"/>
              <a:t>R</a:t>
            </a:r>
            <a:r>
              <a:rPr lang="en-US" altLang="ko-KR" sz="1600" baseline="-25000" dirty="0" err="1" smtClean="0"/>
              <a:t>i</a:t>
            </a:r>
            <a:r>
              <a:rPr lang="en-US" altLang="ko-KR" sz="1600" dirty="0" smtClean="0"/>
              <a:t> : the rate of initiation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eaLnBrk="1" hangingPunct="1"/>
            <a:endParaRPr lang="en-US" altLang="ko-KR" sz="28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Propagation</a:t>
            </a:r>
          </a:p>
          <a:p>
            <a:pPr eaLnBrk="1" hangingPunct="1"/>
            <a:endParaRPr lang="en-US" altLang="ko-KR" sz="2800" dirty="0" smtClean="0"/>
          </a:p>
          <a:p>
            <a:pPr lvl="1" eaLnBrk="1" hangingPunct="1"/>
            <a:r>
              <a:rPr lang="en-US" altLang="ko-KR" sz="1600" dirty="0" smtClean="0"/>
              <a:t>Chain transfer to solvent</a:t>
            </a:r>
          </a:p>
          <a:p>
            <a:pPr eaLnBrk="1" hangingPunct="1"/>
            <a:endParaRPr lang="en-US" altLang="ko-KR" sz="2000" dirty="0" smtClean="0"/>
          </a:p>
          <a:p>
            <a:pPr lvl="1" eaLnBrk="1" hangingPunct="1"/>
            <a:r>
              <a:rPr lang="en-US" altLang="ko-KR" sz="1600" dirty="0" smtClean="0"/>
              <a:t>Chain transfer to adventitious water , </a:t>
            </a:r>
            <a:r>
              <a:rPr lang="en-US" altLang="ko-KR" sz="1600" dirty="0" smtClean="0">
                <a:solidFill>
                  <a:srgbClr val="FF0000"/>
                </a:solidFill>
              </a:rPr>
              <a:t>also termination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If there is steady state,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15213"/>
              </p:ext>
            </p:extLst>
          </p:nvPr>
        </p:nvGraphicFramePr>
        <p:xfrm>
          <a:off x="840666" y="820738"/>
          <a:ext cx="4140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4" name="CS ChemDraw Drawing" r:id="rId3" imgW="4140281" imgH="1022290" progId="ChemDraw.Document.6.0">
                  <p:embed/>
                </p:oleObj>
              </mc:Choice>
              <mc:Fallback>
                <p:oleObj name="CS ChemDraw Drawing" r:id="rId3" imgW="4140281" imgH="1022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666" y="820738"/>
                        <a:ext cx="41402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-16584" y="-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9" y="771525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-16584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92167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1" y="2200275"/>
            <a:ext cx="1371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04" y="2414588"/>
            <a:ext cx="1276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6" y="3343275"/>
            <a:ext cx="1457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9" y="5129213"/>
            <a:ext cx="2076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91" y="5129213"/>
            <a:ext cx="2105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29" y="5772150"/>
            <a:ext cx="1790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91" y="577215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3"/>
          <p:cNvSpPr>
            <a:spLocks noChangeArrowheads="1"/>
          </p:cNvSpPr>
          <p:nvPr/>
        </p:nvSpPr>
        <p:spPr bwMode="auto">
          <a:xfrm>
            <a:off x="-16584" y="-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175" name="Rectangle 14"/>
          <p:cNvSpPr>
            <a:spLocks noChangeArrowheads="1"/>
          </p:cNvSpPr>
          <p:nvPr/>
        </p:nvSpPr>
        <p:spPr bwMode="auto">
          <a:xfrm>
            <a:off x="-16584" y="438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2176" name="Rectangle 15"/>
          <p:cNvSpPr>
            <a:spLocks noChangeArrowheads="1"/>
          </p:cNvSpPr>
          <p:nvPr/>
        </p:nvSpPr>
        <p:spPr bwMode="auto">
          <a:xfrm>
            <a:off x="-16584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2177" name="Rectangle 16"/>
          <p:cNvSpPr>
            <a:spLocks noChangeArrowheads="1"/>
          </p:cNvSpPr>
          <p:nvPr/>
        </p:nvSpPr>
        <p:spPr bwMode="auto">
          <a:xfrm>
            <a:off x="-16584" y="1114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178" name="Rectangle 17"/>
          <p:cNvSpPr>
            <a:spLocks noChangeArrowheads="1"/>
          </p:cNvSpPr>
          <p:nvPr/>
        </p:nvSpPr>
        <p:spPr bwMode="auto">
          <a:xfrm>
            <a:off x="-16584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2179" name="Rectangle 18"/>
          <p:cNvSpPr>
            <a:spLocks noChangeArrowheads="1"/>
          </p:cNvSpPr>
          <p:nvPr/>
        </p:nvSpPr>
        <p:spPr bwMode="auto">
          <a:xfrm>
            <a:off x="-16584" y="157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2180" name="Rectangle 19"/>
          <p:cNvSpPr>
            <a:spLocks noChangeArrowheads="1"/>
          </p:cNvSpPr>
          <p:nvPr/>
        </p:nvSpPr>
        <p:spPr bwMode="auto">
          <a:xfrm>
            <a:off x="-16584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2181" name="Rectangle 20"/>
          <p:cNvSpPr>
            <a:spLocks noChangeArrowheads="1"/>
          </p:cNvSpPr>
          <p:nvPr/>
        </p:nvSpPr>
        <p:spPr bwMode="auto">
          <a:xfrm>
            <a:off x="-16584" y="2524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aphicFrame>
        <p:nvGraphicFramePr>
          <p:cNvPr id="9218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33813"/>
              </p:ext>
            </p:extLst>
          </p:nvPr>
        </p:nvGraphicFramePr>
        <p:xfrm>
          <a:off x="2336091" y="2932113"/>
          <a:ext cx="37909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5" name="CS ChemDraw Drawing" r:id="rId13" imgW="3791368" imgH="339502" progId="ChemDraw.Document.6.0">
                  <p:embed/>
                </p:oleObj>
              </mc:Choice>
              <mc:Fallback>
                <p:oleObj name="CS ChemDraw Drawing" r:id="rId13" imgW="3791368" imgH="3395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091" y="2932113"/>
                        <a:ext cx="37909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3" name="TextBox 23"/>
          <p:cNvSpPr txBox="1">
            <a:spLocks noChangeArrowheads="1"/>
          </p:cNvSpPr>
          <p:nvPr/>
        </p:nvSpPr>
        <p:spPr bwMode="auto">
          <a:xfrm>
            <a:off x="2340854" y="3433763"/>
            <a:ext cx="435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↘Conc. Of anionic propagating chain center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218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32880"/>
              </p:ext>
            </p:extLst>
          </p:nvPr>
        </p:nvGraphicFramePr>
        <p:xfrm>
          <a:off x="1483604" y="4057650"/>
          <a:ext cx="4867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CS ChemDraw Drawing" r:id="rId15" imgW="4867253" imgH="348692" progId="ChemDraw.Document.6.0">
                  <p:embed/>
                </p:oleObj>
              </mc:Choice>
              <mc:Fallback>
                <p:oleObj name="CS ChemDraw Drawing" r:id="rId15" imgW="4867253" imgH="34869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04" y="4057650"/>
                        <a:ext cx="48672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68089"/>
              </p:ext>
            </p:extLst>
          </p:nvPr>
        </p:nvGraphicFramePr>
        <p:xfrm>
          <a:off x="1483604" y="4700588"/>
          <a:ext cx="48498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CS ChemDraw Drawing" r:id="rId17" imgW="4850252" imgH="350044" progId="ChemDraw.Document.6.0">
                  <p:embed/>
                </p:oleObj>
              </mc:Choice>
              <mc:Fallback>
                <p:oleObj name="CS ChemDraw Drawing" r:id="rId17" imgW="4850252" imgH="350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04" y="4700588"/>
                        <a:ext cx="48498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4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5-4 BLOCK AND OTHER POLYMER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ARCHITECTURES</a:t>
            </a:r>
          </a:p>
          <a:p>
            <a:pPr>
              <a:buNone/>
              <a:defRPr/>
            </a:pPr>
            <a:r>
              <a:rPr lang="en-US" altLang="ko-KR" sz="2000" b="1" dirty="0" smtClean="0">
                <a:solidFill>
                  <a:srgbClr val="00B050"/>
                </a:solidFill>
              </a:rPr>
              <a:t>  5-4a </a:t>
            </a:r>
            <a:r>
              <a:rPr lang="en-US" altLang="ko-KR" sz="2000" b="1" dirty="0">
                <a:solidFill>
                  <a:srgbClr val="00B050"/>
                </a:solidFill>
              </a:rPr>
              <a:t>Sequential Monomer Addition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/>
              <a:t>	</a:t>
            </a:r>
            <a:endParaRPr lang="en-US" altLang="ko-K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Block copolymer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/>
              <a:t>		</a:t>
            </a:r>
            <a:r>
              <a:rPr lang="en-US" altLang="ko-KR" sz="1400" dirty="0" smtClean="0"/>
              <a:t>ex) Synthesis of PS-PMMA block copolymer</a:t>
            </a:r>
            <a:r>
              <a:rPr lang="en-US" altLang="ko-KR" sz="1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		         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∴ Sequence is very important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※ For Styrene-Isoprene, Styrene-butadiene Sequence is not important</a:t>
            </a:r>
          </a:p>
        </p:txBody>
      </p:sp>
      <p:graphicFrame>
        <p:nvGraphicFramePr>
          <p:cNvPr id="942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27036"/>
              </p:ext>
            </p:extLst>
          </p:nvPr>
        </p:nvGraphicFramePr>
        <p:xfrm>
          <a:off x="1619672" y="2204864"/>
          <a:ext cx="4708525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CS ChemDraw Drawing" r:id="rId4" imgW="4708852" imgH="2026469" progId="ChemDraw.Document.6.0">
                  <p:embed/>
                </p:oleObj>
              </mc:Choice>
              <mc:Fallback>
                <p:oleObj name="CS ChemDraw Drawing" r:id="rId4" imgW="4708852" imgH="202646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4864"/>
                        <a:ext cx="4708525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3" name="그룹 13"/>
          <p:cNvGrpSpPr>
            <a:grpSpLocks/>
          </p:cNvGrpSpPr>
          <p:nvPr/>
        </p:nvGrpSpPr>
        <p:grpSpPr bwMode="auto">
          <a:xfrm>
            <a:off x="1547664" y="4149080"/>
            <a:ext cx="5011738" cy="1955800"/>
            <a:chOff x="1570464" y="4214818"/>
            <a:chExt cx="5011737" cy="1955807"/>
          </a:xfrm>
        </p:grpSpPr>
        <p:graphicFrame>
          <p:nvGraphicFramePr>
            <p:cNvPr id="942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38441"/>
                </p:ext>
              </p:extLst>
            </p:nvPr>
          </p:nvGraphicFramePr>
          <p:xfrm>
            <a:off x="1570464" y="4358835"/>
            <a:ext cx="5011737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5" name="CS ChemDraw Drawing" r:id="rId6" imgW="5012161" imgH="898761" progId="ChemDraw.Document.6.0">
                    <p:embed/>
                  </p:oleObj>
                </mc:Choice>
                <mc:Fallback>
                  <p:oleObj name="CS ChemDraw Drawing" r:id="rId6" imgW="5012161" imgH="89876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464" y="4358835"/>
                          <a:ext cx="5011737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15" name="Object 5"/>
            <p:cNvGraphicFramePr>
              <a:graphicFrameLocks noChangeAspect="1"/>
            </p:cNvGraphicFramePr>
            <p:nvPr/>
          </p:nvGraphicFramePr>
          <p:xfrm>
            <a:off x="5143504" y="5214950"/>
            <a:ext cx="882650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6" name="CS ChemDraw Drawing" r:id="rId8" imgW="886320" imgH="952560" progId="ChemDraw.Document.6.0">
                    <p:embed/>
                  </p:oleObj>
                </mc:Choice>
                <mc:Fallback>
                  <p:oleObj name="CS ChemDraw Drawing" r:id="rId8" imgW="886320" imgH="95256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4" y="5214950"/>
                          <a:ext cx="882650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4216" name="그룹 10"/>
            <p:cNvGrpSpPr>
              <a:grpSpLocks/>
            </p:cNvGrpSpPr>
            <p:nvPr/>
          </p:nvGrpSpPr>
          <p:grpSpPr bwMode="auto">
            <a:xfrm>
              <a:off x="4643438" y="4214818"/>
              <a:ext cx="720000" cy="720000"/>
              <a:chOff x="3714744" y="357166"/>
              <a:chExt cx="720000" cy="720000"/>
            </a:xfrm>
          </p:grpSpPr>
          <p:cxnSp>
            <p:nvCxnSpPr>
              <p:cNvPr id="12" name="직선 연결선 11"/>
              <p:cNvCxnSpPr/>
              <p:nvPr/>
            </p:nvCxnSpPr>
            <p:spPr>
              <a:xfrm flipV="1">
                <a:off x="3714723" y="357166"/>
                <a:ext cx="720725" cy="720728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3714723" y="357166"/>
                <a:ext cx="720725" cy="720728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761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429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2606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Crossover from one </a:t>
            </a:r>
            <a:r>
              <a:rPr lang="en-US" altLang="ko-KR" dirty="0" err="1"/>
              <a:t>carbanion</a:t>
            </a:r>
            <a:r>
              <a:rPr lang="en-US" altLang="ko-KR" dirty="0"/>
              <a:t> to another </a:t>
            </a:r>
            <a:r>
              <a:rPr lang="en-US" altLang="ko-KR" dirty="0" smtClean="0"/>
              <a:t>occurs only </a:t>
            </a:r>
            <a:r>
              <a:rPr lang="en-US" altLang="ko-KR" dirty="0"/>
              <a:t>when the new </a:t>
            </a:r>
            <a:r>
              <a:rPr lang="en-US" altLang="ko-KR" dirty="0" err="1"/>
              <a:t>carbanion</a:t>
            </a:r>
            <a:r>
              <a:rPr lang="en-US" altLang="ko-KR" dirty="0"/>
              <a:t> is comparable or higher in stability than the original </a:t>
            </a:r>
            <a:r>
              <a:rPr lang="en-US" altLang="ko-KR" dirty="0" err="1"/>
              <a:t>carbanion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Poly(methyl methacrylate) </a:t>
            </a:r>
            <a:r>
              <a:rPr lang="en-US" altLang="ko-KR" dirty="0" err="1"/>
              <a:t>carbanion</a:t>
            </a:r>
            <a:r>
              <a:rPr lang="en-US" altLang="ko-KR" dirty="0"/>
              <a:t> is more stable than </a:t>
            </a:r>
            <a:r>
              <a:rPr lang="en-US" altLang="ko-KR" dirty="0" err="1"/>
              <a:t>polystryrene</a:t>
            </a:r>
            <a:r>
              <a:rPr lang="en-US" altLang="ko-KR" dirty="0"/>
              <a:t> </a:t>
            </a:r>
            <a:r>
              <a:rPr lang="en-US" altLang="ko-KR" dirty="0" err="1"/>
              <a:t>carbanion</a:t>
            </a:r>
            <a:r>
              <a:rPr lang="en-US" altLang="ko-KR" dirty="0"/>
              <a:t>. </a:t>
            </a:r>
            <a:r>
              <a:rPr lang="en-US" altLang="ko-KR" dirty="0" err="1" smtClean="0"/>
              <a:t>Carbanion</a:t>
            </a:r>
            <a:r>
              <a:rPr lang="en-US" altLang="ko-KR" dirty="0"/>
              <a:t> </a:t>
            </a:r>
            <a:r>
              <a:rPr lang="en-US" altLang="ko-KR" dirty="0" smtClean="0"/>
              <a:t>stability </a:t>
            </a:r>
            <a:r>
              <a:rPr lang="en-US" altLang="ko-KR" dirty="0"/>
              <a:t>can be estimated from the </a:t>
            </a:r>
            <a:r>
              <a:rPr lang="en-US" altLang="ko-KR" dirty="0" err="1"/>
              <a:t>pKa</a:t>
            </a:r>
            <a:r>
              <a:rPr lang="en-US" altLang="ko-KR" dirty="0"/>
              <a:t> of the conjugate acids of model </a:t>
            </a:r>
            <a:r>
              <a:rPr lang="en-US" altLang="ko-KR" dirty="0" err="1"/>
              <a:t>carbanions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Toluene</a:t>
            </a:r>
            <a:r>
              <a:rPr lang="en-US" altLang="ko-KR" dirty="0"/>
              <a:t> </a:t>
            </a:r>
            <a:r>
              <a:rPr lang="en-US" altLang="ko-KR" dirty="0" smtClean="0"/>
              <a:t>and </a:t>
            </a:r>
            <a:r>
              <a:rPr lang="en-US" altLang="ko-KR" dirty="0"/>
              <a:t>ethyl acetate have </a:t>
            </a:r>
            <a:r>
              <a:rPr lang="en-US" altLang="ko-KR" dirty="0" err="1"/>
              <a:t>pKa</a:t>
            </a:r>
            <a:r>
              <a:rPr lang="en-US" altLang="ko-KR" dirty="0"/>
              <a:t> values of 43 and 30, in line with the higher stability of the </a:t>
            </a:r>
            <a:r>
              <a:rPr lang="en-US" altLang="ko-KR" dirty="0" smtClean="0"/>
              <a:t>PMMA </a:t>
            </a:r>
            <a:r>
              <a:rPr lang="en-US" altLang="ko-KR" dirty="0" err="1" smtClean="0"/>
              <a:t>carbanion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28978" y="3409670"/>
            <a:ext cx="8815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B050"/>
                </a:solidFill>
              </a:rPr>
              <a:t>5-4b </a:t>
            </a:r>
            <a:r>
              <a:rPr lang="en-US" altLang="ko-KR" sz="2000" b="1" dirty="0" err="1">
                <a:solidFill>
                  <a:srgbClr val="00B050"/>
                </a:solidFill>
              </a:rPr>
              <a:t>Telechelic</a:t>
            </a:r>
            <a:r>
              <a:rPr lang="en-US" altLang="ko-KR" sz="2000" b="1" dirty="0">
                <a:solidFill>
                  <a:srgbClr val="00B050"/>
                </a:solidFill>
              </a:rPr>
              <a:t> (End-Functionalized) Polymers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38890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ko-KR" sz="1600" b="1" dirty="0"/>
              <a:t>Containing one or more end functional </a:t>
            </a:r>
            <a:r>
              <a:rPr lang="en-US" altLang="ko-KR" sz="1600" b="1" dirty="0" smtClean="0"/>
              <a:t>groups</a:t>
            </a:r>
            <a:endParaRPr lang="ko-KR" altLang="en-US" sz="1600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672879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361553" y="116632"/>
            <a:ext cx="8229600" cy="584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dirty="0" smtClean="0"/>
          </a:p>
        </p:txBody>
      </p:sp>
      <p:pic>
        <p:nvPicPr>
          <p:cNvPr id="6863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6" y="908720"/>
            <a:ext cx="581958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9512" y="3208190"/>
            <a:ext cx="856895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ko-KR" altLang="en-US" sz="1600" dirty="0" smtClean="0">
                <a:solidFill>
                  <a:prstClr val="black"/>
                </a:solidFill>
              </a:rPr>
              <a:t>⟹ </a:t>
            </a:r>
            <a:r>
              <a:rPr lang="en-US" altLang="ko-KR" sz="1600" dirty="0" err="1">
                <a:solidFill>
                  <a:prstClr val="black"/>
                </a:solidFill>
              </a:rPr>
              <a:t>Monofunctional</a:t>
            </a:r>
            <a:r>
              <a:rPr lang="en-US" altLang="ko-KR" sz="1600" dirty="0">
                <a:solidFill>
                  <a:prstClr val="black"/>
                </a:solidFill>
              </a:rPr>
              <a:t> </a:t>
            </a:r>
            <a:r>
              <a:rPr lang="en-US" altLang="ko-KR" sz="1600" dirty="0" err="1">
                <a:solidFill>
                  <a:prstClr val="black"/>
                </a:solidFill>
              </a:rPr>
              <a:t>telechelic</a:t>
            </a:r>
            <a:r>
              <a:rPr lang="en-US" altLang="ko-KR" sz="1600" dirty="0">
                <a:solidFill>
                  <a:prstClr val="black"/>
                </a:solidFill>
              </a:rPr>
              <a:t> polymers containing OH, NH2, COOH groups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ko-KR" sz="1600" dirty="0">
                <a:solidFill>
                  <a:prstClr val="black"/>
                </a:solidFill>
              </a:rPr>
              <a:t>     </a:t>
            </a:r>
            <a:r>
              <a:rPr lang="en-US" altLang="ko-KR" sz="1600" dirty="0" smtClean="0">
                <a:solidFill>
                  <a:prstClr val="black"/>
                </a:solidFill>
              </a:rPr>
              <a:t>They can </a:t>
            </a:r>
            <a:r>
              <a:rPr lang="en-US" altLang="ko-KR" sz="1600" dirty="0">
                <a:solidFill>
                  <a:prstClr val="black"/>
                </a:solidFill>
              </a:rPr>
              <a:t>be used to obtain </a:t>
            </a:r>
            <a:r>
              <a:rPr lang="en-US" altLang="ko-KR" sz="1600" dirty="0" err="1">
                <a:solidFill>
                  <a:prstClr val="black"/>
                </a:solidFill>
              </a:rPr>
              <a:t>diblock</a:t>
            </a:r>
            <a:r>
              <a:rPr lang="en-US" altLang="ko-KR" sz="1600" dirty="0">
                <a:solidFill>
                  <a:prstClr val="black"/>
                </a:solidFill>
              </a:rPr>
              <a:t> copolymers.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260648"/>
            <a:ext cx="41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amine-terminated </a:t>
            </a:r>
            <a:r>
              <a:rPr lang="en-US" altLang="ko-KR" dirty="0" err="1" smtClean="0"/>
              <a:t>telechelic</a:t>
            </a:r>
            <a:r>
              <a:rPr lang="en-US" altLang="ko-KR" dirty="0" smtClean="0"/>
              <a:t> polymers</a:t>
            </a:r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406257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styrene–isobutylene–styrene </a:t>
            </a:r>
            <a:r>
              <a:rPr lang="en-US" altLang="ko-KR" dirty="0" err="1"/>
              <a:t>triblock</a:t>
            </a:r>
            <a:r>
              <a:rPr lang="en-US" altLang="ko-KR" dirty="0"/>
              <a:t> polymer.</a:t>
            </a:r>
            <a:endParaRPr lang="en-US" dirty="0"/>
          </a:p>
        </p:txBody>
      </p:sp>
      <p:pic>
        <p:nvPicPr>
          <p:cNvPr id="6863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3" y="4653136"/>
            <a:ext cx="4400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672186"/>
            <a:ext cx="4552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8888" y="569260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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797330" y="56695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 err="1"/>
              <a:t>diethylaluminum</a:t>
            </a:r>
            <a:r>
              <a:rPr lang="en-US" altLang="ko-KR" sz="1600" dirty="0"/>
              <a:t> chloride </a:t>
            </a:r>
            <a:r>
              <a:rPr lang="en-US" altLang="ko-KR" sz="1600" dirty="0" smtClean="0"/>
              <a:t>  styrene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375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5-4c Coupling Reactions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6660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Living anionic polymers and block copolymers can be linked by coupling reactions.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7" y="1313232"/>
            <a:ext cx="5519485" cy="7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2389530"/>
            <a:ext cx="7752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synthesis of star (</a:t>
            </a:r>
            <a:r>
              <a:rPr lang="en-US" altLang="ko-KR" dirty="0" err="1"/>
              <a:t>multiarmed</a:t>
            </a:r>
            <a:r>
              <a:rPr lang="en-US" altLang="ko-KR" dirty="0"/>
              <a:t>) polymers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2451"/>
            <a:ext cx="387949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858552" y="33569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/>
              <a:t>CH</a:t>
            </a:r>
            <a:r>
              <a:rPr lang="en-US" altLang="ko-KR" sz="1600" baseline="-25000" dirty="0"/>
              <a:t>3</a:t>
            </a:r>
            <a:r>
              <a:rPr lang="en-US" altLang="ko-KR" sz="1600" dirty="0"/>
              <a:t>SiCl</a:t>
            </a:r>
            <a:r>
              <a:rPr lang="en-US" altLang="ko-KR" sz="1600" baseline="-25000" dirty="0"/>
              <a:t>3</a:t>
            </a:r>
            <a:r>
              <a:rPr lang="en-US" altLang="ko-KR" sz="1600" dirty="0"/>
              <a:t>, (ClCH</a:t>
            </a:r>
            <a:r>
              <a:rPr lang="en-US" altLang="ko-KR" sz="1600" baseline="-25000" dirty="0"/>
              <a:t>2</a:t>
            </a:r>
            <a:r>
              <a:rPr lang="en-US" altLang="ko-KR" sz="1600" dirty="0"/>
              <a:t>)</a:t>
            </a:r>
            <a:r>
              <a:rPr lang="en-US" altLang="ko-KR" sz="1600" baseline="-25000" dirty="0"/>
              <a:t>4</a:t>
            </a:r>
            <a:r>
              <a:rPr lang="en-US" altLang="ko-KR" sz="1600" dirty="0"/>
              <a:t>, and </a:t>
            </a:r>
            <a:r>
              <a:rPr lang="en-US" altLang="ko-KR" sz="1600" dirty="0" smtClean="0"/>
              <a:t>1,2,4,5-tetrachloromethylbenzene also can be used</a:t>
            </a:r>
            <a:endParaRPr lang="en-US" sz="1600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9835"/>
            <a:ext cx="8417231" cy="3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9922" y="4941168"/>
            <a:ext cx="851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3-arm star with one </a:t>
            </a:r>
            <a:r>
              <a:rPr lang="en-US" altLang="ko-KR" dirty="0" err="1"/>
              <a:t>polyisoprenyl</a:t>
            </a:r>
            <a:r>
              <a:rPr lang="en-US" altLang="ko-KR" dirty="0"/>
              <a:t> (PI) and two </a:t>
            </a:r>
            <a:r>
              <a:rPr lang="en-US" altLang="ko-KR" dirty="0" err="1"/>
              <a:t>polystyryl</a:t>
            </a:r>
            <a:r>
              <a:rPr lang="en-US" altLang="ko-KR" dirty="0"/>
              <a:t> (PS) branches</a:t>
            </a:r>
            <a:endParaRPr lang="en-US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2" y="5517232"/>
            <a:ext cx="57006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260648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Using  1,3,5-tris(1-phenylethenyl)benzene to make </a:t>
            </a:r>
            <a:r>
              <a:rPr lang="en-US" altLang="ko-KR" dirty="0" err="1" smtClean="0"/>
              <a:t>tristar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Miktostar</a:t>
            </a:r>
            <a:r>
              <a:rPr lang="en-US" altLang="ko-KR" dirty="0" smtClean="0"/>
              <a:t> polymers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60102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16632"/>
            <a:ext cx="4716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5-4d Transformation Reactions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The anionic to cationic </a:t>
            </a:r>
            <a:r>
              <a:rPr lang="en-US" altLang="ko-KR" dirty="0"/>
              <a:t>transformation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3" y="1311718"/>
            <a:ext cx="70358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08917" y="2875002"/>
            <a:ext cx="410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The anionic-to-radical transformation</a:t>
            </a:r>
            <a:endParaRPr lang="en-U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1" y="3501008"/>
            <a:ext cx="7335325" cy="6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5536" y="45811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⇒ </a:t>
            </a:r>
            <a:r>
              <a:rPr lang="en-US" altLang="ko-KR" dirty="0" smtClean="0"/>
              <a:t>Limitation:</a:t>
            </a:r>
          </a:p>
          <a:p>
            <a:r>
              <a:rPr lang="en-US" altLang="ko-KR" dirty="0" smtClean="0"/>
              <a:t> </a:t>
            </a:r>
            <a:r>
              <a:rPr lang="en-US" altLang="ko-KR" dirty="0"/>
              <a:t>A∙B both can propagate Anionic/cationic or anionic/radical polymerization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내용 개체 틀 2"/>
          <p:cNvSpPr>
            <a:spLocks noGrp="1"/>
          </p:cNvSpPr>
          <p:nvPr>
            <p:ph idx="4294967295"/>
          </p:nvPr>
        </p:nvSpPr>
        <p:spPr>
          <a:xfrm>
            <a:off x="-33058" y="1199034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⇒ </a:t>
            </a:r>
            <a:r>
              <a:rPr lang="en-US" altLang="ko-KR" sz="1600" dirty="0" err="1" smtClean="0"/>
              <a:t>T</a:t>
            </a:r>
            <a:r>
              <a:rPr lang="en-US" altLang="ko-KR" sz="1600" baseline="-25000" dirty="0" err="1" smtClean="0"/>
              <a:t>c</a:t>
            </a:r>
            <a:r>
              <a:rPr lang="en-US" altLang="ko-KR" sz="1600" dirty="0" smtClean="0"/>
              <a:t> is very low except formaldehyde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8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⇒ ∵				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</a:t>
            </a:r>
            <a:r>
              <a:rPr lang="el-GR" altLang="ko-KR" sz="1600" dirty="0" smtClean="0"/>
              <a:t>Δ</a:t>
            </a:r>
            <a:r>
              <a:rPr lang="en-US" altLang="ko-KR" sz="1600" dirty="0" smtClean="0"/>
              <a:t>S is approximately the same</a:t>
            </a:r>
            <a:endParaRPr lang="ko-KR" altLang="en-US" sz="1600" dirty="0" smtClean="0"/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6430" r="35268" b="30714"/>
          <a:stretch>
            <a:fillRect/>
          </a:stretch>
        </p:blipFill>
        <p:spPr bwMode="auto">
          <a:xfrm>
            <a:off x="1240149" y="1340768"/>
            <a:ext cx="43513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25262"/>
              </p:ext>
            </p:extLst>
          </p:nvPr>
        </p:nvGraphicFramePr>
        <p:xfrm>
          <a:off x="1188556" y="4581128"/>
          <a:ext cx="22272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CS ChemDraw Drawing" r:id="rId4" imgW="2227597" imgH="319770" progId="ChemDraw.Document.6.0">
                  <p:embed/>
                </p:oleObj>
              </mc:Choice>
              <mc:Fallback>
                <p:oleObj name="CS ChemDraw Drawing" r:id="rId4" imgW="2227597" imgH="3197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556" y="4581128"/>
                        <a:ext cx="22272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1933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09" y="5157192"/>
            <a:ext cx="13906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289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/>
            </a:r>
            <a:br>
              <a:rPr lang="ko-KR" altLang="ko-KR" sz="10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</a:br>
            <a:endParaRPr lang="ko-KR" altLang="ko-KR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7290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aphicFrame>
        <p:nvGraphicFramePr>
          <p:cNvPr id="9729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89116"/>
              </p:ext>
            </p:extLst>
          </p:nvPr>
        </p:nvGraphicFramePr>
        <p:xfrm>
          <a:off x="1187624" y="4937051"/>
          <a:ext cx="2409825" cy="55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CS ChemDraw Drawing" r:id="rId8" imgW="2410554" imgH="708197" progId="ChemDraw.Document.6.0">
                  <p:embed/>
                </p:oleObj>
              </mc:Choice>
              <mc:Fallback>
                <p:oleObj name="CS ChemDraw Drawing" r:id="rId8" imgW="2410554" imgH="70819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37051"/>
                        <a:ext cx="2409825" cy="555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830142" y="43934"/>
            <a:ext cx="517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5-6 CARBONYL POLYMERIZATION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70679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0326"/>
            <a:ext cx="33623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ⅰ) Formaldehyde initiator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→ R</a:t>
            </a:r>
            <a:r>
              <a:rPr lang="en-US" altLang="ko-KR" sz="1600" baseline="30000" smtClean="0"/>
              <a:t>-</a:t>
            </a:r>
            <a:r>
              <a:rPr lang="en-US" altLang="ko-KR" sz="1600" smtClean="0"/>
              <a:t> 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, RO</a:t>
            </a:r>
            <a:r>
              <a:rPr lang="en-US" altLang="ko-KR" sz="1600" baseline="30000" smtClean="0"/>
              <a:t>-</a:t>
            </a:r>
            <a:r>
              <a:rPr lang="en-US" altLang="ko-KR" sz="1600" smtClean="0"/>
              <a:t> 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, RCOO</a:t>
            </a:r>
            <a:r>
              <a:rPr lang="en-US" altLang="ko-KR" sz="1600" baseline="30000" smtClean="0"/>
              <a:t>-</a:t>
            </a:r>
            <a:r>
              <a:rPr lang="en-US" altLang="ko-KR" sz="1600" smtClean="0"/>
              <a:t>M</a:t>
            </a:r>
            <a:r>
              <a:rPr lang="en-US" altLang="ko-KR" sz="1600" baseline="30000" smtClean="0"/>
              <a:t>+</a:t>
            </a:r>
            <a:r>
              <a:rPr lang="en-US" altLang="ko-KR" sz="1600" smtClean="0"/>
              <a:t>, amine, pyridine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4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Initiation</a:t>
            </a:r>
          </a:p>
          <a:p>
            <a:pPr eaLnBrk="1" hangingPunct="1"/>
            <a:endParaRPr lang="en-US" altLang="ko-KR" sz="18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Propagation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1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Termination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ⅱ) Other carbonyl monomer other than HCHO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⇒ Stronger bases such as alkali metal alkyls &amp; alkoxide are the initiator</a:t>
            </a:r>
          </a:p>
          <a:p>
            <a:pPr eaLnBrk="1" hangingPunct="1"/>
            <a:endParaRPr lang="en-US" altLang="ko-KR" sz="8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◈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1) Inductive effect : destabilize the propagating anion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2) Steric effect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◈	X=F,Cl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⇒ stabilize the propagating anion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∴ T</a:t>
            </a:r>
            <a:r>
              <a:rPr lang="en-US" altLang="ko-KR" sz="1600" baseline="-25000" smtClean="0"/>
              <a:t>c</a:t>
            </a:r>
            <a:r>
              <a:rPr lang="en-US" altLang="ko-KR" sz="1600" smtClean="0"/>
              <a:t> is higher than RCHO (Table 5.3)</a:t>
            </a:r>
            <a:endParaRPr lang="ko-KR" altLang="en-US" sz="1600" smtClean="0"/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/>
        </p:nvGraphicFramePr>
        <p:xfrm>
          <a:off x="1643063" y="887413"/>
          <a:ext cx="18573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CS ChemDraw Drawing" r:id="rId3" imgW="2078371" imgH="604670" progId="ChemDraw.Document.6.0">
                  <p:embed/>
                </p:oleObj>
              </mc:Choice>
              <mc:Fallback>
                <p:oleObj name="CS ChemDraw Drawing" r:id="rId3" imgW="2078371" imgH="6046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887413"/>
                        <a:ext cx="18573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/>
        </p:nvGraphicFramePr>
        <p:xfrm>
          <a:off x="1428750" y="1730375"/>
          <a:ext cx="40830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CS ChemDraw Drawing" r:id="rId5" imgW="4082264" imgH="341124" progId="ChemDraw.Document.6.0">
                  <p:embed/>
                </p:oleObj>
              </mc:Choice>
              <mc:Fallback>
                <p:oleObj name="CS ChemDraw Drawing" r:id="rId5" imgW="4082264" imgH="3411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730375"/>
                        <a:ext cx="40830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1428750" y="2428875"/>
          <a:ext cx="62658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2" name="CS ChemDraw Drawing" r:id="rId7" imgW="6266146" imgH="468978" progId="ChemDraw.Document.6.0">
                  <p:embed/>
                </p:oleObj>
              </mc:Choice>
              <mc:Fallback>
                <p:oleObj name="CS ChemDraw Drawing" r:id="rId7" imgW="6266146" imgH="4689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428875"/>
                        <a:ext cx="62658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428750" y="3224213"/>
          <a:ext cx="6446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3" name="CS ChemDraw Drawing" r:id="rId9" imgW="6446135" imgH="409511" progId="ChemDraw.Document.6.0">
                  <p:embed/>
                </p:oleObj>
              </mc:Choice>
              <mc:Fallback>
                <p:oleObj name="CS ChemDraw Drawing" r:id="rId9" imgW="6446135" imgH="4095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224213"/>
                        <a:ext cx="6446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1571625" y="4714875"/>
          <a:ext cx="752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4" name="CS ChemDraw Drawing" r:id="rId11" imgW="752337" imgH="830104" progId="ChemDraw.Document.6.0">
                  <p:embed/>
                </p:oleObj>
              </mc:Choice>
              <mc:Fallback>
                <p:oleObj name="CS ChemDraw Drawing" r:id="rId11" imgW="752337" imgH="8301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714875"/>
                        <a:ext cx="7524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1571625" y="5643563"/>
          <a:ext cx="9413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5" name="CS ChemDraw Drawing" r:id="rId13" imgW="941500" imgH="831726" progId="ChemDraw.Document.6.0">
                  <p:embed/>
                </p:oleObj>
              </mc:Choice>
              <mc:Fallback>
                <p:oleObj name="CS ChemDraw Drawing" r:id="rId13" imgW="941500" imgH="83172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643563"/>
                        <a:ext cx="9413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4288" y="549275"/>
            <a:ext cx="9217026" cy="2830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>
                <a:latin typeface="+mj-lt"/>
              </a:rPr>
              <a:t>Evidence of </a:t>
            </a:r>
            <a:r>
              <a:rPr lang="en-US" altLang="ko-KR" u="sng" dirty="0">
                <a:uFill>
                  <a:solidFill>
                    <a:srgbClr val="FF0000"/>
                  </a:solidFill>
                </a:uFill>
                <a:latin typeface="+mj-lt"/>
              </a:rPr>
              <a:t>self-ionization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 → H</a:t>
            </a:r>
            <a:r>
              <a:rPr lang="en-US" altLang="ko-KR" sz="1600" baseline="-25000" dirty="0">
                <a:latin typeface="+mj-lt"/>
              </a:rPr>
              <a:t>2</a:t>
            </a:r>
            <a:r>
              <a:rPr lang="en-US" altLang="ko-KR" sz="1600" dirty="0">
                <a:latin typeface="+mj-lt"/>
              </a:rPr>
              <a:t>O conc. In the glove box : 10</a:t>
            </a:r>
            <a:r>
              <a:rPr lang="en-US" altLang="ko-KR" sz="1600" baseline="30000" dirty="0">
                <a:latin typeface="+mj-lt"/>
              </a:rPr>
              <a:t>-3</a:t>
            </a:r>
            <a:r>
              <a:rPr lang="en-US" altLang="ko-KR" sz="1600" dirty="0">
                <a:latin typeface="+mj-lt"/>
              </a:rPr>
              <a:t>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∴ H</a:t>
            </a:r>
            <a:r>
              <a:rPr lang="en-US" altLang="ko-KR" sz="1600" baseline="-25000" dirty="0">
                <a:latin typeface="+mj-lt"/>
              </a:rPr>
              <a:t>2</a:t>
            </a:r>
            <a:r>
              <a:rPr lang="en-US" altLang="ko-KR" sz="1600" dirty="0">
                <a:latin typeface="+mj-lt"/>
              </a:rPr>
              <a:t>O can act as </a:t>
            </a:r>
            <a:r>
              <a:rPr lang="en-US" altLang="ko-KR" sz="1600" dirty="0" err="1">
                <a:latin typeface="+mj-lt"/>
              </a:rPr>
              <a:t>coinitiator</a:t>
            </a:r>
            <a:r>
              <a:rPr lang="en-US" altLang="ko-KR" sz="1600" dirty="0">
                <a:latin typeface="+mj-lt"/>
              </a:rPr>
              <a:t> at any time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altLang="ko-KR" sz="1600" dirty="0">
                <a:latin typeface="+mj-lt"/>
              </a:rPr>
              <a:t> Using </a:t>
            </a:r>
            <a:r>
              <a:rPr lang="en-US" altLang="ko-KR" sz="1600" dirty="0" err="1">
                <a:latin typeface="+mj-lt"/>
              </a:rPr>
              <a:t>sterically</a:t>
            </a:r>
            <a:r>
              <a:rPr lang="en-US" altLang="ko-KR" sz="1600" dirty="0">
                <a:latin typeface="+mj-lt"/>
              </a:rPr>
              <a:t> hindered pyridine (SHP)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600" dirty="0"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</a:rPr>
              <a:t>	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288" y="3789363"/>
            <a:ext cx="7848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8286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→ Proton scavenger : react w/ H</a:t>
            </a:r>
            <a:r>
              <a:rPr lang="en-US" altLang="ko-KR" sz="1600" baseline="30000" dirty="0">
                <a:latin typeface="+mj-lt"/>
                <a:ea typeface="맑은 고딕" pitchFamily="50" charset="-127"/>
              </a:rPr>
              <a:t>+</a:t>
            </a:r>
          </a:p>
          <a:p>
            <a:pPr lvl="2" indent="-5524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   Not Lewis acid or carbocation scavenger    ∵steric hindrance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600" dirty="0">
              <a:latin typeface="+mj-lt"/>
              <a:ea typeface="맑은 고딕" pitchFamily="50" charset="-127"/>
            </a:endParaRPr>
          </a:p>
          <a:p>
            <a:pPr marL="361950" lvl="2" fontAlgn="auto">
              <a:spcAft>
                <a:spcPts val="0"/>
              </a:spcAft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- SHP + monomer + only Lewis acid</a:t>
            </a:r>
          </a:p>
          <a:p>
            <a:pPr marL="627063" lvl="2" indent="-265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	1) Inhibition : SHP react w/ H+</a:t>
            </a:r>
          </a:p>
          <a:p>
            <a:pPr marL="627063" lvl="2" indent="-265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	       ⇒ initiation w/ H</a:t>
            </a:r>
            <a:r>
              <a:rPr lang="en-US" altLang="ko-KR" sz="1600" baseline="-25000" dirty="0">
                <a:latin typeface="+mj-lt"/>
                <a:ea typeface="맑은 고딕" pitchFamily="50" charset="-127"/>
              </a:rPr>
              <a:t>2</a:t>
            </a:r>
            <a:r>
              <a:rPr lang="en-US" altLang="ko-KR" sz="1600" dirty="0">
                <a:latin typeface="+mj-lt"/>
                <a:ea typeface="맑은 고딕" pitchFamily="50" charset="-127"/>
              </a:rPr>
              <a:t>O (</a:t>
            </a:r>
            <a:r>
              <a:rPr lang="en-US" altLang="ko-KR" sz="1600" dirty="0" err="1">
                <a:latin typeface="+mj-lt"/>
                <a:ea typeface="맑은 고딕" pitchFamily="50" charset="-127"/>
              </a:rPr>
              <a:t>coinitiator</a:t>
            </a:r>
            <a:r>
              <a:rPr lang="en-US" altLang="ko-KR" sz="1600" dirty="0">
                <a:latin typeface="+mj-lt"/>
                <a:ea typeface="맑은 고딕" pitchFamily="50" charset="-127"/>
              </a:rPr>
              <a:t>) in the glove box</a:t>
            </a:r>
          </a:p>
          <a:p>
            <a:pPr marL="627063" lvl="2" indent="-265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	2) No inhibition</a:t>
            </a:r>
          </a:p>
          <a:p>
            <a:pPr marL="627063" lvl="2" indent="-265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	       ⇒ initiation by self-ionization</a:t>
            </a:r>
          </a:p>
          <a:p>
            <a:pPr marL="627063" lvl="2" indent="-265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>
                <a:latin typeface="+mj-lt"/>
                <a:ea typeface="맑은 고딕" pitchFamily="50" charset="-127"/>
              </a:rPr>
              <a:t>		       initiation w/o H</a:t>
            </a:r>
            <a:r>
              <a:rPr lang="en-US" altLang="ko-KR" sz="1600" baseline="-25000" dirty="0">
                <a:latin typeface="+mj-lt"/>
                <a:ea typeface="맑은 고딕" pitchFamily="50" charset="-127"/>
              </a:rPr>
              <a:t>2</a:t>
            </a:r>
            <a:r>
              <a:rPr lang="en-US" altLang="ko-KR" sz="1600" dirty="0">
                <a:latin typeface="+mj-lt"/>
                <a:ea typeface="맑은 고딕" pitchFamily="50" charset="-127"/>
              </a:rPr>
              <a:t>O</a:t>
            </a:r>
          </a:p>
        </p:txBody>
      </p:sp>
      <p:graphicFrame>
        <p:nvGraphicFramePr>
          <p:cNvPr id="10244" name="개체 5"/>
          <p:cNvGraphicFramePr>
            <a:graphicFrameLocks noChangeAspect="1"/>
          </p:cNvGraphicFramePr>
          <p:nvPr/>
        </p:nvGraphicFramePr>
        <p:xfrm>
          <a:off x="1479550" y="1951038"/>
          <a:ext cx="31115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S ChemDraw Drawing" r:id="rId3" imgW="4679978" imgH="1900238" progId="ChemDraw.Document.6.0">
                  <p:embed/>
                </p:oleObj>
              </mc:Choice>
              <mc:Fallback>
                <p:oleObj name="CS ChemDraw Drawing" r:id="rId3" imgW="4679978" imgH="19002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951038"/>
                        <a:ext cx="311150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5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Cationic polymerization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initiator : protonic acid (HCl, CH</a:t>
            </a:r>
            <a:r>
              <a:rPr lang="en-US" altLang="ko-KR" sz="1600" baseline="-25000" smtClean="0"/>
              <a:t>3</a:t>
            </a:r>
            <a:r>
              <a:rPr lang="en-US" altLang="ko-KR" sz="1600" smtClean="0"/>
              <a:t>CO</a:t>
            </a:r>
            <a:r>
              <a:rPr lang="en-US" altLang="ko-KR" sz="1600" baseline="-25000" smtClean="0"/>
              <a:t>2</a:t>
            </a:r>
            <a:r>
              <a:rPr lang="en-US" altLang="ko-KR" sz="1600" smtClean="0"/>
              <a:t>H), Lewis acid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Initiation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Propagation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Termination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99331" name="Object 2"/>
          <p:cNvGraphicFramePr>
            <a:graphicFrameLocks noChangeAspect="1"/>
          </p:cNvGraphicFramePr>
          <p:nvPr/>
        </p:nvGraphicFramePr>
        <p:xfrm>
          <a:off x="1143000" y="1568450"/>
          <a:ext cx="37068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0" name="CS ChemDraw Drawing" r:id="rId3" imgW="3707445" imgH="932279" progId="ChemDraw.Document.6.0">
                  <p:embed/>
                </p:oleObj>
              </mc:Choice>
              <mc:Fallback>
                <p:oleObj name="CS ChemDraw Drawing" r:id="rId3" imgW="3707445" imgH="9322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68450"/>
                        <a:ext cx="37068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3"/>
          <p:cNvGraphicFramePr>
            <a:graphicFrameLocks noChangeAspect="1"/>
          </p:cNvGraphicFramePr>
          <p:nvPr/>
        </p:nvGraphicFramePr>
        <p:xfrm>
          <a:off x="1143000" y="2997200"/>
          <a:ext cx="40497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1" name="CS ChemDraw Drawing" r:id="rId5" imgW="4050422" imgH="932279" progId="ChemDraw.Document.6.0">
                  <p:embed/>
                </p:oleObj>
              </mc:Choice>
              <mc:Fallback>
                <p:oleObj name="CS ChemDraw Drawing" r:id="rId5" imgW="4050422" imgH="9322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97200"/>
                        <a:ext cx="40497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1143000" y="4425950"/>
          <a:ext cx="46783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CS ChemDraw Drawing" r:id="rId7" imgW="4678089" imgH="932279" progId="ChemDraw.Document.6.0">
                  <p:embed/>
                </p:oleObj>
              </mc:Choice>
              <mc:Fallback>
                <p:oleObj name="CS ChemDraw Drawing" r:id="rId7" imgW="4678089" imgH="9322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25950"/>
                        <a:ext cx="46783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⇒ competing side reactions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ⅰ) cyclotrimerization (6-membered ring)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ⅱ) Acetal formation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⇒ both can be minimized by polymerization at low temperature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543050" y="1055688"/>
          <a:ext cx="61722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CS ChemDraw Drawing" r:id="rId3" imgW="6171699" imgH="1087974" progId="ChemDraw.Document.6.0">
                  <p:embed/>
                </p:oleObj>
              </mc:Choice>
              <mc:Fallback>
                <p:oleObj name="CS ChemDraw Drawing" r:id="rId3" imgW="6171699" imgH="108797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055688"/>
                        <a:ext cx="617220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643063" y="3092450"/>
          <a:ext cx="39385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CS ChemDraw Drawing" r:id="rId5" imgW="3938975" imgH="693060" progId="ChemDraw.Document.6.0">
                  <p:embed/>
                </p:oleObj>
              </mc:Choice>
              <mc:Fallback>
                <p:oleObj name="CS ChemDraw Drawing" r:id="rId5" imgW="3938975" imgH="6930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092450"/>
                        <a:ext cx="39385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3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Hydrogen-Transfer polymerization</a:t>
            </a:r>
          </a:p>
          <a:p>
            <a:pPr lvl="1" eaLnBrk="1" hangingPunct="1"/>
            <a:r>
              <a:rPr lang="en-US" altLang="ko-KR" sz="1600" smtClean="0"/>
              <a:t> </a:t>
            </a:r>
          </a:p>
          <a:p>
            <a:pPr lvl="1" eaLnBrk="1" hangingPunct="1"/>
            <a:r>
              <a:rPr lang="en-US" altLang="ko-KR" sz="1600" smtClean="0"/>
              <a:t>Initiator : sodium, organolithium, alkoxide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→strong base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400" smtClean="0"/>
          </a:p>
          <a:p>
            <a:pPr lvl="1" eaLnBrk="1" hangingPunct="1">
              <a:buFont typeface="Arial" charset="0"/>
              <a:buNone/>
            </a:pPr>
            <a:r>
              <a:rPr lang="ko-KR" altLang="en-US" sz="1600" smtClean="0"/>
              <a:t>⇒ </a:t>
            </a:r>
            <a:r>
              <a:rPr lang="en-US" altLang="ko-KR" sz="1600" smtClean="0"/>
              <a:t>yield is not very high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∵ possible side rxns</a:t>
            </a:r>
            <a:endParaRPr lang="ko-KR" altLang="en-US" sz="1600" smtClean="0"/>
          </a:p>
        </p:txBody>
      </p:sp>
      <p:graphicFrame>
        <p:nvGraphicFramePr>
          <p:cNvPr id="101379" name="Object 2"/>
          <p:cNvGraphicFramePr>
            <a:graphicFrameLocks noChangeAspect="1"/>
          </p:cNvGraphicFramePr>
          <p:nvPr/>
        </p:nvGraphicFramePr>
        <p:xfrm>
          <a:off x="1214438" y="714375"/>
          <a:ext cx="5472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CS ChemDraw Drawing" r:id="rId3" imgW="5472252" imgH="288955" progId="ChemDraw.Document.6.0">
                  <p:embed/>
                </p:oleObj>
              </mc:Choice>
              <mc:Fallback>
                <p:oleObj name="CS ChemDraw Drawing" r:id="rId3" imgW="5472252" imgH="28895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714375"/>
                        <a:ext cx="54721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3"/>
          <p:cNvGraphicFramePr>
            <a:graphicFrameLocks noChangeAspect="1"/>
          </p:cNvGraphicFramePr>
          <p:nvPr/>
        </p:nvGraphicFramePr>
        <p:xfrm>
          <a:off x="1071563" y="1571625"/>
          <a:ext cx="5359400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1" name="CS ChemDraw Drawing" r:id="rId5" imgW="5359726" imgH="4440555" progId="ChemDraw.Document.6.0">
                  <p:embed/>
                </p:oleObj>
              </mc:Choice>
              <mc:Fallback>
                <p:oleObj name="CS ChemDraw Drawing" r:id="rId5" imgW="5359726" imgH="444055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571625"/>
                        <a:ext cx="5359400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2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solidFill>
                  <a:srgbClr val="00B050"/>
                </a:solidFill>
              </a:rPr>
              <a:t>Radical</a:t>
            </a:r>
            <a:r>
              <a:rPr lang="ko-KR" altLang="en-US" sz="2000" smtClean="0">
                <a:solidFill>
                  <a:srgbClr val="00B050"/>
                </a:solidFill>
              </a:rPr>
              <a:t> </a:t>
            </a:r>
            <a:r>
              <a:rPr lang="en-US" altLang="ko-KR" sz="2000" smtClean="0">
                <a:solidFill>
                  <a:srgbClr val="00B050"/>
                </a:solidFill>
              </a:rPr>
              <a:t>polymerization of carbonyl monomer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⇒ Generally not possible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ⅰ)		: polar compound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∴ not prone to attack by a radical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ⅱ) most radicals are produced at temperatures above T</a:t>
            </a:r>
            <a:r>
              <a:rPr lang="en-US" altLang="ko-KR" sz="1600" baseline="-25000" smtClean="0"/>
              <a:t>c</a:t>
            </a:r>
            <a:r>
              <a:rPr lang="en-US" altLang="ko-KR" sz="1600" smtClean="0"/>
              <a:t> of carbonyl monomer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Several cases for radical poly. Of carbonyl monomers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ⅰ)	      : Trifluoroacetaldehyde  w/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        at 22℃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ⅱ)	        using trialkylboron-oxygen redox initiator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        at -78℃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			∴less polar system!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ko-KR" altLang="en-US" sz="2000" smtClean="0"/>
          </a:p>
        </p:txBody>
      </p:sp>
      <p:graphicFrame>
        <p:nvGraphicFramePr>
          <p:cNvPr id="102403" name="Object 1"/>
          <p:cNvGraphicFramePr>
            <a:graphicFrameLocks noChangeAspect="1"/>
          </p:cNvGraphicFramePr>
          <p:nvPr/>
        </p:nvGraphicFramePr>
        <p:xfrm>
          <a:off x="1785938" y="1006475"/>
          <a:ext cx="6889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4" name="CS ChemDraw Drawing" r:id="rId3" imgW="688653" imgH="708467" progId="ChemDraw.Document.6.0">
                  <p:embed/>
                </p:oleObj>
              </mc:Choice>
              <mc:Fallback>
                <p:oleObj name="CS ChemDraw Drawing" r:id="rId3" imgW="688653" imgH="7084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006475"/>
                        <a:ext cx="6889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1571625" y="1214438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+</a:t>
            </a:r>
            <a:r>
              <a:rPr kumimoji="0" lang="el-GR" altLang="ko-KR" sz="1200">
                <a:latin typeface="맑은 고딕" pitchFamily="50" charset="-127"/>
                <a:ea typeface="맑은 고딕" pitchFamily="50" charset="-127"/>
              </a:rPr>
              <a:t>δ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2428875" y="1214438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l-GR" altLang="ko-KR" sz="1200">
                <a:latin typeface="맑은 고딕" pitchFamily="50" charset="-127"/>
                <a:ea typeface="맑은 고딕" pitchFamily="50" charset="-127"/>
              </a:rPr>
              <a:t>δ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2406" name="Object 2"/>
          <p:cNvGraphicFramePr>
            <a:graphicFrameLocks noChangeAspect="1"/>
          </p:cNvGraphicFramePr>
          <p:nvPr/>
        </p:nvGraphicFramePr>
        <p:xfrm>
          <a:off x="1643063" y="3051175"/>
          <a:ext cx="8620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5" name="CS ChemDraw Drawing" r:id="rId5" imgW="862165" imgH="592506" progId="ChemDraw.Document.6.0">
                  <p:embed/>
                </p:oleObj>
              </mc:Choice>
              <mc:Fallback>
                <p:oleObj name="CS ChemDraw Drawing" r:id="rId5" imgW="862165" imgH="5925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051175"/>
                        <a:ext cx="8620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3"/>
          <p:cNvGraphicFramePr>
            <a:graphicFrameLocks noChangeAspect="1"/>
          </p:cNvGraphicFramePr>
          <p:nvPr/>
        </p:nvGraphicFramePr>
        <p:xfrm>
          <a:off x="5429250" y="3000375"/>
          <a:ext cx="1143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6" name="CS ChemDraw Drawing" r:id="rId7" imgW="1526801" imgH="555745" progId="ChemDraw.Document.6.0">
                  <p:embed/>
                </p:oleObj>
              </mc:Choice>
              <mc:Fallback>
                <p:oleObj name="CS ChemDraw Drawing" r:id="rId7" imgW="1526801" imgH="55574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000375"/>
                        <a:ext cx="1143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09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43313"/>
            <a:ext cx="2809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ko-KR"/>
          </a:p>
        </p:txBody>
      </p:sp>
      <p:graphicFrame>
        <p:nvGraphicFramePr>
          <p:cNvPr id="102411" name="Object 7"/>
          <p:cNvGraphicFramePr>
            <a:graphicFrameLocks noChangeAspect="1"/>
          </p:cNvGraphicFramePr>
          <p:nvPr/>
        </p:nvGraphicFramePr>
        <p:xfrm>
          <a:off x="1714500" y="4214813"/>
          <a:ext cx="831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7" name="CS ChemDraw Drawing" r:id="rId10" imgW="831672" imgH="556015" progId="ChemDraw.Document.6.0">
                  <p:embed/>
                </p:oleObj>
              </mc:Choice>
              <mc:Fallback>
                <p:oleObj name="CS ChemDraw Drawing" r:id="rId10" imgW="831672" imgH="5560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214813"/>
                        <a:ext cx="8318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8"/>
          <p:cNvGraphicFramePr>
            <a:graphicFrameLocks noChangeAspect="1"/>
          </p:cNvGraphicFramePr>
          <p:nvPr/>
        </p:nvGraphicFramePr>
        <p:xfrm>
          <a:off x="1714500" y="4857750"/>
          <a:ext cx="25257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8" name="CS ChemDraw Drawing" r:id="rId12" imgW="2526319" imgH="233002" progId="ChemDraw.Document.6.0">
                  <p:embed/>
                </p:oleObj>
              </mc:Choice>
              <mc:Fallback>
                <p:oleObj name="CS ChemDraw Drawing" r:id="rId12" imgW="2526319" imgH="2330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857750"/>
                        <a:ext cx="2525713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3" name="Object 9"/>
          <p:cNvGraphicFramePr>
            <a:graphicFrameLocks noChangeAspect="1"/>
          </p:cNvGraphicFramePr>
          <p:nvPr/>
        </p:nvGraphicFramePr>
        <p:xfrm>
          <a:off x="1714500" y="5143500"/>
          <a:ext cx="4800600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9" name="CS ChemDraw Drawing" r:id="rId14" imgW="4800060" imgH="204080" progId="ChemDraw.Document.6.0">
                  <p:embed/>
                </p:oleObj>
              </mc:Choice>
              <mc:Fallback>
                <p:oleObj name="CS ChemDraw Drawing" r:id="rId14" imgW="4800060" imgH="204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143500"/>
                        <a:ext cx="4800600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4" name="Object 10"/>
          <p:cNvGraphicFramePr>
            <a:graphicFrameLocks noChangeAspect="1"/>
          </p:cNvGraphicFramePr>
          <p:nvPr/>
        </p:nvGraphicFramePr>
        <p:xfrm>
          <a:off x="1857375" y="5429250"/>
          <a:ext cx="7096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0" name="CS ChemDraw Drawing" r:id="rId16" imgW="709701" imgH="679274" progId="ChemDraw.Document.6.0">
                  <p:embed/>
                </p:oleObj>
              </mc:Choice>
              <mc:Fallback>
                <p:oleObj name="CS ChemDraw Drawing" r:id="rId16" imgW="709701" imgH="67927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429250"/>
                        <a:ext cx="7096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5" name="TextBox 15"/>
          <p:cNvSpPr txBox="1">
            <a:spLocks noChangeArrowheads="1"/>
          </p:cNvSpPr>
          <p:nvPr/>
        </p:nvSpPr>
        <p:spPr bwMode="auto">
          <a:xfrm>
            <a:off x="2357438" y="5429250"/>
            <a:ext cx="1671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Less e</a:t>
            </a:r>
            <a:r>
              <a:rPr kumimoji="0" lang="en-US" altLang="ko-KR" sz="1600" baseline="3000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negative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058988" y="5411788"/>
            <a:ext cx="285750" cy="21431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2710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End-capping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err="1" smtClean="0"/>
              <a:t>Polyacetals</a:t>
            </a:r>
            <a:r>
              <a:rPr lang="en-US" altLang="ko-KR" sz="1600" dirty="0" smtClean="0"/>
              <a:t> from carbonyl monomers are unstable at ambient temperature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∵ low </a:t>
            </a:r>
            <a:r>
              <a:rPr lang="en-US" altLang="ko-KR" sz="1600" dirty="0" err="1" smtClean="0"/>
              <a:t>T</a:t>
            </a:r>
            <a:r>
              <a:rPr lang="en-US" altLang="ko-KR" sz="1600" baseline="-25000" dirty="0" err="1" smtClean="0"/>
              <a:t>c</a:t>
            </a:r>
            <a:r>
              <a:rPr lang="en-US" altLang="ko-KR" sz="1600" dirty="0" smtClean="0"/>
              <a:t> ⇒ practical application is limited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※ end-capping or end-blocking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ex) </a:t>
            </a:r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⇒ Reactive site (anion or </a:t>
            </a:r>
            <a:r>
              <a:rPr lang="en-US" altLang="ko-KR" sz="1600" dirty="0" err="1" smtClean="0"/>
              <a:t>cation</a:t>
            </a:r>
            <a:r>
              <a:rPr lang="en-US" altLang="ko-KR" sz="1600" dirty="0" smtClean="0"/>
              <a:t>) does not from at the chain end,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then no </a:t>
            </a:r>
            <a:r>
              <a:rPr lang="en-US" altLang="ko-KR" sz="1600" dirty="0" err="1" smtClean="0"/>
              <a:t>depolymerization</a:t>
            </a:r>
            <a:r>
              <a:rPr lang="en-US" altLang="ko-KR" sz="1600" dirty="0" smtClean="0"/>
              <a:t> at </a:t>
            </a:r>
            <a:r>
              <a:rPr lang="en-US" altLang="ko-KR" sz="1600" dirty="0" err="1" smtClean="0"/>
              <a:t>T</a:t>
            </a:r>
            <a:r>
              <a:rPr lang="en-US" altLang="ko-KR" sz="1600" baseline="-25000" dirty="0" err="1" smtClean="0"/>
              <a:t>c</a:t>
            </a:r>
            <a:endParaRPr lang="en-US" altLang="ko-KR" sz="1600" dirty="0" smtClean="0"/>
          </a:p>
          <a:p>
            <a:pPr eaLnBrk="1" hangingPunct="1"/>
            <a:endParaRPr lang="en-US" altLang="ko-KR" sz="1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  	   </a:t>
            </a:r>
            <a:r>
              <a:rPr lang="en-US" altLang="ko-KR" sz="1600" dirty="0" err="1" smtClean="0"/>
              <a:t>Polyoxymethylene</a:t>
            </a:r>
            <a:r>
              <a:rPr lang="en-US" altLang="ko-KR" sz="1600" dirty="0" smtClean="0"/>
              <a:t> (POM, </a:t>
            </a:r>
            <a:r>
              <a:rPr lang="en-US" altLang="ko-KR" sz="1600" dirty="0" err="1" smtClean="0"/>
              <a:t>Delrin</a:t>
            </a:r>
            <a:r>
              <a:rPr lang="en-US" altLang="ko-KR" sz="1600" baseline="30000" dirty="0" smtClean="0"/>
              <a:t>ⓡ</a:t>
            </a:r>
            <a:r>
              <a:rPr lang="en-US" altLang="ko-KR" sz="1600" dirty="0" smtClean="0"/>
              <a:t>) is commercial polymer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     150 million pound / year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	: highly crystalline  60~77%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	  T</a:t>
            </a:r>
            <a:r>
              <a:rPr lang="en-US" altLang="ko-KR" sz="1600" baseline="-25000" dirty="0" smtClean="0"/>
              <a:t>m</a:t>
            </a:r>
            <a:r>
              <a:rPr lang="en-US" altLang="ko-KR" sz="1600" dirty="0" smtClean="0"/>
              <a:t>=175℃  (ease of packing ∵flexible)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	  higher than PEO(~60℃), PE(~140℃)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	  ∵ higher polarity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graphicFrame>
        <p:nvGraphicFramePr>
          <p:cNvPr id="103427" name="Object 2"/>
          <p:cNvGraphicFramePr>
            <a:graphicFrameLocks noChangeAspect="1"/>
          </p:cNvGraphicFramePr>
          <p:nvPr/>
        </p:nvGraphicFramePr>
        <p:xfrm>
          <a:off x="1643063" y="1897063"/>
          <a:ext cx="5497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CS ChemDraw Drawing" r:id="rId3" imgW="5496808" imgH="388157" progId="ChemDraw.Document.6.0">
                  <p:embed/>
                </p:oleObj>
              </mc:Choice>
              <mc:Fallback>
                <p:oleObj name="CS ChemDraw Drawing" r:id="rId3" imgW="5496808" imgH="38815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897063"/>
                        <a:ext cx="54975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47655"/>
              </p:ext>
            </p:extLst>
          </p:nvPr>
        </p:nvGraphicFramePr>
        <p:xfrm>
          <a:off x="755576" y="4301728"/>
          <a:ext cx="11382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CS ChemDraw Drawing" r:id="rId5" imgW="1137950" imgH="280035" progId="ChemDraw.Document.6.0">
                  <p:embed/>
                </p:oleObj>
              </mc:Choice>
              <mc:Fallback>
                <p:oleObj name="CS ChemDraw Drawing" r:id="rId5" imgW="1137950" imgH="28003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301728"/>
                        <a:ext cx="113823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3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Monomers w/ two different </a:t>
            </a:r>
            <a:r>
              <a:rPr lang="en-US" altLang="ko-KR" sz="2000" dirty="0" err="1" smtClean="0">
                <a:solidFill>
                  <a:srgbClr val="00B050"/>
                </a:solidFill>
              </a:rPr>
              <a:t>polymerizable</a:t>
            </a:r>
            <a:r>
              <a:rPr lang="en-US" altLang="ko-KR" sz="2000" dirty="0" smtClean="0">
                <a:solidFill>
                  <a:srgbClr val="00B050"/>
                </a:solidFill>
              </a:rPr>
              <a:t> groups</a:t>
            </a:r>
          </a:p>
          <a:p>
            <a:pPr lvl="1" eaLnBrk="1" hangingPunct="1"/>
            <a:r>
              <a:rPr lang="en-US" altLang="ko-KR" sz="1600" dirty="0" smtClean="0"/>
              <a:t> 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1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∵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   both parts are </a:t>
            </a:r>
            <a:r>
              <a:rPr lang="en-US" altLang="ko-KR" sz="1600" dirty="0" err="1" smtClean="0"/>
              <a:t>sterically</a:t>
            </a:r>
            <a:r>
              <a:rPr lang="en-US" altLang="ko-KR" sz="1600" dirty="0" smtClean="0"/>
              <a:t> hindered</a:t>
            </a:r>
          </a:p>
          <a:p>
            <a:pPr eaLnBrk="1" hangingPunct="1"/>
            <a:endParaRPr lang="en-US" altLang="ko-KR" sz="1000" dirty="0" smtClean="0"/>
          </a:p>
          <a:p>
            <a:pPr lvl="1" eaLnBrk="1" hangingPunct="1"/>
            <a:r>
              <a:rPr lang="en-US" altLang="ko-KR" sz="1600" dirty="0" smtClean="0"/>
              <a:t> 		  ⇒ radical : </a:t>
            </a:r>
            <a:r>
              <a:rPr lang="en-US" altLang="ko-KR" sz="1600" dirty="0" err="1" smtClean="0"/>
              <a:t>homopolymer</a:t>
            </a:r>
            <a:endParaRPr lang="en-US" altLang="ko-KR" sz="1600" dirty="0" smtClean="0"/>
          </a:p>
          <a:p>
            <a:pPr eaLnBrk="1" hangingPunct="1"/>
            <a:endParaRPr lang="en-US" altLang="ko-KR" sz="2000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dirty="0" smtClean="0"/>
              <a:t>			      anionic : copolymer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2000" dirty="0" smtClean="0">
                <a:solidFill>
                  <a:srgbClr val="00B050"/>
                </a:solidFill>
              </a:rPr>
              <a:t>Hydrogen transfer polymerization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ko-KR" altLang="en-US" sz="2000" dirty="0" smtClean="0"/>
          </a:p>
        </p:txBody>
      </p:sp>
      <p:graphicFrame>
        <p:nvGraphicFramePr>
          <p:cNvPr id="104451" name="Object 2"/>
          <p:cNvGraphicFramePr>
            <a:graphicFrameLocks noChangeAspect="1"/>
          </p:cNvGraphicFramePr>
          <p:nvPr/>
        </p:nvGraphicFramePr>
        <p:xfrm>
          <a:off x="1285875" y="714375"/>
          <a:ext cx="4749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2" name="CS ChemDraw Drawing" r:id="rId3" imgW="4749869" imgH="662786" progId="ChemDraw.Document.6.0">
                  <p:embed/>
                </p:oleObj>
              </mc:Choice>
              <mc:Fallback>
                <p:oleObj name="CS ChemDraw Drawing" r:id="rId3" imgW="4749869" imgH="6627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714375"/>
                        <a:ext cx="47498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타원 4"/>
          <p:cNvSpPr/>
          <p:nvPr/>
        </p:nvSpPr>
        <p:spPr>
          <a:xfrm>
            <a:off x="4929188" y="642938"/>
            <a:ext cx="928687" cy="78581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5929313" y="1000125"/>
            <a:ext cx="277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 b="1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 radical, cationic, or anionic ?</a:t>
            </a:r>
            <a:endParaRPr kumimoji="0" lang="ko-KR" altLang="en-US" sz="1400" b="1">
              <a:solidFill>
                <a:srgbClr val="FF0000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graphicFrame>
        <p:nvGraphicFramePr>
          <p:cNvPr id="104454" name="Object 3"/>
          <p:cNvGraphicFramePr>
            <a:graphicFrameLocks noChangeAspect="1"/>
          </p:cNvGraphicFramePr>
          <p:nvPr/>
        </p:nvGraphicFramePr>
        <p:xfrm>
          <a:off x="1571625" y="1571625"/>
          <a:ext cx="11080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3" name="CS ChemDraw Drawing" r:id="rId5" imgW="1107457" imgH="173535" progId="ChemDraw.Document.6.0">
                  <p:embed/>
                </p:oleObj>
              </mc:Choice>
              <mc:Fallback>
                <p:oleObj name="CS ChemDraw Drawing" r:id="rId5" imgW="1107457" imgH="17353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1571625"/>
                        <a:ext cx="11080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직선 화살표 연결선 8"/>
          <p:cNvCxnSpPr/>
          <p:nvPr/>
        </p:nvCxnSpPr>
        <p:spPr>
          <a:xfrm rot="5400000" flipH="1" flipV="1">
            <a:off x="1607344" y="1821656"/>
            <a:ext cx="28575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 flipH="1" flipV="1">
            <a:off x="2178051" y="1892300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7" name="Object 4"/>
          <p:cNvGraphicFramePr>
            <a:graphicFrameLocks noChangeAspect="1"/>
          </p:cNvGraphicFramePr>
          <p:nvPr/>
        </p:nvGraphicFramePr>
        <p:xfrm>
          <a:off x="1336675" y="2286000"/>
          <a:ext cx="10207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4" name="CS ChemDraw Drawing" r:id="rId7" imgW="1020566" imgH="554394" progId="ChemDraw.Document.6.0">
                  <p:embed/>
                </p:oleObj>
              </mc:Choice>
              <mc:Fallback>
                <p:oleObj name="CS ChemDraw Drawing" r:id="rId7" imgW="1020566" imgH="55439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286000"/>
                        <a:ext cx="10207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8" name="Object 5"/>
          <p:cNvGraphicFramePr>
            <a:graphicFrameLocks noChangeAspect="1"/>
          </p:cNvGraphicFramePr>
          <p:nvPr/>
        </p:nvGraphicFramePr>
        <p:xfrm>
          <a:off x="5027613" y="2262188"/>
          <a:ext cx="9731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5" name="CS ChemDraw Drawing" r:id="rId9" imgW="1186793" imgH="738741" progId="ChemDraw.Document.6.0">
                  <p:embed/>
                </p:oleObj>
              </mc:Choice>
              <mc:Fallback>
                <p:oleObj name="CS ChemDraw Drawing" r:id="rId9" imgW="1186793" imgH="73874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2262188"/>
                        <a:ext cx="97313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TextBox 13"/>
          <p:cNvSpPr txBox="1">
            <a:spLocks noChangeArrowheads="1"/>
          </p:cNvSpPr>
          <p:nvPr/>
        </p:nvSpPr>
        <p:spPr bwMode="auto">
          <a:xfrm>
            <a:off x="6500813" y="257175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No reactivity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6215063" y="2714625"/>
            <a:ext cx="2143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61" name="Object 6"/>
          <p:cNvGraphicFramePr>
            <a:graphicFrameLocks noChangeAspect="1"/>
          </p:cNvGraphicFramePr>
          <p:nvPr/>
        </p:nvGraphicFramePr>
        <p:xfrm>
          <a:off x="4786313" y="2928938"/>
          <a:ext cx="17859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6" name="CS ChemDraw Drawing" r:id="rId11" imgW="2075403" imgH="761447" progId="ChemDraw.Document.6.0">
                  <p:embed/>
                </p:oleObj>
              </mc:Choice>
              <mc:Fallback>
                <p:oleObj name="CS ChemDraw Drawing" r:id="rId11" imgW="2075403" imgH="7614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928938"/>
                        <a:ext cx="17859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9"/>
          <p:cNvGraphicFramePr>
            <a:graphicFrameLocks noChangeAspect="1"/>
          </p:cNvGraphicFramePr>
          <p:nvPr/>
        </p:nvGraphicFramePr>
        <p:xfrm>
          <a:off x="1071563" y="4357688"/>
          <a:ext cx="4806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7" name="CS ChemDraw Drawing" r:id="rId13" imgW="4807616" imgH="972013" progId="ChemDraw.Document.6.0">
                  <p:embed/>
                </p:oleObj>
              </mc:Choice>
              <mc:Fallback>
                <p:oleObj name="CS ChemDraw Drawing" r:id="rId13" imgW="4807616" imgH="9720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357688"/>
                        <a:ext cx="48069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TextBox 22"/>
          <p:cNvSpPr txBox="1">
            <a:spLocks noChangeArrowheads="1"/>
          </p:cNvSpPr>
          <p:nvPr/>
        </p:nvSpPr>
        <p:spPr bwMode="auto">
          <a:xfrm>
            <a:off x="2574925" y="4662488"/>
            <a:ext cx="42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Na</a:t>
            </a:r>
          </a:p>
          <a:p>
            <a:pPr eaLnBrk="1" hangingPunct="1"/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RLi</a:t>
            </a: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464" name="TextBox 23"/>
          <p:cNvSpPr txBox="1">
            <a:spLocks noChangeArrowheads="1"/>
          </p:cNvSpPr>
          <p:nvPr/>
        </p:nvSpPr>
        <p:spPr bwMode="auto">
          <a:xfrm>
            <a:off x="2000250" y="5400675"/>
            <a:ext cx="4735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Vinyl group anionic polymerization is impossible</a:t>
            </a:r>
          </a:p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-NH</a:t>
            </a:r>
            <a:r>
              <a:rPr kumimoji="0" lang="en-US" altLang="ko-KR" sz="1600" baseline="-2500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acidic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4465" name="Object 10"/>
          <p:cNvGraphicFramePr>
            <a:graphicFrameLocks noChangeAspect="1"/>
          </p:cNvGraphicFramePr>
          <p:nvPr/>
        </p:nvGraphicFramePr>
        <p:xfrm>
          <a:off x="2071688" y="5686425"/>
          <a:ext cx="146050" cy="7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8" name="CS ChemDraw Drawing" r:id="rId15" imgW="145988" imgH="77307" progId="ChemDraw.Document.6.0">
                  <p:embed/>
                </p:oleObj>
              </mc:Choice>
              <mc:Fallback>
                <p:oleObj name="CS ChemDraw Drawing" r:id="rId15" imgW="145988" imgH="773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686425"/>
                        <a:ext cx="146050" cy="7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6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How?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∴	ⅰ) hydrogen transfer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ⅱ) active site is monomer anion </a:t>
            </a:r>
          </a:p>
          <a:p>
            <a:pPr eaLnBrk="1" hangingPunct="1"/>
            <a:endParaRPr lang="en-US" altLang="ko-KR" sz="2000" smtClean="0"/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∴ While some 	         units are generated</a:t>
            </a:r>
          </a:p>
          <a:p>
            <a:pPr eaLnBrk="1" hangingPunct="1"/>
            <a:endParaRPr lang="en-US" altLang="ko-KR" sz="2000" smtClean="0"/>
          </a:p>
          <a:p>
            <a:pPr lvl="1" eaLnBrk="1" hangingPunct="1">
              <a:buFont typeface="Arial" charset="0"/>
              <a:buNone/>
            </a:pPr>
            <a:r>
              <a:rPr lang="en-US" altLang="ko-KR" sz="1600" smtClean="0"/>
              <a:t>		depending on solvent, temp., concentration, initiator</a:t>
            </a:r>
          </a:p>
          <a:p>
            <a:pPr eaLnBrk="1" hangingPunct="1"/>
            <a:endParaRPr lang="ko-KR" altLang="en-US" sz="2000" smtClean="0"/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6272213" y="719138"/>
            <a:ext cx="230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There is some chances</a:t>
            </a:r>
          </a:p>
          <a:p>
            <a:pPr eaLnBrk="1" hangingPunct="1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→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initiation</a:t>
            </a:r>
          </a:p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  propagation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5476" name="Object 6"/>
          <p:cNvGraphicFramePr>
            <a:graphicFrameLocks noChangeAspect="1"/>
          </p:cNvGraphicFramePr>
          <p:nvPr/>
        </p:nvGraphicFramePr>
        <p:xfrm>
          <a:off x="1214438" y="642938"/>
          <a:ext cx="53911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CS ChemDraw Drawing" r:id="rId3" imgW="5391568" imgH="3635860" progId="ChemDraw.Document.6.0">
                  <p:embed/>
                </p:oleObj>
              </mc:Choice>
              <mc:Fallback>
                <p:oleObj name="CS ChemDraw Drawing" r:id="rId3" imgW="5391568" imgH="36358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642938"/>
                        <a:ext cx="539115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7"/>
          <p:cNvGraphicFramePr>
            <a:graphicFrameLocks noChangeAspect="1"/>
          </p:cNvGraphicFramePr>
          <p:nvPr/>
        </p:nvGraphicFramePr>
        <p:xfrm>
          <a:off x="4629150" y="4433888"/>
          <a:ext cx="1571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CS ChemDraw Drawing" r:id="rId5" imgW="1572406" imgH="368424" progId="ChemDraw.Document.6.0">
                  <p:embed/>
                </p:oleObj>
              </mc:Choice>
              <mc:Fallback>
                <p:oleObj name="CS ChemDraw Drawing" r:id="rId5" imgW="1572406" imgH="3684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4433888"/>
                        <a:ext cx="1571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Box 12"/>
          <p:cNvSpPr txBox="1">
            <a:spLocks noChangeArrowheads="1"/>
          </p:cNvSpPr>
          <p:nvPr/>
        </p:nvSpPr>
        <p:spPr bwMode="auto">
          <a:xfrm>
            <a:off x="4929188" y="4702175"/>
            <a:ext cx="207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↑</a:t>
            </a:r>
            <a:endParaRPr kumimoji="0"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Activatied monomer</a:t>
            </a: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5479" name="Object 8"/>
          <p:cNvGraphicFramePr>
            <a:graphicFrameLocks noChangeAspect="1"/>
          </p:cNvGraphicFramePr>
          <p:nvPr/>
        </p:nvGraphicFramePr>
        <p:xfrm>
          <a:off x="2714625" y="5572125"/>
          <a:ext cx="10715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6" name="CS ChemDraw Drawing" r:id="rId7" imgW="1439910" imgH="1014721" progId="ChemDraw.Document.6.0">
                  <p:embed/>
                </p:oleObj>
              </mc:Choice>
              <mc:Fallback>
                <p:oleObj name="CS ChemDraw Drawing" r:id="rId7" imgW="1439910" imgH="101472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572125"/>
                        <a:ext cx="10715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657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err="1" smtClean="0">
                <a:solidFill>
                  <a:srgbClr val="00B050"/>
                </a:solidFill>
              </a:rPr>
              <a:t>Polyisocyanate</a:t>
            </a:r>
            <a:endParaRPr lang="en-US" altLang="ko-KR" sz="2000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Nylon1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liquid crystalline polymer   ∵rigid backbone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→ </a:t>
            </a:r>
            <a:r>
              <a:rPr lang="en-US" altLang="ko-KR" sz="1600" dirty="0" err="1" smtClean="0"/>
              <a:t>anionically</a:t>
            </a:r>
            <a:r>
              <a:rPr lang="en-US" altLang="ko-KR" sz="1600" dirty="0" smtClean="0"/>
              <a:t> polymerized using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low </a:t>
            </a:r>
            <a:r>
              <a:rPr lang="en-US" altLang="ko-KR" sz="1600" dirty="0" err="1" smtClean="0"/>
              <a:t>T</a:t>
            </a:r>
            <a:r>
              <a:rPr lang="en-US" altLang="ko-KR" sz="1600" baseline="-25000" dirty="0" err="1" smtClean="0"/>
              <a:t>c</a:t>
            </a:r>
            <a:endParaRPr lang="en-US" altLang="ko-K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∴ predominant </a:t>
            </a:r>
            <a:r>
              <a:rPr lang="en-US" altLang="ko-KR" sz="1600" dirty="0" err="1" smtClean="0"/>
              <a:t>rxn</a:t>
            </a:r>
            <a:r>
              <a:rPr lang="en-US" altLang="ko-KR" sz="1600" dirty="0" smtClean="0"/>
              <a:t> at 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B050"/>
                </a:solidFill>
              </a:rPr>
              <a:t>Radical, cationic, anionic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1) 	Ionic poly. : at low temp. w/ low activation energy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Radical poly. : 50℃&lt;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2)	Ionic poly. : sensitive to solvent, counter ion, solvent polarity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			      ∵</a:t>
            </a:r>
            <a:r>
              <a:rPr lang="en-US" altLang="ko-KR" sz="1600" dirty="0" err="1" smtClean="0"/>
              <a:t>solvation</a:t>
            </a:r>
            <a:r>
              <a:rPr lang="en-US" altLang="ko-KR" sz="1600" dirty="0" smtClean="0"/>
              <a:t> 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Radical poly. : insensitive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    ∵ radical </a:t>
            </a:r>
            <a:r>
              <a:rPr lang="en-US" altLang="ko-KR" sz="1600" dirty="0" err="1" smtClean="0"/>
              <a:t>inself</a:t>
            </a:r>
            <a:r>
              <a:rPr lang="en-US" altLang="ko-KR" sz="1600" dirty="0" smtClean="0"/>
              <a:t> is organic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			     no solubility problem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2000" dirty="0"/>
          </a:p>
        </p:txBody>
      </p:sp>
      <p:graphicFrame>
        <p:nvGraphicFramePr>
          <p:cNvPr id="106499" name="Object 2"/>
          <p:cNvGraphicFramePr>
            <a:graphicFrameLocks noChangeAspect="1"/>
          </p:cNvGraphicFramePr>
          <p:nvPr/>
        </p:nvGraphicFramePr>
        <p:xfrm>
          <a:off x="923925" y="714375"/>
          <a:ext cx="933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CS ChemDraw Drawing" r:id="rId3" imgW="933945" imgH="933901" progId="ChemDraw.Document.6.0">
                  <p:embed/>
                </p:oleObj>
              </mc:Choice>
              <mc:Fallback>
                <p:oleObj name="CS ChemDraw Drawing" r:id="rId3" imgW="933945" imgH="93390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714375"/>
                        <a:ext cx="9334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3"/>
          <p:cNvGraphicFramePr>
            <a:graphicFrameLocks noChangeAspect="1"/>
          </p:cNvGraphicFramePr>
          <p:nvPr/>
        </p:nvGraphicFramePr>
        <p:xfrm>
          <a:off x="4357688" y="1571625"/>
          <a:ext cx="2314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CS ChemDraw Drawing" r:id="rId5" imgW="2314488" imgH="452489" progId="ChemDraw.Document.6.0">
                  <p:embed/>
                </p:oleObj>
              </mc:Choice>
              <mc:Fallback>
                <p:oleObj name="CS ChemDraw Drawing" r:id="rId5" imgW="2314488" imgH="45248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71625"/>
                        <a:ext cx="2314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4"/>
          <p:cNvGraphicFramePr>
            <a:graphicFrameLocks noChangeAspect="1"/>
          </p:cNvGraphicFramePr>
          <p:nvPr/>
        </p:nvGraphicFramePr>
        <p:xfrm>
          <a:off x="4071938" y="2357438"/>
          <a:ext cx="1214437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CS ChemDraw Drawing" r:id="rId7" imgW="1500626" imgH="1695888" progId="ChemDraw.Document.6.0">
                  <p:embed/>
                </p:oleObj>
              </mc:Choice>
              <mc:Fallback>
                <p:oleObj name="CS ChemDraw Drawing" r:id="rId7" imgW="1500626" imgH="16958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357438"/>
                        <a:ext cx="1214437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직선 화살표 연결선 6"/>
          <p:cNvCxnSpPr/>
          <p:nvPr/>
        </p:nvCxnSpPr>
        <p:spPr>
          <a:xfrm rot="10800000" flipV="1">
            <a:off x="2000250" y="500063"/>
            <a:ext cx="1143000" cy="500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3" name="TextBox 7"/>
          <p:cNvSpPr txBox="1">
            <a:spLocks noChangeArrowheads="1"/>
          </p:cNvSpPr>
          <p:nvPr/>
        </p:nvSpPr>
        <p:spPr bwMode="auto">
          <a:xfrm>
            <a:off x="3357563" y="21431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>
                <a:latin typeface="Arial" charset="0"/>
                <a:cs typeface="Arial" charset="0"/>
              </a:rPr>
              <a:t> n R-N=C=O</a:t>
            </a:r>
            <a:endParaRPr lang="ko-KR" altLang="en-US" b="1">
              <a:latin typeface="Arial" charset="0"/>
              <a:cs typeface="Arial" charset="0"/>
            </a:endParaRPr>
          </a:p>
        </p:txBody>
      </p:sp>
      <p:sp>
        <p:nvSpPr>
          <p:cNvPr id="106504" name="TextBox 8"/>
          <p:cNvSpPr txBox="1">
            <a:spLocks noChangeArrowheads="1"/>
          </p:cNvSpPr>
          <p:nvPr/>
        </p:nvSpPr>
        <p:spPr bwMode="auto">
          <a:xfrm>
            <a:off x="5214938" y="428625"/>
            <a:ext cx="394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/>
              <a:t>Polymerization through N=C bonds</a:t>
            </a:r>
          </a:p>
          <a:p>
            <a:pPr eaLnBrk="1" hangingPunct="1"/>
            <a:r>
              <a:rPr lang="en-US" altLang="ko-KR" b="1"/>
              <a:t>Through anionic polymerization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076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2648</Words>
  <Application>Microsoft Office PowerPoint</Application>
  <PresentationFormat>화면 슬라이드 쇼(4:3)</PresentationFormat>
  <Paragraphs>1486</Paragraphs>
  <Slides>97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97</vt:i4>
      </vt:variant>
    </vt:vector>
  </HeadingPairs>
  <TitlesOfParts>
    <vt:vector size="99" baseType="lpstr">
      <vt:lpstr>Office 테마</vt:lpstr>
      <vt:lpstr>CS ChemDraw Drawing</vt:lpstr>
      <vt:lpstr>Chapter 5 Ionic Chain Polymerization</vt:lpstr>
      <vt:lpstr>5-1 Comparison of Radical and Ionic Polymerizations</vt:lpstr>
      <vt:lpstr>PowerPoint 프레젠테이션</vt:lpstr>
      <vt:lpstr>PowerPoint 프레젠테이션</vt:lpstr>
      <vt:lpstr>PowerPoint 프레젠테이션</vt:lpstr>
      <vt:lpstr>5-2 CATIONIC POLYMERIZATION OF THE CARBON–CARBON DOUBLE BOND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5-2b Propagation</vt:lpstr>
      <vt:lpstr>PowerPoint 프레젠테이션</vt:lpstr>
      <vt:lpstr>PowerPoint 프레젠테이션</vt:lpstr>
      <vt:lpstr>PowerPoint 프레젠테이션</vt:lpstr>
      <vt:lpstr>5-2c Chain Transfer and Termination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5-2d Kinetics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5.3 Anionic Polymerization of the Carbon-Carbon Double Bond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Jong-Chan Lee</dc:creator>
  <cp:lastModifiedBy>Jong-Chan Lee</cp:lastModifiedBy>
  <cp:revision>50</cp:revision>
  <dcterms:created xsi:type="dcterms:W3CDTF">2013-10-27T12:46:17Z</dcterms:created>
  <dcterms:modified xsi:type="dcterms:W3CDTF">2014-03-14T12:23:27Z</dcterms:modified>
</cp:coreProperties>
</file>