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91" r:id="rId4"/>
    <p:sldId id="292" r:id="rId5"/>
    <p:sldId id="261" r:id="rId6"/>
    <p:sldId id="293" r:id="rId7"/>
    <p:sldId id="278" r:id="rId8"/>
    <p:sldId id="279" r:id="rId9"/>
    <p:sldId id="294" r:id="rId10"/>
    <p:sldId id="280" r:id="rId11"/>
    <p:sldId id="295" r:id="rId12"/>
    <p:sldId id="281" r:id="rId13"/>
    <p:sldId id="282" r:id="rId14"/>
    <p:sldId id="283" r:id="rId15"/>
    <p:sldId id="284" r:id="rId16"/>
    <p:sldId id="296" r:id="rId17"/>
    <p:sldId id="285" r:id="rId18"/>
    <p:sldId id="286" r:id="rId19"/>
    <p:sldId id="297" r:id="rId20"/>
    <p:sldId id="298" r:id="rId21"/>
    <p:sldId id="299" r:id="rId22"/>
    <p:sldId id="287" r:id="rId23"/>
    <p:sldId id="300" r:id="rId24"/>
    <p:sldId id="288" r:id="rId25"/>
    <p:sldId id="301" r:id="rId26"/>
    <p:sldId id="256" r:id="rId27"/>
    <p:sldId id="258" r:id="rId28"/>
    <p:sldId id="259" r:id="rId29"/>
    <p:sldId id="262" r:id="rId30"/>
    <p:sldId id="270" r:id="rId31"/>
    <p:sldId id="271" r:id="rId32"/>
    <p:sldId id="263" r:id="rId33"/>
    <p:sldId id="272" r:id="rId34"/>
    <p:sldId id="290" r:id="rId35"/>
    <p:sldId id="264" r:id="rId36"/>
    <p:sldId id="273" r:id="rId37"/>
    <p:sldId id="289" r:id="rId38"/>
    <p:sldId id="265" r:id="rId39"/>
    <p:sldId id="274" r:id="rId40"/>
    <p:sldId id="275" r:id="rId41"/>
    <p:sldId id="276" r:id="rId42"/>
    <p:sldId id="267" r:id="rId43"/>
    <p:sldId id="268" r:id="rId44"/>
    <p:sldId id="269" r:id="rId45"/>
    <p:sldId id="277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82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02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1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3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95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36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06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94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28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9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82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A312-070A-40AF-B864-F0A73F4E1E2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00E1-F631-47FB-868A-C49786DDC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84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1828649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ES" sz="36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3.</a:t>
            </a:r>
            <a:br>
              <a:rPr lang="es-ES" sz="36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36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36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36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</a:b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Bonnie Fisher</a:t>
            </a:r>
            <a:endParaRPr lang="es-ES" sz="14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3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Buildings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Should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reflect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fact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a Gateway.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Buildings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should</a:t>
            </a:r>
            <a:r>
              <a:rPr lang="es-ES" sz="1800" dirty="0" smtClean="0">
                <a:latin typeface="HelveticaNeueLT Std" panose="020B0604020202020204" pitchFamily="34" charset="0"/>
              </a:rPr>
              <a:t> be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designed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with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balanced</a:t>
            </a:r>
            <a:r>
              <a:rPr lang="es-ES" sz="1800" dirty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façades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Creativity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will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also</a:t>
            </a:r>
            <a:r>
              <a:rPr lang="es-ES" sz="1800" dirty="0" smtClean="0">
                <a:latin typeface="HelveticaNeueLT Std" panose="020B0604020202020204" pitchFamily="34" charset="0"/>
              </a:rPr>
              <a:t> be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required</a:t>
            </a:r>
            <a:r>
              <a:rPr lang="es-ES" sz="1800" dirty="0" smtClean="0">
                <a:latin typeface="HelveticaNeueLT Std" panose="020B0604020202020204" pitchFamily="34" charset="0"/>
              </a:rPr>
              <a:t> in meeting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servicing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requirements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large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complex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buildings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task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integrating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modern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activities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buildings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even</a:t>
            </a:r>
            <a:r>
              <a:rPr lang="es-ES" sz="1800" dirty="0" smtClean="0">
                <a:latin typeface="HelveticaNeueLT Std" panose="020B0604020202020204" pitchFamily="34" charset="0"/>
              </a:rPr>
              <a:t> more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difficult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pier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structures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which</a:t>
            </a:r>
            <a:r>
              <a:rPr lang="es-ES" sz="1800" dirty="0" smtClean="0">
                <a:latin typeface="HelveticaNeueLT Std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increasingly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adapted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new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uses.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One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problem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high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cost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rehabilitating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aging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pier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structures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Even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smtClean="0">
                <a:latin typeface="HelveticaNeueLT Std" panose="020B0604020202020204" pitchFamily="34" charset="0"/>
              </a:rPr>
              <a:t>more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significant</a:t>
            </a:r>
            <a:r>
              <a:rPr lang="es-ES" sz="1800" dirty="0" smtClean="0">
                <a:latin typeface="HelveticaNeueLT Std" panose="020B0604020202020204" pitchFamily="34" charset="0"/>
              </a:rPr>
              <a:t> tan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issue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how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integrate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maritime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structures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fabric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city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Too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often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preservation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replication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past</a:t>
            </a:r>
            <a:r>
              <a:rPr lang="es-ES" sz="1800" dirty="0" smtClean="0">
                <a:latin typeface="HelveticaNeueLT Std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criteria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applied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plans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reuse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revitalization</a:t>
            </a:r>
            <a:r>
              <a:rPr lang="es-ES" sz="1800" dirty="0" smtClean="0">
                <a:latin typeface="HelveticaNeueLT Std" panose="020B0604020202020204" pitchFamily="34" charset="0"/>
              </a:rPr>
              <a:t> of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There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no a single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way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approaching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development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  <a:endParaRPr lang="es-ES" sz="18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37" y="1337004"/>
            <a:ext cx="3172689" cy="4725669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1" y="2208271"/>
            <a:ext cx="4069135" cy="25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Bringing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Amenity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Island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Need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give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attntion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only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happens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right</a:t>
            </a:r>
            <a:r>
              <a:rPr lang="es-ES" sz="1800" dirty="0" smtClean="0">
                <a:latin typeface="HelveticaNeueLT Std" panose="020B0604020202020204" pitchFamily="34" charset="0"/>
              </a:rPr>
              <a:t> at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edge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over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both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landside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waterside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also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progression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experiences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lead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embrace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city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Connections</a:t>
            </a:r>
            <a:r>
              <a:rPr lang="es-ES" sz="1800" dirty="0" smtClean="0">
                <a:latin typeface="HelveticaNeueLT Std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through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system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public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spaces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open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city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esplanades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portals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stairs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canopies</a:t>
            </a:r>
            <a:r>
              <a:rPr lang="es-ES" sz="1800" dirty="0" smtClean="0">
                <a:latin typeface="HelveticaNeueLT Std" panose="020B0604020202020204" pitchFamily="34" charset="0"/>
              </a:rPr>
              <a:t>, bridges,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piers</a:t>
            </a:r>
            <a:r>
              <a:rPr lang="es-ES" sz="1800" dirty="0" smtClean="0">
                <a:latin typeface="HelveticaNeueLT Std" panose="020B0604020202020204" pitchFamily="34" charset="0"/>
              </a:rPr>
              <a:t>, etc. </a:t>
            </a:r>
            <a:r>
              <a:rPr lang="es-ES" sz="1800" dirty="0" err="1">
                <a:latin typeface="HelveticaNeueLT Std" panose="020B0604020202020204" pitchFamily="34" charset="0"/>
              </a:rPr>
              <a:t>C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reating</a:t>
            </a:r>
            <a:r>
              <a:rPr lang="es-ES" sz="1800" dirty="0" smtClean="0">
                <a:latin typeface="HelveticaNeueLT Std" panose="020B0604020202020204" pitchFamily="34" charset="0"/>
              </a:rPr>
              <a:t> visual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physical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connection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endParaRPr lang="es-ES" sz="1800" dirty="0" smtClean="0">
              <a:latin typeface="HelveticaNeueLT Std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World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War</a:t>
            </a:r>
            <a:r>
              <a:rPr lang="es-ES" sz="1800" dirty="0" smtClean="0">
                <a:latin typeface="HelveticaNeueLT Std" panose="020B0604020202020204" pitchFamily="34" charset="0"/>
              </a:rPr>
              <a:t> II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Postwar</a:t>
            </a:r>
            <a:endParaRPr lang="es-ES" sz="1800" dirty="0" smtClean="0">
              <a:latin typeface="HelveticaNeueLT Std" panose="020B0604020202020204" pitchFamily="34" charset="0"/>
            </a:endParaRPr>
          </a:p>
          <a:p>
            <a:r>
              <a:rPr lang="es-ES" sz="1800" dirty="0" smtClean="0">
                <a:latin typeface="HelveticaNeueLT Std" panose="020B0604020202020204" pitchFamily="34" charset="0"/>
              </a:rPr>
              <a:t>1960s</a:t>
            </a:r>
            <a:endParaRPr lang="es-ES" sz="1800" dirty="0">
              <a:latin typeface="HelveticaNeueLT Std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32" y="3546374"/>
            <a:ext cx="6357667" cy="29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Dimension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Each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body</a:t>
            </a:r>
            <a:r>
              <a:rPr lang="es-ES" sz="1800" dirty="0" smtClean="0">
                <a:latin typeface="HelveticaNeueLT Std" panose="020B0604020202020204" pitchFamily="34" charset="0"/>
              </a:rPr>
              <a:t> of wáter has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distinctive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spatial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form</a:t>
            </a:r>
            <a:r>
              <a:rPr lang="es-ES" sz="1800" dirty="0" smtClean="0">
                <a:latin typeface="HelveticaNeueLT Std" panose="020B0604020202020204" pitchFamily="34" charset="0"/>
              </a:rPr>
              <a:t> and carácter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gives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temperament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Rivers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bays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coves</a:t>
            </a:r>
            <a:r>
              <a:rPr lang="es-ES" sz="1800" dirty="0" smtClean="0">
                <a:latin typeface="HelveticaNeueLT Std" panose="020B0604020202020204" pitchFamily="34" charset="0"/>
              </a:rPr>
              <a:t>, oven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beaches</a:t>
            </a:r>
            <a:r>
              <a:rPr lang="es-ES" sz="1800" dirty="0" smtClean="0">
                <a:latin typeface="HelveticaNeueLT Std" panose="020B0604020202020204" pitchFamily="34" charset="0"/>
              </a:rPr>
              <a:t>..</a:t>
            </a:r>
          </a:p>
          <a:p>
            <a:r>
              <a:rPr lang="es-ES" sz="1800" dirty="0" smtClean="0">
                <a:latin typeface="HelveticaNeueLT Std" panose="020B0604020202020204" pitchFamily="34" charset="0"/>
              </a:rPr>
              <a:t>1930-1940: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recreational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</a:rPr>
              <a:t>, “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stage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activity</a:t>
            </a:r>
            <a:r>
              <a:rPr lang="es-ES" sz="1800" dirty="0" smtClean="0">
                <a:latin typeface="HelveticaNeueLT Std" panose="020B0604020202020204" pitchFamily="34" charset="0"/>
              </a:rPr>
              <a:t>”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more open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wáter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space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more flexible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remained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  <a:endParaRPr lang="es-ES" sz="1800" dirty="0">
              <a:latin typeface="HelveticaNeueLT Std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59430"/>
            <a:ext cx="6764690" cy="295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6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Waterborne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Transportation</a:t>
            </a:r>
            <a:endParaRPr lang="es-ES" sz="2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smtClean="0">
                <a:latin typeface="HelveticaNeueLT Std" panose="020B0604020202020204" pitchFamily="34" charset="0"/>
              </a:rPr>
              <a:t>Key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bringing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activities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people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authentic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maritime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activity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relates back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historic</a:t>
            </a:r>
            <a:r>
              <a:rPr lang="es-ES" sz="1800" dirty="0" smtClean="0">
                <a:latin typeface="HelveticaNeueLT Std" panose="020B0604020202020204" pitchFamily="34" charset="0"/>
              </a:rPr>
              <a:t> role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as a center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movemento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people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goods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>
                <a:latin typeface="HelveticaNeueLT Std" panose="020B0604020202020204" pitchFamily="34" charset="0"/>
              </a:rPr>
              <a:t>D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evelopment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vessels</a:t>
            </a:r>
            <a:r>
              <a:rPr lang="es-ES" sz="1800" dirty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increase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oportunities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enormously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Ferries</a:t>
            </a:r>
            <a:endParaRPr lang="es-ES" sz="1800" dirty="0" smtClean="0">
              <a:latin typeface="HelveticaNeueLT Std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Waterborne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transit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cannot</a:t>
            </a:r>
            <a:r>
              <a:rPr lang="es-ES" sz="1800" dirty="0" smtClean="0">
                <a:latin typeface="HelveticaNeueLT Std" panose="020B0604020202020204" pitchFamily="34" charset="0"/>
              </a:rPr>
              <a:t> be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expected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suceed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if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</a:rPr>
              <a:t> visible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if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poorly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located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047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Place</a:t>
            </a:r>
            <a:endParaRPr lang="es-ES" sz="2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Embarkation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arrival</a:t>
            </a:r>
            <a:r>
              <a:rPr lang="es-ES" sz="1800" dirty="0">
                <a:latin typeface="HelveticaNeueLT Std" panose="020B0604020202020204" pitchFamily="34" charset="0"/>
              </a:rPr>
              <a:t> </a:t>
            </a:r>
            <a:r>
              <a:rPr lang="es-ES" sz="1800" dirty="0" smtClean="0">
                <a:latin typeface="HelveticaNeueLT Std" panose="020B0604020202020204" pitchFamily="34" charset="0"/>
              </a:rPr>
              <a:t>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movement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through</a:t>
            </a:r>
            <a:r>
              <a:rPr lang="es-ES" sz="1800" dirty="0" smtClean="0">
                <a:latin typeface="HelveticaNeueLT Std" panose="020B0604020202020204" pitchFamily="34" charset="0"/>
              </a:rPr>
              <a:t> and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essential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part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identity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Concerned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about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development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automobile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freeways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major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corridors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however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eliminating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them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would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deprive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basic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activities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give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life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</a:rPr>
              <a:t>“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Level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service</a:t>
            </a:r>
            <a:r>
              <a:rPr lang="es-ES" sz="1800" dirty="0" smtClean="0">
                <a:latin typeface="HelveticaNeueLT Std" panose="020B0604020202020204" pitchFamily="34" charset="0"/>
              </a:rPr>
              <a:t>”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Recognition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certain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amount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congestion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fitting</a:t>
            </a:r>
            <a:r>
              <a:rPr lang="es-ES" sz="1800" dirty="0" smtClean="0">
                <a:latin typeface="HelveticaNeueLT Std" panose="020B0604020202020204" pitchFamily="34" charset="0"/>
              </a:rPr>
              <a:t> to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healthy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center,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successful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solutions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consider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number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factors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beyond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capacity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available</a:t>
            </a:r>
            <a:r>
              <a:rPr lang="es-ES" sz="1800" dirty="0" smtClean="0">
                <a:latin typeface="HelveticaNeueLT Std" panose="020B0604020202020204" pitchFamily="34" charset="0"/>
              </a:rPr>
              <a:t> to a single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mode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travel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approaches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transportation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circulation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need</a:t>
            </a:r>
            <a:r>
              <a:rPr lang="es-ES" sz="1800" dirty="0" smtClean="0">
                <a:latin typeface="HelveticaNeueLT Std" panose="020B0604020202020204" pitchFamily="34" charset="0"/>
              </a:rPr>
              <a:t> to be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based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appropiate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size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ans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scale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site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facilities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how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much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desirable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within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facilities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Mix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transportation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modes</a:t>
            </a:r>
            <a:endParaRPr lang="es-ES" sz="1800" dirty="0" smtClean="0">
              <a:latin typeface="HelveticaNeueLT Std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only</a:t>
            </a:r>
            <a:r>
              <a:rPr lang="es-ES" sz="1800" dirty="0" smtClean="0">
                <a:latin typeface="HelveticaNeueLT Std" panose="020B0604020202020204" pitchFamily="34" charset="0"/>
              </a:rPr>
              <a:t> a place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through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destination</a:t>
            </a:r>
            <a:r>
              <a:rPr lang="es-ES" sz="1800" dirty="0" smtClean="0">
                <a:latin typeface="HelveticaNeueLT Std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itself</a:t>
            </a:r>
            <a:r>
              <a:rPr lang="es-ES" sz="1800" dirty="0" smtClean="0">
                <a:latin typeface="HelveticaNeueLT Std" panose="020B0604020202020204" pitchFamily="34" charset="0"/>
              </a:rPr>
              <a:t>. Open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space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should</a:t>
            </a:r>
            <a:r>
              <a:rPr lang="es-ES" sz="1800" dirty="0" smtClean="0">
                <a:latin typeface="HelveticaNeueLT Std" panose="020B0604020202020204" pitchFamily="34" charset="0"/>
              </a:rPr>
              <a:t> be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incorporated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generously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transportation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82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40" y="538689"/>
            <a:ext cx="2918721" cy="5750417"/>
          </a:xfrm>
        </p:spPr>
      </p:pic>
    </p:spTree>
    <p:extLst>
      <p:ext uri="{BB962C8B-B14F-4D97-AF65-F5344CB8AC3E}">
        <p14:creationId xmlns:p14="http://schemas.microsoft.com/office/powerpoint/2010/main" val="157090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Experience</a:t>
            </a:r>
            <a:endParaRPr lang="es-ES" sz="2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a place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only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work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also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live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play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Getting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people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engage</a:t>
            </a:r>
            <a:r>
              <a:rPr lang="es-ES" sz="1800" dirty="0" smtClean="0">
                <a:latin typeface="HelveticaNeueLT Std" panose="020B0604020202020204" pitchFamily="34" charset="0"/>
              </a:rPr>
              <a:t> in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range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experiences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means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creating</a:t>
            </a:r>
            <a:r>
              <a:rPr lang="es-ES" sz="1800" dirty="0" smtClean="0">
                <a:latin typeface="HelveticaNeueLT Std" panose="020B0604020202020204" pitchFamily="34" charset="0"/>
              </a:rPr>
              <a:t> visual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symbolic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meanings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embracing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sensory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qualities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environment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Contrast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between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land</a:t>
            </a:r>
            <a:r>
              <a:rPr lang="es-ES" sz="1800" dirty="0" smtClean="0">
                <a:latin typeface="HelveticaNeueLT Std" panose="020B0604020202020204" pitchFamily="34" charset="0"/>
              </a:rPr>
              <a:t> and wáter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heightened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Good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both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engaging</a:t>
            </a:r>
            <a:r>
              <a:rPr lang="es-ES" sz="1800" dirty="0" smtClean="0">
                <a:latin typeface="HelveticaNeueLT Std" panose="020B0604020202020204" pitchFamily="34" charset="0"/>
              </a:rPr>
              <a:t> and flexible,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offering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meaning</a:t>
            </a:r>
            <a:r>
              <a:rPr lang="es-ES" sz="1800" dirty="0" smtClean="0">
                <a:latin typeface="HelveticaNeueLT Std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layered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experiences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leaving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something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imagination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room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direct</a:t>
            </a:r>
            <a:r>
              <a:rPr lang="es-ES" sz="1800" dirty="0" smtClean="0">
                <a:latin typeface="HelveticaNeueLT Std" panose="020B0604020202020204" pitchFamily="34" charset="0"/>
              </a:rPr>
              <a:t>, personal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experience</a:t>
            </a:r>
            <a:endParaRPr lang="es-ES" sz="1800" dirty="0" smtClean="0">
              <a:latin typeface="HelveticaNeueLT Std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Good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seeks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multiplicity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purposes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meanings</a:t>
            </a:r>
            <a:r>
              <a:rPr lang="es-ES" sz="1800" dirty="0" smtClean="0">
                <a:latin typeface="HelveticaNeueLT Std" panose="020B0604020202020204" pitchFamily="34" charset="0"/>
              </a:rPr>
              <a:t>,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allows</a:t>
            </a:r>
            <a:r>
              <a:rPr lang="es-ES" sz="1800" dirty="0" smtClean="0">
                <a:latin typeface="HelveticaNeueLT Std" panose="020B0604020202020204" pitchFamily="34" charset="0"/>
              </a:rPr>
              <a:t> a place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change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adapt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gain</a:t>
            </a:r>
            <a:r>
              <a:rPr lang="es-ES" sz="1800" dirty="0" smtClean="0">
                <a:latin typeface="HelveticaNeueLT Std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value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over</a:t>
            </a:r>
            <a:r>
              <a:rPr lang="es-ES" sz="1800" dirty="0" smtClean="0">
                <a:latin typeface="HelveticaNeueLT Std" panose="020B0604020202020204" pitchFamily="34" charset="0"/>
              </a:rPr>
              <a:t> time.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354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Heightening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Waterfront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most</a:t>
            </a:r>
            <a:r>
              <a:rPr lang="es-ES" sz="1800" dirty="0" smtClean="0">
                <a:latin typeface="HelveticaNeueLT Std" panose="020B0604020202020204" pitchFamily="34" charset="0"/>
              </a:rPr>
              <a:t> memorable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interventions</a:t>
            </a:r>
            <a:r>
              <a:rPr lang="es-ES" sz="1800" dirty="0" smtClean="0">
                <a:latin typeface="HelveticaNeueLT Std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those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reveal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instrinsic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qualities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landscape</a:t>
            </a:r>
            <a:r>
              <a:rPr lang="es-ES" sz="1800" dirty="0" smtClean="0">
                <a:latin typeface="HelveticaNeueLT Std" panose="020B0604020202020204" pitchFamily="34" charset="0"/>
              </a:rPr>
              <a:t> and so,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heighten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awareness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environment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Contrast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effective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tool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heightening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awareness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environment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Elements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offer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two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realities</a:t>
            </a:r>
            <a:r>
              <a:rPr lang="es-ES" sz="1800" dirty="0" smtClean="0">
                <a:latin typeface="HelveticaNeueLT Std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closely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connected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everyday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life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city</a:t>
            </a:r>
            <a:r>
              <a:rPr lang="es-ES" sz="1800" dirty="0" smtClean="0">
                <a:latin typeface="HelveticaNeueLT Std" panose="020B0604020202020204" pitchFamily="34" charset="0"/>
              </a:rPr>
              <a:t>,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another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reflects</a:t>
            </a:r>
            <a:r>
              <a:rPr lang="es-ES" sz="1800" dirty="0" smtClean="0">
                <a:latin typeface="HelveticaNeueLT Std" panose="020B0604020202020204" pitchFamily="34" charset="0"/>
              </a:rPr>
              <a:t> a more intense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consciousness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natural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world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endParaRPr lang="es-ES" sz="18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9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01" y="888521"/>
            <a:ext cx="9810088" cy="4995144"/>
          </a:xfrm>
        </p:spPr>
      </p:pic>
    </p:spTree>
    <p:extLst>
      <p:ext uri="{BB962C8B-B14F-4D97-AF65-F5344CB8AC3E}">
        <p14:creationId xmlns:p14="http://schemas.microsoft.com/office/powerpoint/2010/main" val="115111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2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premises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characterize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</a:t>
            </a:r>
            <a:endParaRPr lang="es-ES" sz="14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exactly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another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 of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usead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reinforce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forma and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identity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be removed</a:t>
            </a: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linkages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created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redisegned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créate multimodal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corridors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water´s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edge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slavish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historicism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infrastructure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be extended to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endParaRPr lang="es-ES" sz="14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inland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dimension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offshore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adjacent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areas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Transitional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consideration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be permeable and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scale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Civic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leadership</a:t>
            </a:r>
            <a:endParaRPr lang="es-ES" sz="1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9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3900"/>
            <a:ext cx="5252535" cy="349818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13" y="1844314"/>
            <a:ext cx="5188087" cy="34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7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86" y="629728"/>
            <a:ext cx="7166827" cy="5495476"/>
          </a:xfrm>
        </p:spPr>
      </p:pic>
    </p:spTree>
    <p:extLst>
      <p:ext uri="{BB962C8B-B14F-4D97-AF65-F5344CB8AC3E}">
        <p14:creationId xmlns:p14="http://schemas.microsoft.com/office/powerpoint/2010/main" val="16552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Line of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Force</a:t>
            </a:r>
            <a:endParaRPr lang="es-ES" sz="2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water´s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edge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a line of forcé 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landscape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expressing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interaction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shore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with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wáter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body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wheter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moves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inland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pushes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outward</a:t>
            </a:r>
            <a:r>
              <a:rPr lang="es-ES" sz="1800" dirty="0" smtClean="0">
                <a:latin typeface="HelveticaNeueLT Std" panose="020B0604020202020204" pitchFamily="34" charset="0"/>
              </a:rPr>
              <a:t>;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straight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sinuous</a:t>
            </a:r>
            <a:r>
              <a:rPr lang="es-ES" sz="1800" dirty="0" smtClean="0">
                <a:latin typeface="HelveticaNeueLT Std" panose="020B0604020202020204" pitchFamily="34" charset="0"/>
              </a:rPr>
              <a:t>;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adheres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tighty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rugged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outcropping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</a:rPr>
              <a:t>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this</a:t>
            </a:r>
            <a:r>
              <a:rPr lang="es-ES" sz="1800" dirty="0" smtClean="0">
                <a:latin typeface="HelveticaNeueLT Std" panose="020B0604020202020204" pitchFamily="34" charset="0"/>
              </a:rPr>
              <a:t> line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reinforced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by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seawall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floodwall</a:t>
            </a:r>
            <a:r>
              <a:rPr lang="es-ES" sz="1800" dirty="0" smtClean="0">
                <a:latin typeface="HelveticaNeueLT Std" panose="020B0604020202020204" pitchFamily="34" charset="0"/>
              </a:rPr>
              <a:t> placed at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outermost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reach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where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land</a:t>
            </a:r>
            <a:r>
              <a:rPr lang="es-ES" sz="1800" dirty="0" smtClean="0">
                <a:latin typeface="HelveticaNeueLT Std" panose="020B0604020202020204" pitchFamily="34" charset="0"/>
              </a:rPr>
              <a:t> can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feasibly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encroach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space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waterfronts</a:t>
            </a:r>
            <a:r>
              <a:rPr lang="es-ES" sz="1800" dirty="0" smtClean="0">
                <a:latin typeface="HelveticaNeueLT Std" panose="020B0604020202020204" pitchFamily="34" charset="0"/>
              </a:rPr>
              <a:t> are linear 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nature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</a:rPr>
              <a:t>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successful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humulity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plays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important</a:t>
            </a:r>
            <a:r>
              <a:rPr lang="es-ES" sz="1800" dirty="0" smtClean="0">
                <a:latin typeface="HelveticaNeueLT Std" panose="020B0604020202020204" pitchFamily="34" charset="0"/>
              </a:rPr>
              <a:t> role , simple “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moves</a:t>
            </a:r>
            <a:r>
              <a:rPr lang="es-ES" sz="1800" dirty="0" smtClean="0">
                <a:latin typeface="HelveticaNeueLT Std" panose="020B0604020202020204" pitchFamily="34" charset="0"/>
              </a:rPr>
              <a:t>”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are more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long-lasting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  <a:endParaRPr lang="es-ES" sz="18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6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4" y="1027906"/>
            <a:ext cx="8548151" cy="4984705"/>
          </a:xfrm>
        </p:spPr>
      </p:pic>
    </p:spTree>
    <p:extLst>
      <p:ext uri="{BB962C8B-B14F-4D97-AF65-F5344CB8AC3E}">
        <p14:creationId xmlns:p14="http://schemas.microsoft.com/office/powerpoint/2010/main" val="57680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Duality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Water´s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Edge</a:t>
            </a:r>
            <a:endParaRPr lang="es-ES" sz="2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Boundary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between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two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worlds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  <a:endParaRPr lang="es-ES" sz="1800" dirty="0">
              <a:latin typeface="HelveticaNeueLT Std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transitional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space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holds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great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latent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potential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Juxtaposition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land</a:t>
            </a:r>
            <a:r>
              <a:rPr lang="es-ES" sz="1800" dirty="0" smtClean="0">
                <a:latin typeface="HelveticaNeueLT Std" panose="020B0604020202020204" pitchFamily="34" charset="0"/>
              </a:rPr>
              <a:t> and wáter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heightening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contrast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betwwen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these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two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uniquely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characterizes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Developed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powerful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representation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presence</a:t>
            </a:r>
            <a:r>
              <a:rPr lang="es-ES" sz="1800" dirty="0" smtClean="0">
                <a:latin typeface="HelveticaNeueLT Std" panose="020B0604020202020204" pitchFamily="34" charset="0"/>
              </a:rPr>
              <a:t> of a natural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world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Outside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domination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dwellers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Public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access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should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imply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direct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linkages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also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physical</a:t>
            </a:r>
            <a:r>
              <a:rPr lang="es-ES" sz="1800" dirty="0" smtClean="0">
                <a:latin typeface="HelveticaNeueLT Std" panose="020B0604020202020204" pitchFamily="34" charset="0"/>
              </a:rPr>
              <a:t>, vidual and cultural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dimensions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temporal.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principles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guide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unique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161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26" y="3431588"/>
            <a:ext cx="3691890" cy="31571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42" y="3431589"/>
            <a:ext cx="4163892" cy="27759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07" y="613673"/>
            <a:ext cx="4163894" cy="25435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26" y="613673"/>
            <a:ext cx="3605625" cy="25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6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21766"/>
            <a:ext cx="9144000" cy="2724960"/>
          </a:xfrm>
        </p:spPr>
        <p:txBody>
          <a:bodyPr>
            <a:normAutofit fontScale="90000"/>
          </a:bodyPr>
          <a:lstStyle/>
          <a:p>
            <a:r>
              <a:rPr lang="es-ES" sz="4000" b="1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4.</a:t>
            </a:r>
            <a:b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000" b="1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</a:b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Gavin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McMillan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Emma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Stark</a:t>
            </a:r>
            <a:r>
              <a:rPr lang="es-ES" sz="1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Schiffman</a:t>
            </a:r>
            <a: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b="1" dirty="0" smtClean="0">
                <a:latin typeface="HelveticaNeueLT Std" panose="020B0604020202020204" pitchFamily="34" charset="0"/>
                <a:cs typeface="Arial" panose="020B0604020202020204" pitchFamily="34" charset="0"/>
              </a:rPr>
            </a:br>
            <a:endParaRPr lang="es-ES" sz="4000" b="1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8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4.1. A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Approach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27" y="1690689"/>
            <a:ext cx="6350374" cy="4494900"/>
          </a:xfrm>
        </p:spPr>
      </p:pic>
      <p:sp>
        <p:nvSpPr>
          <p:cNvPr id="5" name="CuadroTexto 4"/>
          <p:cNvSpPr txBox="1"/>
          <p:nvPr/>
        </p:nvSpPr>
        <p:spPr>
          <a:xfrm>
            <a:off x="931653" y="1578634"/>
            <a:ext cx="34764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complicated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intrincacy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Dynamically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continious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overlapping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and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wáter.</a:t>
            </a:r>
          </a:p>
          <a:p>
            <a:endParaRPr lang="es-ES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entails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examining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regional wáter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integrative</a:t>
            </a:r>
            <a:r>
              <a:rPr lang="es-ES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4.2.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Issues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Flooding</a:t>
            </a:r>
            <a:endParaRPr lang="es-ES" sz="2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2. Natural </a:t>
            </a:r>
            <a:r>
              <a:rPr lang="es-ES" sz="2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endParaRPr lang="es-ES" sz="2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3. Cultural </a:t>
            </a:r>
            <a:r>
              <a:rPr lang="es-ES" sz="2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endParaRPr lang="es-ES" sz="2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24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Contaminantion</a:t>
            </a:r>
            <a:endParaRPr lang="es-ES" sz="24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Flooding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Timeless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inmediate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phenomenon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marks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in natural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floodway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floodplain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79" y="526212"/>
            <a:ext cx="3545613" cy="5883665"/>
          </a:xfrm>
        </p:spPr>
      </p:pic>
    </p:spTree>
    <p:extLst>
      <p:ext uri="{BB962C8B-B14F-4D97-AF65-F5344CB8AC3E}">
        <p14:creationId xmlns:p14="http://schemas.microsoft.com/office/powerpoint/2010/main" val="2251068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Davenport, Iowa</a:t>
            </a: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86" y="1629843"/>
            <a:ext cx="3876027" cy="4547120"/>
          </a:xfrm>
        </p:spPr>
      </p:pic>
    </p:spTree>
    <p:extLst>
      <p:ext uri="{BB962C8B-B14F-4D97-AF65-F5344CB8AC3E}">
        <p14:creationId xmlns:p14="http://schemas.microsoft.com/office/powerpoint/2010/main" val="2650588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Rock Island, Illinois</a:t>
            </a:r>
            <a:endParaRPr lang="es-ES" sz="2400" dirty="0">
              <a:latin typeface="HelveticaNeueLT Std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182019"/>
            <a:ext cx="5905500" cy="3638550"/>
          </a:xfrm>
        </p:spPr>
      </p:pic>
    </p:spTree>
    <p:extLst>
      <p:ext uri="{BB962C8B-B14F-4D97-AF65-F5344CB8AC3E}">
        <p14:creationId xmlns:p14="http://schemas.microsoft.com/office/powerpoint/2010/main" val="2350567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2. Natural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geological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full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variey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appear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 line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Ecotone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overlapping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flora-fauna are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richest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conservationist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 particular balance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área,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regardles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wheter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cultural.</a:t>
            </a:r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49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Landschaftspark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Duisburg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-Nord</a:t>
            </a:r>
            <a:endParaRPr lang="es-ES" sz="2400" dirty="0">
              <a:latin typeface="HelveticaNeueLT Std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5" y="2584523"/>
            <a:ext cx="3825853" cy="250131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81" y="2584523"/>
            <a:ext cx="3891304" cy="24979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21" y="2584523"/>
            <a:ext cx="3845526" cy="25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6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40" y="1898174"/>
            <a:ext cx="7970520" cy="4206240"/>
          </a:xfrm>
        </p:spPr>
      </p:pic>
    </p:spTree>
    <p:extLst>
      <p:ext uri="{BB962C8B-B14F-4D97-AF65-F5344CB8AC3E}">
        <p14:creationId xmlns:p14="http://schemas.microsoft.com/office/powerpoint/2010/main" val="3174992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HelveticaNeueLT Std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Cultural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began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marks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palimpsest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human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settle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offers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ceremony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grew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towns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grew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modify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wider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site-specific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modifications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harbours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bays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rivers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towns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began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appear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17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Crissy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Golden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ecreation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San Francisco </a:t>
            </a:r>
            <a:endParaRPr lang="es-ES" sz="2400" dirty="0">
              <a:latin typeface="HelveticaNeueLT Std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23" y="2794958"/>
            <a:ext cx="3781707" cy="237881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7" y="2794958"/>
            <a:ext cx="3315273" cy="23788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13" y="3108492"/>
            <a:ext cx="4044014" cy="21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29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Pointe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-à-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Callière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Montreal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History</a:t>
            </a:r>
            <a:endParaRPr lang="es-ES" sz="2400" dirty="0">
              <a:latin typeface="HelveticaNeueLT Std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29" y="1825625"/>
            <a:ext cx="4454941" cy="4351338"/>
          </a:xfrm>
        </p:spPr>
      </p:pic>
    </p:spTree>
    <p:extLst>
      <p:ext uri="{BB962C8B-B14F-4D97-AF65-F5344CB8AC3E}">
        <p14:creationId xmlns:p14="http://schemas.microsoft.com/office/powerpoint/2010/main" val="3334693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HelveticaNeueLT Std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Contamination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damaged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processed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leaving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So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créate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non-wáter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dependant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industries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wáter as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leaving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intentionally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accidentally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contaminants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VOC´s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SVO´s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PCB´s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groundwaters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Hog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Haul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cover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Regenerative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design</a:t>
            </a:r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31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BP-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Amoco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refinery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44" y="1868758"/>
            <a:ext cx="6477312" cy="3791080"/>
          </a:xfrm>
        </p:spPr>
      </p:pic>
    </p:spTree>
    <p:extLst>
      <p:ext uri="{BB962C8B-B14F-4D97-AF65-F5344CB8AC3E}">
        <p14:creationId xmlns:p14="http://schemas.microsoft.com/office/powerpoint/2010/main" val="303627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HelveticaNeueLT Std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ES" sz="2800" dirty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has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long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been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site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intensive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development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alteration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natural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realm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Traditionally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port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grew</a:t>
            </a:r>
            <a:r>
              <a:rPr lang="es-ES" sz="1800" dirty="0" smtClean="0">
                <a:latin typeface="HelveticaNeueLT Std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gaining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ground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capturing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amenity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shoreline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improvements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stabilization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reclamation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</a:rPr>
              <a:t>Industrial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age</a:t>
            </a:r>
            <a:endParaRPr lang="es-ES" sz="1800" dirty="0" smtClean="0">
              <a:latin typeface="HelveticaNeueLT Std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Over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past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several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decades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with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shifts</a:t>
            </a:r>
            <a:r>
              <a:rPr lang="es-ES" sz="1800" dirty="0" smtClean="0">
                <a:latin typeface="HelveticaNeueLT Std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transportation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technology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decline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industry</a:t>
            </a:r>
            <a:r>
              <a:rPr lang="es-ES" sz="1800" dirty="0" smtClean="0">
                <a:latin typeface="HelveticaNeueLT Std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history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center,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opportunities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reunite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with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have</a:t>
            </a:r>
            <a:r>
              <a:rPr lang="es-ES" sz="1800" dirty="0" smtClean="0">
                <a:latin typeface="HelveticaNeueLT Std" panose="020B0604020202020204" pitchFamily="34" charset="0"/>
              </a:rPr>
              <a:t> emerged.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Today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more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enlighted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cities</a:t>
            </a:r>
            <a:r>
              <a:rPr lang="es-ES" sz="1800" dirty="0" smtClean="0">
                <a:latin typeface="HelveticaNeueLT Std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those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conceive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freeway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removal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infrastructure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development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</a:rPr>
              <a:t> as single-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transportation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projects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acts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rebuilding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these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realize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investments</a:t>
            </a:r>
            <a:r>
              <a:rPr lang="es-ES" sz="1800" dirty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involved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must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achieve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multiple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objectives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  <a:endParaRPr lang="es-ES" sz="18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29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Duisburg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-Nord</a:t>
            </a:r>
            <a:endParaRPr lang="es-ES" sz="2400" dirty="0">
              <a:latin typeface="HelveticaNeueLT Std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02" y="1966823"/>
            <a:ext cx="7544595" cy="3087095"/>
          </a:xfrm>
        </p:spPr>
      </p:pic>
    </p:spTree>
    <p:extLst>
      <p:ext uri="{BB962C8B-B14F-4D97-AF65-F5344CB8AC3E}">
        <p14:creationId xmlns:p14="http://schemas.microsoft.com/office/powerpoint/2010/main" val="2866480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Harbour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 in Kenosha, Wisconsin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81" y="1825625"/>
            <a:ext cx="4474438" cy="4351338"/>
          </a:xfrm>
        </p:spPr>
      </p:pic>
    </p:spTree>
    <p:extLst>
      <p:ext uri="{BB962C8B-B14F-4D97-AF65-F5344CB8AC3E}">
        <p14:creationId xmlns:p14="http://schemas.microsoft.com/office/powerpoint/2010/main" val="3523393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4.3.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Issues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flooding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natural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cultural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usable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developers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Developers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designers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wheter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adressed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individually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systematically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case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flooding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case of natural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case of cultural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case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contaminants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</a:t>
            </a:r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53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HelveticaNeueLT Std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Reactive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Strategy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problema-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methology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diligence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problema,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mitigate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Sharp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dividing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line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1º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2º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analysis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Restrict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a set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requirements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grafic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surficial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analysis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intrusive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conditions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undertake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unvaluable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so a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subjective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intention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developers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more tan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? Look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, examine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Proactive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strategy</a:t>
            </a:r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77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HelveticaNeueLT Std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Proactive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strategy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modified</a:t>
            </a:r>
            <a:endParaRPr lang="es-ES" sz="1800" dirty="0" smtClean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altered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adaptative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cultural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créate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ideal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approaching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proactively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proactive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achieving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forward.</a:t>
            </a:r>
          </a:p>
          <a:p>
            <a:pPr marL="0" indent="0">
              <a:buNone/>
            </a:pP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Integrative</a:t>
            </a:r>
            <a:r>
              <a:rPr lang="es-ES" sz="1800" dirty="0">
                <a:latin typeface="HelveticaNeueLT Std" panose="020B0604020202020204" pitchFamily="34" charset="0"/>
              </a:rPr>
              <a:t> </a:t>
            </a:r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depend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skillfully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managers balance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balance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skateholder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buy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-in</a:t>
            </a:r>
          </a:p>
          <a:p>
            <a:pPr marL="0" indent="0">
              <a:buNone/>
            </a:pP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inclusión of social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in decisión </a:t>
            </a:r>
            <a:r>
              <a:rPr lang="es-ES" sz="1800" dirty="0" err="1">
                <a:latin typeface="HelveticaNeueLT Std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ES" sz="1800" dirty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1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s-ES" sz="1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594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Conclusion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Civic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Responsability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Leadership</a:t>
            </a:r>
            <a:endParaRPr lang="es-ES" sz="2800" dirty="0"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Successfully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implement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change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requires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not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large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scale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thinking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about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nature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aalso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sufficient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leadership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commitment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make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major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public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improvements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iver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long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period</a:t>
            </a:r>
            <a:r>
              <a:rPr lang="es-ES" sz="1800" dirty="0" smtClean="0">
                <a:latin typeface="HelveticaNeueLT Std" panose="020B0604020202020204" pitchFamily="34" charset="0"/>
              </a:rPr>
              <a:t> of time.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Design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competition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often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proposed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disadvantage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juries</a:t>
            </a:r>
            <a:r>
              <a:rPr lang="es-ES" sz="1800" dirty="0" smtClean="0">
                <a:latin typeface="HelveticaNeueLT Std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too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often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seduced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what</a:t>
            </a:r>
            <a:r>
              <a:rPr lang="es-ES" sz="1800" dirty="0" smtClean="0">
                <a:latin typeface="HelveticaNeueLT Std" panose="020B0604020202020204" pitchFamily="34" charset="0"/>
              </a:rPr>
              <a:t> looks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good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paper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represents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latest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stylistic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predilections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success</a:t>
            </a:r>
            <a:r>
              <a:rPr lang="es-ES" sz="1800" dirty="0" smtClean="0">
                <a:latin typeface="HelveticaNeueLT Std" panose="020B0604020202020204" pitchFamily="34" charset="0"/>
              </a:rPr>
              <a:t> of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competition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depends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jury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selected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clarity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objectives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seriousness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intent</a:t>
            </a:r>
            <a:r>
              <a:rPr lang="es-ES" sz="1800" dirty="0" smtClean="0">
                <a:latin typeface="HelveticaNeueLT Std" panose="020B0604020202020204" pitchFamily="34" charset="0"/>
              </a:rPr>
              <a:t> to follo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through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built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project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should</a:t>
            </a:r>
            <a:r>
              <a:rPr lang="es-ES" sz="1800" dirty="0" smtClean="0">
                <a:latin typeface="HelveticaNeueLT Std" panose="020B0604020202020204" pitchFamily="34" charset="0"/>
              </a:rPr>
              <a:t> be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designed</a:t>
            </a:r>
            <a:r>
              <a:rPr lang="es-ES" sz="1800" dirty="0" smtClean="0">
                <a:latin typeface="HelveticaNeueLT Std" panose="020B0604020202020204" pitchFamily="34" charset="0"/>
              </a:rPr>
              <a:t> as a series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creative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well-planned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interventions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Strong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leadership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clear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goals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authority</a:t>
            </a:r>
            <a:endParaRPr lang="es-ES" sz="18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1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4637"/>
            <a:ext cx="5079521" cy="3967655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6823"/>
            <a:ext cx="5153566" cy="41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Identity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redevelopment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involves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building</a:t>
            </a:r>
            <a:r>
              <a:rPr lang="es-ES" sz="1800" dirty="0" smtClean="0">
                <a:latin typeface="HelveticaNeueLT Std" panose="020B0604020202020204" pitchFamily="34" charset="0"/>
              </a:rPr>
              <a:t> new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meaning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identity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a place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has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experienced</a:t>
            </a:r>
            <a:r>
              <a:rPr lang="es-ES" sz="1800" dirty="0" smtClean="0">
                <a:latin typeface="HelveticaNeueLT Std" panose="020B0604020202020204" pitchFamily="34" charset="0"/>
              </a:rPr>
              <a:t> decline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now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undergoing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transformation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From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have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become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great</a:t>
            </a:r>
            <a:r>
              <a:rPr lang="es-ES" sz="1800" dirty="0" smtClean="0">
                <a:latin typeface="HelveticaNeueLT Std" panose="020B0604020202020204" pitchFamily="34" charset="0"/>
              </a:rPr>
              <a:t>, memorable places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establishing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special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identity</a:t>
            </a:r>
            <a:r>
              <a:rPr lang="es-ES" sz="1800" dirty="0" smtClean="0">
                <a:latin typeface="HelveticaNeueLT Std" panose="020B0604020202020204" pitchFamily="34" charset="0"/>
              </a:rPr>
              <a:t> and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character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arise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problem</a:t>
            </a:r>
            <a:r>
              <a:rPr lang="es-ES" sz="1800" dirty="0" smtClean="0">
                <a:latin typeface="HelveticaNeueLT Std" panose="020B0604020202020204" pitchFamily="34" charset="0"/>
              </a:rPr>
              <a:t>.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With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success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initial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project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many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others</a:t>
            </a:r>
            <a:r>
              <a:rPr lang="es-ES" sz="1800" dirty="0" smtClean="0">
                <a:latin typeface="HelveticaNeueLT Std" panose="020B0604020202020204" pitchFamily="34" charset="0"/>
              </a:rPr>
              <a:t> -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association</a:t>
            </a:r>
            <a:r>
              <a:rPr lang="es-ES" sz="1800" dirty="0" smtClean="0">
                <a:latin typeface="HelveticaNeueLT Std" panose="020B0604020202020204" pitchFamily="34" charset="0"/>
              </a:rPr>
              <a:t>-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drawn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same</a:t>
            </a:r>
            <a:r>
              <a:rPr lang="es-ES" sz="1800" dirty="0" smtClean="0">
                <a:latin typeface="HelveticaNeueLT Std" panose="020B0604020202020204" pitchFamily="34" charset="0"/>
              </a:rPr>
              <a:t> place,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until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individuality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place,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very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made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it</a:t>
            </a:r>
            <a:r>
              <a:rPr lang="es-ES" sz="1800" dirty="0" smtClean="0">
                <a:latin typeface="HelveticaNeueLT Std" panose="020B0604020202020204" pitchFamily="34" charset="0"/>
              </a:rPr>
              <a:t> so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inviting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begin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with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obscured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  <a:endParaRPr lang="es-ES" sz="18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0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Extending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ES" sz="2800" dirty="0" smtClean="0"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HelveticaNeueLT Std" panose="020B0604020202020204" pitchFamily="34" charset="0"/>
                <a:cs typeface="Arial" panose="020B0604020202020204" pitchFamily="34" charset="0"/>
              </a:rPr>
              <a:t>Fabric</a:t>
            </a:r>
            <a:endParaRPr lang="es-ES" sz="2800" dirty="0">
              <a:latin typeface="HelveticaNeueLT Std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 smtClean="0">
                <a:latin typeface="HelveticaNeueLT Std" panose="020B0604020202020204" pitchFamily="34" charset="0"/>
              </a:rPr>
              <a:t>Introducing</a:t>
            </a:r>
            <a:r>
              <a:rPr lang="es-ES" sz="1800" dirty="0" smtClean="0">
                <a:latin typeface="HelveticaNeueLT Std" panose="020B0604020202020204" pitchFamily="34" charset="0"/>
              </a:rPr>
              <a:t> a mix of new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activities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one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most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effective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strategies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revitalizing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r>
              <a:rPr lang="es-ES" sz="1800" dirty="0" err="1" smtClean="0">
                <a:latin typeface="HelveticaNeueLT Std" panose="020B0604020202020204" pitchFamily="34" charset="0"/>
              </a:rPr>
              <a:t>However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sometimes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policies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prevent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urban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fabric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from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being</a:t>
            </a:r>
            <a:r>
              <a:rPr lang="es-ES" sz="1800" dirty="0" smtClean="0">
                <a:latin typeface="HelveticaNeueLT Std" panose="020B0604020202020204" pitchFamily="34" charset="0"/>
              </a:rPr>
              <a:t> extended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. As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result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certain</a:t>
            </a:r>
            <a:r>
              <a:rPr lang="es-ES" sz="1800" dirty="0" smtClean="0">
                <a:latin typeface="HelveticaNeueLT Std" panose="020B0604020202020204" pitchFamily="34" charset="0"/>
              </a:rPr>
              <a:t> natural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policies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large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habitats</a:t>
            </a:r>
            <a:r>
              <a:rPr lang="es-ES" sz="1800" dirty="0" smtClean="0">
                <a:latin typeface="HelveticaNeueLT Std" panose="020B0604020202020204" pitchFamily="34" charset="0"/>
              </a:rPr>
              <a:t> preserves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sometimes</a:t>
            </a:r>
            <a:r>
              <a:rPr lang="es-ES" sz="1800" dirty="0" smtClean="0">
                <a:latin typeface="HelveticaNeueLT Std" panose="020B0604020202020204" pitchFamily="34" charset="0"/>
              </a:rPr>
              <a:t> set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aside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wildlife</a:t>
            </a:r>
            <a:r>
              <a:rPr lang="es-ES" sz="1800" dirty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but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made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inaccessible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general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public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or</a:t>
            </a:r>
            <a:r>
              <a:rPr lang="es-ES" sz="1800" dirty="0" smtClean="0">
                <a:latin typeface="HelveticaNeueLT Std" panose="020B0604020202020204" pitchFamily="34" charset="0"/>
              </a:rPr>
              <a:t> are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reserved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for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special</a:t>
            </a:r>
            <a:r>
              <a:rPr lang="es-ES" sz="1800" dirty="0" smtClean="0">
                <a:latin typeface="HelveticaNeueLT Std" panose="020B0604020202020204" pitchFamily="34" charset="0"/>
              </a:rPr>
              <a:t>,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visitors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oriented</a:t>
            </a:r>
            <a:r>
              <a:rPr lang="es-ES" sz="1800" dirty="0" smtClean="0">
                <a:latin typeface="HelveticaNeueLT Std" panose="020B0604020202020204" pitchFamily="34" charset="0"/>
              </a:rPr>
              <a:t> uses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that</a:t>
            </a:r>
            <a:r>
              <a:rPr lang="es-ES" sz="1800" dirty="0" smtClean="0">
                <a:latin typeface="HelveticaNeueLT Std" panose="020B0604020202020204" pitchFamily="34" charset="0"/>
              </a:rPr>
              <a:t> do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little</a:t>
            </a:r>
            <a:r>
              <a:rPr lang="es-ES" sz="1800" dirty="0" smtClean="0">
                <a:latin typeface="HelveticaNeueLT Std" panose="020B0604020202020204" pitchFamily="34" charset="0"/>
              </a:rPr>
              <a:t> to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make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waterfront</a:t>
            </a:r>
            <a:r>
              <a:rPr lang="es-ES" sz="1800" dirty="0" smtClean="0">
                <a:latin typeface="HelveticaNeueLT Std" panose="020B0604020202020204" pitchFamily="34" charset="0"/>
              </a:rPr>
              <a:t> a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part</a:t>
            </a:r>
            <a:r>
              <a:rPr lang="es-ES" sz="1800" dirty="0" smtClean="0">
                <a:latin typeface="HelveticaNeueLT Std" panose="020B0604020202020204" pitchFamily="34" charset="0"/>
              </a:rPr>
              <a:t> of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daily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life</a:t>
            </a:r>
            <a:r>
              <a:rPr lang="es-ES" sz="1800" dirty="0" smtClean="0">
                <a:latin typeface="HelveticaNeueLT Std" panose="020B0604020202020204" pitchFamily="34" charset="0"/>
              </a:rPr>
              <a:t> in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the</a:t>
            </a:r>
            <a:r>
              <a:rPr lang="es-ES" sz="1800" dirty="0" smtClean="0">
                <a:latin typeface="HelveticaNeueLT Std" panose="020B0604020202020204" pitchFamily="34" charset="0"/>
              </a:rPr>
              <a:t> </a:t>
            </a:r>
            <a:r>
              <a:rPr lang="es-ES" sz="1800" dirty="0" err="1" smtClean="0">
                <a:latin typeface="HelveticaNeueLT Std" panose="020B0604020202020204" pitchFamily="34" charset="0"/>
              </a:rPr>
              <a:t>city</a:t>
            </a:r>
            <a:r>
              <a:rPr lang="es-ES" sz="1800" dirty="0" smtClean="0">
                <a:latin typeface="HelveticaNeueLT Std" panose="020B0604020202020204" pitchFamily="34" charset="0"/>
              </a:rPr>
              <a:t>.</a:t>
            </a:r>
          </a:p>
          <a:p>
            <a:endParaRPr lang="es-ES" sz="18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0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29" y="686884"/>
            <a:ext cx="5872942" cy="5653530"/>
          </a:xfrm>
        </p:spPr>
      </p:pic>
    </p:spTree>
    <p:extLst>
      <p:ext uri="{BB962C8B-B14F-4D97-AF65-F5344CB8AC3E}">
        <p14:creationId xmlns:p14="http://schemas.microsoft.com/office/powerpoint/2010/main" val="3484361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2116</Words>
  <Application>Microsoft Office PowerPoint</Application>
  <PresentationFormat>Panorámica</PresentationFormat>
  <Paragraphs>165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HelveticaNeueLT Std</vt:lpstr>
      <vt:lpstr>Tema de Office</vt:lpstr>
      <vt:lpstr>Presentación de PowerPoint</vt:lpstr>
      <vt:lpstr>Presentación de PowerPoint</vt:lpstr>
      <vt:lpstr>Presentación de PowerPoint</vt:lpstr>
      <vt:lpstr>1. The Urban Waterfront</vt:lpstr>
      <vt:lpstr>2. Civic Responsability and Leadership</vt:lpstr>
      <vt:lpstr>Presentación de PowerPoint</vt:lpstr>
      <vt:lpstr>3. Meaning and Identity</vt:lpstr>
      <vt:lpstr>4. Extending the Urban Fabric</vt:lpstr>
      <vt:lpstr>Presentación de PowerPoint</vt:lpstr>
      <vt:lpstr>5. Waterfront Buildings</vt:lpstr>
      <vt:lpstr>Presentación de PowerPoint</vt:lpstr>
      <vt:lpstr>6. Bringing the Amenity of the Water Island</vt:lpstr>
      <vt:lpstr>7. Spatial Dimension of Water</vt:lpstr>
      <vt:lpstr>8. Waterborne Transportation</vt:lpstr>
      <vt:lpstr>9. Movement and a Sense of Place</vt:lpstr>
      <vt:lpstr>Presentación de PowerPoint</vt:lpstr>
      <vt:lpstr>10. The Sensory Experience</vt:lpstr>
      <vt:lpstr>11. Heightening Awareness of the Waterfront</vt:lpstr>
      <vt:lpstr>Presentación de PowerPoint</vt:lpstr>
      <vt:lpstr>Presentación de PowerPoint</vt:lpstr>
      <vt:lpstr>Presentación de PowerPoint</vt:lpstr>
      <vt:lpstr>12. The Line of Force</vt:lpstr>
      <vt:lpstr>Presentación de PowerPoint</vt:lpstr>
      <vt:lpstr>13. The Duality of the Water´s Edge</vt:lpstr>
      <vt:lpstr>Presentación de PowerPoint</vt:lpstr>
      <vt:lpstr>Chapter 4.   Environmental Issues in Waterfront Development Gavin McMillan and Emma Stark Schiffman </vt:lpstr>
      <vt:lpstr>4.1. A Systems Approach</vt:lpstr>
      <vt:lpstr>4.2. Major Issues</vt:lpstr>
      <vt:lpstr>1. Flooding</vt:lpstr>
      <vt:lpstr>Examples: Davenport, Iowa</vt:lpstr>
      <vt:lpstr>Examples: Rock Island, Illinois</vt:lpstr>
      <vt:lpstr>2. Natural Resources</vt:lpstr>
      <vt:lpstr>Examples: Landschaftspark, Duisburg-Nord</vt:lpstr>
      <vt:lpstr>Presentación de PowerPoint</vt:lpstr>
      <vt:lpstr>3. Cultural Resources</vt:lpstr>
      <vt:lpstr>Examples: Crissy field, part of the Golden Gate National Recreation Area, on San Francisco </vt:lpstr>
      <vt:lpstr>Examples: Pointe-à-Callière, the waterfront Montreal Museum of Archaeology and History</vt:lpstr>
      <vt:lpstr>4. Contamination</vt:lpstr>
      <vt:lpstr>Examples: BP-Amoco refinery</vt:lpstr>
      <vt:lpstr>Examples: Duisburg-Nord</vt:lpstr>
      <vt:lpstr>Examples: Harbour Park in Kenosha, Wisconsin</vt:lpstr>
      <vt:lpstr>4.3. Approaches to the Issues</vt:lpstr>
      <vt:lpstr>1. Reactive Strategy</vt:lpstr>
      <vt:lpstr>2. Proactive strategy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Pozo Arribas</dc:creator>
  <cp:lastModifiedBy>Guillermo Pozo Arribas</cp:lastModifiedBy>
  <cp:revision>36</cp:revision>
  <dcterms:created xsi:type="dcterms:W3CDTF">2015-09-30T11:26:41Z</dcterms:created>
  <dcterms:modified xsi:type="dcterms:W3CDTF">2015-10-01T06:53:32Z</dcterms:modified>
</cp:coreProperties>
</file>