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78" r:id="rId2"/>
    <p:sldId id="256" r:id="rId3"/>
    <p:sldId id="257" r:id="rId4"/>
    <p:sldId id="264" r:id="rId5"/>
    <p:sldId id="265" r:id="rId6"/>
    <p:sldId id="277" r:id="rId7"/>
    <p:sldId id="266" r:id="rId8"/>
    <p:sldId id="267" r:id="rId9"/>
    <p:sldId id="272" r:id="rId10"/>
    <p:sldId id="273" r:id="rId11"/>
    <p:sldId id="274" r:id="rId12"/>
    <p:sldId id="275" r:id="rId13"/>
    <p:sldId id="279" r:id="rId14"/>
    <p:sldId id="280" r:id="rId15"/>
    <p:sldId id="281" r:id="rId16"/>
    <p:sldId id="282" r:id="rId17"/>
    <p:sldId id="271" r:id="rId18"/>
    <p:sldId id="276" r:id="rId19"/>
    <p:sldId id="258" r:id="rId20"/>
    <p:sldId id="263" r:id="rId21"/>
    <p:sldId id="259" r:id="rId22"/>
    <p:sldId id="260" r:id="rId2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5" d="100"/>
          <a:sy n="75" d="100"/>
        </p:scale>
        <p:origin x="1848" y="9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A8796-C5EE-4E45-94BB-1C2D83100BEC}" type="datetimeFigureOut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A83D7-3327-470E-AAB8-661E57A9B7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857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A83D7-3327-470E-AAB8-661E57A9B71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28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09BD-7A99-4051-A369-F4A3B5C84884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43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03BD-68AE-4799-99C2-75854AA5C477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14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2D840-7F9E-48BC-B4C0-A0418F031C0A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248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C84A5-847A-493F-91A6-B640B90F3A0D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5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7152-0E4C-4019-A87E-3F5DAD7D68AC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493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2333-C4F9-4CA2-A446-AD7D30547DB8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71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08D6-42F8-44BF-B5A3-96F7B0E05215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10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D88A-D901-4096-90F5-8F9341D8E71D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67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443C-FD0B-4905-BCD7-BF46051FA1AA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929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5BD9-083A-4ED7-BF09-BC8D7DA0934E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54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A92D-C0BF-46AC-BF29-A3F710E290AA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957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7375A-80C0-4AE9-B479-551EBBA0373C}" type="datetime1">
              <a:rPr lang="ko-KR" altLang="en-US" smtClean="0"/>
              <a:t>2015-10-29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943E-F8DF-4F12-B71D-DC8E31C282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2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4569" y="940439"/>
            <a:ext cx="3937000" cy="1474874"/>
          </a:xfrm>
        </p:spPr>
        <p:txBody>
          <a:bodyPr>
            <a:normAutofit/>
          </a:bodyPr>
          <a:lstStyle/>
          <a:p>
            <a:r>
              <a:rPr lang="en-US" altLang="ko-KR" sz="4400" dirty="0" smtClean="0"/>
              <a:t>Part 4</a:t>
            </a:r>
            <a:br>
              <a:rPr lang="en-US" altLang="ko-KR" sz="4400" dirty="0" smtClean="0"/>
            </a:br>
            <a:r>
              <a:rPr lang="en-US" altLang="ko-KR" sz="4400" dirty="0" smtClean="0"/>
              <a:t>Different Tactics</a:t>
            </a:r>
            <a:endParaRPr lang="ko-KR" altLang="en-US" sz="44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132399" y="4433322"/>
            <a:ext cx="3311502" cy="1347106"/>
          </a:xfrm>
        </p:spPr>
        <p:txBody>
          <a:bodyPr/>
          <a:lstStyle/>
          <a:p>
            <a:r>
              <a:rPr lang="en-US" altLang="ko-KR" dirty="0" err="1" smtClean="0"/>
              <a:t>Joo</a:t>
            </a:r>
            <a:r>
              <a:rPr lang="en-US" altLang="ko-KR" dirty="0" smtClean="0"/>
              <a:t> Young </a:t>
            </a:r>
            <a:r>
              <a:rPr lang="en-US" altLang="ko-KR" dirty="0" smtClean="0"/>
              <a:t>Park</a:t>
            </a:r>
          </a:p>
          <a:p>
            <a:r>
              <a:rPr lang="en-US" altLang="ko-KR" dirty="0" smtClean="0"/>
              <a:t>Seoul National University</a:t>
            </a:r>
          </a:p>
          <a:p>
            <a:r>
              <a:rPr lang="en-US" altLang="ko-KR" dirty="0" smtClean="0"/>
              <a:t>Urban Design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38" y="1"/>
            <a:ext cx="4717862" cy="335575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stA="99000" endPos="0" dist="50800" dir="5400000" sy="-100000" algn="bl" rotWithShape="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5"/>
          <a:stretch/>
        </p:blipFill>
        <p:spPr>
          <a:xfrm>
            <a:off x="1" y="3355751"/>
            <a:ext cx="4432300" cy="35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17. Erosion of Cities of Attrition of Automobiles</a:t>
            </a:r>
            <a:endParaRPr lang="en-US" altLang="ko-K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0399" y="2507498"/>
            <a:ext cx="779526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Except high-density downtown area, separation of pedestrian only and Car only areas makes inefficiency because we need to make extra facilities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Automobile’s city erosion 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Expansion of street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One-way street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Installation of traffic light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Form of highway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Form of main road (connecting between cities)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More and more land for the parking lot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None of these </a:t>
            </a:r>
            <a:r>
              <a:rPr lang="en-US" altLang="ko-KR" dirty="0" err="1" smtClean="0"/>
              <a:t>phenomenons</a:t>
            </a:r>
            <a:r>
              <a:rPr lang="en-US" altLang="ko-KR" dirty="0" smtClean="0"/>
              <a:t> are critical, but these give positive feedback on city erosion (</a:t>
            </a:r>
            <a:r>
              <a:rPr lang="en-US" altLang="ko-KR" dirty="0" smtClean="0"/>
              <a:t>cumulative</a:t>
            </a:r>
            <a:r>
              <a:rPr lang="en-US" altLang="ko-KR" dirty="0"/>
              <a:t>)</a:t>
            </a:r>
            <a:endParaRPr lang="en-US" altLang="ko-KR" dirty="0" smtClean="0"/>
          </a:p>
        </p:txBody>
      </p:sp>
      <p:sp>
        <p:nvSpPr>
          <p:cNvPr id="6" name="타원 5"/>
          <p:cNvSpPr/>
          <p:nvPr/>
        </p:nvSpPr>
        <p:spPr>
          <a:xfrm>
            <a:off x="5415915" y="1291592"/>
            <a:ext cx="1985010" cy="1257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Automobiles only area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1568224" y="1310641"/>
            <a:ext cx="1985010" cy="1257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Pedestrian only area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왼쪽/오른쪽 화살표 7"/>
          <p:cNvSpPr/>
          <p:nvPr/>
        </p:nvSpPr>
        <p:spPr>
          <a:xfrm>
            <a:off x="3995737" y="1763078"/>
            <a:ext cx="1152525" cy="352425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23490" y="1210152"/>
            <a:ext cx="1400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Gruen’s</a:t>
            </a:r>
            <a:r>
              <a:rPr lang="en-US" altLang="ko-KR" sz="1400" dirty="0" smtClean="0"/>
              <a:t> Plan</a:t>
            </a:r>
            <a:endParaRPr lang="ko-KR" altLang="en-US" sz="1400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13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17. Erosion of Cities of Attrition of Automobiles</a:t>
            </a:r>
            <a:endParaRPr lang="en-US" altLang="ko-K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0399" y="1420474"/>
            <a:ext cx="8474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As Automobiles increase..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Then city downtowns should be scattered rather than focused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Absolute moving distance will increase for the cars also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Public transits lose an efficiency</a:t>
            </a:r>
          </a:p>
          <a:p>
            <a:endParaRPr lang="en-US" altLang="ko-KR" dirty="0"/>
          </a:p>
          <a:p>
            <a:r>
              <a:rPr lang="en-US" altLang="ko-KR" dirty="0" smtClean="0"/>
              <a:t>More space allotted for cars </a:t>
            </a:r>
            <a:r>
              <a:rPr lang="en-US" altLang="ko-KR" dirty="0" smtClean="0">
                <a:sym typeface="Wingdings" panose="05000000000000000000" pitchFamily="2" charset="2"/>
              </a:rPr>
              <a:t> more demand for cars  more space needed for cars</a:t>
            </a:r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399" y="3397686"/>
            <a:ext cx="7131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If Automobile accessibility gets higher, at all times,  public transport use decreases 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Too much Automobile space means decrease in taxation site and unproductive economic activity</a:t>
            </a:r>
            <a:endParaRPr lang="ko-KR" altLang="en-US" dirty="0"/>
          </a:p>
        </p:txBody>
      </p:sp>
      <p:sp>
        <p:nvSpPr>
          <p:cNvPr id="6" name="타원 5"/>
          <p:cNvSpPr/>
          <p:nvPr/>
        </p:nvSpPr>
        <p:spPr>
          <a:xfrm>
            <a:off x="2244499" y="5115164"/>
            <a:ext cx="1985010" cy="1257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Accessibility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4687662" y="4556487"/>
            <a:ext cx="2185344" cy="12573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Concentration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 rot="20833791">
            <a:off x="2835371" y="6074571"/>
            <a:ext cx="4065813" cy="2000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17. Erosion of Cities of Attrition of Automobiles</a:t>
            </a:r>
            <a:endParaRPr lang="en-US" altLang="ko-K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0399" y="1373505"/>
            <a:ext cx="79381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FF0000"/>
                </a:solidFill>
              </a:rPr>
              <a:t>Attrition of automobiles </a:t>
            </a:r>
            <a:r>
              <a:rPr lang="en-US" altLang="ko-KR" dirty="0" smtClean="0"/>
              <a:t>operates by making conditions less convenient for cars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00B0F0"/>
                </a:solidFill>
              </a:rPr>
              <a:t>Erosion</a:t>
            </a:r>
            <a:r>
              <a:rPr lang="en-US" altLang="ko-KR" dirty="0" smtClean="0"/>
              <a:t> is happening when necessity and convenience for automobiles increase</a:t>
            </a:r>
          </a:p>
          <a:p>
            <a:endParaRPr lang="en-US" altLang="ko-KR" dirty="0"/>
          </a:p>
          <a:p>
            <a:r>
              <a:rPr lang="en-US" altLang="ko-KR" dirty="0" smtClean="0"/>
              <a:t>Tactic </a:t>
            </a:r>
          </a:p>
          <a:p>
            <a:r>
              <a:rPr lang="en-US" altLang="ko-KR" dirty="0" smtClean="0"/>
              <a:t>1) It’s using sidewalk; widening sidewalk for people to enjoy walking such as trees and outdoor billboards, Then road will automatically shrink</a:t>
            </a:r>
          </a:p>
          <a:p>
            <a:endParaRPr lang="en-US" altLang="ko-KR" dirty="0"/>
          </a:p>
          <a:p>
            <a:r>
              <a:rPr lang="en-US" altLang="ko-KR" dirty="0" smtClean="0"/>
              <a:t>2) For diversity, making block’s length shorter might help decrease automobiles because it will disturb traffic flow</a:t>
            </a:r>
          </a:p>
          <a:p>
            <a:endParaRPr lang="en-US" altLang="ko-KR" dirty="0"/>
          </a:p>
          <a:p>
            <a:r>
              <a:rPr lang="en-US" altLang="ko-KR" dirty="0" smtClean="0"/>
              <a:t>3) Increasing effectiveness of public transports(Bus)</a:t>
            </a:r>
          </a:p>
          <a:p>
            <a:r>
              <a:rPr lang="en-US" altLang="ko-KR" dirty="0" smtClean="0"/>
              <a:t>The speed of the buses should be faster</a:t>
            </a:r>
          </a:p>
          <a:p>
            <a:r>
              <a:rPr lang="en-US" altLang="ko-KR" dirty="0" smtClean="0"/>
              <a:t>By reducing signal interval</a:t>
            </a:r>
          </a:p>
          <a:p>
            <a:endParaRPr lang="en-US" altLang="ko-KR" dirty="0"/>
          </a:p>
          <a:p>
            <a:r>
              <a:rPr lang="en-US" altLang="ko-KR" dirty="0" smtClean="0"/>
              <a:t>4) Making confusing road usage for automobiles </a:t>
            </a:r>
          </a:p>
          <a:p>
            <a:endParaRPr lang="en-US" altLang="ko-KR" dirty="0"/>
          </a:p>
          <a:p>
            <a:r>
              <a:rPr lang="en-US" altLang="ko-KR" dirty="0" smtClean="0"/>
              <a:t>5) Priority for the trucks rather than automobiles</a:t>
            </a:r>
          </a:p>
          <a:p>
            <a:r>
              <a:rPr lang="en-US" altLang="ko-KR" dirty="0" smtClean="0"/>
              <a:t>Trucks means services and jobs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85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Korean Cases</a:t>
            </a:r>
            <a:endParaRPr lang="en-US" altLang="ko-KR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0398" y="1350133"/>
            <a:ext cx="5505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Which would be the </a:t>
            </a:r>
            <a:r>
              <a:rPr lang="en-US" altLang="ko-KR" b="1" dirty="0" smtClean="0"/>
              <a:t>ideal street </a:t>
            </a:r>
            <a:r>
              <a:rPr lang="en-US" altLang="ko-KR" dirty="0" smtClean="0"/>
              <a:t>that meets both pedestrians and Automobiles’ needs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2454048" y="2762250"/>
            <a:ext cx="2400300" cy="109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Pedestrian friendly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454048" y="4946650"/>
            <a:ext cx="2400300" cy="109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Automobile friendly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11040" y="3854450"/>
            <a:ext cx="2400300" cy="109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Pedestrian </a:t>
            </a:r>
          </a:p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&amp; </a:t>
            </a:r>
          </a:p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Automobile friendly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Korean Cases</a:t>
            </a:r>
            <a:endParaRPr lang="en-US" altLang="ko-KR" sz="24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9" y="1970899"/>
            <a:ext cx="6582339" cy="3913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399" y="1259839"/>
            <a:ext cx="435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Pedestrian Friendly- </a:t>
            </a:r>
            <a:r>
              <a:rPr lang="en-US" altLang="ko-KR" dirty="0" err="1" smtClean="0"/>
              <a:t>Garosu-gil</a:t>
            </a:r>
            <a:endParaRPr lang="en-US" altLang="ko-KR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03" y="2442961"/>
            <a:ext cx="7256997" cy="39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6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Korean Cases</a:t>
            </a:r>
            <a:endParaRPr lang="en-US" altLang="ko-KR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399" y="1259839"/>
            <a:ext cx="435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Automobile Friendly- </a:t>
            </a:r>
            <a:r>
              <a:rPr lang="en-US" altLang="ko-KR" dirty="0" err="1"/>
              <a:t>Taehaeran-gil</a:t>
            </a:r>
            <a:endParaRPr lang="en-US" altLang="ko-KR" dirty="0" smtClean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9" y="1863864"/>
            <a:ext cx="7643812" cy="41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Korean Cases</a:t>
            </a:r>
            <a:endParaRPr lang="en-US" altLang="ko-KR" sz="2400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9" y="2043948"/>
            <a:ext cx="6909607" cy="37218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399" y="1359864"/>
            <a:ext cx="542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Pedestrian &amp; Automobile Friendly- </a:t>
            </a:r>
            <a:r>
              <a:rPr lang="en-US" altLang="ko-KR" dirty="0" err="1" smtClean="0"/>
              <a:t>Gyeongridan-gil</a:t>
            </a:r>
            <a:endParaRPr lang="en-US" altLang="ko-KR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2643718"/>
            <a:ext cx="6934200" cy="371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1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18. Visual Order: its Limitations and Possibilities</a:t>
            </a:r>
            <a:endParaRPr lang="en-US" altLang="ko-K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97923" y="1408670"/>
            <a:ext cx="74634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Many people think of city as an art but, city cannot be an art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en-US" altLang="ko-KR" dirty="0" smtClean="0"/>
              <a:t>City is so complicated and is like a living organism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Confusion between art and living is nor an art nor a </a:t>
            </a:r>
            <a:r>
              <a:rPr lang="en-US" altLang="ko-KR" dirty="0" smtClean="0"/>
              <a:t>living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Urban </a:t>
            </a:r>
            <a:r>
              <a:rPr lang="en-US" altLang="ko-KR" dirty="0" smtClean="0"/>
              <a:t>Designers should not try to substitute living as an art but </a:t>
            </a:r>
            <a:r>
              <a:rPr lang="en-US" altLang="ko-KR" u="sng" dirty="0" smtClean="0"/>
              <a:t>try to make art and living both </a:t>
            </a:r>
            <a:r>
              <a:rPr lang="en-US" altLang="ko-KR" u="sng" dirty="0" smtClean="0"/>
              <a:t>elegant </a:t>
            </a:r>
            <a:r>
              <a:rPr lang="en-US" altLang="ko-KR" u="sng" dirty="0"/>
              <a:t>t</a:t>
            </a:r>
            <a:r>
              <a:rPr lang="en-US" altLang="ko-KR" u="sng" dirty="0" smtClean="0"/>
              <a:t>o </a:t>
            </a:r>
            <a:r>
              <a:rPr lang="en-US" altLang="ko-KR" u="sng" dirty="0" smtClean="0"/>
              <a:t>tell us the meaning and order of living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Urban Designers who try to fix a frame of the city which is kind of demonstration is fundamentally wrong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Rather</a:t>
            </a:r>
            <a:r>
              <a:rPr lang="en-US" altLang="ko-KR" dirty="0" smtClean="0"/>
              <a:t>, diversity drawn from mixture of uses is more </a:t>
            </a:r>
            <a:r>
              <a:rPr lang="en-US" altLang="ko-KR" dirty="0" smtClean="0"/>
              <a:t>effective</a:t>
            </a:r>
          </a:p>
          <a:p>
            <a:pPr marL="285750" indent="-285750">
              <a:buFontTx/>
              <a:buChar char="-"/>
            </a:pPr>
            <a:r>
              <a:rPr lang="en-US" altLang="ko-KR" b="1" u="sng" dirty="0" smtClean="0"/>
              <a:t>Only </a:t>
            </a:r>
            <a:r>
              <a:rPr lang="en-US" altLang="ko-KR" b="1" u="sng" dirty="0" smtClean="0"/>
              <a:t>mixture of uses and vitality </a:t>
            </a:r>
            <a:r>
              <a:rPr lang="en-US" altLang="ko-KR" dirty="0" smtClean="0"/>
              <a:t>will give appropriate structure and form 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The tactic we need is not a chaos but </a:t>
            </a:r>
            <a:r>
              <a:rPr lang="en-US" altLang="ko-KR" dirty="0" smtClean="0"/>
              <a:t>allusion </a:t>
            </a:r>
            <a:r>
              <a:rPr lang="en-US" altLang="ko-KR" dirty="0" smtClean="0"/>
              <a:t>of meaning and order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8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18. Visual Order: its Limitations and Possibilities</a:t>
            </a:r>
            <a:endParaRPr lang="en-US" altLang="ko-K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4410" y="1224309"/>
            <a:ext cx="6836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Street is an important visual landscape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Infinity is not needed for city impression 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Rather, street needs visual obstacles</a:t>
            </a:r>
            <a:r>
              <a:rPr lang="ko-KR" altLang="en-US" dirty="0" smtClean="0"/>
              <a:t> </a:t>
            </a:r>
            <a:r>
              <a:rPr lang="en-US" altLang="ko-KR" dirty="0" smtClean="0"/>
              <a:t>which interrupt 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infinite vision while shows boundary line and identity </a:t>
            </a:r>
          </a:p>
          <a:p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Adding additional street to make irregularity  </a:t>
            </a: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Adding large-scale building or small park structure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9" y="3838832"/>
            <a:ext cx="4171659" cy="27793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65" y="3838832"/>
            <a:ext cx="4171950" cy="2784777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17" y="1320494"/>
            <a:ext cx="3105665" cy="19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399" y="356492"/>
            <a:ext cx="330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19. Salvaging </a:t>
            </a:r>
            <a:r>
              <a:rPr lang="en-US" altLang="ko-KR" sz="2400" b="1" dirty="0"/>
              <a:t>P</a:t>
            </a:r>
            <a:r>
              <a:rPr lang="en-US" altLang="ko-KR" sz="2400" b="1" dirty="0" smtClean="0"/>
              <a:t>roject 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0399" y="1145698"/>
            <a:ext cx="776287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Project has always been thought of as separated complex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To stop making complex a slum, we have to make people to voluntarily select to live there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Planners should consider whether fundamental principals are applied 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Is </a:t>
            </a:r>
            <a:r>
              <a:rPr lang="en-US" altLang="ko-KR" b="1" u="sng" dirty="0" smtClean="0"/>
              <a:t>mixture of uses </a:t>
            </a:r>
            <a:r>
              <a:rPr lang="en-US" altLang="ko-KR" dirty="0" smtClean="0"/>
              <a:t>sufficient?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Isn’t </a:t>
            </a:r>
            <a:r>
              <a:rPr lang="en-US" altLang="ko-KR" b="1" u="sng" dirty="0" smtClean="0"/>
              <a:t>size of the blocks </a:t>
            </a:r>
            <a:r>
              <a:rPr lang="en-US" altLang="ko-KR" dirty="0" smtClean="0"/>
              <a:t>too large?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Is </a:t>
            </a:r>
            <a:r>
              <a:rPr lang="en-US" altLang="ko-KR" b="1" u="sng" dirty="0" smtClean="0"/>
              <a:t>diverse </a:t>
            </a:r>
            <a:r>
              <a:rPr lang="en-US" altLang="ko-KR" b="1" u="sng" dirty="0"/>
              <a:t>a</a:t>
            </a:r>
            <a:r>
              <a:rPr lang="en-US" altLang="ko-KR" b="1" u="sng" dirty="0" smtClean="0"/>
              <a:t>ge and type of buildings </a:t>
            </a:r>
            <a:r>
              <a:rPr lang="en-US" altLang="ko-KR" dirty="0" smtClean="0"/>
              <a:t>are mixed?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Are</a:t>
            </a:r>
            <a:r>
              <a:rPr lang="en-US" altLang="ko-KR" b="1" dirty="0" smtClean="0"/>
              <a:t> </a:t>
            </a:r>
            <a:r>
              <a:rPr lang="en-US" altLang="ko-KR" b="1" u="sng" dirty="0" smtClean="0"/>
              <a:t>Enough </a:t>
            </a:r>
            <a:r>
              <a:rPr lang="en-US" altLang="ko-KR" b="1" u="sng" dirty="0" smtClean="0"/>
              <a:t>people </a:t>
            </a:r>
            <a:r>
              <a:rPr lang="en-US" altLang="ko-KR" dirty="0" smtClean="0"/>
              <a:t>gathered?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What is urgent is low income housing projects</a:t>
            </a:r>
          </a:p>
          <a:p>
            <a:pPr marL="742950" lvl="1" indent="-285750">
              <a:buFontTx/>
              <a:buChar char="-"/>
            </a:pPr>
            <a:r>
              <a:rPr lang="en-US" altLang="ko-KR" dirty="0"/>
              <a:t>I</a:t>
            </a:r>
            <a:r>
              <a:rPr lang="en-US" altLang="ko-KR" dirty="0" smtClean="0"/>
              <a:t>t should be safe and convenient</a:t>
            </a:r>
          </a:p>
          <a:p>
            <a:pPr marL="742950" lvl="1" indent="-285750">
              <a:buFontTx/>
              <a:buChar char="-"/>
            </a:pPr>
            <a:r>
              <a:rPr lang="en-US" altLang="ko-KR" dirty="0"/>
              <a:t>it should be connected with other streets which are outside the complex</a:t>
            </a:r>
          </a:p>
          <a:p>
            <a:pPr marL="742950" lvl="1" indent="-285750">
              <a:buFontTx/>
              <a:buChar char="-"/>
            </a:pPr>
            <a:r>
              <a:rPr lang="en-US" altLang="ko-KR" dirty="0"/>
              <a:t>New street should be connected with some of fixed special </a:t>
            </a:r>
            <a:r>
              <a:rPr lang="en-US" altLang="ko-KR" dirty="0" smtClean="0"/>
              <a:t>places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724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399" y="356492"/>
            <a:ext cx="330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Before going…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5320" y="1409700"/>
            <a:ext cx="7879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Most of the objectives that were explained earlier...</a:t>
            </a:r>
          </a:p>
          <a:p>
            <a:endParaRPr lang="en-US" altLang="ko-KR" dirty="0" smtClean="0"/>
          </a:p>
          <a:p>
            <a:pPr marL="742950" lvl="1" indent="-285750">
              <a:buFontTx/>
              <a:buChar char="-"/>
            </a:pPr>
            <a:r>
              <a:rPr lang="en-US" altLang="ko-KR" dirty="0" err="1" smtClean="0"/>
              <a:t>Unslumming</a:t>
            </a:r>
            <a:r>
              <a:rPr lang="en-US" altLang="ko-KR" dirty="0" smtClean="0"/>
              <a:t> of slums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City diversity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Vital street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    are not considered as an objective now </a:t>
            </a:r>
            <a:r>
              <a:rPr lang="en-US" altLang="ko-KR" dirty="0" err="1" smtClean="0"/>
              <a:t>adays</a:t>
            </a:r>
            <a:r>
              <a:rPr lang="en-US" altLang="ko-KR" dirty="0" smtClean="0"/>
              <a:t> in urban planning</a:t>
            </a:r>
          </a:p>
          <a:p>
            <a:r>
              <a:rPr lang="en-US" altLang="ko-KR" dirty="0" smtClean="0"/>
              <a:t> 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But subsidizing dwelling, transportation, visual order are all traditional problems of modern urban planning and also objectives</a:t>
            </a:r>
          </a:p>
        </p:txBody>
      </p:sp>
    </p:spTree>
    <p:extLst>
      <p:ext uri="{BB962C8B-B14F-4D97-AF65-F5344CB8AC3E}">
        <p14:creationId xmlns:p14="http://schemas.microsoft.com/office/powerpoint/2010/main" val="25693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399" y="356492"/>
            <a:ext cx="330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19. Salvaging </a:t>
            </a:r>
            <a:r>
              <a:rPr lang="en-US" altLang="ko-KR" sz="2400" b="1" dirty="0"/>
              <a:t>P</a:t>
            </a:r>
            <a:r>
              <a:rPr lang="en-US" altLang="ko-KR" sz="2400" b="1" dirty="0" smtClean="0"/>
              <a:t>roject 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0399" y="1082040"/>
            <a:ext cx="822007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Adopting other functions in the street-side new buildings</a:t>
            </a:r>
            <a:endParaRPr lang="en-US" altLang="ko-KR" dirty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It should be generally different from residential use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Without sufficient mix use, street will lose vitality, become dangerous, and inconvenient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But when forming the street, non-residential uses have many disadvantages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They need many things to settle and will need public funds</a:t>
            </a:r>
          </a:p>
          <a:p>
            <a:endParaRPr lang="en-US" altLang="ko-KR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Interlock between residence and income level must be stopped for settlement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People with different income-level can be mixed in the same place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Rent must go high as income goes up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By doing mixture, </a:t>
            </a:r>
            <a:r>
              <a:rPr lang="en-US" altLang="ko-KR" dirty="0" err="1" smtClean="0"/>
              <a:t>unslumming</a:t>
            </a:r>
            <a:r>
              <a:rPr lang="en-US" altLang="ko-KR" dirty="0" smtClean="0"/>
              <a:t> can be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7075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0399" y="356492"/>
            <a:ext cx="561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20. Governing and Planning Districts</a:t>
            </a:r>
            <a:endParaRPr lang="ko-KR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3900" y="1386840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399" y="1433006"/>
            <a:ext cx="862692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Planning for vitality must stimulate and </a:t>
            </a:r>
            <a:r>
              <a:rPr lang="en-US" altLang="ko-KR" dirty="0" err="1" smtClean="0"/>
              <a:t>catalyse</a:t>
            </a:r>
            <a:r>
              <a:rPr lang="en-US" altLang="ko-KR" dirty="0" smtClean="0"/>
              <a:t> the greatest possible range and quantity of diversity of a big city 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altLang="ko-KR" dirty="0" smtClean="0"/>
              <a:t>Need to diagnose</a:t>
            </a:r>
            <a:r>
              <a:rPr lang="en-US" altLang="ko-KR" dirty="0" smtClean="0"/>
              <a:t>, in specific places, what is lacking to generate diversity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Aim at helping to supply the lacks as best as they can</a:t>
            </a:r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Planning for vitality must promote continuous networks of local street </a:t>
            </a:r>
            <a:r>
              <a:rPr lang="en-US" altLang="ko-KR" dirty="0" err="1" smtClean="0"/>
              <a:t>neighbourhoods</a:t>
            </a:r>
            <a:endParaRPr lang="en-US" altLang="ko-KR" dirty="0" smtClean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Keeping the public spaces of the city safe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Handling strangers as an asset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Keeping casual public tabs on children in public places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For this to happen, administrators need not only understanding service and technique, they need to </a:t>
            </a:r>
            <a:r>
              <a:rPr lang="en-US" altLang="ko-KR" b="1" u="sng" dirty="0" smtClean="0"/>
              <a:t>understand specific place thoroughly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As cities are a problem of organized complexity, </a:t>
            </a:r>
            <a:r>
              <a:rPr lang="en-US" altLang="ko-KR" b="1" u="sng" dirty="0" smtClean="0"/>
              <a:t>horizontal structures in city planning </a:t>
            </a:r>
            <a:r>
              <a:rPr lang="en-US" altLang="ko-KR" dirty="0" smtClean="0"/>
              <a:t>would work better than vertical structures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604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399" y="356492"/>
            <a:ext cx="561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21. The Kind of Problem a City is 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0399" y="1194881"/>
            <a:ext cx="8064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City as an organic complexity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Half-dozen or even several dozen quantities are all varying simultaneously and in subtly interconnected ways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Cities don’t exhibit one problem in organized complexity 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Traditional urban planners thought cities as an simple or inorganic complexity </a:t>
            </a:r>
          </a:p>
          <a:p>
            <a:endParaRPr lang="en-US" altLang="ko-KR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Technique to understand cities…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Think about the processes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Work inductively, reasoning from particulars to the general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Seek for ‘</a:t>
            </a:r>
            <a:r>
              <a:rPr lang="en-US" altLang="ko-KR" dirty="0" err="1" smtClean="0"/>
              <a:t>unaverage</a:t>
            </a:r>
            <a:r>
              <a:rPr lang="en-US" altLang="ko-KR" dirty="0" smtClean="0"/>
              <a:t>’ clues involving very small quantities, which reveal the way larger and more ‘average’ quantities are operating 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469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0399" y="356492"/>
            <a:ext cx="330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Table of Contents</a:t>
            </a:r>
            <a:endParaRPr lang="ko-KR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0399" y="1471910"/>
            <a:ext cx="77266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16"/>
            </a:pPr>
            <a:r>
              <a:rPr lang="en-US" altLang="ko-KR" sz="2800" dirty="0" smtClean="0"/>
              <a:t>Subsidizing </a:t>
            </a:r>
            <a:r>
              <a:rPr lang="en-US" altLang="ko-KR" sz="2800" dirty="0"/>
              <a:t>D</a:t>
            </a:r>
            <a:r>
              <a:rPr lang="en-US" altLang="ko-KR" sz="2800" dirty="0" smtClean="0"/>
              <a:t>wellings</a:t>
            </a:r>
          </a:p>
          <a:p>
            <a:pPr marL="342900" indent="-342900">
              <a:buAutoNum type="arabicPeriod" startAt="16"/>
            </a:pPr>
            <a:endParaRPr lang="en-US" altLang="ko-KR" sz="2800" dirty="0" smtClean="0"/>
          </a:p>
          <a:p>
            <a:pPr marL="342900" indent="-342900">
              <a:buAutoNum type="arabicPeriod" startAt="16"/>
            </a:pPr>
            <a:r>
              <a:rPr lang="en-US" altLang="ko-KR" sz="2800" dirty="0" smtClean="0"/>
              <a:t>Erosion of Cities of Attrition of Automobiles </a:t>
            </a:r>
          </a:p>
          <a:p>
            <a:pPr marL="342900" indent="-342900">
              <a:buAutoNum type="arabicPeriod" startAt="16"/>
            </a:pPr>
            <a:endParaRPr lang="en-US" altLang="ko-KR" sz="2800" dirty="0" smtClean="0"/>
          </a:p>
          <a:p>
            <a:pPr marL="342900" indent="-342900">
              <a:buAutoNum type="arabicPeriod" startAt="16"/>
            </a:pPr>
            <a:r>
              <a:rPr lang="en-US" altLang="ko-KR" sz="2800" dirty="0" smtClean="0"/>
              <a:t>Visual order : Its Limitations and </a:t>
            </a:r>
            <a:r>
              <a:rPr lang="en-US" altLang="ko-KR" sz="2800" dirty="0"/>
              <a:t>P</a:t>
            </a:r>
            <a:r>
              <a:rPr lang="en-US" altLang="ko-KR" sz="2800" dirty="0" smtClean="0"/>
              <a:t>ossibilities</a:t>
            </a:r>
          </a:p>
          <a:p>
            <a:pPr marL="342900" indent="-342900">
              <a:buAutoNum type="arabicPeriod" startAt="16"/>
            </a:pPr>
            <a:endParaRPr lang="en-US" altLang="ko-KR" sz="2800" dirty="0" smtClean="0"/>
          </a:p>
          <a:p>
            <a:pPr marL="342900" indent="-342900">
              <a:buAutoNum type="arabicPeriod" startAt="16"/>
            </a:pPr>
            <a:r>
              <a:rPr lang="en-US" altLang="ko-KR" sz="2800" dirty="0" smtClean="0"/>
              <a:t>Salvaging </a:t>
            </a:r>
            <a:r>
              <a:rPr lang="en-US" altLang="ko-KR" sz="2800" dirty="0"/>
              <a:t>P</a:t>
            </a:r>
            <a:r>
              <a:rPr lang="en-US" altLang="ko-KR" sz="2800" dirty="0" smtClean="0"/>
              <a:t>roject</a:t>
            </a:r>
          </a:p>
          <a:p>
            <a:pPr marL="342900" indent="-342900">
              <a:buAutoNum type="arabicPeriod" startAt="16"/>
            </a:pPr>
            <a:endParaRPr lang="en-US" altLang="ko-KR" sz="2800" dirty="0" smtClean="0"/>
          </a:p>
          <a:p>
            <a:pPr marL="342900" indent="-342900">
              <a:buAutoNum type="arabicPeriod" startAt="16"/>
            </a:pPr>
            <a:r>
              <a:rPr lang="en-US" altLang="ko-KR" sz="2800" dirty="0" smtClean="0"/>
              <a:t>Governing and Planning </a:t>
            </a:r>
            <a:r>
              <a:rPr lang="en-US" altLang="ko-KR" sz="2800" dirty="0"/>
              <a:t>D</a:t>
            </a:r>
            <a:r>
              <a:rPr lang="en-US" altLang="ko-KR" sz="2800" dirty="0" smtClean="0"/>
              <a:t>istricts</a:t>
            </a:r>
          </a:p>
          <a:p>
            <a:pPr marL="342900" indent="-342900">
              <a:buAutoNum type="arabicPeriod" startAt="16"/>
            </a:pPr>
            <a:endParaRPr lang="en-US" altLang="ko-KR" sz="2800" dirty="0" smtClean="0"/>
          </a:p>
          <a:p>
            <a:pPr marL="342900" indent="-342900">
              <a:buAutoNum type="arabicPeriod" startAt="16"/>
            </a:pPr>
            <a:r>
              <a:rPr lang="en-US" altLang="ko-KR" sz="2800" dirty="0" smtClean="0"/>
              <a:t>The King of Problem a City is </a:t>
            </a:r>
          </a:p>
          <a:p>
            <a:pPr marL="342900" indent="-342900">
              <a:buAutoNum type="arabicPeriod" startAt="16"/>
            </a:pPr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4979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355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16. Subsidizing </a:t>
            </a:r>
            <a:r>
              <a:rPr lang="en-US" altLang="ko-KR" sz="2400" b="1" dirty="0"/>
              <a:t>Dwellings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19" y="1394460"/>
            <a:ext cx="696468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Subsidizing dwellings have been done for the poor who couldn’t afford houses sold by private enterprises</a:t>
            </a:r>
            <a:endParaRPr lang="en-US" altLang="ko-KR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Public Housing (</a:t>
            </a:r>
            <a:r>
              <a:rPr lang="ko-KR" altLang="en-US" dirty="0" smtClean="0"/>
              <a:t>공공주택</a:t>
            </a:r>
            <a:r>
              <a:rPr lang="en-US" altLang="ko-KR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Away from supplier oriented supply, Public sector get funds and build it for rent or sale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Supply based on income groups to provide diverse kind of houses in fast pace. Therefore, it is consumer oriented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" y="3841284"/>
            <a:ext cx="3541819" cy="2833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2838" y="6397740"/>
            <a:ext cx="2847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 smtClean="0"/>
              <a:t>Suwonho</a:t>
            </a:r>
            <a:r>
              <a:rPr lang="en-US" altLang="ko-KR" sz="1200" dirty="0" smtClean="0"/>
              <a:t> district</a:t>
            </a:r>
            <a:r>
              <a:rPr lang="ko-KR" altLang="en-US" sz="1200" dirty="0"/>
              <a:t> </a:t>
            </a:r>
            <a:r>
              <a:rPr lang="en-US" altLang="ko-KR" sz="1200" dirty="0" smtClean="0"/>
              <a:t>public housing (LH)</a:t>
            </a:r>
            <a:endParaRPr lang="ko-KR" altLang="en-US" sz="1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13" y="3849803"/>
            <a:ext cx="4646982" cy="2547937"/>
          </a:xfrm>
          <a:prstGeom prst="rect">
            <a:avLst/>
          </a:prstGeom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68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353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16. Subsidizing </a:t>
            </a:r>
            <a:r>
              <a:rPr lang="en-US" altLang="ko-KR" sz="2400" b="1" dirty="0"/>
              <a:t>Dwellings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398" y="1137285"/>
            <a:ext cx="759822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Subsidizing is for people who cannot afford good-quality houses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Also in many cities, provide of houses is so few that without </a:t>
            </a:r>
            <a:r>
              <a:rPr lang="en-US" altLang="ko-KR" dirty="0" smtClean="0"/>
              <a:t>congestion </a:t>
            </a:r>
            <a:r>
              <a:rPr lang="en-US" altLang="ko-KR" dirty="0" smtClean="0"/>
              <a:t>and high density, </a:t>
            </a:r>
            <a:r>
              <a:rPr lang="en-US" altLang="ko-KR" dirty="0" smtClean="0"/>
              <a:t>cities </a:t>
            </a:r>
            <a:r>
              <a:rPr lang="en-US" altLang="ko-KR" dirty="0" smtClean="0"/>
              <a:t>cannot accommodate so many people </a:t>
            </a:r>
            <a:endParaRPr lang="en-US" altLang="ko-KR" dirty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Extra-needed houses </a:t>
            </a:r>
            <a:r>
              <a:rPr lang="en-US" altLang="ko-KR" dirty="0" smtClean="0"/>
              <a:t>don’t </a:t>
            </a:r>
            <a:r>
              <a:rPr lang="en-US" altLang="ko-KR" dirty="0" smtClean="0"/>
              <a:t>coincide with ability of the people living </a:t>
            </a:r>
            <a:r>
              <a:rPr lang="en-US" altLang="ko-KR" dirty="0" smtClean="0">
                <a:sym typeface="Wingdings" panose="05000000000000000000" pitchFamily="2" charset="2"/>
              </a:rPr>
              <a:t> need subsidize</a:t>
            </a:r>
          </a:p>
          <a:p>
            <a:pPr lvl="1"/>
            <a:endParaRPr lang="en-US" altLang="ko-KR" dirty="0" smtClean="0">
              <a:sym typeface="Wingdings" panose="05000000000000000000" pitchFamily="2" charset="2"/>
            </a:endParaRPr>
          </a:p>
          <a:p>
            <a:endParaRPr lang="en-US" altLang="ko-KR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ym typeface="Wingdings" panose="05000000000000000000" pitchFamily="2" charset="2"/>
              </a:rPr>
              <a:t>Subsidizing means that how to fill the gap between amount paid and price of the house</a:t>
            </a:r>
          </a:p>
          <a:p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4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416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353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16. Subsidizing </a:t>
            </a:r>
            <a:r>
              <a:rPr lang="en-US" altLang="ko-KR" sz="2400" b="1" dirty="0"/>
              <a:t>Dwellings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9823" y="1722773"/>
            <a:ext cx="53789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ym typeface="Wingdings" panose="05000000000000000000" pitchFamily="2" charset="2"/>
              </a:rPr>
              <a:t>Jane Jacobs suggested </a:t>
            </a:r>
            <a:r>
              <a:rPr lang="en-US" altLang="ko-KR" b="1" u="sng" dirty="0" smtClean="0">
                <a:sym typeface="Wingdings" panose="05000000000000000000" pitchFamily="2" charset="2"/>
              </a:rPr>
              <a:t>rent guarantee </a:t>
            </a:r>
            <a:r>
              <a:rPr lang="en-US" altLang="ko-KR" dirty="0" smtClean="0">
                <a:sym typeface="Wingdings" panose="05000000000000000000" pitchFamily="2" charset="2"/>
              </a:rPr>
              <a:t>method</a:t>
            </a:r>
          </a:p>
          <a:p>
            <a:endParaRPr lang="en-US" altLang="ko-K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Physical unit will not be the housing </a:t>
            </a:r>
            <a:r>
              <a:rPr lang="en-US" altLang="ko-KR" dirty="0" smtClean="0"/>
              <a:t>complex rather, </a:t>
            </a:r>
            <a:r>
              <a:rPr lang="en-US" altLang="ko-KR" dirty="0" smtClean="0"/>
              <a:t>individual buildings</a:t>
            </a:r>
          </a:p>
          <a:p>
            <a:pPr lvl="1"/>
            <a:endParaRPr lang="en-US" altLang="ko-KR" dirty="0" smtClean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Housing subsidy should support landlord to build new building and also give rent cost</a:t>
            </a:r>
          </a:p>
          <a:p>
            <a:pPr marL="742950" lvl="1" indent="-285750">
              <a:buFontTx/>
              <a:buChar char="-"/>
            </a:pPr>
            <a:endParaRPr lang="en-US" altLang="ko-KR" dirty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But because they support landlord, landlord should build the building at the exact place designated and should choose a resident who lives in certain distance or area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9" y="1431071"/>
            <a:ext cx="2857500" cy="4276725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4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394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16. Subsidizing </a:t>
            </a:r>
            <a:r>
              <a:rPr lang="en-US" altLang="ko-KR" sz="2400" b="1" dirty="0"/>
              <a:t>Dwellings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6740" y="1166615"/>
            <a:ext cx="44805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subsidizing method does not accompany large scale </a:t>
            </a:r>
            <a:r>
              <a:rPr lang="en-US" altLang="ko-KR" dirty="0" smtClean="0"/>
              <a:t>demolishing </a:t>
            </a:r>
            <a:r>
              <a:rPr lang="en-US" altLang="ko-KR" dirty="0" smtClean="0"/>
              <a:t>or </a:t>
            </a:r>
            <a:r>
              <a:rPr lang="en-US" altLang="ko-KR" dirty="0" smtClean="0"/>
              <a:t>reconstruction</a:t>
            </a:r>
          </a:p>
          <a:p>
            <a:r>
              <a:rPr lang="en-US" altLang="ko-KR" dirty="0" smtClean="0"/>
              <a:t> </a:t>
            </a:r>
            <a:endParaRPr lang="en-US" altLang="ko-KR" dirty="0" smtClean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So many owners and landlords can participate in</a:t>
            </a:r>
            <a:r>
              <a:rPr lang="ko-KR" altLang="en-US" dirty="0"/>
              <a:t> </a:t>
            </a:r>
            <a:r>
              <a:rPr lang="en-US" altLang="ko-KR" dirty="0" smtClean="0"/>
              <a:t>the plan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Diverse, cheerful, </a:t>
            </a:r>
            <a:r>
              <a:rPr lang="en-US" altLang="ko-KR" dirty="0" smtClean="0"/>
              <a:t>change of the </a:t>
            </a:r>
            <a:r>
              <a:rPr lang="en-US" altLang="ko-KR" dirty="0" smtClean="0"/>
              <a:t>city should not be depended on official or constructor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And for this subsidy method to be free from invalidation and corruption, every 8~10 year test should be done to find out if it is operating well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For public housings to gain popularity, conscious of community should be made Such as ‘you can fix the building, but leave the people living there’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9" y="1166615"/>
            <a:ext cx="3492951" cy="26197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8" y="3897550"/>
            <a:ext cx="3492951" cy="2960450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394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17. Erosion of Cities of Attrition of Automobiles</a:t>
            </a:r>
            <a:endParaRPr lang="en-US" altLang="ko-K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250873" y="1304924"/>
            <a:ext cx="43883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To accommodate Traffic arteries, parking lots and filling stations, city texture became segmented to distracted and irregular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Because of this, intricate and concentrated land use gets fragmented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City becomes same in every places and all the places become ‘</a:t>
            </a:r>
            <a:r>
              <a:rPr lang="en-US" altLang="ko-KR" dirty="0" err="1" smtClean="0"/>
              <a:t>Noplace</a:t>
            </a:r>
            <a:r>
              <a:rPr lang="en-US" altLang="ko-KR" dirty="0" smtClean="0"/>
              <a:t>’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Then how to provide transportation without destroying this intricate and concentrated land use?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7" y="1304924"/>
            <a:ext cx="3695701" cy="46196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3" y="3756847"/>
            <a:ext cx="4133850" cy="3036790"/>
          </a:xfrm>
          <a:prstGeom prst="rect">
            <a:avLst/>
          </a:prstGeom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38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178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0399" y="356492"/>
            <a:ext cx="62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17. Erosion of Cities of Attrition of Automobiles</a:t>
            </a:r>
            <a:endParaRPr lang="en-US" altLang="ko-K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0399" y="1163955"/>
            <a:ext cx="754761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/>
              <a:t>Automobiles should not take criticism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Before automobiles came up, we were using horses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Automobiles are more quite and cleaner than horses. Moreover, they do the same work with fewer number of engine</a:t>
            </a:r>
          </a:p>
          <a:p>
            <a:pPr marL="742950" lvl="1" indent="-285750">
              <a:buFontTx/>
              <a:buChar char="-"/>
            </a:pPr>
            <a:r>
              <a:rPr lang="en-US" altLang="ko-KR" dirty="0" smtClean="0"/>
              <a:t>Due to its power and fast speed, mass amount of people concentrated at the city and movement of goods became efficient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But nowadays, 10 horses </a:t>
            </a:r>
            <a:r>
              <a:rPr lang="en-US" altLang="ko-KR" dirty="0" smtClean="0">
                <a:sym typeface="Wingdings" panose="05000000000000000000" pitchFamily="2" charset="2"/>
              </a:rPr>
              <a:t> 1 car :   1 horse  5~6 cars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ym typeface="Wingdings" panose="05000000000000000000" pitchFamily="2" charset="2"/>
              </a:rPr>
              <a:t>Too many cars brought inefficiency</a:t>
            </a:r>
          </a:p>
          <a:p>
            <a:endParaRPr lang="en-US" altLang="ko-KR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ym typeface="Wingdings" panose="05000000000000000000" pitchFamily="2" charset="2"/>
              </a:rPr>
              <a:t>Also it brought battle between pedestrians and cars</a:t>
            </a:r>
            <a:endParaRPr lang="en-US" altLang="ko-KR" dirty="0" smtClean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943E-F8DF-4F12-B71D-DC8E31C2821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9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</TotalTime>
  <Words>1495</Words>
  <Application>Microsoft Office PowerPoint</Application>
  <PresentationFormat>화면 슬라이드 쇼(4:3)</PresentationFormat>
  <Paragraphs>216</Paragraphs>
  <Slides>22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8" baseType="lpstr">
      <vt:lpstr>맑은 고딕</vt:lpstr>
      <vt:lpstr>Arial</vt:lpstr>
      <vt:lpstr>Calibri</vt:lpstr>
      <vt:lpstr>Calibri Light</vt:lpstr>
      <vt:lpstr>Wingdings</vt:lpstr>
      <vt:lpstr>Office 테마</vt:lpstr>
      <vt:lpstr>Part 4 Different Tactics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박주영</dc:creator>
  <cp:lastModifiedBy>박주영 PC</cp:lastModifiedBy>
  <cp:revision>65</cp:revision>
  <dcterms:created xsi:type="dcterms:W3CDTF">2015-10-27T14:05:17Z</dcterms:created>
  <dcterms:modified xsi:type="dcterms:W3CDTF">2015-10-29T06:53:54Z</dcterms:modified>
</cp:coreProperties>
</file>