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1" r:id="rId2"/>
    <p:sldId id="262" r:id="rId3"/>
    <p:sldId id="260" r:id="rId4"/>
    <p:sldId id="257"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2" r:id="rId23"/>
    <p:sldId id="281" r:id="rId24"/>
    <p:sldId id="283" r:id="rId25"/>
    <p:sldId id="284" r:id="rId26"/>
    <p:sldId id="290" r:id="rId27"/>
    <p:sldId id="291" r:id="rId28"/>
    <p:sldId id="285" r:id="rId29"/>
    <p:sldId id="286" r:id="rId30"/>
    <p:sldId id="287" r:id="rId31"/>
    <p:sldId id="288" r:id="rId32"/>
    <p:sldId id="293" r:id="rId33"/>
    <p:sldId id="292" r:id="rId34"/>
    <p:sldId id="289" r:id="rId3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6" d="100"/>
          <a:sy n="116" d="100"/>
        </p:scale>
        <p:origin x="1446" y="108"/>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2F772-E9F0-4827-BF0A-FF4B04729C6F}" type="datetimeFigureOut">
              <a:rPr lang="ko-KR" altLang="en-US" smtClean="0"/>
              <a:t>2015-11-19</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0EE72-C2CC-4185-8E75-1BDB3D62D9A1}" type="slidenum">
              <a:rPr lang="ko-KR" altLang="en-US" smtClean="0"/>
              <a:t>‹#›</a:t>
            </a:fld>
            <a:endParaRPr lang="ko-KR" altLang="en-US"/>
          </a:p>
        </p:txBody>
      </p:sp>
    </p:spTree>
    <p:extLst>
      <p:ext uri="{BB962C8B-B14F-4D97-AF65-F5344CB8AC3E}">
        <p14:creationId xmlns:p14="http://schemas.microsoft.com/office/powerpoint/2010/main" val="42816370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939BBD9-0557-432F-81E0-0D33ED2B44FB}" type="slidenum">
              <a:rPr lang="ko-KR" altLang="en-US" smtClean="0"/>
              <a:t>2</a:t>
            </a:fld>
            <a:endParaRPr lang="ko-KR" altLang="en-US"/>
          </a:p>
        </p:txBody>
      </p:sp>
    </p:spTree>
    <p:extLst>
      <p:ext uri="{BB962C8B-B14F-4D97-AF65-F5344CB8AC3E}">
        <p14:creationId xmlns:p14="http://schemas.microsoft.com/office/powerpoint/2010/main" val="391016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320EE72-C2CC-4185-8E75-1BDB3D62D9A1}" type="slidenum">
              <a:rPr lang="ko-KR" altLang="en-US" smtClean="0"/>
              <a:t>21</a:t>
            </a:fld>
            <a:endParaRPr lang="ko-KR" altLang="en-US"/>
          </a:p>
        </p:txBody>
      </p:sp>
    </p:spTree>
    <p:extLst>
      <p:ext uri="{BB962C8B-B14F-4D97-AF65-F5344CB8AC3E}">
        <p14:creationId xmlns:p14="http://schemas.microsoft.com/office/powerpoint/2010/main" val="41365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320EE72-C2CC-4185-8E75-1BDB3D62D9A1}" type="slidenum">
              <a:rPr lang="ko-KR" altLang="en-US" smtClean="0"/>
              <a:t>25</a:t>
            </a:fld>
            <a:endParaRPr lang="ko-KR" altLang="en-US"/>
          </a:p>
        </p:txBody>
      </p:sp>
    </p:spTree>
    <p:extLst>
      <p:ext uri="{BB962C8B-B14F-4D97-AF65-F5344CB8AC3E}">
        <p14:creationId xmlns:p14="http://schemas.microsoft.com/office/powerpoint/2010/main" val="306476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98A3B133-D977-4AD1-87EA-C396F0B94714}" type="datetime1">
              <a:rPr lang="ko-KR" altLang="en-US" smtClean="0"/>
              <a:t>2015-11-19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4491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0C453B7C-389F-4728-B8BE-8EB1A6A78E0D}" type="datetime1">
              <a:rPr lang="ko-KR" altLang="en-US" smtClean="0"/>
              <a:t>2015-11-19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177053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86F24235-370D-4161-93DB-572B789C82F6}" type="datetime1">
              <a:rPr lang="ko-KR" altLang="en-US" smtClean="0"/>
              <a:t>2015-11-19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116696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832155B1-70A6-402F-B848-814A0405B89B}" type="datetime1">
              <a:rPr lang="ko-KR" altLang="en-US" smtClean="0"/>
              <a:t>2015-11-19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416020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C7E748CF-625B-43D7-B7A1-5D5301A71AC8}" type="datetime1">
              <a:rPr lang="ko-KR" altLang="en-US" smtClean="0"/>
              <a:t>2015-11-19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151623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AC53973C-6664-418B-8245-D13050EFABBE}" type="datetime1">
              <a:rPr lang="ko-KR" altLang="en-US" smtClean="0"/>
              <a:t>2015-11-19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115990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629842" y="2505075"/>
            <a:ext cx="3868340"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2BA477DA-0B28-4DCB-8B34-C7D407C87556}" type="datetime1">
              <a:rPr lang="ko-KR" altLang="en-US" smtClean="0"/>
              <a:t>2015-11-19</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239072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6833C7F9-E65E-40FA-8F95-6BD66B00CA77}" type="datetime1">
              <a:rPr lang="ko-KR" altLang="en-US" smtClean="0"/>
              <a:t>2015-11-19</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271996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97022-49C3-4E3F-957B-CFE724F58434}" type="datetime1">
              <a:rPr lang="ko-KR" altLang="en-US" smtClean="0"/>
              <a:t>2015-11-19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5970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20377E86-C719-477D-8E95-396B591BF963}" type="datetime1">
              <a:rPr lang="ko-KR" altLang="en-US" smtClean="0"/>
              <a:t>2015-11-19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264315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77B25390-9D9C-46DD-8391-04C7B7F07253}" type="datetime1">
              <a:rPr lang="ko-KR" altLang="en-US" smtClean="0"/>
              <a:t>2015-11-19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45140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35C03-9E7E-42AD-958B-2D0F3EF97E42}" type="datetime1">
              <a:rPr lang="ko-KR" altLang="en-US" smtClean="0"/>
              <a:t>2015-11-19</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AF074-CEBC-4180-A8AE-5336F448F519}" type="slidenum">
              <a:rPr lang="ko-KR" altLang="en-US" smtClean="0"/>
              <a:t>‹#›</a:t>
            </a:fld>
            <a:endParaRPr lang="ko-KR" altLang="en-US"/>
          </a:p>
        </p:txBody>
      </p:sp>
    </p:spTree>
    <p:extLst>
      <p:ext uri="{BB962C8B-B14F-4D97-AF65-F5344CB8AC3E}">
        <p14:creationId xmlns:p14="http://schemas.microsoft.com/office/powerpoint/2010/main" val="93420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545" y="1666913"/>
            <a:ext cx="4324606" cy="1077218"/>
          </a:xfrm>
          <a:prstGeom prst="rect">
            <a:avLst/>
          </a:prstGeom>
          <a:noFill/>
        </p:spPr>
        <p:txBody>
          <a:bodyPr wrap="square" rtlCol="0">
            <a:spAutoFit/>
          </a:bodyPr>
          <a:lstStyle/>
          <a:p>
            <a:pPr algn="ctr"/>
            <a:r>
              <a:rPr lang="en-US" altLang="ko-KR" sz="3200" b="1" dirty="0" smtClean="0">
                <a:latin typeface="KoPub돋움체 Bold" panose="02020603020101020101" pitchFamily="18" charset="-127"/>
                <a:ea typeface="KoPub돋움체 Bold" panose="02020603020101020101" pitchFamily="18" charset="-127"/>
              </a:rPr>
              <a:t>Urban Regeneration in </a:t>
            </a:r>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UK</a:t>
            </a:r>
            <a:endParaRPr lang="ko-KR" altLang="ko-KR" sz="3200" b="1" dirty="0">
              <a:latin typeface="KoPub돋움체 Bold" panose="02020603020101020101" pitchFamily="18" charset="-127"/>
              <a:ea typeface="KoPub돋움체 Bold" panose="02020603020101020101" pitchFamily="18" charset="-127"/>
            </a:endParaRPr>
          </a:p>
        </p:txBody>
      </p:sp>
      <p:sp>
        <p:nvSpPr>
          <p:cNvPr id="5" name="TextBox 4"/>
          <p:cNvSpPr txBox="1"/>
          <p:nvPr/>
        </p:nvSpPr>
        <p:spPr>
          <a:xfrm>
            <a:off x="1980401" y="51124"/>
            <a:ext cx="7818539" cy="307777"/>
          </a:xfrm>
          <a:prstGeom prst="rect">
            <a:avLst/>
          </a:prstGeom>
          <a:noFill/>
        </p:spPr>
        <p:txBody>
          <a:bodyPr wrap="square" rtlCol="0">
            <a:spAutoFit/>
          </a:bodyPr>
          <a:lstStyle/>
          <a:p>
            <a:r>
              <a:rPr lang="en-US" altLang="ko-KR" sz="1400" b="1" dirty="0" smtClean="0">
                <a:latin typeface="KoPub돋움체 Bold" panose="02020603020101020101" pitchFamily="18" charset="-127"/>
                <a:ea typeface="KoPub돋움체 Bold" panose="02020603020101020101" pitchFamily="18" charset="-127"/>
              </a:rPr>
              <a:t>Advanced Urban Design (Urban Regeneration), 2015. 11. 19,  Seoul National University</a:t>
            </a:r>
            <a:endParaRPr lang="ko-KR" altLang="ko-KR" sz="1400" b="1" dirty="0">
              <a:latin typeface="KoPub돋움체 Bold" panose="02020603020101020101" pitchFamily="18" charset="-127"/>
              <a:ea typeface="KoPub돋움체 Bold" panose="02020603020101020101" pitchFamily="18" charset="-127"/>
            </a:endParaRPr>
          </a:p>
        </p:txBody>
      </p:sp>
      <p:cxnSp>
        <p:nvCxnSpPr>
          <p:cNvPr id="9" name="직선 연결선 8"/>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직사각형 12"/>
          <p:cNvSpPr/>
          <p:nvPr/>
        </p:nvSpPr>
        <p:spPr>
          <a:xfrm>
            <a:off x="6571530" y="4356013"/>
            <a:ext cx="1303883" cy="307777"/>
          </a:xfrm>
          <a:prstGeom prst="rect">
            <a:avLst/>
          </a:prstGeom>
        </p:spPr>
        <p:txBody>
          <a:bodyPr wrap="none">
            <a:spAutoFit/>
          </a:bodyPr>
          <a:lstStyle/>
          <a:p>
            <a:r>
              <a:rPr lang="en-US" altLang="ko-KR" sz="1400" b="1" dirty="0" smtClean="0">
                <a:solidFill>
                  <a:prstClr val="black"/>
                </a:solidFill>
                <a:latin typeface="KoPub돋움체 Bold" panose="02020603020101020101" pitchFamily="18" charset="-127"/>
                <a:ea typeface="KoPub돋움체 Bold" panose="02020603020101020101" pitchFamily="18" charset="-127"/>
              </a:rPr>
              <a:t>Presented by:</a:t>
            </a:r>
            <a:endParaRPr lang="ko-KR" altLang="en-US" sz="1600" dirty="0"/>
          </a:p>
        </p:txBody>
      </p:sp>
      <p:sp>
        <p:nvSpPr>
          <p:cNvPr id="15" name="직사각형 14"/>
          <p:cNvSpPr/>
          <p:nvPr/>
        </p:nvSpPr>
        <p:spPr>
          <a:xfrm>
            <a:off x="6571530" y="4679178"/>
            <a:ext cx="1987584" cy="350865"/>
          </a:xfrm>
          <a:prstGeom prst="rect">
            <a:avLst/>
          </a:prstGeom>
        </p:spPr>
        <p:txBody>
          <a:bodyPr wrap="square">
            <a:spAutoFit/>
          </a:bodyPr>
          <a:lstStyle/>
          <a:p>
            <a:pPr lvl="0">
              <a:lnSpc>
                <a:spcPct val="120000"/>
              </a:lnSpc>
            </a:pPr>
            <a:r>
              <a:rPr lang="en-US" altLang="ko-KR" sz="1400" b="1" dirty="0" smtClean="0">
                <a:latin typeface="KoPub돋움체 Bold" panose="02020603020101020101" pitchFamily="18" charset="-127"/>
                <a:ea typeface="KoPub돋움체 Bold" panose="02020603020101020101" pitchFamily="18" charset="-127"/>
                <a:cs typeface="helvetica" panose="020B0604020202020204" pitchFamily="34" charset="0"/>
              </a:rPr>
              <a:t>Junghwan Park (</a:t>
            </a:r>
            <a:r>
              <a:rPr lang="ko-KR" altLang="en-US" sz="1400" b="1" dirty="0" smtClean="0">
                <a:latin typeface="KoPub돋움체 Bold" panose="02020603020101020101" pitchFamily="18" charset="-127"/>
                <a:ea typeface="KoPub돋움체 Bold" panose="02020603020101020101" pitchFamily="18" charset="-127"/>
                <a:cs typeface="helvetica" panose="020B0604020202020204" pitchFamily="34" charset="0"/>
              </a:rPr>
              <a:t>박정환</a:t>
            </a:r>
            <a:r>
              <a:rPr lang="en-US" altLang="ko-KR" sz="1400" b="1" dirty="0" smtClean="0">
                <a:latin typeface="KoPub돋움체 Bold" panose="02020603020101020101" pitchFamily="18" charset="-127"/>
                <a:ea typeface="KoPub돋움체 Bold" panose="02020603020101020101" pitchFamily="18" charset="-127"/>
                <a:cs typeface="helvetica" panose="020B0604020202020204" pitchFamily="34" charset="0"/>
              </a:rPr>
              <a:t>)</a:t>
            </a:r>
            <a:endParaRPr lang="en-US" altLang="ko-KR" sz="1400" b="1" dirty="0">
              <a:latin typeface="KoPub돋움체 Bold" panose="02020603020101020101" pitchFamily="18" charset="-127"/>
              <a:ea typeface="KoPub돋움체 Bold" panose="02020603020101020101" pitchFamily="18" charset="-127"/>
              <a:cs typeface="helvetica" panose="020B0604020202020204" pitchFamily="34" charset="0"/>
            </a:endParaRPr>
          </a:p>
        </p:txBody>
      </p:sp>
      <p:sp>
        <p:nvSpPr>
          <p:cNvPr id="16" name="직사각형 15"/>
          <p:cNvSpPr/>
          <p:nvPr/>
        </p:nvSpPr>
        <p:spPr>
          <a:xfrm>
            <a:off x="6571531" y="5260750"/>
            <a:ext cx="2599038" cy="1384995"/>
          </a:xfrm>
          <a:prstGeom prst="rect">
            <a:avLst/>
          </a:prstGeom>
        </p:spPr>
        <p:txBody>
          <a:bodyPr wrap="square">
            <a:spAutoFit/>
          </a:bodyPr>
          <a:lstStyle/>
          <a:p>
            <a:pPr lvl="0">
              <a:lnSpc>
                <a:spcPct val="120000"/>
              </a:lnSpc>
            </a:pPr>
            <a:r>
              <a:rPr lang="en-US" altLang="ko-KR" sz="1400" b="1" dirty="0">
                <a:solidFill>
                  <a:schemeClr val="tx1">
                    <a:lumMod val="50000"/>
                    <a:lumOff val="50000"/>
                  </a:schemeClr>
                </a:solidFill>
                <a:latin typeface="KoPub돋움체 Bold" panose="02020603020101020101" pitchFamily="18" charset="-127"/>
                <a:ea typeface="KoPub돋움체 Bold" panose="02020603020101020101" pitchFamily="18" charset="-127"/>
                <a:cs typeface="helvetica" panose="020B0604020202020204" pitchFamily="34" charset="0"/>
              </a:rPr>
              <a:t>Master’s Course,</a:t>
            </a:r>
          </a:p>
          <a:p>
            <a:pPr lvl="0">
              <a:lnSpc>
                <a:spcPct val="120000"/>
              </a:lnSpc>
            </a:pPr>
            <a:r>
              <a:rPr lang="en-US" altLang="ko-KR" sz="1400" b="1" dirty="0">
                <a:solidFill>
                  <a:schemeClr val="tx1">
                    <a:lumMod val="50000"/>
                    <a:lumOff val="50000"/>
                  </a:schemeClr>
                </a:solidFill>
                <a:latin typeface="KoPub돋움체 Bold" panose="02020603020101020101" pitchFamily="18" charset="-127"/>
                <a:ea typeface="KoPub돋움체 Bold" panose="02020603020101020101" pitchFamily="18" charset="-127"/>
                <a:cs typeface="helvetica" panose="020B0604020202020204" pitchFamily="34" charset="0"/>
              </a:rPr>
              <a:t>Urban Design Lab,</a:t>
            </a:r>
          </a:p>
          <a:p>
            <a:pPr lvl="0">
              <a:lnSpc>
                <a:spcPct val="120000"/>
              </a:lnSpc>
            </a:pPr>
            <a:r>
              <a:rPr lang="en-US" altLang="ko-KR" sz="1400" b="1" dirty="0">
                <a:solidFill>
                  <a:schemeClr val="tx1">
                    <a:lumMod val="50000"/>
                    <a:lumOff val="50000"/>
                  </a:schemeClr>
                </a:solidFill>
                <a:latin typeface="KoPub돋움체 Bold" panose="02020603020101020101" pitchFamily="18" charset="-127"/>
                <a:ea typeface="KoPub돋움체 Bold" panose="02020603020101020101" pitchFamily="18" charset="-127"/>
                <a:cs typeface="helvetica" panose="020B0604020202020204" pitchFamily="34" charset="0"/>
              </a:rPr>
              <a:t>Department of Civil and Environmental Engineering,</a:t>
            </a:r>
          </a:p>
          <a:p>
            <a:pPr lvl="0">
              <a:lnSpc>
                <a:spcPct val="120000"/>
              </a:lnSpc>
            </a:pPr>
            <a:r>
              <a:rPr lang="en-US" altLang="ko-KR" sz="1400" b="1" dirty="0">
                <a:latin typeface="KoPub돋움체 Bold" panose="02020603020101020101" pitchFamily="18" charset="-127"/>
                <a:ea typeface="KoPub돋움체 Bold" panose="02020603020101020101" pitchFamily="18" charset="-127"/>
                <a:cs typeface="helvetica" panose="020B0604020202020204" pitchFamily="34" charset="0"/>
              </a:rPr>
              <a:t>Seoul National University</a:t>
            </a:r>
          </a:p>
        </p:txBody>
      </p:sp>
      <p:sp>
        <p:nvSpPr>
          <p:cNvPr id="28" name="직사각형 27"/>
          <p:cNvSpPr/>
          <p:nvPr/>
        </p:nvSpPr>
        <p:spPr>
          <a:xfrm>
            <a:off x="6482176" y="4356012"/>
            <a:ext cx="89353" cy="30777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p:cNvSpPr/>
          <p:nvPr/>
        </p:nvSpPr>
        <p:spPr>
          <a:xfrm>
            <a:off x="6482177" y="5286877"/>
            <a:ext cx="89353" cy="30777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p:cNvSpPr/>
          <p:nvPr/>
        </p:nvSpPr>
        <p:spPr>
          <a:xfrm>
            <a:off x="6571530" y="3472612"/>
            <a:ext cx="1083053" cy="307777"/>
          </a:xfrm>
          <a:prstGeom prst="rect">
            <a:avLst/>
          </a:prstGeom>
        </p:spPr>
        <p:txBody>
          <a:bodyPr wrap="none">
            <a:spAutoFit/>
          </a:bodyPr>
          <a:lstStyle/>
          <a:p>
            <a:r>
              <a:rPr lang="en-US" altLang="ko-KR" sz="1400" b="1" dirty="0" smtClean="0">
                <a:solidFill>
                  <a:prstClr val="black"/>
                </a:solidFill>
                <a:latin typeface="KoPub돋움체 Bold" panose="02020603020101020101" pitchFamily="18" charset="-127"/>
                <a:ea typeface="KoPub돋움체 Bold" panose="02020603020101020101" pitchFamily="18" charset="-127"/>
              </a:rPr>
              <a:t>Written by:</a:t>
            </a:r>
            <a:endParaRPr lang="ko-KR" altLang="en-US" sz="1600" dirty="0"/>
          </a:p>
        </p:txBody>
      </p:sp>
      <p:sp>
        <p:nvSpPr>
          <p:cNvPr id="20" name="직사각형 19"/>
          <p:cNvSpPr/>
          <p:nvPr/>
        </p:nvSpPr>
        <p:spPr>
          <a:xfrm>
            <a:off x="6571529" y="3795777"/>
            <a:ext cx="1831065" cy="350865"/>
          </a:xfrm>
          <a:prstGeom prst="rect">
            <a:avLst/>
          </a:prstGeom>
        </p:spPr>
        <p:txBody>
          <a:bodyPr wrap="square">
            <a:spAutoFit/>
          </a:bodyPr>
          <a:lstStyle/>
          <a:p>
            <a:pPr lvl="0">
              <a:lnSpc>
                <a:spcPct val="120000"/>
              </a:lnSpc>
            </a:pPr>
            <a:r>
              <a:rPr lang="en-US" altLang="ko-KR" sz="1400" b="1" dirty="0" err="1" smtClean="0">
                <a:latin typeface="KoPub돋움체 Bold" panose="02020603020101020101" pitchFamily="18" charset="-127"/>
                <a:ea typeface="KoPub돋움체 Bold" panose="02020603020101020101" pitchFamily="18" charset="-127"/>
                <a:cs typeface="helvetica" panose="020B0604020202020204" pitchFamily="34" charset="0"/>
              </a:rPr>
              <a:t>Jinsung</a:t>
            </a:r>
            <a:r>
              <a:rPr lang="en-US" altLang="ko-KR" sz="1400" b="1" dirty="0" smtClean="0">
                <a:latin typeface="KoPub돋움체 Bold" panose="02020603020101020101" pitchFamily="18" charset="-127"/>
                <a:ea typeface="KoPub돋움체 Bold" panose="02020603020101020101" pitchFamily="18" charset="-127"/>
                <a:cs typeface="helvetica" panose="020B0604020202020204" pitchFamily="34" charset="0"/>
              </a:rPr>
              <a:t> Kim (</a:t>
            </a:r>
            <a:r>
              <a:rPr lang="ko-KR" altLang="en-US" sz="1400" b="1" dirty="0" smtClean="0">
                <a:latin typeface="KoPub돋움체 Bold" panose="02020603020101020101" pitchFamily="18" charset="-127"/>
                <a:ea typeface="KoPub돋움체 Bold" panose="02020603020101020101" pitchFamily="18" charset="-127"/>
                <a:cs typeface="helvetica" panose="020B0604020202020204" pitchFamily="34" charset="0"/>
              </a:rPr>
              <a:t>김진성</a:t>
            </a:r>
            <a:r>
              <a:rPr lang="en-US" altLang="ko-KR" sz="1400" b="1" dirty="0" smtClean="0">
                <a:latin typeface="KoPub돋움체 Bold" panose="02020603020101020101" pitchFamily="18" charset="-127"/>
                <a:ea typeface="KoPub돋움체 Bold" panose="02020603020101020101" pitchFamily="18" charset="-127"/>
                <a:cs typeface="helvetica" panose="020B0604020202020204" pitchFamily="34" charset="0"/>
              </a:rPr>
              <a:t>)</a:t>
            </a:r>
            <a:endParaRPr lang="en-US" altLang="ko-KR" sz="1400" b="1" dirty="0">
              <a:latin typeface="KoPub돋움체 Bold" panose="02020603020101020101" pitchFamily="18" charset="-127"/>
              <a:ea typeface="KoPub돋움체 Bold" panose="02020603020101020101" pitchFamily="18" charset="-127"/>
              <a:cs typeface="helvetica" panose="020B0604020202020204" pitchFamily="34" charset="0"/>
            </a:endParaRPr>
          </a:p>
        </p:txBody>
      </p:sp>
      <p:sp>
        <p:nvSpPr>
          <p:cNvPr id="21" name="직사각형 20"/>
          <p:cNvSpPr/>
          <p:nvPr/>
        </p:nvSpPr>
        <p:spPr>
          <a:xfrm>
            <a:off x="6482176" y="3472611"/>
            <a:ext cx="89353" cy="30777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Picture 2" descr="http://www.sagegateshead.com/files/images/pageimage/91.ce89cd70/550x336.fitand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73" y="3397789"/>
            <a:ext cx="523875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3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Dawn of the Regeneration Project</a:t>
            </a:r>
          </a:p>
        </p:txBody>
      </p:sp>
      <p:sp>
        <p:nvSpPr>
          <p:cNvPr id="5" name="모서리가 둥근 직사각형 4"/>
          <p:cNvSpPr/>
          <p:nvPr/>
        </p:nvSpPr>
        <p:spPr>
          <a:xfrm>
            <a:off x="410313" y="1326593"/>
            <a:ext cx="4286250" cy="14314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03118" y="1442131"/>
            <a:ext cx="4107849" cy="1200329"/>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1990</a:t>
            </a:r>
          </a:p>
          <a:p>
            <a:pPr algn="ctr">
              <a:lnSpc>
                <a:spcPct val="150000"/>
              </a:lnSpc>
            </a:pPr>
            <a:r>
              <a:rPr lang="en-US" altLang="ko-KR" sz="2400" dirty="0" smtClean="0">
                <a:solidFill>
                  <a:schemeClr val="accent1">
                    <a:lumMod val="50000"/>
                  </a:schemeClr>
                </a:solidFill>
                <a:latin typeface="KoPub돋움체 Bold" panose="02020603020101020101" pitchFamily="18" charset="-127"/>
                <a:ea typeface="KoPub돋움체 Bold" panose="02020603020101020101" pitchFamily="18" charset="-127"/>
              </a:rPr>
              <a:t>International Garden Festival</a:t>
            </a:r>
            <a:endParaRPr lang="ko-KR" altLang="en-US" sz="2400" dirty="0">
              <a:solidFill>
                <a:schemeClr val="accent1">
                  <a:lumMod val="50000"/>
                </a:schemeClr>
              </a:solidFill>
              <a:latin typeface="KoPub돋움체 Bold" panose="02020603020101020101" pitchFamily="18" charset="-127"/>
              <a:ea typeface="KoPub돋움체 Bold" panose="02020603020101020101" pitchFamily="18" charset="-127"/>
            </a:endParaRPr>
          </a:p>
        </p:txBody>
      </p:sp>
      <p:sp>
        <p:nvSpPr>
          <p:cNvPr id="10" name="TextBox 9"/>
          <p:cNvSpPr txBox="1"/>
          <p:nvPr/>
        </p:nvSpPr>
        <p:spPr>
          <a:xfrm>
            <a:off x="-97439" y="2868261"/>
            <a:ext cx="5338377" cy="1015663"/>
          </a:xfrm>
          <a:prstGeom prst="rect">
            <a:avLst/>
          </a:prstGeom>
          <a:noFill/>
        </p:spPr>
        <p:txBody>
          <a:bodyPr wrap="square" rtlCol="0">
            <a:spAutoFit/>
          </a:bodyPr>
          <a:lstStyle/>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Flower Festival, Public Art, Big Wheel</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Festival Area: Abandoned coal warehouse </a:t>
            </a:r>
            <a:endParaRPr lang="ko-KR" altLang="en-US" sz="2000" dirty="0">
              <a:latin typeface="KoPub돋움체 Bold" panose="02020603020101020101" pitchFamily="18" charset="-127"/>
              <a:ea typeface="KoPub돋움체 Bold" panose="02020603020101020101" pitchFamily="18" charset="-127"/>
            </a:endParaRPr>
          </a:p>
        </p:txBody>
      </p:sp>
      <p:pic>
        <p:nvPicPr>
          <p:cNvPr id="2" name="그림 1"/>
          <p:cNvPicPr>
            <a:picLocks noChangeAspect="1"/>
          </p:cNvPicPr>
          <p:nvPr/>
        </p:nvPicPr>
        <p:blipFill>
          <a:blip r:embed="rId2"/>
          <a:stretch>
            <a:fillRect/>
          </a:stretch>
        </p:blipFill>
        <p:spPr>
          <a:xfrm>
            <a:off x="69249" y="3999464"/>
            <a:ext cx="4467225" cy="2832336"/>
          </a:xfrm>
          <a:prstGeom prst="rect">
            <a:avLst/>
          </a:prstGeom>
        </p:spPr>
      </p:pic>
      <p:sp>
        <p:nvSpPr>
          <p:cNvPr id="11" name="TextBox 10"/>
          <p:cNvSpPr txBox="1"/>
          <p:nvPr/>
        </p:nvSpPr>
        <p:spPr>
          <a:xfrm>
            <a:off x="4257804" y="5425592"/>
            <a:ext cx="5338377" cy="1477328"/>
          </a:xfrm>
          <a:prstGeom prst="rect">
            <a:avLst/>
          </a:prstGeom>
          <a:noFill/>
        </p:spPr>
        <p:txBody>
          <a:bodyPr wrap="square" rtlCol="0">
            <a:spAutoFit/>
          </a:bodyPr>
          <a:lstStyle/>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3 million visitors</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A fuse for </a:t>
            </a:r>
            <a:r>
              <a:rPr lang="en-US" altLang="ko-KR" sz="2000" dirty="0" err="1" smtClean="0">
                <a:latin typeface="KoPub돋움체 Bold" panose="02020603020101020101" pitchFamily="18" charset="-127"/>
                <a:ea typeface="KoPub돋움체 Bold" panose="02020603020101020101" pitchFamily="18" charset="-127"/>
              </a:rPr>
              <a:t>Gateshead’s</a:t>
            </a:r>
            <a:r>
              <a:rPr lang="en-US" altLang="ko-KR" sz="2000" dirty="0" smtClean="0">
                <a:latin typeface="KoPub돋움체 Bold" panose="02020603020101020101" pitchFamily="18" charset="-127"/>
                <a:ea typeface="KoPub돋움체 Bold" panose="02020603020101020101" pitchFamily="18" charset="-127"/>
              </a:rPr>
              <a:t> plan for </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cultural regeneration</a:t>
            </a:r>
            <a:endParaRPr lang="ko-KR" altLang="en-US" sz="2000" dirty="0">
              <a:latin typeface="KoPub돋움체 Bold" panose="02020603020101020101" pitchFamily="18" charset="-127"/>
              <a:ea typeface="KoPub돋움체 Bold" panose="02020603020101020101" pitchFamily="18" charset="-127"/>
            </a:endParaRPr>
          </a:p>
        </p:txBody>
      </p:sp>
      <p:pic>
        <p:nvPicPr>
          <p:cNvPr id="7170" name="Picture 2" descr="http://www.hollandschap.nl/wp/wp-content/uploads/2009/12/United-Kingdom-Gateshead-National-Garden-Festiv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315" y="1075387"/>
            <a:ext cx="3615835" cy="22211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hollandschap.nl/wp/wp-content/uploads/2009/12/United-Kingdom-Gateshead-National-Garden-Festival-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315" y="3328176"/>
            <a:ext cx="3615835" cy="222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655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Dawn of the Regeneration Project</a:t>
            </a:r>
          </a:p>
        </p:txBody>
      </p:sp>
      <p:sp>
        <p:nvSpPr>
          <p:cNvPr id="5" name="모서리가 둥근 직사각형 4"/>
          <p:cNvSpPr/>
          <p:nvPr/>
        </p:nvSpPr>
        <p:spPr>
          <a:xfrm>
            <a:off x="552450" y="1511764"/>
            <a:ext cx="4286250" cy="14314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645255" y="1627302"/>
            <a:ext cx="4107849" cy="1200329"/>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1994 ~ 1998</a:t>
            </a:r>
          </a:p>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The Angel</a:t>
            </a:r>
            <a:r>
              <a:rPr lang="en-US" altLang="ko-KR" sz="2400" dirty="0" smtClean="0">
                <a:solidFill>
                  <a:schemeClr val="accent1">
                    <a:lumMod val="50000"/>
                  </a:schemeClr>
                </a:solidFill>
                <a:latin typeface="KoPub돋움체 Bold" panose="02020603020101020101" pitchFamily="18" charset="-127"/>
                <a:ea typeface="KoPub돋움체 Bold" panose="02020603020101020101" pitchFamily="18" charset="-127"/>
              </a:rPr>
              <a:t> of the </a:t>
            </a:r>
            <a:r>
              <a:rPr lang="en-US" altLang="ko-KR" sz="2400" dirty="0" smtClean="0">
                <a:solidFill>
                  <a:srgbClr val="FF0000"/>
                </a:solidFill>
                <a:latin typeface="KoPub돋움체 Bold" panose="02020603020101020101" pitchFamily="18" charset="-127"/>
                <a:ea typeface="KoPub돋움체 Bold" panose="02020603020101020101" pitchFamily="18" charset="-127"/>
              </a:rPr>
              <a:t>North</a:t>
            </a:r>
            <a:endParaRPr lang="ko-KR" altLang="en-US" sz="2400" dirty="0">
              <a:solidFill>
                <a:srgbClr val="FF0000"/>
              </a:solidFill>
              <a:latin typeface="KoPub돋움체 Bold" panose="02020603020101020101" pitchFamily="18" charset="-127"/>
              <a:ea typeface="KoPub돋움체 Bold" panose="02020603020101020101" pitchFamily="18" charset="-127"/>
            </a:endParaRPr>
          </a:p>
        </p:txBody>
      </p:sp>
      <p:sp>
        <p:nvSpPr>
          <p:cNvPr id="10" name="TextBox 9"/>
          <p:cNvSpPr txBox="1"/>
          <p:nvPr/>
        </p:nvSpPr>
        <p:spPr>
          <a:xfrm>
            <a:off x="74011" y="3441680"/>
            <a:ext cx="5383814" cy="3416320"/>
          </a:xfrm>
          <a:prstGeom prst="rect">
            <a:avLst/>
          </a:prstGeom>
          <a:noFill/>
        </p:spPr>
        <p:txBody>
          <a:bodyPr wrap="square" rtlCol="0">
            <a:spAutoFit/>
          </a:bodyPr>
          <a:lstStyle/>
          <a:p>
            <a:pPr algn="just">
              <a:lnSpc>
                <a:spcPct val="150000"/>
              </a:lnSpc>
            </a:pPr>
            <a:r>
              <a:rPr lang="en-US" altLang="ko-KR" sz="1600" dirty="0" smtClean="0">
                <a:latin typeface="KoPub돋움체 Bold" panose="02020603020101020101" pitchFamily="18" charset="-127"/>
                <a:ea typeface="KoPub돋움체 Bold" panose="02020603020101020101" pitchFamily="18" charset="-127"/>
              </a:rPr>
              <a:t>“A political statement with wings, The Angel Of The North is a contemporary sculpture designed by Antony </a:t>
            </a:r>
            <a:r>
              <a:rPr lang="en-US" altLang="ko-KR" sz="1600" dirty="0" err="1" smtClean="0">
                <a:latin typeface="KoPub돋움체 Bold" panose="02020603020101020101" pitchFamily="18" charset="-127"/>
                <a:ea typeface="KoPub돋움체 Bold" panose="02020603020101020101" pitchFamily="18" charset="-127"/>
              </a:rPr>
              <a:t>Gormley</a:t>
            </a:r>
            <a:r>
              <a:rPr lang="en-US" altLang="ko-KR" sz="1600" dirty="0" smtClean="0">
                <a:latin typeface="KoPub돋움체 Bold" panose="02020603020101020101" pitchFamily="18" charset="-127"/>
                <a:ea typeface="KoPub돋움체 Bold" panose="02020603020101020101" pitchFamily="18" charset="-127"/>
              </a:rPr>
              <a:t> from 1998. The looming steel sculpture is 20 </a:t>
            </a:r>
            <a:r>
              <a:rPr lang="en-US" altLang="ko-KR" sz="1600" dirty="0" err="1" smtClean="0">
                <a:latin typeface="KoPub돋움체 Bold" panose="02020603020101020101" pitchFamily="18" charset="-127"/>
                <a:ea typeface="KoPub돋움체 Bold" panose="02020603020101020101" pitchFamily="18" charset="-127"/>
              </a:rPr>
              <a:t>metres</a:t>
            </a:r>
            <a:r>
              <a:rPr lang="en-US" altLang="ko-KR" sz="1600" dirty="0" smtClean="0">
                <a:latin typeface="KoPub돋움체 Bold" panose="02020603020101020101" pitchFamily="18" charset="-127"/>
                <a:ea typeface="KoPub돋움체 Bold" panose="02020603020101020101" pitchFamily="18" charset="-127"/>
              </a:rPr>
              <a:t> tall with wings measuring 53 </a:t>
            </a:r>
            <a:r>
              <a:rPr lang="en-US" altLang="ko-KR" sz="1600" dirty="0" err="1" smtClean="0">
                <a:latin typeface="KoPub돋움체 Bold" panose="02020603020101020101" pitchFamily="18" charset="-127"/>
                <a:ea typeface="KoPub돋움체 Bold" panose="02020603020101020101" pitchFamily="18" charset="-127"/>
              </a:rPr>
              <a:t>metres</a:t>
            </a:r>
            <a:r>
              <a:rPr lang="en-US" altLang="ko-KR" sz="1600" dirty="0" smtClean="0">
                <a:latin typeface="KoPub돋움체 Bold" panose="02020603020101020101" pitchFamily="18" charset="-127"/>
                <a:ea typeface="KoPub돋움체 Bold" panose="02020603020101020101" pitchFamily="18" charset="-127"/>
              </a:rPr>
              <a:t> across. It’s angled 3.5 degrees forwards to create “a sense of embrace”, according to the artist. The angel signifies that beneath the site of its construction, coal miners worked tirelessly for 200 years. It also aims to be a positive focus for locals’ ever-changing hopes and fears.”</a:t>
            </a:r>
            <a:endParaRPr lang="ko-KR" altLang="en-US" sz="1600" dirty="0">
              <a:latin typeface="KoPub돋움체 Bold" panose="02020603020101020101" pitchFamily="18" charset="-127"/>
              <a:ea typeface="KoPub돋움체 Bold" panose="02020603020101020101" pitchFamily="18" charset="-127"/>
            </a:endParaRPr>
          </a:p>
        </p:txBody>
      </p:sp>
      <p:pic>
        <p:nvPicPr>
          <p:cNvPr id="8194" name="Picture 2" descr="http://www.picturesofgateshead.co.uk/angel_of_the_north/angel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788" y="4855381"/>
            <a:ext cx="3560212" cy="20026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dphotographer.co.uk/users/7099/thm1024/angelwithnew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789" y="2159718"/>
            <a:ext cx="3560212" cy="267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681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Waterfront Regeneration</a:t>
            </a:r>
          </a:p>
        </p:txBody>
      </p:sp>
      <p:sp>
        <p:nvSpPr>
          <p:cNvPr id="5" name="모서리가 둥근 직사각형 4"/>
          <p:cNvSpPr/>
          <p:nvPr/>
        </p:nvSpPr>
        <p:spPr>
          <a:xfrm>
            <a:off x="250223" y="1673743"/>
            <a:ext cx="4286250" cy="201933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43028" y="1789281"/>
            <a:ext cx="4107849" cy="1754326"/>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2002</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Baltic Centre for Contemporary Art</a:t>
            </a:r>
          </a:p>
        </p:txBody>
      </p:sp>
      <p:pic>
        <p:nvPicPr>
          <p:cNvPr id="9218" name="Picture 2" descr="http://www.artfund.org/assets/what-to-see/museums-and-galleries/baltic-centre-for-contemporary-art/baltic-centre-for-contemporary-art-15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7275" y="4452342"/>
            <a:ext cx="4276725" cy="240565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jacklowestudio.co.uk/blog/wp-content/uploads/2011/02/JLS_Blog_20110216_006_JLow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968" y="1562100"/>
            <a:ext cx="4273032" cy="28486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5840" y="4084839"/>
            <a:ext cx="5338377" cy="1938992"/>
          </a:xfrm>
          <a:prstGeom prst="rect">
            <a:avLst/>
          </a:prstGeom>
          <a:noFill/>
        </p:spPr>
        <p:txBody>
          <a:bodyPr wrap="square" rtlCol="0">
            <a:spAutoFit/>
          </a:bodyPr>
          <a:lstStyle/>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Baltic Mill -&gt; Art Centre</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Ellis Williams</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0.5 million visitors every year</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Communication with residents</a:t>
            </a:r>
            <a:endParaRPr lang="ko-KR" altLang="en-US" sz="2000" dirty="0">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645705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Waterfront Regeneration</a:t>
            </a:r>
          </a:p>
        </p:txBody>
      </p:sp>
      <p:sp>
        <p:nvSpPr>
          <p:cNvPr id="5" name="모서리가 둥근 직사각형 4"/>
          <p:cNvSpPr/>
          <p:nvPr/>
        </p:nvSpPr>
        <p:spPr>
          <a:xfrm>
            <a:off x="623286" y="1999533"/>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77824" y="2173214"/>
            <a:ext cx="4107849" cy="1200329"/>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2002</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The Millennium Bridge</a:t>
            </a:r>
          </a:p>
        </p:txBody>
      </p:sp>
      <p:sp>
        <p:nvSpPr>
          <p:cNvPr id="11" name="TextBox 10"/>
          <p:cNvSpPr txBox="1"/>
          <p:nvPr/>
        </p:nvSpPr>
        <p:spPr>
          <a:xfrm>
            <a:off x="-237441" y="4591847"/>
            <a:ext cx="5338377" cy="1015663"/>
          </a:xfrm>
          <a:prstGeom prst="rect">
            <a:avLst/>
          </a:prstGeom>
          <a:noFill/>
        </p:spPr>
        <p:txBody>
          <a:bodyPr wrap="square" rtlCol="0">
            <a:spAutoFit/>
          </a:bodyPr>
          <a:lstStyle/>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Function + Tourism</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Takes 4.5 minutes to move</a:t>
            </a:r>
            <a:endParaRPr lang="ko-KR" altLang="en-US" sz="2000" dirty="0">
              <a:latin typeface="KoPub돋움체 Bold" panose="02020603020101020101" pitchFamily="18" charset="-127"/>
              <a:ea typeface="KoPub돋움체 Bold" panose="02020603020101020101" pitchFamily="18" charset="-127"/>
            </a:endParaRPr>
          </a:p>
        </p:txBody>
      </p:sp>
      <p:pic>
        <p:nvPicPr>
          <p:cNvPr id="10242" name="Picture 2" descr="https://upload.wikimedia.org/wikipedia/commons/9/96/Millennium_bridge_abo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759" y="1225885"/>
            <a:ext cx="4165631" cy="312422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i.ytimg.com/vi/m39BZJQRmKU/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760" y="4435927"/>
            <a:ext cx="4165631" cy="234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209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Waterfront Regeneration</a:t>
            </a:r>
          </a:p>
        </p:txBody>
      </p:sp>
      <p:sp>
        <p:nvSpPr>
          <p:cNvPr id="5" name="모서리가 둥근 직사각형 4"/>
          <p:cNvSpPr/>
          <p:nvPr/>
        </p:nvSpPr>
        <p:spPr>
          <a:xfrm>
            <a:off x="709613" y="1354728"/>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64151" y="1528409"/>
            <a:ext cx="4107849" cy="1200329"/>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2004</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Sage Music Centre</a:t>
            </a:r>
          </a:p>
        </p:txBody>
      </p:sp>
      <p:sp>
        <p:nvSpPr>
          <p:cNvPr id="11" name="TextBox 10"/>
          <p:cNvSpPr txBox="1"/>
          <p:nvPr/>
        </p:nvSpPr>
        <p:spPr>
          <a:xfrm>
            <a:off x="-151114" y="3026511"/>
            <a:ext cx="5338377" cy="1015663"/>
          </a:xfrm>
          <a:prstGeom prst="rect">
            <a:avLst/>
          </a:prstGeom>
          <a:noFill/>
        </p:spPr>
        <p:txBody>
          <a:bodyPr wrap="square" rtlCol="0">
            <a:spAutoFit/>
          </a:bodyPr>
          <a:lstStyle/>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Norman Foster</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Music show + Education + Conference</a:t>
            </a:r>
            <a:endParaRPr lang="ko-KR" altLang="en-US" sz="2000" dirty="0">
              <a:latin typeface="KoPub돋움체 Bold" panose="02020603020101020101" pitchFamily="18" charset="-127"/>
              <a:ea typeface="KoPub돋움체 Bold" panose="02020603020101020101" pitchFamily="18" charset="-127"/>
            </a:endParaRPr>
          </a:p>
        </p:txBody>
      </p:sp>
      <p:pic>
        <p:nvPicPr>
          <p:cNvPr id="11266" name="Picture 2" descr="https://upload.wikimedia.org/wikipedia/commons/4/42/Tyne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0936" y="1492366"/>
            <a:ext cx="3940175" cy="262037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mgnfire.co.uk/wp-content/uploads/2013/05/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4216170"/>
            <a:ext cx="6132811" cy="255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489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43012" y="736696"/>
            <a:ext cx="7772400" cy="2115666"/>
          </a:xfrm>
        </p:spPr>
        <p:txBody>
          <a:bodyPr>
            <a:normAutofit/>
          </a:bodyPr>
          <a:lstStyle/>
          <a:p>
            <a:r>
              <a:rPr lang="en-US" altLang="ko-KR" sz="3000" b="1" dirty="0" smtClean="0">
                <a:latin typeface="KoPub돋움체 Bold" panose="02020603020101020101" pitchFamily="18" charset="-127"/>
                <a:ea typeface="KoPub돋움체 Bold" panose="02020603020101020101" pitchFamily="18" charset="-127"/>
              </a:rPr>
              <a:t>III. </a:t>
            </a:r>
            <a:r>
              <a:rPr lang="en-US" altLang="ko-KR" sz="3000" b="1" dirty="0" err="1" smtClean="0">
                <a:latin typeface="KoPub돋움체 Bold" panose="02020603020101020101" pitchFamily="18" charset="-127"/>
                <a:ea typeface="KoPub돋움체 Bold" panose="02020603020101020101" pitchFamily="18" charset="-127"/>
              </a:rPr>
              <a:t>Gateshead</a:t>
            </a:r>
            <a:r>
              <a:rPr lang="en-US" altLang="ko-KR" sz="3000" b="1" dirty="0" smtClean="0">
                <a:latin typeface="KoPub돋움체 Bold" panose="02020603020101020101" pitchFamily="18" charset="-127"/>
                <a:ea typeface="KoPub돋움체 Bold" panose="02020603020101020101" pitchFamily="18" charset="-127"/>
              </a:rPr>
              <a:t> Regeneration: Characteristics</a:t>
            </a:r>
            <a:endParaRPr lang="ko-KR" altLang="en-US" sz="3000" b="1" dirty="0">
              <a:latin typeface="KoPub돋움체 Bold" panose="02020603020101020101" pitchFamily="18" charset="-127"/>
              <a:ea typeface="KoPub돋움체 Bold" panose="02020603020101020101" pitchFamily="18" charset="-127"/>
            </a:endParaRPr>
          </a:p>
        </p:txBody>
      </p:sp>
      <p:sp>
        <p:nvSpPr>
          <p:cNvPr id="6" name="직사각형 5"/>
          <p:cNvSpPr/>
          <p:nvPr/>
        </p:nvSpPr>
        <p:spPr>
          <a:xfrm>
            <a:off x="0" y="2852936"/>
            <a:ext cx="792000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1584137" y="1763647"/>
            <a:ext cx="3573017"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2783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Characteristics</a:t>
            </a:r>
          </a:p>
        </p:txBody>
      </p:sp>
      <p:sp>
        <p:nvSpPr>
          <p:cNvPr id="14" name="모서리가 둥근 직사각형 13"/>
          <p:cNvSpPr/>
          <p:nvPr/>
        </p:nvSpPr>
        <p:spPr>
          <a:xfrm>
            <a:off x="271848" y="1354728"/>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26386" y="1528409"/>
            <a:ext cx="4107849" cy="1200329"/>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1.</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Civic Leadership</a:t>
            </a:r>
          </a:p>
        </p:txBody>
      </p:sp>
      <p:sp>
        <p:nvSpPr>
          <p:cNvPr id="16" name="TextBox 15"/>
          <p:cNvSpPr txBox="1"/>
          <p:nvPr/>
        </p:nvSpPr>
        <p:spPr>
          <a:xfrm>
            <a:off x="0" y="3041836"/>
            <a:ext cx="4521200" cy="3416320"/>
          </a:xfrm>
          <a:prstGeom prst="rect">
            <a:avLst/>
          </a:prstGeom>
          <a:noFill/>
        </p:spPr>
        <p:txBody>
          <a:bodyPr wrap="square" rtlCol="0">
            <a:spAutoFit/>
          </a:bodyPr>
          <a:lstStyle/>
          <a:p>
            <a:pPr algn="ctr">
              <a:lnSpc>
                <a:spcPct val="150000"/>
              </a:lnSpc>
            </a:pPr>
            <a:r>
              <a:rPr lang="en-US" altLang="ko-KR" dirty="0" smtClean="0">
                <a:latin typeface="KoPub돋움체 Bold" panose="02020603020101020101" pitchFamily="18" charset="-127"/>
                <a:ea typeface="KoPub돋움체 Bold" panose="02020603020101020101" pitchFamily="18" charset="-127"/>
              </a:rPr>
              <a:t>- </a:t>
            </a:r>
            <a:r>
              <a:rPr lang="en-US" altLang="ko-KR" dirty="0" err="1" smtClean="0">
                <a:latin typeface="KoPub돋움체 Bold" panose="02020603020101020101" pitchFamily="18" charset="-127"/>
                <a:ea typeface="KoPub돋움체 Bold" panose="02020603020101020101" pitchFamily="18" charset="-127"/>
              </a:rPr>
              <a:t>Gateshead</a:t>
            </a:r>
            <a:r>
              <a:rPr lang="en-US" altLang="ko-KR" dirty="0" smtClean="0">
                <a:latin typeface="KoPub돋움체 Bold" panose="02020603020101020101" pitchFamily="18" charset="-127"/>
                <a:ea typeface="KoPub돋움체 Bold" panose="02020603020101020101" pitchFamily="18" charset="-127"/>
              </a:rPr>
              <a:t> City Council lead all the projects during the regeneration</a:t>
            </a:r>
          </a:p>
          <a:p>
            <a:pPr algn="ctr">
              <a:lnSpc>
                <a:spcPct val="150000"/>
              </a:lnSpc>
            </a:pPr>
            <a:r>
              <a:rPr lang="en-US" altLang="ko-KR" dirty="0" smtClean="0">
                <a:latin typeface="KoPub돋움체 Bold" panose="02020603020101020101" pitchFamily="18" charset="-127"/>
                <a:ea typeface="KoPub돋움체 Bold" panose="02020603020101020101" pitchFamily="18" charset="-127"/>
              </a:rPr>
              <a:t>- Newcastle upon Tyne was not so positive towards the Culture-led Regeneration until 1990s</a:t>
            </a:r>
          </a:p>
          <a:p>
            <a:pPr algn="ctr">
              <a:lnSpc>
                <a:spcPct val="150000"/>
              </a:lnSpc>
            </a:pPr>
            <a:r>
              <a:rPr lang="en-US" altLang="ko-KR" dirty="0" smtClean="0">
                <a:latin typeface="KoPub돋움체 Bold" panose="02020603020101020101" pitchFamily="18" charset="-127"/>
                <a:ea typeface="KoPub돋움체 Bold" panose="02020603020101020101" pitchFamily="18" charset="-127"/>
              </a:rPr>
              <a:t>- </a:t>
            </a:r>
            <a:r>
              <a:rPr lang="en-US" altLang="ko-KR" dirty="0" err="1" smtClean="0">
                <a:latin typeface="KoPub돋움체 Bold" panose="02020603020101020101" pitchFamily="18" charset="-127"/>
                <a:ea typeface="KoPub돋움체 Bold" panose="02020603020101020101" pitchFamily="18" charset="-127"/>
              </a:rPr>
              <a:t>Gateshead</a:t>
            </a:r>
            <a:r>
              <a:rPr lang="en-US" altLang="ko-KR" dirty="0" smtClean="0">
                <a:latin typeface="KoPub돋움체 Bold" panose="02020603020101020101" pitchFamily="18" charset="-127"/>
                <a:ea typeface="KoPub돋움체 Bold" panose="02020603020101020101" pitchFamily="18" charset="-127"/>
              </a:rPr>
              <a:t> Politics -&gt; Communication Oriented</a:t>
            </a:r>
          </a:p>
          <a:p>
            <a:pPr algn="ctr">
              <a:lnSpc>
                <a:spcPct val="150000"/>
              </a:lnSpc>
            </a:pPr>
            <a:r>
              <a:rPr lang="en-US" altLang="ko-KR" dirty="0" smtClean="0">
                <a:latin typeface="KoPub돋움체 Bold" panose="02020603020101020101" pitchFamily="18" charset="-127"/>
                <a:ea typeface="KoPub돋움체 Bold" panose="02020603020101020101" pitchFamily="18" charset="-127"/>
              </a:rPr>
              <a:t>- Newcastle Politics -&gt; Authoritative</a:t>
            </a:r>
            <a:endParaRPr lang="ko-KR" altLang="en-US" dirty="0">
              <a:latin typeface="KoPub돋움체 Bold" panose="02020603020101020101" pitchFamily="18" charset="-127"/>
              <a:ea typeface="KoPub돋움체 Bold" panose="02020603020101020101" pitchFamily="18" charset="-127"/>
            </a:endParaRPr>
          </a:p>
        </p:txBody>
      </p:sp>
      <p:sp>
        <p:nvSpPr>
          <p:cNvPr id="17" name="모서리가 둥근 직사각형 16"/>
          <p:cNvSpPr/>
          <p:nvPr/>
        </p:nvSpPr>
        <p:spPr>
          <a:xfrm>
            <a:off x="5184173" y="1354728"/>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4938711" y="1528409"/>
            <a:ext cx="4107849" cy="1200329"/>
          </a:xfrm>
          <a:prstGeom prst="rect">
            <a:avLst/>
          </a:prstGeom>
          <a:noFill/>
        </p:spPr>
        <p:txBody>
          <a:bodyPr wrap="square" rtlCol="0">
            <a:spAutoFit/>
          </a:bodyPr>
          <a:lstStyle/>
          <a:p>
            <a:pPr algn="ctr">
              <a:lnSpc>
                <a:spcPct val="150000"/>
              </a:lnSpc>
            </a:pPr>
            <a:r>
              <a:rPr lang="en-US" altLang="ko-KR" sz="2400" dirty="0">
                <a:solidFill>
                  <a:srgbClr val="FF0000"/>
                </a:solidFill>
                <a:latin typeface="KoPub돋움체 Bold" panose="02020603020101020101" pitchFamily="18" charset="-127"/>
                <a:ea typeface="KoPub돋움체 Bold" panose="02020603020101020101" pitchFamily="18" charset="-127"/>
              </a:rPr>
              <a:t>2</a:t>
            </a:r>
            <a:r>
              <a:rPr lang="en-US" altLang="ko-KR" sz="2400" dirty="0" smtClean="0">
                <a:solidFill>
                  <a:srgbClr val="FF0000"/>
                </a:solidFill>
                <a:latin typeface="KoPub돋움체 Bold" panose="02020603020101020101" pitchFamily="18" charset="-127"/>
                <a:ea typeface="KoPub돋움체 Bold" panose="02020603020101020101" pitchFamily="18" charset="-127"/>
              </a:rPr>
              <a:t>.</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Asset Pooling</a:t>
            </a:r>
          </a:p>
        </p:txBody>
      </p:sp>
      <p:cxnSp>
        <p:nvCxnSpPr>
          <p:cNvPr id="5" name="직선 연결선 4"/>
          <p:cNvCxnSpPr/>
          <p:nvPr/>
        </p:nvCxnSpPr>
        <p:spPr>
          <a:xfrm>
            <a:off x="4521200" y="3105336"/>
            <a:ext cx="0" cy="34163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21200" y="3041836"/>
            <a:ext cx="4521200" cy="4247317"/>
          </a:xfrm>
          <a:prstGeom prst="rect">
            <a:avLst/>
          </a:prstGeom>
          <a:noFill/>
        </p:spPr>
        <p:txBody>
          <a:bodyPr wrap="square" rtlCol="0">
            <a:spAutoFit/>
          </a:bodyPr>
          <a:lstStyle/>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Two cities-&gt; rivals from the past</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NGI: Newcastle </a:t>
            </a:r>
            <a:r>
              <a:rPr lang="en-US" altLang="ko-KR" dirty="0" err="1" smtClean="0">
                <a:latin typeface="KoPub돋움체 Bold" panose="02020603020101020101" pitchFamily="18" charset="-127"/>
                <a:ea typeface="KoPub돋움체 Bold" panose="02020603020101020101" pitchFamily="18" charset="-127"/>
              </a:rPr>
              <a:t>Gateshead</a:t>
            </a:r>
            <a:r>
              <a:rPr lang="en-US" altLang="ko-KR" dirty="0" smtClean="0">
                <a:latin typeface="KoPub돋움체 Bold" panose="02020603020101020101" pitchFamily="18" charset="-127"/>
                <a:ea typeface="KoPub돋움체 Bold" panose="02020603020101020101" pitchFamily="18" charset="-127"/>
              </a:rPr>
              <a:t> Initiative</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(Founded in 2002, Millennium Bridge)</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Strong Partnership</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Newcastle: 2 Universities, hospital, Newcastle United, Georgian Town Centre</a:t>
            </a:r>
          </a:p>
          <a:p>
            <a:pPr marL="285750" indent="-285750" algn="ctr">
              <a:lnSpc>
                <a:spcPct val="150000"/>
              </a:lnSpc>
              <a:buFontTx/>
              <a:buChar char="-"/>
            </a:pPr>
            <a:r>
              <a:rPr lang="en-US" altLang="ko-KR" dirty="0" err="1" smtClean="0">
                <a:latin typeface="KoPub돋움체 Bold" panose="02020603020101020101" pitchFamily="18" charset="-127"/>
                <a:ea typeface="KoPub돋움체 Bold" panose="02020603020101020101" pitchFamily="18" charset="-127"/>
              </a:rPr>
              <a:t>Gateshead</a:t>
            </a:r>
            <a:r>
              <a:rPr lang="en-US" altLang="ko-KR" dirty="0" smtClean="0">
                <a:latin typeface="KoPub돋움체 Bold" panose="02020603020101020101" pitchFamily="18" charset="-127"/>
                <a:ea typeface="KoPub돋움체 Bold" panose="02020603020101020101" pitchFamily="18" charset="-127"/>
              </a:rPr>
              <a:t>: The Angel of the North, Baltic Centre of contemporary Art,</a:t>
            </a:r>
          </a:p>
          <a:p>
            <a:pPr marL="285750" indent="-285750" algn="ctr">
              <a:lnSpc>
                <a:spcPct val="150000"/>
              </a:lnSpc>
              <a:buFontTx/>
              <a:buChar char="-"/>
            </a:pPr>
            <a:endParaRPr lang="ko-KR" altLang="en-US" dirty="0">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1369506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Characteristics</a:t>
            </a:r>
          </a:p>
        </p:txBody>
      </p:sp>
      <p:sp>
        <p:nvSpPr>
          <p:cNvPr id="14" name="모서리가 둥근 직사각형 13"/>
          <p:cNvSpPr/>
          <p:nvPr/>
        </p:nvSpPr>
        <p:spPr>
          <a:xfrm>
            <a:off x="271848" y="1354728"/>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26386" y="1528409"/>
            <a:ext cx="4107849" cy="1200329"/>
          </a:xfrm>
          <a:prstGeom prst="rect">
            <a:avLst/>
          </a:prstGeom>
          <a:noFill/>
        </p:spPr>
        <p:txBody>
          <a:bodyPr wrap="square" rtlCol="0">
            <a:spAutoFit/>
          </a:bodyPr>
          <a:lstStyle/>
          <a:p>
            <a:pPr algn="ctr">
              <a:lnSpc>
                <a:spcPct val="150000"/>
              </a:lnSpc>
            </a:pPr>
            <a:r>
              <a:rPr lang="en-US" altLang="ko-KR" sz="2400" dirty="0">
                <a:solidFill>
                  <a:srgbClr val="FF0000"/>
                </a:solidFill>
                <a:latin typeface="KoPub돋움체 Bold" panose="02020603020101020101" pitchFamily="18" charset="-127"/>
                <a:ea typeface="KoPub돋움체 Bold" panose="02020603020101020101" pitchFamily="18" charset="-127"/>
              </a:rPr>
              <a:t>3</a:t>
            </a:r>
            <a:r>
              <a:rPr lang="en-US" altLang="ko-KR" sz="2400" dirty="0" smtClean="0">
                <a:solidFill>
                  <a:srgbClr val="FF0000"/>
                </a:solidFill>
                <a:latin typeface="KoPub돋움체 Bold" panose="02020603020101020101" pitchFamily="18" charset="-127"/>
                <a:ea typeface="KoPub돋움체 Bold" panose="02020603020101020101" pitchFamily="18" charset="-127"/>
              </a:rPr>
              <a:t>.</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Building on Local Assets</a:t>
            </a:r>
          </a:p>
        </p:txBody>
      </p:sp>
      <p:sp>
        <p:nvSpPr>
          <p:cNvPr id="12" name="TextBox 11"/>
          <p:cNvSpPr txBox="1"/>
          <p:nvPr/>
        </p:nvSpPr>
        <p:spPr>
          <a:xfrm>
            <a:off x="3842652" y="1013254"/>
            <a:ext cx="5338377" cy="3323987"/>
          </a:xfrm>
          <a:prstGeom prst="rect">
            <a:avLst/>
          </a:prstGeom>
          <a:noFill/>
        </p:spPr>
        <p:txBody>
          <a:bodyPr wrap="square" rtlCol="0">
            <a:spAutoFit/>
          </a:bodyPr>
          <a:lstStyle/>
          <a:p>
            <a:pPr algn="ctr">
              <a:lnSpc>
                <a:spcPct val="150000"/>
              </a:lnSpc>
            </a:pPr>
            <a:r>
              <a:rPr lang="en-US" altLang="ko-KR" sz="2000" dirty="0" smtClean="0">
                <a:solidFill>
                  <a:srgbClr val="FF0000"/>
                </a:solidFill>
                <a:latin typeface="KoPub돋움체 Bold" panose="02020603020101020101" pitchFamily="18" charset="-127"/>
                <a:ea typeface="KoPub돋움체 Bold" panose="02020603020101020101" pitchFamily="18" charset="-127"/>
              </a:rPr>
              <a:t>Newcastle:</a:t>
            </a:r>
            <a:r>
              <a:rPr lang="en-US" altLang="ko-KR" sz="2000" dirty="0" smtClean="0">
                <a:latin typeface="KoPub돋움체 Bold" panose="02020603020101020101" pitchFamily="18" charset="-127"/>
                <a:ea typeface="KoPub돋움체 Bold" panose="02020603020101020101" pitchFamily="18" charset="-127"/>
              </a:rPr>
              <a:t> </a:t>
            </a:r>
            <a:r>
              <a:rPr lang="en-US" altLang="ko-KR" sz="2000" dirty="0" smtClean="0">
                <a:solidFill>
                  <a:schemeClr val="accent2">
                    <a:lumMod val="75000"/>
                  </a:schemeClr>
                </a:solidFill>
                <a:latin typeface="KoPub돋움체 Bold" panose="02020603020101020101" pitchFamily="18" charset="-127"/>
                <a:ea typeface="KoPub돋움체 Bold" panose="02020603020101020101" pitchFamily="18" charset="-127"/>
              </a:rPr>
              <a:t>Grainger Town, Grey Street </a:t>
            </a:r>
            <a:r>
              <a:rPr lang="en-US" altLang="ko-KR" sz="2000" dirty="0" smtClean="0">
                <a:solidFill>
                  <a:schemeClr val="accent1">
                    <a:lumMod val="75000"/>
                  </a:schemeClr>
                </a:solidFill>
                <a:latin typeface="KoPub돋움체 Bold" panose="02020603020101020101" pitchFamily="18" charset="-127"/>
                <a:ea typeface="KoPub돋움체 Bold" panose="02020603020101020101" pitchFamily="18" charset="-127"/>
              </a:rPr>
              <a:t>(Historical Street from 1820s)</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40 million pounds for renewal</a:t>
            </a:r>
          </a:p>
          <a:p>
            <a:pPr algn="ctr">
              <a:lnSpc>
                <a:spcPct val="150000"/>
              </a:lnSpc>
            </a:pPr>
            <a:r>
              <a:rPr lang="en-US" altLang="ko-KR" sz="2000" dirty="0" err="1" smtClean="0">
                <a:solidFill>
                  <a:srgbClr val="FF0000"/>
                </a:solidFill>
                <a:latin typeface="KoPub돋움체 Bold" panose="02020603020101020101" pitchFamily="18" charset="-127"/>
                <a:ea typeface="KoPub돋움체 Bold" panose="02020603020101020101" pitchFamily="18" charset="-127"/>
              </a:rPr>
              <a:t>Gateshead</a:t>
            </a:r>
            <a:r>
              <a:rPr lang="en-US" altLang="ko-KR" sz="2000" dirty="0" smtClean="0">
                <a:solidFill>
                  <a:srgbClr val="FF0000"/>
                </a:solidFill>
                <a:latin typeface="KoPub돋움체 Bold" panose="02020603020101020101" pitchFamily="18" charset="-127"/>
                <a:ea typeface="KoPub돋움체 Bold" panose="02020603020101020101" pitchFamily="18" charset="-127"/>
              </a:rPr>
              <a:t>:</a:t>
            </a:r>
            <a:r>
              <a:rPr lang="en-US" altLang="ko-KR" sz="2000" dirty="0" smtClean="0">
                <a:latin typeface="KoPub돋움체 Bold" panose="02020603020101020101" pitchFamily="18" charset="-127"/>
                <a:ea typeface="KoPub돋움체 Bold" panose="02020603020101020101" pitchFamily="18" charset="-127"/>
              </a:rPr>
              <a:t> </a:t>
            </a:r>
            <a:r>
              <a:rPr lang="en-US" altLang="ko-KR" sz="2000" dirty="0" smtClean="0">
                <a:solidFill>
                  <a:schemeClr val="accent2">
                    <a:lumMod val="75000"/>
                  </a:schemeClr>
                </a:solidFill>
                <a:latin typeface="KoPub돋움체 Bold" panose="02020603020101020101" pitchFamily="18" charset="-127"/>
                <a:ea typeface="KoPub돋움체 Bold" panose="02020603020101020101" pitchFamily="18" charset="-127"/>
              </a:rPr>
              <a:t>Quayside</a:t>
            </a:r>
          </a:p>
          <a:p>
            <a:pPr algn="ctr">
              <a:lnSpc>
                <a:spcPct val="150000"/>
              </a:lnSpc>
            </a:pPr>
            <a:r>
              <a:rPr lang="en-US" altLang="ko-KR" sz="2000" dirty="0" smtClean="0">
                <a:solidFill>
                  <a:schemeClr val="accent1">
                    <a:lumMod val="75000"/>
                  </a:schemeClr>
                </a:solidFill>
                <a:latin typeface="KoPub돋움체 Bold" panose="02020603020101020101" pitchFamily="18" charset="-127"/>
                <a:ea typeface="KoPub돋움체 Bold" panose="02020603020101020101" pitchFamily="18" charset="-127"/>
              </a:rPr>
              <a:t>(Waterfront Development)</a:t>
            </a:r>
          </a:p>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Tyne and Wear Development Corporation</a:t>
            </a:r>
          </a:p>
          <a:p>
            <a:pPr algn="ctr">
              <a:lnSpc>
                <a:spcPct val="150000"/>
              </a:lnSpc>
            </a:pPr>
            <a:endParaRPr lang="ko-KR" altLang="en-US" sz="2000" dirty="0">
              <a:latin typeface="KoPub돋움체 Bold" panose="02020603020101020101" pitchFamily="18" charset="-127"/>
              <a:ea typeface="KoPub돋움체 Bold" panose="02020603020101020101" pitchFamily="18" charset="-127"/>
            </a:endParaRPr>
          </a:p>
        </p:txBody>
      </p:sp>
      <p:pic>
        <p:nvPicPr>
          <p:cNvPr id="12292" name="Picture 4" descr="https://upload.wikimedia.org/wikipedia/commons/c/cb/Newcastle_Upon_Tyne_brid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744" y="3965393"/>
            <a:ext cx="3837256" cy="287794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docbrown.info/docspics/northeast/newcastle/P41032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3965393"/>
            <a:ext cx="5216811" cy="287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25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Characteristics</a:t>
            </a:r>
          </a:p>
        </p:txBody>
      </p:sp>
      <p:sp>
        <p:nvSpPr>
          <p:cNvPr id="14" name="모서리가 둥근 직사각형 13"/>
          <p:cNvSpPr/>
          <p:nvPr/>
        </p:nvSpPr>
        <p:spPr>
          <a:xfrm>
            <a:off x="271848" y="1354728"/>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26386" y="1528409"/>
            <a:ext cx="4107849" cy="1200329"/>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4.</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Culture-led</a:t>
            </a:r>
          </a:p>
        </p:txBody>
      </p:sp>
      <p:pic>
        <p:nvPicPr>
          <p:cNvPr id="14338" name="Picture 2" descr="http://www.tynetshirts.com/images/designs/angel-of-the-north-nufc-shirt-tshirt_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949" y="1693862"/>
            <a:ext cx="4381500" cy="43815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dailymail.co.uk/i/pix/2010/04/25/article-1268679-094C4B88000005DC-221_634x3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86" y="3599983"/>
            <a:ext cx="4588863" cy="247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28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Know-how: how did they succeed?</a:t>
            </a:r>
          </a:p>
        </p:txBody>
      </p:sp>
      <p:sp>
        <p:nvSpPr>
          <p:cNvPr id="14" name="모서리가 둥근 직사각형 13"/>
          <p:cNvSpPr/>
          <p:nvPr/>
        </p:nvSpPr>
        <p:spPr>
          <a:xfrm>
            <a:off x="271848" y="1354728"/>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26386" y="1528409"/>
            <a:ext cx="4107849" cy="1200329"/>
          </a:xfrm>
          <a:prstGeom prst="rect">
            <a:avLst/>
          </a:prstGeom>
          <a:noFill/>
        </p:spPr>
        <p:txBody>
          <a:bodyPr wrap="square" rtlCol="0">
            <a:spAutoFit/>
          </a:bodyPr>
          <a:lstStyle/>
          <a:p>
            <a:pPr algn="ctr">
              <a:lnSpc>
                <a:spcPct val="150000"/>
              </a:lnSpc>
            </a:pPr>
            <a:r>
              <a:rPr lang="en-US" altLang="ko-KR" sz="2400" dirty="0">
                <a:solidFill>
                  <a:srgbClr val="FF0000"/>
                </a:solidFill>
                <a:latin typeface="KoPub돋움체 Bold" panose="02020603020101020101" pitchFamily="18" charset="-127"/>
                <a:ea typeface="KoPub돋움체 Bold" panose="02020603020101020101" pitchFamily="18" charset="-127"/>
              </a:rPr>
              <a:t>1</a:t>
            </a:r>
            <a:r>
              <a:rPr lang="en-US" altLang="ko-KR" sz="2400" dirty="0" smtClean="0">
                <a:solidFill>
                  <a:srgbClr val="FF0000"/>
                </a:solidFill>
                <a:latin typeface="KoPub돋움체 Bold" panose="02020603020101020101" pitchFamily="18" charset="-127"/>
                <a:ea typeface="KoPub돋움체 Bold" panose="02020603020101020101" pitchFamily="18" charset="-127"/>
              </a:rPr>
              <a:t>.</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Long-term Commitment</a:t>
            </a:r>
          </a:p>
        </p:txBody>
      </p:sp>
      <p:sp>
        <p:nvSpPr>
          <p:cNvPr id="2" name="타원 1"/>
          <p:cNvSpPr/>
          <p:nvPr/>
        </p:nvSpPr>
        <p:spPr>
          <a:xfrm>
            <a:off x="166086" y="5054600"/>
            <a:ext cx="1620000" cy="16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Culture Director</a:t>
            </a:r>
            <a:endParaRPr lang="ko-KR" altLang="en-US" dirty="0">
              <a:solidFill>
                <a:schemeClr val="tx1"/>
              </a:solidFill>
            </a:endParaRPr>
          </a:p>
        </p:txBody>
      </p:sp>
      <p:sp>
        <p:nvSpPr>
          <p:cNvPr id="9" name="타원 8"/>
          <p:cNvSpPr/>
          <p:nvPr/>
        </p:nvSpPr>
        <p:spPr>
          <a:xfrm>
            <a:off x="1455136" y="3193583"/>
            <a:ext cx="1620000" cy="16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Mayor</a:t>
            </a:r>
            <a:endParaRPr lang="ko-KR" altLang="en-US" dirty="0">
              <a:solidFill>
                <a:schemeClr val="tx1"/>
              </a:solidFill>
            </a:endParaRPr>
          </a:p>
        </p:txBody>
      </p:sp>
      <p:sp>
        <p:nvSpPr>
          <p:cNvPr id="10" name="타원 9"/>
          <p:cNvSpPr/>
          <p:nvPr/>
        </p:nvSpPr>
        <p:spPr>
          <a:xfrm>
            <a:off x="2744186" y="5054600"/>
            <a:ext cx="1620000" cy="16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Planning Director</a:t>
            </a:r>
            <a:endParaRPr lang="ko-KR" altLang="en-US" dirty="0">
              <a:solidFill>
                <a:schemeClr val="tx1"/>
              </a:solidFill>
            </a:endParaRPr>
          </a:p>
        </p:txBody>
      </p:sp>
      <p:cxnSp>
        <p:nvCxnSpPr>
          <p:cNvPr id="5" name="직선 연결선 4"/>
          <p:cNvCxnSpPr/>
          <p:nvPr/>
        </p:nvCxnSpPr>
        <p:spPr>
          <a:xfrm flipH="1">
            <a:off x="1455136" y="4711700"/>
            <a:ext cx="330950" cy="44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직선 연결선 12"/>
          <p:cNvCxnSpPr>
            <a:stCxn id="10" idx="2"/>
            <a:endCxn id="2" idx="6"/>
          </p:cNvCxnSpPr>
          <p:nvPr/>
        </p:nvCxnSpPr>
        <p:spPr>
          <a:xfrm flipH="1">
            <a:off x="1786086" y="5864600"/>
            <a:ext cx="958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H="1" flipV="1">
            <a:off x="2744186" y="4711700"/>
            <a:ext cx="330951" cy="444501"/>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7014" y="4842049"/>
            <a:ext cx="4521200" cy="466923"/>
          </a:xfrm>
          <a:prstGeom prst="rect">
            <a:avLst/>
          </a:prstGeom>
          <a:noFill/>
        </p:spPr>
        <p:txBody>
          <a:bodyPr wrap="square" rtlCol="0">
            <a:spAutoFit/>
          </a:bodyPr>
          <a:lstStyle/>
          <a:p>
            <a:pPr algn="ctr">
              <a:lnSpc>
                <a:spcPct val="150000"/>
              </a:lnSpc>
            </a:pPr>
            <a:r>
              <a:rPr lang="en-US" altLang="ko-KR" dirty="0" smtClean="0">
                <a:latin typeface="KoPub돋움체 Bold" panose="02020603020101020101" pitchFamily="18" charset="-127"/>
                <a:ea typeface="KoPub돋움체 Bold" panose="02020603020101020101" pitchFamily="18" charset="-127"/>
              </a:rPr>
              <a:t>- Mid 80s ~ 1992</a:t>
            </a:r>
            <a:endParaRPr lang="ko-KR" altLang="en-US" dirty="0">
              <a:latin typeface="KoPub돋움체 Bold" panose="02020603020101020101" pitchFamily="18" charset="-127"/>
              <a:ea typeface="KoPub돋움체 Bold" panose="02020603020101020101" pitchFamily="18" charset="-127"/>
            </a:endParaRPr>
          </a:p>
        </p:txBody>
      </p:sp>
      <p:sp>
        <p:nvSpPr>
          <p:cNvPr id="21" name="모서리가 둥근 직사각형 20"/>
          <p:cNvSpPr/>
          <p:nvPr/>
        </p:nvSpPr>
        <p:spPr>
          <a:xfrm>
            <a:off x="4860699" y="1350724"/>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p:nvSpPr>
        <p:spPr>
          <a:xfrm>
            <a:off x="4615237" y="1524405"/>
            <a:ext cx="4107849" cy="1200329"/>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2.</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High Standards</a:t>
            </a:r>
          </a:p>
        </p:txBody>
      </p:sp>
      <p:sp>
        <p:nvSpPr>
          <p:cNvPr id="23" name="TextBox 22"/>
          <p:cNvSpPr txBox="1"/>
          <p:nvPr/>
        </p:nvSpPr>
        <p:spPr>
          <a:xfrm>
            <a:off x="4279900" y="3228332"/>
            <a:ext cx="4521200" cy="3000821"/>
          </a:xfrm>
          <a:prstGeom prst="rect">
            <a:avLst/>
          </a:prstGeom>
          <a:noFill/>
        </p:spPr>
        <p:txBody>
          <a:bodyPr wrap="square" rtlCol="0">
            <a:spAutoFit/>
          </a:bodyPr>
          <a:lstStyle/>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Baltic Art Centre: Elitism</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During the remodeling for 3 years, did performances and projects to let people see its process</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Sage Music Centre: the best facilities</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Northern Sinfonia Orchestra</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High quality performances</a:t>
            </a:r>
            <a:endParaRPr lang="ko-KR" altLang="en-US" dirty="0">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981124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5346357" cy="584775"/>
          </a:xfrm>
          <a:prstGeom prst="rect">
            <a:avLst/>
          </a:prstGeom>
          <a:noFill/>
        </p:spPr>
        <p:txBody>
          <a:bodyPr wrap="square" rtlCol="0">
            <a:spAutoFit/>
          </a:bodyPr>
          <a:lstStyle/>
          <a:p>
            <a:r>
              <a:rPr lang="en-US" altLang="ko-KR" sz="3200" dirty="0" smtClean="0">
                <a:latin typeface="KoPub돋움체 Bold" panose="02020603020101020101" pitchFamily="18" charset="-127"/>
                <a:ea typeface="KoPub돋움체 Bold" panose="02020603020101020101" pitchFamily="18" charset="-127"/>
              </a:rPr>
              <a:t>Table of Contents</a:t>
            </a:r>
            <a:endParaRPr lang="ko-KR" altLang="en-US" sz="3200" dirty="0">
              <a:latin typeface="KoPub돋움체 Bold" panose="02020603020101020101" pitchFamily="18" charset="-127"/>
              <a:ea typeface="KoPub돋움체 Bold" panose="02020603020101020101" pitchFamily="18" charset="-127"/>
            </a:endParaRPr>
          </a:p>
        </p:txBody>
      </p:sp>
      <p:sp>
        <p:nvSpPr>
          <p:cNvPr id="4" name="TextBox 3"/>
          <p:cNvSpPr txBox="1"/>
          <p:nvPr/>
        </p:nvSpPr>
        <p:spPr>
          <a:xfrm>
            <a:off x="345862" y="1586411"/>
            <a:ext cx="8452275" cy="4616648"/>
          </a:xfrm>
          <a:prstGeom prst="rect">
            <a:avLst/>
          </a:prstGeom>
          <a:noFill/>
        </p:spPr>
        <p:txBody>
          <a:bodyPr wrap="square" rtlCol="0">
            <a:spAutoFit/>
          </a:bodyPr>
          <a:lstStyle/>
          <a:p>
            <a:pPr marL="571500" indent="-571500">
              <a:lnSpc>
                <a:spcPct val="150000"/>
              </a:lnSpc>
              <a:buAutoNum type="romanUcPeriod"/>
            </a:pPr>
            <a:r>
              <a:rPr lang="en-US" altLang="ko-KR" sz="2800" dirty="0" smtClean="0">
                <a:latin typeface="KoPub돋움체 Medium" panose="02020603020101020101" pitchFamily="18" charset="-127"/>
                <a:ea typeface="KoPub돋움체 Medium" panose="02020603020101020101" pitchFamily="18" charset="-127"/>
              </a:rPr>
              <a:t>Background</a:t>
            </a:r>
          </a:p>
          <a:p>
            <a:pPr marL="571500" indent="-571500">
              <a:lnSpc>
                <a:spcPct val="150000"/>
              </a:lnSpc>
              <a:buAutoNum type="romanUcPeriod"/>
            </a:pPr>
            <a:r>
              <a:rPr lang="en-US" altLang="ko-KR" sz="2800" dirty="0" smtClean="0">
                <a:latin typeface="KoPub돋움체 Medium" panose="02020603020101020101" pitchFamily="18" charset="-127"/>
                <a:ea typeface="KoPub돋움체 Medium" panose="02020603020101020101" pitchFamily="18" charset="-127"/>
              </a:rPr>
              <a:t>What was it? </a:t>
            </a:r>
          </a:p>
          <a:p>
            <a:pPr marL="571500" indent="-571500">
              <a:lnSpc>
                <a:spcPct val="150000"/>
              </a:lnSpc>
              <a:buAutoNum type="romanUcPeriod"/>
            </a:pPr>
            <a:r>
              <a:rPr lang="en-US" altLang="ko-KR" sz="2800" dirty="0" smtClean="0">
                <a:latin typeface="KoPub돋움체 Medium" panose="02020603020101020101" pitchFamily="18" charset="-127"/>
                <a:ea typeface="KoPub돋움체 Medium" panose="02020603020101020101" pitchFamily="18" charset="-127"/>
              </a:rPr>
              <a:t>Characteristics</a:t>
            </a:r>
          </a:p>
          <a:p>
            <a:pPr marL="571500" indent="-571500">
              <a:lnSpc>
                <a:spcPct val="150000"/>
              </a:lnSpc>
              <a:buAutoNum type="romanUcPeriod"/>
            </a:pPr>
            <a:r>
              <a:rPr lang="en-US" altLang="ko-KR" sz="2800" dirty="0" smtClean="0">
                <a:latin typeface="KoPub돋움체 Medium" panose="02020603020101020101" pitchFamily="18" charset="-127"/>
                <a:ea typeface="KoPub돋움체 Medium" panose="02020603020101020101" pitchFamily="18" charset="-127"/>
              </a:rPr>
              <a:t>Who did it?</a:t>
            </a:r>
          </a:p>
          <a:p>
            <a:pPr marL="571500" indent="-571500">
              <a:lnSpc>
                <a:spcPct val="150000"/>
              </a:lnSpc>
              <a:buAutoNum type="romanUcPeriod"/>
            </a:pPr>
            <a:r>
              <a:rPr lang="en-US" altLang="ko-KR" sz="2800" dirty="0" smtClean="0">
                <a:latin typeface="KoPub돋움체 Medium" panose="02020603020101020101" pitchFamily="18" charset="-127"/>
                <a:ea typeface="KoPub돋움체 Medium" panose="02020603020101020101" pitchFamily="18" charset="-127"/>
              </a:rPr>
              <a:t>Evaluation</a:t>
            </a:r>
          </a:p>
          <a:p>
            <a:pPr marL="571500" indent="-571500">
              <a:lnSpc>
                <a:spcPct val="150000"/>
              </a:lnSpc>
              <a:buAutoNum type="romanUcPeriod"/>
            </a:pPr>
            <a:r>
              <a:rPr lang="en-US" altLang="ko-KR" sz="2800" dirty="0" smtClean="0">
                <a:latin typeface="KoPub돋움체 Medium" panose="02020603020101020101" pitchFamily="18" charset="-127"/>
                <a:ea typeface="KoPub돋움체 Medium" panose="02020603020101020101" pitchFamily="18" charset="-127"/>
              </a:rPr>
              <a:t>Conclusion</a:t>
            </a:r>
          </a:p>
          <a:p>
            <a:pPr marL="571500" indent="-571500">
              <a:lnSpc>
                <a:spcPct val="150000"/>
              </a:lnSpc>
              <a:buAutoNum type="romanUcPeriod"/>
            </a:pPr>
            <a:r>
              <a:rPr lang="en-US" altLang="ko-KR" sz="2800" dirty="0" smtClean="0">
                <a:latin typeface="KoPub돋움체 Medium" panose="02020603020101020101" pitchFamily="18" charset="-127"/>
                <a:ea typeface="KoPub돋움체 Medium" panose="02020603020101020101" pitchFamily="18" charset="-127"/>
              </a:rPr>
              <a:t>The Future of </a:t>
            </a:r>
            <a:r>
              <a:rPr lang="en-US" altLang="ko-KR" sz="2800" dirty="0" err="1" smtClean="0">
                <a:latin typeface="KoPub돋움체 Medium" panose="02020603020101020101" pitchFamily="18" charset="-127"/>
                <a:ea typeface="KoPub돋움체 Medium" panose="02020603020101020101" pitchFamily="18" charset="-127"/>
              </a:rPr>
              <a:t>Gateshead</a:t>
            </a:r>
            <a:endParaRPr lang="en-US" altLang="ko-KR" sz="2800" dirty="0" smtClean="0">
              <a:latin typeface="KoPub돋움체 Medium" panose="02020603020101020101" pitchFamily="18" charset="-127"/>
              <a:ea typeface="KoPub돋움체 Medium" panose="02020603020101020101" pitchFamily="18" charset="-127"/>
            </a:endParaRPr>
          </a:p>
        </p:txBody>
      </p:sp>
    </p:spTree>
    <p:extLst>
      <p:ext uri="{BB962C8B-B14F-4D97-AF65-F5344CB8AC3E}">
        <p14:creationId xmlns:p14="http://schemas.microsoft.com/office/powerpoint/2010/main" val="716473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Know-how: how did they succeed?</a:t>
            </a:r>
          </a:p>
        </p:txBody>
      </p:sp>
      <p:sp>
        <p:nvSpPr>
          <p:cNvPr id="14" name="모서리가 둥근 직사각형 13"/>
          <p:cNvSpPr/>
          <p:nvPr/>
        </p:nvSpPr>
        <p:spPr>
          <a:xfrm>
            <a:off x="271848" y="1354728"/>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49661" y="1212385"/>
            <a:ext cx="4107849" cy="1754326"/>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3.</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Flexibility and </a:t>
            </a:r>
            <a:b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b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an Organic Vision</a:t>
            </a:r>
          </a:p>
        </p:txBody>
      </p:sp>
      <p:sp>
        <p:nvSpPr>
          <p:cNvPr id="21" name="모서리가 둥근 직사각형 20"/>
          <p:cNvSpPr/>
          <p:nvPr/>
        </p:nvSpPr>
        <p:spPr>
          <a:xfrm>
            <a:off x="4860699" y="1350724"/>
            <a:ext cx="3616927" cy="1576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p:nvSpPr>
        <p:spPr>
          <a:xfrm>
            <a:off x="4615237" y="1212385"/>
            <a:ext cx="4107849" cy="1754326"/>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4.</a:t>
            </a:r>
          </a:p>
          <a:p>
            <a:pPr algn="ctr">
              <a:lnSpc>
                <a:spcPct val="150000"/>
              </a:lnSpc>
            </a:pPr>
            <a:r>
              <a:rPr lang="en-US" altLang="ko-KR" sz="2400" dirty="0" smtClean="0">
                <a:solidFill>
                  <a:schemeClr val="accent1">
                    <a:lumMod val="75000"/>
                  </a:schemeClr>
                </a:solidFill>
                <a:latin typeface="KoPub돋움체 Bold" panose="02020603020101020101" pitchFamily="18" charset="-127"/>
                <a:ea typeface="KoPub돋움체 Bold" panose="02020603020101020101" pitchFamily="18" charset="-127"/>
              </a:rPr>
              <a:t>Confidence and Local Ownership</a:t>
            </a:r>
          </a:p>
        </p:txBody>
      </p:sp>
      <p:sp>
        <p:nvSpPr>
          <p:cNvPr id="23" name="TextBox 22"/>
          <p:cNvSpPr txBox="1"/>
          <p:nvPr/>
        </p:nvSpPr>
        <p:spPr>
          <a:xfrm>
            <a:off x="15274" y="3026182"/>
            <a:ext cx="4521200" cy="3831818"/>
          </a:xfrm>
          <a:prstGeom prst="rect">
            <a:avLst/>
          </a:prstGeom>
          <a:noFill/>
        </p:spPr>
        <p:txBody>
          <a:bodyPr wrap="square" rtlCol="0">
            <a:spAutoFit/>
          </a:bodyPr>
          <a:lstStyle/>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External pressure to make Baltic Art Centre as a traditional museum</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As a result of open competition, 28 year old architect </a:t>
            </a:r>
            <a:r>
              <a:rPr lang="en-US" altLang="ko-KR" dirty="0">
                <a:latin typeface="KoPub돋움체 Bold" panose="02020603020101020101" pitchFamily="18" charset="-127"/>
                <a:ea typeface="KoPub돋움체 Bold" panose="02020603020101020101" pitchFamily="18" charset="-127"/>
              </a:rPr>
              <a:t>D</a:t>
            </a:r>
            <a:r>
              <a:rPr lang="en-US" altLang="ko-KR" dirty="0" smtClean="0">
                <a:latin typeface="KoPub돋움체 Bold" panose="02020603020101020101" pitchFamily="18" charset="-127"/>
                <a:ea typeface="KoPub돋움체 Bold" panose="02020603020101020101" pitchFamily="18" charset="-127"/>
              </a:rPr>
              <a:t>ominic Williams</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Millennium Bridge</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Sage Music Centre </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All were not planned from the start, but were done quite flexibly when opportunity came</a:t>
            </a:r>
            <a:endParaRPr lang="ko-KR" altLang="en-US" dirty="0">
              <a:latin typeface="KoPub돋움체 Bold" panose="02020603020101020101" pitchFamily="18" charset="-127"/>
              <a:ea typeface="KoPub돋움체 Bold" panose="02020603020101020101" pitchFamily="18" charset="-127"/>
            </a:endParaRPr>
          </a:p>
        </p:txBody>
      </p:sp>
      <p:sp>
        <p:nvSpPr>
          <p:cNvPr id="17" name="TextBox 16"/>
          <p:cNvSpPr txBox="1"/>
          <p:nvPr/>
        </p:nvSpPr>
        <p:spPr>
          <a:xfrm>
            <a:off x="4536474" y="3026182"/>
            <a:ext cx="4521200" cy="1338828"/>
          </a:xfrm>
          <a:prstGeom prst="rect">
            <a:avLst/>
          </a:prstGeom>
          <a:noFill/>
        </p:spPr>
        <p:txBody>
          <a:bodyPr wrap="square" rtlCol="0">
            <a:spAutoFit/>
          </a:bodyPr>
          <a:lstStyle/>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Giving citizens sense of confidence</a:t>
            </a:r>
          </a:p>
          <a:p>
            <a:pPr marL="285750" indent="-285750" algn="ctr">
              <a:lnSpc>
                <a:spcPct val="150000"/>
              </a:lnSpc>
              <a:buFontTx/>
              <a:buChar char="-"/>
            </a:pPr>
            <a:r>
              <a:rPr lang="en-US" altLang="ko-KR" dirty="0" smtClean="0">
                <a:latin typeface="KoPub돋움체 Bold" panose="02020603020101020101" pitchFamily="18" charset="-127"/>
                <a:ea typeface="KoPub돋움체 Bold" panose="02020603020101020101" pitchFamily="18" charset="-127"/>
              </a:rPr>
              <a:t>Creative artworks through residents’ </a:t>
            </a:r>
            <a:r>
              <a:rPr lang="en-US" altLang="ko-KR" dirty="0" err="1" smtClean="0">
                <a:latin typeface="KoPub돋움체 Bold" panose="02020603020101020101" pitchFamily="18" charset="-127"/>
                <a:ea typeface="KoPub돋움체 Bold" panose="02020603020101020101" pitchFamily="18" charset="-127"/>
              </a:rPr>
              <a:t>participance</a:t>
            </a:r>
            <a:endParaRPr lang="ko-KR" altLang="en-US" dirty="0">
              <a:latin typeface="KoPub돋움체 Bold" panose="02020603020101020101" pitchFamily="18" charset="-127"/>
              <a:ea typeface="KoPub돋움체 Bold" panose="02020603020101020101" pitchFamily="18" charset="-127"/>
            </a:endParaRPr>
          </a:p>
        </p:txBody>
      </p:sp>
      <p:pic>
        <p:nvPicPr>
          <p:cNvPr id="15362" name="Picture 2" descr="http://www.nufcblog.co.uk/wp-content/uploads/2011/06/Newkie-Bro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751" y="4424481"/>
            <a:ext cx="3637349" cy="237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61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728673"/>
            <a:ext cx="7772400" cy="2115666"/>
          </a:xfrm>
        </p:spPr>
        <p:txBody>
          <a:bodyPr>
            <a:normAutofit/>
          </a:bodyPr>
          <a:lstStyle/>
          <a:p>
            <a:r>
              <a:rPr lang="en-US" altLang="ko-KR" sz="3000" b="1" dirty="0" smtClean="0">
                <a:latin typeface="KoPub돋움체 Bold" panose="02020603020101020101" pitchFamily="18" charset="-127"/>
                <a:ea typeface="KoPub돋움체 Bold" panose="02020603020101020101" pitchFamily="18" charset="-127"/>
              </a:rPr>
              <a:t>IV. </a:t>
            </a:r>
            <a:r>
              <a:rPr lang="en-US" altLang="ko-KR" sz="3000" b="1" dirty="0" err="1" smtClean="0">
                <a:latin typeface="KoPub돋움체 Bold" panose="02020603020101020101" pitchFamily="18" charset="-127"/>
                <a:ea typeface="KoPub돋움체 Bold" panose="02020603020101020101" pitchFamily="18" charset="-127"/>
              </a:rPr>
              <a:t>Gateshead</a:t>
            </a:r>
            <a:r>
              <a:rPr lang="en-US" altLang="ko-KR" sz="3000" b="1" dirty="0" smtClean="0">
                <a:latin typeface="KoPub돋움체 Bold" panose="02020603020101020101" pitchFamily="18" charset="-127"/>
                <a:ea typeface="KoPub돋움체 Bold" panose="02020603020101020101" pitchFamily="18" charset="-127"/>
              </a:rPr>
              <a:t> Regeneration: Who did it?</a:t>
            </a:r>
            <a:endParaRPr lang="ko-KR" altLang="en-US" sz="3000" b="1" dirty="0">
              <a:latin typeface="KoPub돋움체 Bold" panose="02020603020101020101" pitchFamily="18" charset="-127"/>
              <a:ea typeface="KoPub돋움체 Bold" panose="02020603020101020101" pitchFamily="18" charset="-127"/>
            </a:endParaRPr>
          </a:p>
        </p:txBody>
      </p:sp>
      <p:sp>
        <p:nvSpPr>
          <p:cNvPr id="6" name="직사각형 5"/>
          <p:cNvSpPr/>
          <p:nvPr/>
        </p:nvSpPr>
        <p:spPr>
          <a:xfrm>
            <a:off x="0" y="2852936"/>
            <a:ext cx="792000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1584137" y="1763647"/>
            <a:ext cx="3573017"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23802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NGI(Newcastle </a:t>
            </a:r>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Initiative)</a:t>
            </a:r>
          </a:p>
        </p:txBody>
      </p:sp>
      <p:sp>
        <p:nvSpPr>
          <p:cNvPr id="23" name="TextBox 22"/>
          <p:cNvSpPr txBox="1"/>
          <p:nvPr/>
        </p:nvSpPr>
        <p:spPr>
          <a:xfrm>
            <a:off x="152400" y="1222782"/>
            <a:ext cx="8826500" cy="5755422"/>
          </a:xfrm>
          <a:prstGeom prst="rect">
            <a:avLst/>
          </a:prstGeom>
          <a:noFill/>
        </p:spPr>
        <p:txBody>
          <a:bodyPr wrap="square" rtlCol="0">
            <a:spAutoFit/>
          </a:bodyPr>
          <a:lstStyle/>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a:t>
            </a:r>
            <a:r>
              <a:rPr lang="en-US" altLang="ko-KR" sz="1600" dirty="0" err="1" smtClean="0">
                <a:latin typeface="KoPub돋움체 Bold" panose="02020603020101020101" pitchFamily="18" charset="-127"/>
                <a:ea typeface="KoPub돋움체 Bold" panose="02020603020101020101" pitchFamily="18" charset="-127"/>
              </a:rPr>
              <a:t>NewcastleGateshead</a:t>
            </a:r>
            <a:r>
              <a:rPr lang="en-US" altLang="ko-KR" sz="1600" dirty="0" smtClean="0">
                <a:latin typeface="KoPub돋움체 Bold" panose="02020603020101020101" pitchFamily="18" charset="-127"/>
                <a:ea typeface="KoPub돋움체 Bold" panose="02020603020101020101" pitchFamily="18" charset="-127"/>
              </a:rPr>
              <a:t> </a:t>
            </a:r>
            <a:r>
              <a:rPr lang="en-US" altLang="ko-KR" sz="1600" dirty="0">
                <a:latin typeface="KoPub돋움체 Bold" panose="02020603020101020101" pitchFamily="18" charset="-127"/>
                <a:ea typeface="KoPub돋움체 Bold" panose="02020603020101020101" pitchFamily="18" charset="-127"/>
              </a:rPr>
              <a:t>is the destination management and marketing agency for </a:t>
            </a:r>
            <a:r>
              <a:rPr lang="en-US" altLang="ko-KR" sz="1600" dirty="0" err="1">
                <a:latin typeface="KoPub돋움체 Bold" panose="02020603020101020101" pitchFamily="18" charset="-127"/>
                <a:ea typeface="KoPub돋움체 Bold" panose="02020603020101020101" pitchFamily="18" charset="-127"/>
              </a:rPr>
              <a:t>NewcastleGateshead</a:t>
            </a:r>
            <a:r>
              <a:rPr lang="en-US" altLang="ko-KR" sz="1600" dirty="0">
                <a:latin typeface="KoPub돋움체 Bold" panose="02020603020101020101" pitchFamily="18" charset="-127"/>
                <a:ea typeface="KoPub돋움체 Bold" panose="02020603020101020101" pitchFamily="18" charset="-127"/>
              </a:rPr>
              <a:t>; a public private partnership supported by </a:t>
            </a:r>
            <a:r>
              <a:rPr lang="en-US" altLang="ko-KR" sz="1600" dirty="0" err="1">
                <a:latin typeface="KoPub돋움체 Bold" panose="02020603020101020101" pitchFamily="18" charset="-127"/>
                <a:ea typeface="KoPub돋움체 Bold" panose="02020603020101020101" pitchFamily="18" charset="-127"/>
              </a:rPr>
              <a:t>Gateshead</a:t>
            </a:r>
            <a:r>
              <a:rPr lang="en-US" altLang="ko-KR" sz="1600" dirty="0">
                <a:latin typeface="KoPub돋움체 Bold" panose="02020603020101020101" pitchFamily="18" charset="-127"/>
                <a:ea typeface="KoPub돋움체 Bold" panose="02020603020101020101" pitchFamily="18" charset="-127"/>
              </a:rPr>
              <a:t> Council and Newcastle City Council, working with around 170 private sector partner </a:t>
            </a:r>
            <a:r>
              <a:rPr lang="en-US" altLang="ko-KR" sz="1600" dirty="0" err="1">
                <a:latin typeface="KoPub돋움체 Bold" panose="02020603020101020101" pitchFamily="18" charset="-127"/>
                <a:ea typeface="KoPub돋움체 Bold" panose="02020603020101020101" pitchFamily="18" charset="-127"/>
              </a:rPr>
              <a:t>organisations</a:t>
            </a:r>
            <a:r>
              <a:rPr lang="en-US" altLang="ko-KR" sz="1600" dirty="0">
                <a:latin typeface="KoPub돋움체 Bold" panose="02020603020101020101" pitchFamily="18" charset="-127"/>
                <a:ea typeface="KoPub돋움체 Bold" panose="02020603020101020101" pitchFamily="18" charset="-127"/>
              </a:rPr>
              <a:t> across </a:t>
            </a:r>
            <a:r>
              <a:rPr lang="en-US" altLang="ko-KR" sz="1600" dirty="0" err="1">
                <a:latin typeface="KoPub돋움체 Bold" panose="02020603020101020101" pitchFamily="18" charset="-127"/>
                <a:ea typeface="KoPub돋움체 Bold" panose="02020603020101020101" pitchFamily="18" charset="-127"/>
              </a:rPr>
              <a:t>NewcastleGateshead</a:t>
            </a:r>
            <a:r>
              <a:rPr lang="en-US" altLang="ko-KR" sz="1600" dirty="0">
                <a:latin typeface="KoPub돋움체 Bold" panose="02020603020101020101" pitchFamily="18" charset="-127"/>
                <a:ea typeface="KoPub돋움체 Bold" panose="02020603020101020101" pitchFamily="18" charset="-127"/>
              </a:rPr>
              <a:t> and the wider region</a:t>
            </a:r>
            <a:r>
              <a:rPr lang="en-US" altLang="ko-KR" sz="1600" dirty="0" smtClean="0">
                <a:latin typeface="KoPub돋움체 Bold" panose="02020603020101020101" pitchFamily="18" charset="-127"/>
                <a:ea typeface="KoPub돋움체 Bold" panose="02020603020101020101" pitchFamily="18" charset="-127"/>
              </a:rPr>
              <a:t>.”</a:t>
            </a: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“All </a:t>
            </a:r>
            <a:r>
              <a:rPr lang="en-US" altLang="ko-KR" sz="1600" dirty="0">
                <a:latin typeface="KoPub돋움체 Bold" panose="02020603020101020101" pitchFamily="18" charset="-127"/>
                <a:ea typeface="KoPub돋움체 Bold" panose="02020603020101020101" pitchFamily="18" charset="-127"/>
              </a:rPr>
              <a:t>of our activity aims to promote and position </a:t>
            </a:r>
            <a:r>
              <a:rPr lang="en-US" altLang="ko-KR" sz="1600" dirty="0" err="1">
                <a:latin typeface="KoPub돋움체 Bold" panose="02020603020101020101" pitchFamily="18" charset="-127"/>
                <a:ea typeface="KoPub돋움체 Bold" panose="02020603020101020101" pitchFamily="18" charset="-127"/>
              </a:rPr>
              <a:t>NewcastleGateshead</a:t>
            </a:r>
            <a:r>
              <a:rPr lang="en-US" altLang="ko-KR" sz="1600" dirty="0">
                <a:latin typeface="KoPub돋움체 Bold" panose="02020603020101020101" pitchFamily="18" charset="-127"/>
                <a:ea typeface="KoPub돋움체 Bold" panose="02020603020101020101" pitchFamily="18" charset="-127"/>
              </a:rPr>
              <a:t> as a world-class, vibrant tourism destination, through targeted marketing and PR campaigns nationally and internationally and through the work of our cultural programming team and convention bureau</a:t>
            </a:r>
            <a:r>
              <a:rPr lang="en-US" altLang="ko-KR" sz="1600" dirty="0" smtClean="0">
                <a:latin typeface="KoPub돋움체 Bold" panose="02020603020101020101" pitchFamily="18" charset="-127"/>
                <a:ea typeface="KoPub돋움체 Bold" panose="02020603020101020101" pitchFamily="18" charset="-127"/>
              </a:rPr>
              <a:t>.”</a:t>
            </a: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Established in 2000</a:t>
            </a:r>
          </a:p>
          <a:p>
            <a:pPr marL="285750" indent="-285750">
              <a:lnSpc>
                <a:spcPct val="150000"/>
              </a:lnSpc>
              <a:buFontTx/>
              <a:buChar char="-"/>
            </a:pPr>
            <a:endParaRPr lang="en-US" altLang="ko-KR" sz="1600" dirty="0" smtClean="0">
              <a:latin typeface="KoPub돋움체 Bold" panose="02020603020101020101" pitchFamily="18" charset="-127"/>
              <a:ea typeface="KoPub돋움체 Bold" panose="02020603020101020101" pitchFamily="18" charset="-127"/>
            </a:endParaRPr>
          </a:p>
          <a:p>
            <a:pPr marL="285750" indent="-285750">
              <a:lnSpc>
                <a:spcPct val="150000"/>
              </a:lnSpc>
              <a:buFontTx/>
              <a:buChar char="-"/>
            </a:pPr>
            <a:r>
              <a:rPr lang="en-US" altLang="ko-KR" sz="1600" b="1" dirty="0" smtClean="0">
                <a:latin typeface="KoPub돋움체 Bold" panose="02020603020101020101" pitchFamily="18" charset="-127"/>
                <a:ea typeface="KoPub돋움체 Bold" panose="02020603020101020101" pitchFamily="18" charset="-127"/>
              </a:rPr>
              <a:t>Corporate Brand Values </a:t>
            </a:r>
          </a:p>
          <a:p>
            <a:r>
              <a:rPr lang="en-US" altLang="ko-KR" sz="1600" b="1" dirty="0"/>
              <a:t>Creative  </a:t>
            </a:r>
            <a:r>
              <a:rPr lang="en-US" altLang="ko-KR" sz="1600" dirty="0"/>
              <a:t>– in all that we do as well as in our approach to challenges and opportunities.</a:t>
            </a:r>
          </a:p>
          <a:p>
            <a:r>
              <a:rPr lang="en-US" altLang="ko-KR" sz="1600" b="1" dirty="0"/>
              <a:t>Positive </a:t>
            </a:r>
            <a:r>
              <a:rPr lang="en-US" altLang="ko-KR" sz="1600" dirty="0"/>
              <a:t>– relentlessly proactive and enthusiastic with a ‘can do’ attitude.</a:t>
            </a:r>
          </a:p>
          <a:p>
            <a:r>
              <a:rPr lang="en-US" altLang="ko-KR" sz="1600" b="1" dirty="0"/>
              <a:t>Committed </a:t>
            </a:r>
            <a:r>
              <a:rPr lang="en-US" altLang="ko-KR" sz="1600" dirty="0"/>
              <a:t>– a professional and dedicated team delivering high quality work.</a:t>
            </a:r>
          </a:p>
          <a:p>
            <a:r>
              <a:rPr lang="en-US" altLang="ko-KR" sz="1600" b="1" dirty="0"/>
              <a:t>Collaborative </a:t>
            </a:r>
            <a:r>
              <a:rPr lang="en-US" altLang="ko-KR" sz="1600" dirty="0"/>
              <a:t>– keen to share, shape and deliver in partnership.</a:t>
            </a:r>
          </a:p>
          <a:p>
            <a:r>
              <a:rPr lang="en-US" altLang="ko-KR" sz="1600" b="1" dirty="0"/>
              <a:t>Welcoming </a:t>
            </a:r>
            <a:r>
              <a:rPr lang="en-US" altLang="ko-KR" sz="1600" dirty="0"/>
              <a:t>– open, accessible, friendly to all.</a:t>
            </a:r>
          </a:p>
          <a:p>
            <a:pPr marL="285750" indent="-285750">
              <a:lnSpc>
                <a:spcPct val="150000"/>
              </a:lnSpc>
              <a:buFontTx/>
              <a:buChar char="-"/>
            </a:pPr>
            <a:endParaRPr lang="ko-KR" altLang="en-US" sz="1600" dirty="0">
              <a:latin typeface="KoPub돋움체 Bold" panose="02020603020101020101" pitchFamily="18" charset="-127"/>
              <a:ea typeface="KoPub돋움체 Bold" panose="02020603020101020101" pitchFamily="18" charset="-127"/>
            </a:endParaRPr>
          </a:p>
        </p:txBody>
      </p:sp>
      <p:pic>
        <p:nvPicPr>
          <p:cNvPr id="17410" name="Picture 2" descr="Newcastle &amp; Gateshead Logo - Click here to go to the Corporate hom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403" y="5638801"/>
            <a:ext cx="2160498" cy="112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586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ONE(One North East)</a:t>
            </a:r>
          </a:p>
        </p:txBody>
      </p:sp>
      <p:sp>
        <p:nvSpPr>
          <p:cNvPr id="23" name="TextBox 22"/>
          <p:cNvSpPr txBox="1"/>
          <p:nvPr/>
        </p:nvSpPr>
        <p:spPr>
          <a:xfrm>
            <a:off x="152400" y="1222782"/>
            <a:ext cx="8826500" cy="4154984"/>
          </a:xfrm>
          <a:prstGeom prst="rect">
            <a:avLst/>
          </a:prstGeom>
          <a:noFill/>
        </p:spPr>
        <p:txBody>
          <a:bodyPr wrap="square" rtlCol="0">
            <a:spAutoFit/>
          </a:bodyPr>
          <a:lstStyle/>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One North East was created in 1999, as one of 8 Regional Development Agencies established to transform the English regions through sustainable economic development.  </a:t>
            </a: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Since that time One North East has led the economic regeneration and development of the north east of England, making a significant contribution to the improving prospects of our region both economically and physically. </a:t>
            </a: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In June 2010 the coalition Government announced the abolition of the Regional Development Agencies.  As a result One North East ceases operation on 31st March 2012.</a:t>
            </a:r>
          </a:p>
          <a:p>
            <a:pPr marL="285750" indent="-285750">
              <a:lnSpc>
                <a:spcPct val="150000"/>
              </a:lnSpc>
              <a:buFontTx/>
              <a:buChar char="-"/>
            </a:pPr>
            <a:endParaRPr lang="en-US" altLang="ko-KR" sz="1600" dirty="0">
              <a:latin typeface="KoPub돋움체 Bold" panose="02020603020101020101" pitchFamily="18" charset="-127"/>
              <a:ea typeface="KoPub돋움체 Bold" panose="02020603020101020101" pitchFamily="18" charset="-127"/>
            </a:endParaRP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Total Investment: 4</a:t>
            </a:r>
            <a:r>
              <a:rPr lang="ko-KR" altLang="en-US" sz="1600" dirty="0" smtClean="0">
                <a:latin typeface="KoPub돋움체 Bold" panose="02020603020101020101" pitchFamily="18" charset="-127"/>
                <a:ea typeface="KoPub돋움체 Bold" panose="02020603020101020101" pitchFamily="18" charset="-127"/>
              </a:rPr>
              <a:t>조 </a:t>
            </a:r>
            <a:r>
              <a:rPr lang="en-US" altLang="ko-KR" sz="1600" dirty="0" smtClean="0">
                <a:latin typeface="KoPub돋움체 Bold" panose="02020603020101020101" pitchFamily="18" charset="-127"/>
                <a:ea typeface="KoPub돋움체 Bold" panose="02020603020101020101" pitchFamily="18" charset="-127"/>
              </a:rPr>
              <a:t>8,533</a:t>
            </a:r>
            <a:r>
              <a:rPr lang="ko-KR" altLang="en-US" sz="1600" dirty="0" err="1" smtClean="0">
                <a:latin typeface="KoPub돋움체 Bold" panose="02020603020101020101" pitchFamily="18" charset="-127"/>
                <a:ea typeface="KoPub돋움체 Bold" panose="02020603020101020101" pitchFamily="18" charset="-127"/>
              </a:rPr>
              <a:t>억원</a:t>
            </a:r>
            <a:r>
              <a:rPr lang="ko-KR" altLang="en-US" sz="1600" dirty="0">
                <a:latin typeface="KoPub돋움체 Bold" panose="02020603020101020101" pitchFamily="18" charset="-127"/>
                <a:ea typeface="KoPub돋움체 Bold" panose="02020603020101020101" pitchFamily="18" charset="-127"/>
              </a:rPr>
              <a:t> </a:t>
            </a:r>
            <a:r>
              <a:rPr lang="en-US" altLang="ko-KR" sz="1600" dirty="0" smtClean="0">
                <a:latin typeface="KoPub돋움체 Bold" panose="02020603020101020101" pitchFamily="18" charset="-127"/>
                <a:ea typeface="KoPub돋움체 Bold" panose="02020603020101020101" pitchFamily="18" charset="-127"/>
              </a:rPr>
              <a:t>(2.7billion pounds)</a:t>
            </a: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4.5 pounds profit from every 1 pound</a:t>
            </a: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0.16 new jobs, 0.19 new business created</a:t>
            </a:r>
            <a:endParaRPr lang="ko-KR" altLang="en-US" sz="1600" dirty="0">
              <a:latin typeface="KoPub돋움체 Bold" panose="02020603020101020101" pitchFamily="18" charset="-127"/>
              <a:ea typeface="KoPub돋움체 Bold" panose="02020603020101020101" pitchFamily="18" charset="-127"/>
            </a:endParaRPr>
          </a:p>
        </p:txBody>
      </p:sp>
      <p:pic>
        <p:nvPicPr>
          <p:cNvPr id="17412" name="Picture 4" descr="One North East -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5929312"/>
            <a:ext cx="1409700" cy="70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27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0" y="728673"/>
            <a:ext cx="7772400" cy="2115666"/>
          </a:xfrm>
        </p:spPr>
        <p:txBody>
          <a:bodyPr>
            <a:normAutofit/>
          </a:bodyPr>
          <a:lstStyle/>
          <a:p>
            <a:r>
              <a:rPr lang="en-US" altLang="ko-KR" sz="3000" b="1" dirty="0">
                <a:latin typeface="KoPub돋움체 Bold" panose="02020603020101020101" pitchFamily="18" charset="-127"/>
                <a:ea typeface="KoPub돋움체 Bold" panose="02020603020101020101" pitchFamily="18" charset="-127"/>
              </a:rPr>
              <a:t>V</a:t>
            </a:r>
            <a:r>
              <a:rPr lang="en-US" altLang="ko-KR" sz="3000" b="1" dirty="0" smtClean="0">
                <a:latin typeface="KoPub돋움체 Bold" panose="02020603020101020101" pitchFamily="18" charset="-127"/>
                <a:ea typeface="KoPub돋움체 Bold" panose="02020603020101020101" pitchFamily="18" charset="-127"/>
              </a:rPr>
              <a:t>. </a:t>
            </a:r>
            <a:r>
              <a:rPr lang="en-US" altLang="ko-KR" sz="3000" b="1" dirty="0" err="1" smtClean="0">
                <a:latin typeface="KoPub돋움체 Bold" panose="02020603020101020101" pitchFamily="18" charset="-127"/>
                <a:ea typeface="KoPub돋움체 Bold" panose="02020603020101020101" pitchFamily="18" charset="-127"/>
              </a:rPr>
              <a:t>Gateshead</a:t>
            </a:r>
            <a:r>
              <a:rPr lang="en-US" altLang="ko-KR" sz="3000" b="1" dirty="0" smtClean="0">
                <a:latin typeface="KoPub돋움체 Bold" panose="02020603020101020101" pitchFamily="18" charset="-127"/>
                <a:ea typeface="KoPub돋움체 Bold" panose="02020603020101020101" pitchFamily="18" charset="-127"/>
              </a:rPr>
              <a:t> Regeneration: Evaluation</a:t>
            </a:r>
            <a:endParaRPr lang="ko-KR" altLang="en-US" sz="3000" b="1" dirty="0">
              <a:latin typeface="KoPub돋움체 Bold" panose="02020603020101020101" pitchFamily="18" charset="-127"/>
              <a:ea typeface="KoPub돋움체 Bold" panose="02020603020101020101" pitchFamily="18" charset="-127"/>
            </a:endParaRPr>
          </a:p>
        </p:txBody>
      </p:sp>
      <p:sp>
        <p:nvSpPr>
          <p:cNvPr id="6" name="직사각형 5"/>
          <p:cNvSpPr/>
          <p:nvPr/>
        </p:nvSpPr>
        <p:spPr>
          <a:xfrm>
            <a:off x="0" y="2852936"/>
            <a:ext cx="792000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1584137" y="1763647"/>
            <a:ext cx="3573017"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081162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Evaluation</a:t>
            </a:r>
          </a:p>
        </p:txBody>
      </p:sp>
      <p:sp>
        <p:nvSpPr>
          <p:cNvPr id="23" name="TextBox 22"/>
          <p:cNvSpPr txBox="1"/>
          <p:nvPr/>
        </p:nvSpPr>
        <p:spPr>
          <a:xfrm>
            <a:off x="123224" y="1303794"/>
            <a:ext cx="8826500" cy="2677656"/>
          </a:xfrm>
          <a:prstGeom prst="rect">
            <a:avLst/>
          </a:prstGeom>
          <a:noFill/>
        </p:spPr>
        <p:txBody>
          <a:bodyPr wrap="square" rtlCol="0">
            <a:spAutoFit/>
          </a:bodyPr>
          <a:lstStyle/>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1. Population Increase</a:t>
            </a: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1981~2000: </a:t>
            </a:r>
            <a:r>
              <a:rPr lang="en-US" altLang="ko-KR" sz="1600" dirty="0" err="1" smtClean="0">
                <a:latin typeface="KoPub돋움체 Bold" panose="02020603020101020101" pitchFamily="18" charset="-127"/>
                <a:ea typeface="KoPub돋움체 Bold" panose="02020603020101020101" pitchFamily="18" charset="-127"/>
              </a:rPr>
              <a:t>Gateshead</a:t>
            </a:r>
            <a:r>
              <a:rPr lang="en-US" altLang="ko-KR" sz="1600" dirty="0" smtClean="0">
                <a:latin typeface="KoPub돋움체 Bold" panose="02020603020101020101" pitchFamily="18" charset="-127"/>
                <a:ea typeface="KoPub돋움체 Bold" panose="02020603020101020101" pitchFamily="18" charset="-127"/>
              </a:rPr>
              <a:t>(-7%), Newcastle(-5%)</a:t>
            </a: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Increased up to 190,000(G), 290,000(N)</a:t>
            </a:r>
            <a:endParaRPr lang="en-US" altLang="ko-KR" sz="1600" dirty="0">
              <a:latin typeface="KoPub돋움체 Bold" panose="02020603020101020101" pitchFamily="18" charset="-127"/>
              <a:ea typeface="KoPub돋움체 Bold" panose="02020603020101020101" pitchFamily="18" charset="-127"/>
            </a:endParaRPr>
          </a:p>
          <a:p>
            <a:pPr marL="285750" indent="-285750">
              <a:lnSpc>
                <a:spcPct val="150000"/>
              </a:lnSpc>
              <a:buFontTx/>
              <a:buChar char="-"/>
            </a:pPr>
            <a:endParaRPr lang="en-US" altLang="ko-KR" sz="1600" dirty="0" smtClean="0">
              <a:latin typeface="KoPub돋움체 Bold" panose="02020603020101020101" pitchFamily="18" charset="-127"/>
              <a:ea typeface="KoPub돋움체 Bold" panose="02020603020101020101" pitchFamily="18" charset="-127"/>
            </a:endParaRP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2. Number of Visitors</a:t>
            </a: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Economic value</a:t>
            </a:r>
          </a:p>
          <a:p>
            <a:pPr marL="285750" indent="-285750">
              <a:lnSpc>
                <a:spcPct val="150000"/>
              </a:lnSpc>
              <a:buFontTx/>
              <a:buChar char="-"/>
            </a:pPr>
            <a:endParaRPr lang="ko-KR" altLang="en-US" sz="1600" dirty="0">
              <a:latin typeface="KoPub돋움체 Bold" panose="02020603020101020101" pitchFamily="18" charset="-127"/>
              <a:ea typeface="KoPub돋움체 Bold" panose="02020603020101020101" pitchFamily="18" charset="-127"/>
            </a:endParaRPr>
          </a:p>
        </p:txBody>
      </p:sp>
      <p:pic>
        <p:nvPicPr>
          <p:cNvPr id="1026" name="Picture 2" descr="https://englishlakesblog.files.wordpress.com/2015/05/visitengland-awards-sage-gateshead.jpg?w=702&amp;h=4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3981450"/>
            <a:ext cx="4314825" cy="28765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i.guim.co.uk/img/static/sys-images/guardian/About/General/2012/12/8/1354974198274/Visitors-to-the-Baltic-ga-011.jpg?w=620&amp;q=85&amp;auto=format&amp;sharp=10&amp;s=4f9efecce44ff67ab8f5ef2816d77ab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5" name="그림 4"/>
          <p:cNvPicPr>
            <a:picLocks noChangeAspect="1"/>
          </p:cNvPicPr>
          <p:nvPr/>
        </p:nvPicPr>
        <p:blipFill>
          <a:blip r:embed="rId4"/>
          <a:stretch>
            <a:fillRect/>
          </a:stretch>
        </p:blipFill>
        <p:spPr>
          <a:xfrm>
            <a:off x="-1" y="3981451"/>
            <a:ext cx="4794250" cy="2876550"/>
          </a:xfrm>
          <a:prstGeom prst="rect">
            <a:avLst/>
          </a:prstGeom>
        </p:spPr>
      </p:pic>
    </p:spTree>
    <p:extLst>
      <p:ext uri="{BB962C8B-B14F-4D97-AF65-F5344CB8AC3E}">
        <p14:creationId xmlns:p14="http://schemas.microsoft.com/office/powerpoint/2010/main" val="3234902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171185" y="760129"/>
            <a:ext cx="7772400" cy="2115666"/>
          </a:xfrm>
        </p:spPr>
        <p:txBody>
          <a:bodyPr>
            <a:normAutofit/>
          </a:bodyPr>
          <a:lstStyle/>
          <a:p>
            <a:r>
              <a:rPr lang="en-US" altLang="ko-KR" sz="3000" b="1" dirty="0" smtClean="0">
                <a:latin typeface="KoPub돋움체 Bold" panose="02020603020101020101" pitchFamily="18" charset="-127"/>
                <a:ea typeface="KoPub돋움체 Bold" panose="02020603020101020101" pitchFamily="18" charset="-127"/>
              </a:rPr>
              <a:t>VI. </a:t>
            </a:r>
            <a:r>
              <a:rPr lang="en-US" altLang="ko-KR" sz="3000" b="1" dirty="0" smtClean="0">
                <a:latin typeface="KoPub돋움체 Bold" panose="02020603020101020101" pitchFamily="18" charset="-127"/>
                <a:ea typeface="KoPub돋움체 Bold" panose="02020603020101020101" pitchFamily="18" charset="-127"/>
              </a:rPr>
              <a:t>Conclusion</a:t>
            </a:r>
            <a:endParaRPr lang="ko-KR" altLang="en-US" sz="3000" b="1" dirty="0">
              <a:latin typeface="KoPub돋움체 Bold" panose="02020603020101020101" pitchFamily="18" charset="-127"/>
              <a:ea typeface="KoPub돋움체 Bold" panose="02020603020101020101" pitchFamily="18" charset="-127"/>
            </a:endParaRPr>
          </a:p>
        </p:txBody>
      </p:sp>
      <p:sp>
        <p:nvSpPr>
          <p:cNvPr id="6" name="직사각형 5"/>
          <p:cNvSpPr/>
          <p:nvPr/>
        </p:nvSpPr>
        <p:spPr>
          <a:xfrm>
            <a:off x="0" y="2852936"/>
            <a:ext cx="792000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1584137" y="1763647"/>
            <a:ext cx="3573017"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64158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Conclusion</a:t>
            </a:r>
          </a:p>
        </p:txBody>
      </p:sp>
      <p:sp>
        <p:nvSpPr>
          <p:cNvPr id="10" name="TextBox 9"/>
          <p:cNvSpPr txBox="1"/>
          <p:nvPr/>
        </p:nvSpPr>
        <p:spPr>
          <a:xfrm>
            <a:off x="123224" y="1303794"/>
            <a:ext cx="8826500" cy="3785652"/>
          </a:xfrm>
          <a:prstGeom prst="rect">
            <a:avLst/>
          </a:prstGeom>
          <a:noFill/>
        </p:spPr>
        <p:txBody>
          <a:bodyPr wrap="square" rtlCol="0">
            <a:spAutoFit/>
          </a:bodyPr>
          <a:lstStyle/>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1. </a:t>
            </a:r>
            <a:r>
              <a:rPr lang="en-US" altLang="ko-KR" sz="1600" dirty="0" smtClean="0">
                <a:latin typeface="KoPub돋움체 Bold" panose="02020603020101020101" pitchFamily="18" charset="-127"/>
                <a:ea typeface="KoPub돋움체 Bold" panose="02020603020101020101" pitchFamily="18" charset="-127"/>
              </a:rPr>
              <a:t>Its </a:t>
            </a:r>
            <a:r>
              <a:rPr lang="en-US" altLang="ko-KR" sz="1600" dirty="0" smtClean="0">
                <a:latin typeface="KoPub돋움체 Bold" panose="02020603020101020101" pitchFamily="18" charset="-127"/>
                <a:ea typeface="KoPub돋움체 Bold" panose="02020603020101020101" pitchFamily="18" charset="-127"/>
              </a:rPr>
              <a:t>success came from long-time efforts</a:t>
            </a:r>
          </a:p>
          <a:p>
            <a:pPr marL="285750" indent="-285750">
              <a:lnSpc>
                <a:spcPct val="150000"/>
              </a:lnSpc>
              <a:buFontTx/>
              <a:buChar char="-"/>
            </a:pPr>
            <a:endParaRPr lang="en-US" altLang="ko-KR" sz="1600" dirty="0">
              <a:latin typeface="KoPub돋움체 Bold" panose="02020603020101020101" pitchFamily="18" charset="-127"/>
              <a:ea typeface="KoPub돋움체 Bold" panose="02020603020101020101" pitchFamily="18" charset="-127"/>
            </a:endParaRP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2. Cooperation between cities &amp; strong leadership is a key factor</a:t>
            </a:r>
          </a:p>
          <a:p>
            <a:pPr marL="285750" indent="-285750">
              <a:lnSpc>
                <a:spcPct val="150000"/>
              </a:lnSpc>
              <a:buFontTx/>
              <a:buChar char="-"/>
            </a:pPr>
            <a:endParaRPr lang="en-US" altLang="ko-KR" sz="1600" dirty="0">
              <a:latin typeface="KoPub돋움체 Bold" panose="02020603020101020101" pitchFamily="18" charset="-127"/>
              <a:ea typeface="KoPub돋움체 Bold" panose="02020603020101020101" pitchFamily="18" charset="-127"/>
            </a:endParaRP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3. Its ways of utilizing local assets</a:t>
            </a:r>
          </a:p>
          <a:p>
            <a:pPr marL="285750" indent="-285750">
              <a:lnSpc>
                <a:spcPct val="150000"/>
              </a:lnSpc>
              <a:buFontTx/>
              <a:buChar char="-"/>
            </a:pPr>
            <a:endParaRPr lang="en-US" altLang="ko-KR" sz="1600" dirty="0">
              <a:latin typeface="KoPub돋움체 Bold" panose="02020603020101020101" pitchFamily="18" charset="-127"/>
              <a:ea typeface="KoPub돋움체 Bold" panose="02020603020101020101" pitchFamily="18" charset="-127"/>
            </a:endParaRP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4. Continuing small achievements to a big apple</a:t>
            </a:r>
          </a:p>
          <a:p>
            <a:pPr marL="285750" indent="-285750">
              <a:lnSpc>
                <a:spcPct val="150000"/>
              </a:lnSpc>
              <a:buFontTx/>
              <a:buChar char="-"/>
            </a:pPr>
            <a:endParaRPr lang="en-US" altLang="ko-KR" sz="1600" dirty="0">
              <a:latin typeface="KoPub돋움체 Bold" panose="02020603020101020101" pitchFamily="18" charset="-127"/>
              <a:ea typeface="KoPub돋움체 Bold" panose="02020603020101020101" pitchFamily="18" charset="-127"/>
            </a:endParaRPr>
          </a:p>
          <a:p>
            <a:pPr marL="285750" indent="-285750">
              <a:lnSpc>
                <a:spcPct val="150000"/>
              </a:lnSpc>
              <a:buFontTx/>
              <a:buChar char="-"/>
            </a:pPr>
            <a:r>
              <a:rPr lang="en-US" altLang="ko-KR" sz="1600" dirty="0" smtClean="0">
                <a:latin typeface="KoPub돋움체 Bold" panose="02020603020101020101" pitchFamily="18" charset="-127"/>
                <a:ea typeface="KoPub돋움체 Bold" panose="02020603020101020101" pitchFamily="18" charset="-127"/>
              </a:rPr>
              <a:t>5. City marketing through cultural model was successive  </a:t>
            </a:r>
          </a:p>
          <a:p>
            <a:pPr marL="285750" indent="-285750">
              <a:lnSpc>
                <a:spcPct val="150000"/>
              </a:lnSpc>
              <a:buFontTx/>
              <a:buChar char="-"/>
            </a:pPr>
            <a:endParaRPr lang="ko-KR" altLang="en-US" sz="1600" dirty="0">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3250054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013254" y="736696"/>
            <a:ext cx="7772400" cy="2115666"/>
          </a:xfrm>
        </p:spPr>
        <p:txBody>
          <a:bodyPr>
            <a:normAutofit/>
          </a:bodyPr>
          <a:lstStyle/>
          <a:p>
            <a:r>
              <a:rPr lang="en-US" altLang="ko-KR" sz="3000" b="1" dirty="0" smtClean="0">
                <a:latin typeface="KoPub돋움체 Bold" panose="02020603020101020101" pitchFamily="18" charset="-127"/>
                <a:ea typeface="KoPub돋움체 Bold" panose="02020603020101020101" pitchFamily="18" charset="-127"/>
              </a:rPr>
              <a:t>VI</a:t>
            </a:r>
            <a:r>
              <a:rPr lang="en-US" altLang="ko-KR" sz="3000" b="1" dirty="0">
                <a:latin typeface="KoPub돋움체 Bold" panose="02020603020101020101" pitchFamily="18" charset="-127"/>
                <a:ea typeface="KoPub돋움체 Bold" panose="02020603020101020101" pitchFamily="18" charset="-127"/>
              </a:rPr>
              <a:t>I</a:t>
            </a:r>
            <a:r>
              <a:rPr lang="en-US" altLang="ko-KR" sz="3000" b="1" dirty="0" smtClean="0">
                <a:latin typeface="KoPub돋움체 Bold" panose="02020603020101020101" pitchFamily="18" charset="-127"/>
                <a:ea typeface="KoPub돋움체 Bold" panose="02020603020101020101" pitchFamily="18" charset="-127"/>
              </a:rPr>
              <a:t>. The Future </a:t>
            </a:r>
            <a:r>
              <a:rPr lang="en-US" altLang="ko-KR" sz="3000" b="1" dirty="0" smtClean="0">
                <a:latin typeface="KoPub돋움체 Bold" panose="02020603020101020101" pitchFamily="18" charset="-127"/>
                <a:ea typeface="KoPub돋움체 Bold" panose="02020603020101020101" pitchFamily="18" charset="-127"/>
              </a:rPr>
              <a:t>of </a:t>
            </a:r>
            <a:r>
              <a:rPr lang="en-US" altLang="ko-KR" sz="3000" b="1" dirty="0" err="1" smtClean="0">
                <a:latin typeface="KoPub돋움체 Bold" panose="02020603020101020101" pitchFamily="18" charset="-127"/>
                <a:ea typeface="KoPub돋움체 Bold" panose="02020603020101020101" pitchFamily="18" charset="-127"/>
              </a:rPr>
              <a:t>Gateshead</a:t>
            </a:r>
            <a:endParaRPr lang="ko-KR" altLang="en-US" sz="3000" b="1" dirty="0">
              <a:latin typeface="KoPub돋움체 Bold" panose="02020603020101020101" pitchFamily="18" charset="-127"/>
              <a:ea typeface="KoPub돋움체 Bold" panose="02020603020101020101" pitchFamily="18" charset="-127"/>
            </a:endParaRPr>
          </a:p>
        </p:txBody>
      </p:sp>
      <p:sp>
        <p:nvSpPr>
          <p:cNvPr id="6" name="직사각형 5"/>
          <p:cNvSpPr/>
          <p:nvPr/>
        </p:nvSpPr>
        <p:spPr>
          <a:xfrm>
            <a:off x="0" y="2852936"/>
            <a:ext cx="792000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1584137" y="1763647"/>
            <a:ext cx="3573017"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86258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Vision 2030</a:t>
            </a:r>
          </a:p>
        </p:txBody>
      </p:sp>
      <p:pic>
        <p:nvPicPr>
          <p:cNvPr id="2" name="그림 1"/>
          <p:cNvPicPr>
            <a:picLocks noChangeAspect="1"/>
          </p:cNvPicPr>
          <p:nvPr/>
        </p:nvPicPr>
        <p:blipFill>
          <a:blip r:embed="rId2"/>
          <a:stretch>
            <a:fillRect/>
          </a:stretch>
        </p:blipFill>
        <p:spPr>
          <a:xfrm>
            <a:off x="682625" y="1013254"/>
            <a:ext cx="8016875" cy="5936714"/>
          </a:xfrm>
          <a:prstGeom prst="rect">
            <a:avLst/>
          </a:prstGeom>
        </p:spPr>
      </p:pic>
    </p:spTree>
    <p:extLst>
      <p:ext uri="{BB962C8B-B14F-4D97-AF65-F5344CB8AC3E}">
        <p14:creationId xmlns:p14="http://schemas.microsoft.com/office/powerpoint/2010/main" val="3722062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024058" y="775541"/>
            <a:ext cx="7772400" cy="2115666"/>
          </a:xfrm>
        </p:spPr>
        <p:txBody>
          <a:bodyPr>
            <a:normAutofit/>
          </a:bodyPr>
          <a:lstStyle/>
          <a:p>
            <a:r>
              <a:rPr lang="en-US" altLang="ko-KR" sz="3000" b="1" dirty="0" smtClean="0">
                <a:latin typeface="KoPub돋움체 Bold" panose="02020603020101020101" pitchFamily="18" charset="-127"/>
                <a:ea typeface="KoPub돋움체 Bold" panose="02020603020101020101" pitchFamily="18" charset="-127"/>
              </a:rPr>
              <a:t>I. Background</a:t>
            </a:r>
            <a:endParaRPr lang="ko-KR" altLang="en-US" sz="3000" b="1" dirty="0">
              <a:latin typeface="KoPub돋움체 Bold" panose="02020603020101020101" pitchFamily="18" charset="-127"/>
              <a:ea typeface="KoPub돋움체 Bold" panose="02020603020101020101" pitchFamily="18" charset="-127"/>
            </a:endParaRPr>
          </a:p>
        </p:txBody>
      </p:sp>
      <p:sp>
        <p:nvSpPr>
          <p:cNvPr id="6" name="직사각형 5"/>
          <p:cNvSpPr/>
          <p:nvPr/>
        </p:nvSpPr>
        <p:spPr>
          <a:xfrm>
            <a:off x="0" y="2852936"/>
            <a:ext cx="6084168"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1584137" y="1763647"/>
            <a:ext cx="3573017"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81499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Quay Masterplan</a:t>
            </a:r>
          </a:p>
        </p:txBody>
      </p:sp>
      <p:pic>
        <p:nvPicPr>
          <p:cNvPr id="4" name="그림 3"/>
          <p:cNvPicPr>
            <a:picLocks noChangeAspect="1"/>
          </p:cNvPicPr>
          <p:nvPr/>
        </p:nvPicPr>
        <p:blipFill>
          <a:blip r:embed="rId2"/>
          <a:stretch>
            <a:fillRect/>
          </a:stretch>
        </p:blipFill>
        <p:spPr>
          <a:xfrm>
            <a:off x="567123" y="1300162"/>
            <a:ext cx="7900602" cy="5363827"/>
          </a:xfrm>
          <a:prstGeom prst="rect">
            <a:avLst/>
          </a:prstGeom>
        </p:spPr>
      </p:pic>
    </p:spTree>
    <p:extLst>
      <p:ext uri="{BB962C8B-B14F-4D97-AF65-F5344CB8AC3E}">
        <p14:creationId xmlns:p14="http://schemas.microsoft.com/office/powerpoint/2010/main" val="2823317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Quay Masterplan</a:t>
            </a:r>
          </a:p>
        </p:txBody>
      </p:sp>
      <p:pic>
        <p:nvPicPr>
          <p:cNvPr id="2" name="그림 1"/>
          <p:cNvPicPr>
            <a:picLocks noChangeAspect="1"/>
          </p:cNvPicPr>
          <p:nvPr/>
        </p:nvPicPr>
        <p:blipFill>
          <a:blip r:embed="rId2"/>
          <a:stretch>
            <a:fillRect/>
          </a:stretch>
        </p:blipFill>
        <p:spPr>
          <a:xfrm>
            <a:off x="123825" y="1055488"/>
            <a:ext cx="4200525" cy="5762010"/>
          </a:xfrm>
          <a:prstGeom prst="rect">
            <a:avLst/>
          </a:prstGeom>
        </p:spPr>
      </p:pic>
      <p:pic>
        <p:nvPicPr>
          <p:cNvPr id="8" name="그림 7"/>
          <p:cNvPicPr>
            <a:picLocks noChangeAspect="1"/>
          </p:cNvPicPr>
          <p:nvPr/>
        </p:nvPicPr>
        <p:blipFill>
          <a:blip r:embed="rId3"/>
          <a:stretch>
            <a:fillRect/>
          </a:stretch>
        </p:blipFill>
        <p:spPr>
          <a:xfrm>
            <a:off x="4400550" y="3739750"/>
            <a:ext cx="4743450" cy="3077747"/>
          </a:xfrm>
          <a:prstGeom prst="rect">
            <a:avLst/>
          </a:prstGeom>
        </p:spPr>
      </p:pic>
      <p:pic>
        <p:nvPicPr>
          <p:cNvPr id="9" name="그림 8"/>
          <p:cNvPicPr>
            <a:picLocks noChangeAspect="1"/>
          </p:cNvPicPr>
          <p:nvPr/>
        </p:nvPicPr>
        <p:blipFill>
          <a:blip r:embed="rId4"/>
          <a:stretch>
            <a:fillRect/>
          </a:stretch>
        </p:blipFill>
        <p:spPr>
          <a:xfrm>
            <a:off x="4400550" y="1128713"/>
            <a:ext cx="4743450" cy="2962546"/>
          </a:xfrm>
          <a:prstGeom prst="rect">
            <a:avLst/>
          </a:prstGeom>
        </p:spPr>
      </p:pic>
    </p:spTree>
    <p:extLst>
      <p:ext uri="{BB962C8B-B14F-4D97-AF65-F5344CB8AC3E}">
        <p14:creationId xmlns:p14="http://schemas.microsoft.com/office/powerpoint/2010/main" val="2534786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Quay Masterplan</a:t>
            </a:r>
          </a:p>
        </p:txBody>
      </p:sp>
      <p:pic>
        <p:nvPicPr>
          <p:cNvPr id="5" name="그림 4"/>
          <p:cNvPicPr>
            <a:picLocks noChangeAspect="1"/>
          </p:cNvPicPr>
          <p:nvPr/>
        </p:nvPicPr>
        <p:blipFill>
          <a:blip r:embed="rId2"/>
          <a:stretch>
            <a:fillRect/>
          </a:stretch>
        </p:blipFill>
        <p:spPr>
          <a:xfrm>
            <a:off x="211588" y="1114283"/>
            <a:ext cx="8855312" cy="5475987"/>
          </a:xfrm>
          <a:prstGeom prst="rect">
            <a:avLst/>
          </a:prstGeom>
        </p:spPr>
      </p:pic>
    </p:spTree>
    <p:extLst>
      <p:ext uri="{BB962C8B-B14F-4D97-AF65-F5344CB8AC3E}">
        <p14:creationId xmlns:p14="http://schemas.microsoft.com/office/powerpoint/2010/main" val="1192017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Quay Masterplan</a:t>
            </a:r>
          </a:p>
        </p:txBody>
      </p:sp>
      <p:pic>
        <p:nvPicPr>
          <p:cNvPr id="4" name="그림 3"/>
          <p:cNvPicPr>
            <a:picLocks noChangeAspect="1"/>
          </p:cNvPicPr>
          <p:nvPr/>
        </p:nvPicPr>
        <p:blipFill>
          <a:blip r:embed="rId2"/>
          <a:stretch>
            <a:fillRect/>
          </a:stretch>
        </p:blipFill>
        <p:spPr>
          <a:xfrm>
            <a:off x="271847" y="1114282"/>
            <a:ext cx="8732109" cy="5638671"/>
          </a:xfrm>
          <a:prstGeom prst="rect">
            <a:avLst/>
          </a:prstGeom>
        </p:spPr>
      </p:pic>
    </p:spTree>
    <p:extLst>
      <p:ext uri="{BB962C8B-B14F-4D97-AF65-F5344CB8AC3E}">
        <p14:creationId xmlns:p14="http://schemas.microsoft.com/office/powerpoint/2010/main" val="2240650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Quay Masterplan</a:t>
            </a:r>
          </a:p>
        </p:txBody>
      </p:sp>
      <p:pic>
        <p:nvPicPr>
          <p:cNvPr id="5" name="그림 4"/>
          <p:cNvPicPr>
            <a:picLocks noChangeAspect="1"/>
          </p:cNvPicPr>
          <p:nvPr/>
        </p:nvPicPr>
        <p:blipFill>
          <a:blip r:embed="rId2"/>
          <a:stretch>
            <a:fillRect/>
          </a:stretch>
        </p:blipFill>
        <p:spPr>
          <a:xfrm>
            <a:off x="4340034" y="1200078"/>
            <a:ext cx="4318953" cy="5648325"/>
          </a:xfrm>
          <a:prstGeom prst="rect">
            <a:avLst/>
          </a:prstGeom>
        </p:spPr>
      </p:pic>
      <p:pic>
        <p:nvPicPr>
          <p:cNvPr id="6" name="그림 5"/>
          <p:cNvPicPr>
            <a:picLocks noChangeAspect="1"/>
          </p:cNvPicPr>
          <p:nvPr/>
        </p:nvPicPr>
        <p:blipFill>
          <a:blip r:embed="rId3"/>
          <a:stretch>
            <a:fillRect/>
          </a:stretch>
        </p:blipFill>
        <p:spPr>
          <a:xfrm>
            <a:off x="271848" y="1190553"/>
            <a:ext cx="4096761" cy="5629275"/>
          </a:xfrm>
          <a:prstGeom prst="rect">
            <a:avLst/>
          </a:prstGeom>
        </p:spPr>
      </p:pic>
    </p:spTree>
    <p:extLst>
      <p:ext uri="{BB962C8B-B14F-4D97-AF65-F5344CB8AC3E}">
        <p14:creationId xmlns:p14="http://schemas.microsoft.com/office/powerpoint/2010/main" val="2474126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7090977" cy="584775"/>
          </a:xfrm>
          <a:prstGeom prst="rect">
            <a:avLst/>
          </a:prstGeom>
          <a:noFill/>
        </p:spPr>
        <p:txBody>
          <a:bodyPr wrap="square" rtlCol="0">
            <a:spAutoFit/>
          </a:bodyPr>
          <a:lstStyle/>
          <a:p>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Geography</a:t>
            </a:r>
          </a:p>
        </p:txBody>
      </p:sp>
      <p:sp>
        <p:nvSpPr>
          <p:cNvPr id="8" name="TextBox 7"/>
          <p:cNvSpPr txBox="1"/>
          <p:nvPr/>
        </p:nvSpPr>
        <p:spPr>
          <a:xfrm>
            <a:off x="181490" y="1231338"/>
            <a:ext cx="9094315" cy="3631763"/>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Located at The Tyne and Wear County</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Economic &amp; Geographic Hub of the North-east</a:t>
            </a:r>
          </a:p>
          <a:p>
            <a:pPr marL="285750" indent="-285750">
              <a:buFont typeface="Wingdings" panose="05000000000000000000" pitchFamily="2" charset="2"/>
              <a:buChar char="§"/>
            </a:pPr>
            <a:r>
              <a:rPr lang="en-US" altLang="ko-KR" dirty="0" err="1" smtClean="0">
                <a:latin typeface="KoPub돋움체 Medium" panose="02020603020101020101" pitchFamily="18" charset="-127"/>
                <a:ea typeface="KoPub돋움체 Medium" panose="02020603020101020101" pitchFamily="18" charset="-127"/>
                <a:cs typeface="helvetica" panose="020B0604020202020204" pitchFamily="34" charset="0"/>
              </a:rPr>
              <a:t>Gateshead</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 total area: 142</a:t>
            </a:r>
            <a:r>
              <a:rPr lang="ko-KR" altLang="en-US" dirty="0" smtClean="0">
                <a:latin typeface="KoPub돋움체 Medium" panose="02020603020101020101" pitchFamily="18" charset="-127"/>
                <a:ea typeface="KoPub돋움체 Medium" panose="02020603020101020101" pitchFamily="18" charset="-127"/>
                <a:cs typeface="helvetica" panose="020B0604020202020204" pitchFamily="34" charset="0"/>
              </a:rPr>
              <a:t>㎢ </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(Similar to </a:t>
            </a:r>
            <a:r>
              <a:rPr lang="en-US" altLang="ko-KR" dirty="0" err="1" smtClean="0">
                <a:latin typeface="KoPub돋움체 Medium" panose="02020603020101020101" pitchFamily="18" charset="-127"/>
                <a:ea typeface="KoPub돋움체 Medium" panose="02020603020101020101" pitchFamily="18" charset="-127"/>
                <a:cs typeface="helvetica" panose="020B0604020202020204" pitchFamily="34" charset="0"/>
              </a:rPr>
              <a:t>Sungnam</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-Si, Korea)</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2/3: Urban Area, 1/3: Rural Area</a:t>
            </a:r>
          </a:p>
          <a:p>
            <a:pPr marL="285750" indent="-285750">
              <a:buFont typeface="Wingdings" panose="05000000000000000000" pitchFamily="2" charset="2"/>
              <a:buChar char="§"/>
            </a:pPr>
            <a:endParaRPr lang="en-US" altLang="ko-KR" sz="1600" dirty="0" smtClean="0">
              <a:latin typeface="KoPub돋움체 Medium" panose="02020603020101020101" pitchFamily="18" charset="-127"/>
              <a:ea typeface="KoPub돋움체 Medium" panose="02020603020101020101" pitchFamily="18" charset="-127"/>
              <a:cs typeface="helvetica" panose="020B0604020202020204" pitchFamily="34" charset="0"/>
            </a:endParaRPr>
          </a:p>
          <a:p>
            <a:pPr marL="742950" lvl="1" indent="-285750">
              <a:buFont typeface="Wingdings" panose="05000000000000000000" pitchFamily="2" charset="2"/>
              <a:buChar char="§"/>
            </a:pPr>
            <a:endParaRPr lang="en-US" altLang="ko-KR" sz="1600" dirty="0" smtClean="0">
              <a:latin typeface="KoPub돋움체 Medium" panose="02020603020101020101" pitchFamily="18" charset="-127"/>
              <a:ea typeface="KoPub돋움체 Medium" panose="02020603020101020101" pitchFamily="18" charset="-127"/>
              <a:cs typeface="helvetica" panose="020B0604020202020204" pitchFamily="34" charset="0"/>
            </a:endParaRPr>
          </a:p>
          <a:p>
            <a:pPr marL="742950" lvl="1" indent="-285750">
              <a:buFont typeface="Wingdings" panose="05000000000000000000" pitchFamily="2" charset="2"/>
              <a:buChar char="§"/>
            </a:pPr>
            <a:endParaRPr lang="en-US" altLang="ko-KR" dirty="0">
              <a:latin typeface="KoPub돋움체 Medium" panose="02020603020101020101" pitchFamily="18" charset="-127"/>
              <a:ea typeface="KoPub돋움체 Medium" panose="02020603020101020101" pitchFamily="18" charset="-127"/>
              <a:cs typeface="helvetica" panose="020B0604020202020204" pitchFamily="34" charset="0"/>
            </a:endParaRPr>
          </a:p>
          <a:p>
            <a:pPr marL="285750" indent="-285750">
              <a:buFont typeface="Wingdings" panose="05000000000000000000" pitchFamily="2" charset="2"/>
              <a:buChar char="§"/>
            </a:pPr>
            <a:endPar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endParaRPr>
          </a:p>
          <a:p>
            <a:pPr marL="285750" indent="-285750">
              <a:buFont typeface="Wingdings" panose="05000000000000000000" pitchFamily="2" charset="2"/>
              <a:buChar char="§"/>
            </a:pPr>
            <a:endParaRPr lang="en-US" altLang="ko-KR" dirty="0">
              <a:latin typeface="KoPub돋움체 Medium" panose="02020603020101020101" pitchFamily="18" charset="-127"/>
              <a:ea typeface="KoPub돋움체 Medium" panose="02020603020101020101" pitchFamily="18" charset="-127"/>
              <a:cs typeface="helvetica" panose="020B0604020202020204" pitchFamily="34" charset="0"/>
            </a:endParaRPr>
          </a:p>
          <a:p>
            <a:pPr marL="742950" lvl="1" indent="-285750">
              <a:buFont typeface="Wingdings" panose="05000000000000000000" pitchFamily="2" charset="2"/>
              <a:buChar char="§"/>
            </a:pPr>
            <a:endPar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endParaRPr>
          </a:p>
          <a:p>
            <a:pPr marL="285750" indent="-285750">
              <a:buFont typeface="Wingdings" panose="05000000000000000000" pitchFamily="2" charset="2"/>
              <a:buChar char="§"/>
            </a:pPr>
            <a:endPar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endParaRPr>
          </a:p>
          <a:p>
            <a:pPr marL="285750" indent="-285750">
              <a:buFont typeface="Wingdings" panose="05000000000000000000" pitchFamily="2" charset="2"/>
              <a:buChar char="§"/>
            </a:pPr>
            <a:endPar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endParaRPr>
          </a:p>
          <a:p>
            <a:pPr marL="285750" indent="-285750">
              <a:buFont typeface="Wingdings" panose="05000000000000000000" pitchFamily="2" charset="2"/>
              <a:buChar char="§"/>
            </a:pPr>
            <a:endParaRPr lang="en-US" altLang="ko-KR" dirty="0">
              <a:latin typeface="KoPub돋움체 Medium" panose="02020603020101020101" pitchFamily="18" charset="-127"/>
              <a:ea typeface="KoPub돋움체 Medium" panose="02020603020101020101" pitchFamily="18" charset="-127"/>
              <a:cs typeface="helvetica" panose="020B0604020202020204" pitchFamily="34" charset="0"/>
            </a:endParaRPr>
          </a:p>
        </p:txBody>
      </p:sp>
      <p:pic>
        <p:nvPicPr>
          <p:cNvPr id="1026" name="Picture 2" descr="https://www.gateshead.gov.uk/TyneWearLieutenancy/Images/TyneWear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711" y="2552221"/>
            <a:ext cx="5382989" cy="4180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9/9c/Tyne_and_Wear_UK_locator_map_2010.svg/2000px-Tyne_and_Wear_UK_locator_map_2010.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90" y="2552221"/>
            <a:ext cx="3443434" cy="418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6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History of </a:t>
            </a:r>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&amp; Newcastle upon Tyne</a:t>
            </a:r>
          </a:p>
        </p:txBody>
      </p:sp>
      <p:sp>
        <p:nvSpPr>
          <p:cNvPr id="8" name="TextBox 7"/>
          <p:cNvSpPr txBox="1"/>
          <p:nvPr/>
        </p:nvSpPr>
        <p:spPr>
          <a:xfrm>
            <a:off x="460031" y="1422666"/>
            <a:ext cx="8362435" cy="2031325"/>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The history of </a:t>
            </a:r>
            <a:r>
              <a:rPr lang="en-US" altLang="ko-KR" dirty="0" err="1" smtClean="0">
                <a:latin typeface="KoPub돋움체 Medium" panose="02020603020101020101" pitchFamily="18" charset="-127"/>
                <a:ea typeface="KoPub돋움체 Medium" panose="02020603020101020101" pitchFamily="18" charset="-127"/>
                <a:cs typeface="helvetica" panose="020B0604020202020204" pitchFamily="34" charset="0"/>
              </a:rPr>
              <a:t>Gateshead</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 does not go so far</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Coal mine industry in the area started since 1344</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After 1576, the amount of coal mined annually increased 11 times for a hundred years -&gt; As a result, </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its </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population doubled to 5,500 </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Afterwards, the surge of the Industrial </a:t>
            </a:r>
            <a:r>
              <a:rPr lang="en-US" altLang="ko-KR" dirty="0">
                <a:latin typeface="KoPub돋움체 Medium" panose="02020603020101020101" pitchFamily="18" charset="-127"/>
                <a:ea typeface="KoPub돋움체 Medium" panose="02020603020101020101" pitchFamily="18" charset="-127"/>
                <a:cs typeface="helvetica" panose="020B0604020202020204" pitchFamily="34" charset="0"/>
              </a:rPr>
              <a:t>R</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evolution further expedited the prosper of the city, resulting in a 0.1 million population increase during the 19</a:t>
            </a:r>
            <a:r>
              <a:rPr lang="en-US" altLang="ko-KR" baseline="30000" dirty="0" smtClean="0">
                <a:latin typeface="KoPub돋움체 Medium" panose="02020603020101020101" pitchFamily="18" charset="-127"/>
                <a:ea typeface="KoPub돋움체 Medium" panose="02020603020101020101" pitchFamily="18" charset="-127"/>
                <a:cs typeface="helvetica" panose="020B0604020202020204" pitchFamily="34" charset="0"/>
              </a:rPr>
              <a:t>th</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 century</a:t>
            </a:r>
          </a:p>
        </p:txBody>
      </p:sp>
      <p:sp>
        <p:nvSpPr>
          <p:cNvPr id="10" name="모서리가 둥근 직사각형 9"/>
          <p:cNvSpPr/>
          <p:nvPr/>
        </p:nvSpPr>
        <p:spPr>
          <a:xfrm>
            <a:off x="361951" y="1266682"/>
            <a:ext cx="8401049" cy="2256400"/>
          </a:xfrm>
          <a:prstGeom prst="roundRect">
            <a:avLst>
              <a:gd name="adj" fmla="val 5208"/>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2" name="TextBox 1"/>
          <p:cNvSpPr txBox="1"/>
          <p:nvPr/>
        </p:nvSpPr>
        <p:spPr>
          <a:xfrm>
            <a:off x="3881437" y="1079821"/>
            <a:ext cx="1362075" cy="369332"/>
          </a:xfrm>
          <a:prstGeom prst="rect">
            <a:avLst/>
          </a:prstGeom>
          <a:solidFill>
            <a:schemeClr val="bg1"/>
          </a:solidFill>
        </p:spPr>
        <p:txBody>
          <a:bodyPr wrap="square" rtlCol="0">
            <a:spAutoFit/>
          </a:bodyPr>
          <a:lstStyle/>
          <a:p>
            <a:pPr algn="ctr"/>
            <a:r>
              <a:rPr lang="en-US" altLang="ko-KR" dirty="0" err="1" smtClean="0">
                <a:latin typeface="KoPub돋움체 Bold" panose="02020603020101020101" pitchFamily="18" charset="-127"/>
                <a:ea typeface="KoPub돋움체 Bold" panose="02020603020101020101" pitchFamily="18" charset="-127"/>
              </a:rPr>
              <a:t>Gateshead</a:t>
            </a:r>
            <a:endParaRPr lang="ko-KR" altLang="en-US" dirty="0">
              <a:latin typeface="KoPub돋움체 Bold" panose="02020603020101020101" pitchFamily="18" charset="-127"/>
              <a:ea typeface="KoPub돋움체 Bold" panose="02020603020101020101" pitchFamily="18" charset="-127"/>
            </a:endParaRPr>
          </a:p>
        </p:txBody>
      </p:sp>
      <p:sp>
        <p:nvSpPr>
          <p:cNvPr id="11" name="모서리가 둥근 직사각형 10"/>
          <p:cNvSpPr/>
          <p:nvPr/>
        </p:nvSpPr>
        <p:spPr>
          <a:xfrm>
            <a:off x="361951" y="3777677"/>
            <a:ext cx="8401049" cy="1384874"/>
          </a:xfrm>
          <a:prstGeom prst="roundRect">
            <a:avLst>
              <a:gd name="adj" fmla="val 5208"/>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2" name="TextBox 11"/>
          <p:cNvSpPr txBox="1"/>
          <p:nvPr/>
        </p:nvSpPr>
        <p:spPr>
          <a:xfrm>
            <a:off x="3278980" y="3623083"/>
            <a:ext cx="2566988" cy="369332"/>
          </a:xfrm>
          <a:prstGeom prst="rect">
            <a:avLst/>
          </a:prstGeom>
          <a:solidFill>
            <a:schemeClr val="bg1"/>
          </a:solidFill>
        </p:spPr>
        <p:txBody>
          <a:bodyPr wrap="square" rtlCol="0">
            <a:spAutoFit/>
          </a:bodyPr>
          <a:lstStyle/>
          <a:p>
            <a:pPr algn="ctr"/>
            <a:r>
              <a:rPr lang="en-US" altLang="ko-KR" dirty="0" smtClean="0">
                <a:latin typeface="KoPub돋움체 Bold" panose="02020603020101020101" pitchFamily="18" charset="-127"/>
                <a:ea typeface="KoPub돋움체 Bold" panose="02020603020101020101" pitchFamily="18" charset="-127"/>
              </a:rPr>
              <a:t>Newcastle upon Tyne</a:t>
            </a:r>
            <a:endParaRPr lang="ko-KR" altLang="en-US" dirty="0">
              <a:latin typeface="KoPub돋움체 Bold" panose="02020603020101020101" pitchFamily="18" charset="-127"/>
              <a:ea typeface="KoPub돋움체 Bold" panose="02020603020101020101" pitchFamily="18" charset="-127"/>
            </a:endParaRPr>
          </a:p>
        </p:txBody>
      </p:sp>
      <p:sp>
        <p:nvSpPr>
          <p:cNvPr id="13" name="TextBox 12"/>
          <p:cNvSpPr txBox="1"/>
          <p:nvPr/>
        </p:nvSpPr>
        <p:spPr>
          <a:xfrm>
            <a:off x="400565" y="3862221"/>
            <a:ext cx="8362435" cy="1200329"/>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Similar with </a:t>
            </a:r>
            <a:r>
              <a:rPr lang="en-US" altLang="ko-KR" dirty="0" err="1" smtClean="0">
                <a:latin typeface="KoPub돋움체 Medium" panose="02020603020101020101" pitchFamily="18" charset="-127"/>
                <a:ea typeface="KoPub돋움체 Medium" panose="02020603020101020101" pitchFamily="18" charset="-127"/>
                <a:cs typeface="helvetica" panose="020B0604020202020204" pitchFamily="34" charset="0"/>
              </a:rPr>
              <a:t>Gateshead</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 prospered with the raise of coal and steel industries</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Transportation system was developed early (tram in 1901)</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Fourth biggest city in England for printing</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Fell behind since the Great Depression in 1930 </a:t>
            </a:r>
          </a:p>
        </p:txBody>
      </p:sp>
      <p:pic>
        <p:nvPicPr>
          <p:cNvPr id="4098" name="Picture 2" descr="http://www.bluestarline.org/panoramas/Newcastle_Panoram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817"/>
          <a:stretch/>
        </p:blipFill>
        <p:spPr bwMode="auto">
          <a:xfrm>
            <a:off x="425282" y="5247095"/>
            <a:ext cx="8313000" cy="153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42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History of </a:t>
            </a:r>
            <a:r>
              <a:rPr lang="en-US" altLang="ko-KR" sz="3200" b="1" dirty="0" err="1" smtClean="0">
                <a:latin typeface="KoPub돋움체 Bold" panose="02020603020101020101" pitchFamily="18" charset="-127"/>
                <a:ea typeface="KoPub돋움체 Bold" panose="02020603020101020101" pitchFamily="18" charset="-127"/>
              </a:rPr>
              <a:t>Gateshead</a:t>
            </a:r>
            <a:r>
              <a:rPr lang="en-US" altLang="ko-KR" sz="3200" b="1" dirty="0" smtClean="0">
                <a:latin typeface="KoPub돋움체 Bold" panose="02020603020101020101" pitchFamily="18" charset="-127"/>
                <a:ea typeface="KoPub돋움체 Bold" panose="02020603020101020101" pitchFamily="18" charset="-127"/>
              </a:rPr>
              <a:t> &amp; Newcastle upon Tyne</a:t>
            </a:r>
          </a:p>
        </p:txBody>
      </p:sp>
      <p:sp>
        <p:nvSpPr>
          <p:cNvPr id="18" name="TextBox 17"/>
          <p:cNvSpPr txBox="1"/>
          <p:nvPr/>
        </p:nvSpPr>
        <p:spPr>
          <a:xfrm>
            <a:off x="438665" y="1403218"/>
            <a:ext cx="8362435" cy="1477328"/>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Coal mining industry -&gt; Fading industry (Early 20</a:t>
            </a:r>
            <a:r>
              <a:rPr lang="en-US" altLang="ko-KR" baseline="30000" dirty="0" smtClean="0">
                <a:latin typeface="KoPub돋움체 Medium" panose="02020603020101020101" pitchFamily="18" charset="-127"/>
                <a:ea typeface="KoPub돋움체 Medium" panose="02020603020101020101" pitchFamily="18" charset="-127"/>
                <a:cs typeface="helvetica" panose="020B0604020202020204" pitchFamily="34" charset="0"/>
              </a:rPr>
              <a:t>th</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 century)</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Town facilities -&gt; Destroyed (During the Second World War)</a:t>
            </a: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Steel &amp; mining industry -&gt; all dead (1970s, Thatcher – Mine Closure Policy)</a:t>
            </a:r>
          </a:p>
          <a:p>
            <a:pPr marL="285750" indent="-285750">
              <a:buFont typeface="Wingdings" panose="05000000000000000000" pitchFamily="2" charset="2"/>
              <a:buChar char="§"/>
            </a:pPr>
            <a:endParaRPr lang="en-US" altLang="ko-KR" dirty="0">
              <a:latin typeface="KoPub돋움체 Medium" panose="02020603020101020101" pitchFamily="18" charset="-127"/>
              <a:ea typeface="KoPub돋움체 Medium" panose="02020603020101020101" pitchFamily="18" charset="-127"/>
              <a:cs typeface="helvetica" panose="020B0604020202020204" pitchFamily="34" charset="0"/>
            </a:endParaRPr>
          </a:p>
          <a:p>
            <a:pPr marL="285750" indent="-285750">
              <a:buFont typeface="Wingdings" panose="05000000000000000000" pitchFamily="2" charset="2"/>
              <a:buChar char="§"/>
            </a:pP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Unemployment rate in </a:t>
            </a:r>
            <a:r>
              <a:rPr lang="en-US" altLang="ko-KR" dirty="0" err="1" smtClean="0">
                <a:latin typeface="KoPub돋움체 Medium" panose="02020603020101020101" pitchFamily="18" charset="-127"/>
                <a:ea typeface="KoPub돋움체 Medium" panose="02020603020101020101" pitchFamily="18" charset="-127"/>
                <a:cs typeface="helvetica" panose="020B0604020202020204" pitchFamily="34" charset="0"/>
              </a:rPr>
              <a:t>Gateshead</a:t>
            </a:r>
            <a:r>
              <a:rPr lang="en-US" altLang="ko-KR" dirty="0" smtClean="0">
                <a:latin typeface="KoPub돋움체 Medium" panose="02020603020101020101" pitchFamily="18" charset="-127"/>
                <a:ea typeface="KoPub돋움체 Medium" panose="02020603020101020101" pitchFamily="18" charset="-127"/>
                <a:cs typeface="helvetica" panose="020B0604020202020204" pitchFamily="34" charset="0"/>
              </a:rPr>
              <a:t> were up to 23% in 1980s </a:t>
            </a:r>
          </a:p>
        </p:txBody>
      </p:sp>
      <p:sp>
        <p:nvSpPr>
          <p:cNvPr id="5" name="모서리가 둥근 직사각형 4"/>
          <p:cNvSpPr/>
          <p:nvPr/>
        </p:nvSpPr>
        <p:spPr>
          <a:xfrm>
            <a:off x="1152525" y="3312043"/>
            <a:ext cx="2543175" cy="1438275"/>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728787" y="3431013"/>
            <a:ext cx="1390650" cy="1200329"/>
          </a:xfrm>
          <a:prstGeom prst="rect">
            <a:avLst/>
          </a:prstGeom>
          <a:noFill/>
        </p:spPr>
        <p:txBody>
          <a:bodyPr wrap="square" rtlCol="0">
            <a:spAutoFit/>
          </a:bodyPr>
          <a:lstStyle/>
          <a:p>
            <a:pPr algn="ctr">
              <a:lnSpc>
                <a:spcPct val="150000"/>
              </a:lnSpc>
            </a:pPr>
            <a:r>
              <a:rPr lang="en-US" altLang="ko-KR" sz="2400" dirty="0" smtClean="0">
                <a:latin typeface="KoPub돋움체 Bold" panose="02020603020101020101" pitchFamily="18" charset="-127"/>
                <a:ea typeface="KoPub돋움체 Bold" panose="02020603020101020101" pitchFamily="18" charset="-127"/>
              </a:rPr>
              <a:t>1980s</a:t>
            </a:r>
          </a:p>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50%</a:t>
            </a:r>
            <a:endParaRPr lang="ko-KR" altLang="en-US" sz="2400" dirty="0">
              <a:solidFill>
                <a:srgbClr val="FF0000"/>
              </a:solidFill>
              <a:latin typeface="KoPub돋움체 Bold" panose="02020603020101020101" pitchFamily="18" charset="-127"/>
              <a:ea typeface="KoPub돋움체 Bold" panose="02020603020101020101" pitchFamily="18" charset="-127"/>
            </a:endParaRPr>
          </a:p>
        </p:txBody>
      </p:sp>
      <p:sp>
        <p:nvSpPr>
          <p:cNvPr id="9" name="오른쪽 화살표 8"/>
          <p:cNvSpPr/>
          <p:nvPr/>
        </p:nvSpPr>
        <p:spPr>
          <a:xfrm>
            <a:off x="4079274" y="3872235"/>
            <a:ext cx="1028700" cy="31788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모서리가 둥근 직사각형 18"/>
          <p:cNvSpPr/>
          <p:nvPr/>
        </p:nvSpPr>
        <p:spPr>
          <a:xfrm>
            <a:off x="5491548" y="3312043"/>
            <a:ext cx="2543175" cy="1438275"/>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6067810" y="3431012"/>
            <a:ext cx="1390650" cy="1200329"/>
          </a:xfrm>
          <a:prstGeom prst="rect">
            <a:avLst/>
          </a:prstGeom>
          <a:noFill/>
        </p:spPr>
        <p:txBody>
          <a:bodyPr wrap="square" rtlCol="0">
            <a:spAutoFit/>
          </a:bodyPr>
          <a:lstStyle/>
          <a:p>
            <a:pPr algn="ctr">
              <a:lnSpc>
                <a:spcPct val="150000"/>
              </a:lnSpc>
            </a:pPr>
            <a:r>
              <a:rPr lang="en-US" altLang="ko-KR" sz="2400" dirty="0" smtClean="0">
                <a:latin typeface="KoPub돋움체 Bold" panose="02020603020101020101" pitchFamily="18" charset="-127"/>
                <a:ea typeface="KoPub돋움체 Bold" panose="02020603020101020101" pitchFamily="18" charset="-127"/>
              </a:rPr>
              <a:t>Present</a:t>
            </a:r>
          </a:p>
          <a:p>
            <a:pPr algn="ctr">
              <a:lnSpc>
                <a:spcPct val="150000"/>
              </a:lnSpc>
            </a:pPr>
            <a:r>
              <a:rPr lang="en-US" altLang="ko-KR" sz="2400" dirty="0">
                <a:solidFill>
                  <a:srgbClr val="FF0000"/>
                </a:solidFill>
                <a:latin typeface="KoPub돋움체 Bold" panose="02020603020101020101" pitchFamily="18" charset="-127"/>
                <a:ea typeface="KoPub돋움체 Bold" panose="02020603020101020101" pitchFamily="18" charset="-127"/>
              </a:rPr>
              <a:t>3</a:t>
            </a:r>
            <a:r>
              <a:rPr lang="en-US" altLang="ko-KR" sz="2400" dirty="0" smtClean="0">
                <a:solidFill>
                  <a:srgbClr val="FF0000"/>
                </a:solidFill>
                <a:latin typeface="KoPub돋움체 Bold" panose="02020603020101020101" pitchFamily="18" charset="-127"/>
                <a:ea typeface="KoPub돋움체 Bold" panose="02020603020101020101" pitchFamily="18" charset="-127"/>
              </a:rPr>
              <a:t>%</a:t>
            </a:r>
            <a:endParaRPr lang="ko-KR" altLang="en-US" sz="2400" dirty="0">
              <a:solidFill>
                <a:srgbClr val="FF0000"/>
              </a:solidFill>
              <a:latin typeface="KoPub돋움체 Bold" panose="02020603020101020101" pitchFamily="18" charset="-127"/>
              <a:ea typeface="KoPub돋움체 Bold" panose="02020603020101020101" pitchFamily="18" charset="-127"/>
            </a:endParaRPr>
          </a:p>
        </p:txBody>
      </p:sp>
      <p:sp>
        <p:nvSpPr>
          <p:cNvPr id="22" name="TextBox 21"/>
          <p:cNvSpPr txBox="1"/>
          <p:nvPr/>
        </p:nvSpPr>
        <p:spPr>
          <a:xfrm>
            <a:off x="1178783" y="4921112"/>
            <a:ext cx="6900734" cy="1200329"/>
          </a:xfrm>
          <a:prstGeom prst="rect">
            <a:avLst/>
          </a:prstGeom>
          <a:noFill/>
        </p:spPr>
        <p:txBody>
          <a:bodyPr wrap="square" rtlCol="0">
            <a:spAutoFit/>
          </a:bodyPr>
          <a:lstStyle/>
          <a:p>
            <a:pPr algn="ctr">
              <a:lnSpc>
                <a:spcPct val="150000"/>
              </a:lnSpc>
            </a:pPr>
            <a:r>
              <a:rPr lang="en-US" altLang="ko-KR" sz="2400" dirty="0" smtClean="0">
                <a:latin typeface="KoPub돋움체 Bold" panose="02020603020101020101" pitchFamily="18" charset="-127"/>
                <a:ea typeface="KoPub돋움체 Bold" panose="02020603020101020101" pitchFamily="18" charset="-127"/>
              </a:rPr>
              <a:t>The percentage of workers in 4 heavy industries (shipbuilding, mining, steel, machine)</a:t>
            </a:r>
            <a:endParaRPr lang="ko-KR" altLang="en-US" sz="2400" dirty="0">
              <a:solidFill>
                <a:srgbClr val="FF0000"/>
              </a:solidFill>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276457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79512" y="736696"/>
            <a:ext cx="7772400" cy="2115666"/>
          </a:xfrm>
        </p:spPr>
        <p:txBody>
          <a:bodyPr>
            <a:normAutofit/>
          </a:bodyPr>
          <a:lstStyle/>
          <a:p>
            <a:r>
              <a:rPr lang="en-US" altLang="ko-KR" sz="3000" b="1" dirty="0" smtClean="0">
                <a:latin typeface="KoPub돋움체 Bold" panose="02020603020101020101" pitchFamily="18" charset="-127"/>
                <a:ea typeface="KoPub돋움체 Bold" panose="02020603020101020101" pitchFamily="18" charset="-127"/>
              </a:rPr>
              <a:t>II. </a:t>
            </a:r>
            <a:r>
              <a:rPr lang="en-US" altLang="ko-KR" sz="3000" b="1" dirty="0" err="1" smtClean="0">
                <a:latin typeface="KoPub돋움체 Bold" panose="02020603020101020101" pitchFamily="18" charset="-127"/>
                <a:ea typeface="KoPub돋움체 Bold" panose="02020603020101020101" pitchFamily="18" charset="-127"/>
              </a:rPr>
              <a:t>Gateshead</a:t>
            </a:r>
            <a:r>
              <a:rPr lang="en-US" altLang="ko-KR" sz="3000" b="1" dirty="0" smtClean="0">
                <a:latin typeface="KoPub돋움체 Bold" panose="02020603020101020101" pitchFamily="18" charset="-127"/>
                <a:ea typeface="KoPub돋움체 Bold" panose="02020603020101020101" pitchFamily="18" charset="-127"/>
              </a:rPr>
              <a:t> Regeneration: What was it?</a:t>
            </a:r>
            <a:endParaRPr lang="ko-KR" altLang="en-US" sz="3000" b="1" dirty="0">
              <a:latin typeface="KoPub돋움체 Bold" panose="02020603020101020101" pitchFamily="18" charset="-127"/>
              <a:ea typeface="KoPub돋움체 Bold" panose="02020603020101020101" pitchFamily="18" charset="-127"/>
            </a:endParaRPr>
          </a:p>
        </p:txBody>
      </p:sp>
      <p:sp>
        <p:nvSpPr>
          <p:cNvPr id="6" name="직사각형 5"/>
          <p:cNvSpPr/>
          <p:nvPr/>
        </p:nvSpPr>
        <p:spPr>
          <a:xfrm>
            <a:off x="0" y="2852936"/>
            <a:ext cx="792000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rot="5400000">
            <a:off x="-1584137" y="1763647"/>
            <a:ext cx="3573017"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575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Timeline</a:t>
            </a:r>
          </a:p>
        </p:txBody>
      </p:sp>
      <p:cxnSp>
        <p:nvCxnSpPr>
          <p:cNvPr id="4" name="직선 연결선 3"/>
          <p:cNvCxnSpPr/>
          <p:nvPr/>
        </p:nvCxnSpPr>
        <p:spPr>
          <a:xfrm flipV="1">
            <a:off x="271848" y="2047875"/>
            <a:ext cx="8614977" cy="287655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flipH="1">
            <a:off x="4262475" y="4164862"/>
            <a:ext cx="7336" cy="138112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타원 11"/>
          <p:cNvSpPr/>
          <p:nvPr/>
        </p:nvSpPr>
        <p:spPr>
          <a:xfrm>
            <a:off x="1104900" y="4533900"/>
            <a:ext cx="162000" cy="1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p:cNvSpPr/>
          <p:nvPr/>
        </p:nvSpPr>
        <p:spPr>
          <a:xfrm>
            <a:off x="2643188" y="4021912"/>
            <a:ext cx="162000" cy="1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p:cNvSpPr/>
          <p:nvPr/>
        </p:nvSpPr>
        <p:spPr>
          <a:xfrm>
            <a:off x="4181475" y="3509925"/>
            <a:ext cx="162000" cy="1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p:cNvSpPr/>
          <p:nvPr/>
        </p:nvSpPr>
        <p:spPr>
          <a:xfrm>
            <a:off x="5810250" y="2957475"/>
            <a:ext cx="162000" cy="1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p:cNvSpPr/>
          <p:nvPr/>
        </p:nvSpPr>
        <p:spPr>
          <a:xfrm>
            <a:off x="6331744" y="2784657"/>
            <a:ext cx="162000" cy="1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p:cNvSpPr/>
          <p:nvPr/>
        </p:nvSpPr>
        <p:spPr>
          <a:xfrm>
            <a:off x="6853238" y="2611838"/>
            <a:ext cx="162000" cy="1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p:cNvSpPr/>
          <p:nvPr/>
        </p:nvSpPr>
        <p:spPr>
          <a:xfrm>
            <a:off x="7374732" y="2439019"/>
            <a:ext cx="162000" cy="1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p:cNvSpPr/>
          <p:nvPr/>
        </p:nvSpPr>
        <p:spPr>
          <a:xfrm>
            <a:off x="7896225" y="2266200"/>
            <a:ext cx="162000" cy="1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p:cNvSpPr txBox="1"/>
          <p:nvPr/>
        </p:nvSpPr>
        <p:spPr>
          <a:xfrm>
            <a:off x="735819" y="4708324"/>
            <a:ext cx="900161" cy="461665"/>
          </a:xfrm>
          <a:prstGeom prst="rect">
            <a:avLst/>
          </a:prstGeom>
          <a:noFill/>
        </p:spPr>
        <p:txBody>
          <a:bodyPr wrap="square" rtlCol="0">
            <a:spAutoFit/>
          </a:bodyPr>
          <a:lstStyle/>
          <a:p>
            <a:pPr algn="ctr">
              <a:lnSpc>
                <a:spcPct val="150000"/>
              </a:lnSpc>
            </a:pPr>
            <a:r>
              <a:rPr lang="en-US" altLang="ko-KR" sz="1600" dirty="0" smtClean="0">
                <a:solidFill>
                  <a:srgbClr val="FF0000"/>
                </a:solidFill>
                <a:latin typeface="KoPub돋움체 Bold" panose="02020603020101020101" pitchFamily="18" charset="-127"/>
                <a:ea typeface="KoPub돋움체 Bold" panose="02020603020101020101" pitchFamily="18" charset="-127"/>
              </a:rPr>
              <a:t>1986</a:t>
            </a:r>
          </a:p>
        </p:txBody>
      </p:sp>
      <p:sp>
        <p:nvSpPr>
          <p:cNvPr id="29" name="TextBox 28"/>
          <p:cNvSpPr txBox="1"/>
          <p:nvPr/>
        </p:nvSpPr>
        <p:spPr>
          <a:xfrm>
            <a:off x="2274106" y="4203769"/>
            <a:ext cx="900161" cy="461665"/>
          </a:xfrm>
          <a:prstGeom prst="rect">
            <a:avLst/>
          </a:prstGeom>
          <a:noFill/>
        </p:spPr>
        <p:txBody>
          <a:bodyPr wrap="square" rtlCol="0">
            <a:spAutoFit/>
          </a:bodyPr>
          <a:lstStyle/>
          <a:p>
            <a:pPr algn="ctr">
              <a:lnSpc>
                <a:spcPct val="150000"/>
              </a:lnSpc>
            </a:pPr>
            <a:r>
              <a:rPr lang="en-US" altLang="ko-KR" sz="1600" dirty="0" smtClean="0">
                <a:solidFill>
                  <a:srgbClr val="FF0000"/>
                </a:solidFill>
                <a:latin typeface="KoPub돋움체 Bold" panose="02020603020101020101" pitchFamily="18" charset="-127"/>
                <a:ea typeface="KoPub돋움체 Bold" panose="02020603020101020101" pitchFamily="18" charset="-127"/>
              </a:rPr>
              <a:t>1990</a:t>
            </a:r>
          </a:p>
        </p:txBody>
      </p:sp>
      <p:sp>
        <p:nvSpPr>
          <p:cNvPr id="30" name="TextBox 29"/>
          <p:cNvSpPr txBox="1"/>
          <p:nvPr/>
        </p:nvSpPr>
        <p:spPr>
          <a:xfrm>
            <a:off x="3812394" y="3711855"/>
            <a:ext cx="900161" cy="461665"/>
          </a:xfrm>
          <a:prstGeom prst="rect">
            <a:avLst/>
          </a:prstGeom>
          <a:noFill/>
        </p:spPr>
        <p:txBody>
          <a:bodyPr wrap="square" rtlCol="0">
            <a:spAutoFit/>
          </a:bodyPr>
          <a:lstStyle/>
          <a:p>
            <a:pPr algn="ctr">
              <a:lnSpc>
                <a:spcPct val="150000"/>
              </a:lnSpc>
            </a:pPr>
            <a:r>
              <a:rPr lang="en-US" altLang="ko-KR" sz="1600" dirty="0" smtClean="0">
                <a:solidFill>
                  <a:srgbClr val="FF0000"/>
                </a:solidFill>
                <a:latin typeface="KoPub돋움체 Bold" panose="02020603020101020101" pitchFamily="18" charset="-127"/>
                <a:ea typeface="KoPub돋움체 Bold" panose="02020603020101020101" pitchFamily="18" charset="-127"/>
              </a:rPr>
              <a:t>1994</a:t>
            </a:r>
          </a:p>
        </p:txBody>
      </p:sp>
      <p:sp>
        <p:nvSpPr>
          <p:cNvPr id="31" name="TextBox 30"/>
          <p:cNvSpPr txBox="1"/>
          <p:nvPr/>
        </p:nvSpPr>
        <p:spPr>
          <a:xfrm>
            <a:off x="5441169" y="2441659"/>
            <a:ext cx="900161" cy="830997"/>
          </a:xfrm>
          <a:prstGeom prst="rect">
            <a:avLst/>
          </a:prstGeom>
          <a:noFill/>
        </p:spPr>
        <p:txBody>
          <a:bodyPr wrap="square" rtlCol="0">
            <a:spAutoFit/>
          </a:bodyPr>
          <a:lstStyle/>
          <a:p>
            <a:pPr algn="ctr">
              <a:lnSpc>
                <a:spcPct val="150000"/>
              </a:lnSpc>
            </a:pPr>
            <a:r>
              <a:rPr lang="en-US" altLang="ko-KR" sz="1600" dirty="0" smtClean="0">
                <a:solidFill>
                  <a:srgbClr val="FF0000"/>
                </a:solidFill>
                <a:latin typeface="KoPub돋움체 Bold" panose="02020603020101020101" pitchFamily="18" charset="-127"/>
                <a:ea typeface="KoPub돋움체 Bold" panose="02020603020101020101" pitchFamily="18" charset="-127"/>
              </a:rPr>
              <a:t>2002	</a:t>
            </a:r>
          </a:p>
        </p:txBody>
      </p:sp>
      <p:sp>
        <p:nvSpPr>
          <p:cNvPr id="33" name="TextBox 32"/>
          <p:cNvSpPr txBox="1"/>
          <p:nvPr/>
        </p:nvSpPr>
        <p:spPr>
          <a:xfrm>
            <a:off x="6484157" y="2088025"/>
            <a:ext cx="900161" cy="461665"/>
          </a:xfrm>
          <a:prstGeom prst="rect">
            <a:avLst/>
          </a:prstGeom>
          <a:noFill/>
        </p:spPr>
        <p:txBody>
          <a:bodyPr wrap="square" rtlCol="0">
            <a:spAutoFit/>
          </a:bodyPr>
          <a:lstStyle/>
          <a:p>
            <a:pPr algn="ctr">
              <a:lnSpc>
                <a:spcPct val="150000"/>
              </a:lnSpc>
            </a:pPr>
            <a:r>
              <a:rPr lang="en-US" altLang="ko-KR" sz="1600" dirty="0" smtClean="0">
                <a:solidFill>
                  <a:srgbClr val="FF0000"/>
                </a:solidFill>
                <a:latin typeface="KoPub돋움체 Bold" panose="02020603020101020101" pitchFamily="18" charset="-127"/>
                <a:ea typeface="KoPub돋움체 Bold" panose="02020603020101020101" pitchFamily="18" charset="-127"/>
              </a:rPr>
              <a:t>2004</a:t>
            </a:r>
          </a:p>
        </p:txBody>
      </p:sp>
      <p:sp>
        <p:nvSpPr>
          <p:cNvPr id="34" name="TextBox 33"/>
          <p:cNvSpPr txBox="1"/>
          <p:nvPr/>
        </p:nvSpPr>
        <p:spPr>
          <a:xfrm>
            <a:off x="7005651" y="1911209"/>
            <a:ext cx="900161" cy="461665"/>
          </a:xfrm>
          <a:prstGeom prst="rect">
            <a:avLst/>
          </a:prstGeom>
          <a:noFill/>
        </p:spPr>
        <p:txBody>
          <a:bodyPr wrap="square" rtlCol="0">
            <a:spAutoFit/>
          </a:bodyPr>
          <a:lstStyle/>
          <a:p>
            <a:pPr algn="ctr">
              <a:lnSpc>
                <a:spcPct val="150000"/>
              </a:lnSpc>
            </a:pPr>
            <a:r>
              <a:rPr lang="en-US" altLang="ko-KR" sz="1600" dirty="0" smtClean="0">
                <a:solidFill>
                  <a:srgbClr val="FF0000"/>
                </a:solidFill>
                <a:latin typeface="KoPub돋움체 Bold" panose="02020603020101020101" pitchFamily="18" charset="-127"/>
                <a:ea typeface="KoPub돋움체 Bold" panose="02020603020101020101" pitchFamily="18" charset="-127"/>
              </a:rPr>
              <a:t>2008</a:t>
            </a:r>
          </a:p>
        </p:txBody>
      </p:sp>
      <p:cxnSp>
        <p:nvCxnSpPr>
          <p:cNvPr id="36" name="직선 연결선 35"/>
          <p:cNvCxnSpPr>
            <a:stCxn id="37" idx="2"/>
          </p:cNvCxnSpPr>
          <p:nvPr/>
        </p:nvCxnSpPr>
        <p:spPr>
          <a:xfrm>
            <a:off x="1185898" y="3507918"/>
            <a:ext cx="0" cy="103059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583" y="3082609"/>
            <a:ext cx="2428961" cy="425309"/>
          </a:xfrm>
          <a:prstGeom prst="rect">
            <a:avLst/>
          </a:prstGeom>
          <a:noFill/>
        </p:spPr>
        <p:txBody>
          <a:bodyPr wrap="square" rtlCol="0">
            <a:spAutoFit/>
          </a:bodyPr>
          <a:lstStyle/>
          <a:p>
            <a:pPr algn="ctr">
              <a:lnSpc>
                <a:spcPct val="150000"/>
              </a:lnSpc>
            </a:pPr>
            <a:r>
              <a:rPr lang="en-US" altLang="ko-KR" sz="1600" dirty="0" smtClean="0">
                <a:latin typeface="KoPub돋움체 Bold" panose="02020603020101020101" pitchFamily="18" charset="-127"/>
                <a:ea typeface="KoPub돋움체 Bold" panose="02020603020101020101" pitchFamily="18" charset="-127"/>
              </a:rPr>
              <a:t>Public Art </a:t>
            </a:r>
            <a:r>
              <a:rPr lang="en-US" altLang="ko-KR" sz="1600" dirty="0" err="1" smtClean="0">
                <a:latin typeface="KoPub돋움체 Bold" panose="02020603020101020101" pitchFamily="18" charset="-127"/>
                <a:ea typeface="KoPub돋움체 Bold" panose="02020603020101020101" pitchFamily="18" charset="-127"/>
              </a:rPr>
              <a:t>Programme</a:t>
            </a:r>
            <a:endParaRPr lang="en-US" altLang="ko-KR" sz="1600" dirty="0" smtClean="0">
              <a:latin typeface="KoPub돋움체 Bold" panose="02020603020101020101" pitchFamily="18" charset="-127"/>
              <a:ea typeface="KoPub돋움체 Bold" panose="02020603020101020101" pitchFamily="18" charset="-127"/>
            </a:endParaRPr>
          </a:p>
        </p:txBody>
      </p:sp>
      <p:cxnSp>
        <p:nvCxnSpPr>
          <p:cNvPr id="38" name="직선 연결선 37"/>
          <p:cNvCxnSpPr>
            <a:stCxn id="39" idx="2"/>
          </p:cNvCxnSpPr>
          <p:nvPr/>
        </p:nvCxnSpPr>
        <p:spPr>
          <a:xfrm>
            <a:off x="2724186" y="3053937"/>
            <a:ext cx="2543" cy="96531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509705" y="2259296"/>
            <a:ext cx="2428961" cy="794641"/>
          </a:xfrm>
          <a:prstGeom prst="rect">
            <a:avLst/>
          </a:prstGeom>
          <a:noFill/>
        </p:spPr>
        <p:txBody>
          <a:bodyPr wrap="square" rtlCol="0">
            <a:spAutoFit/>
          </a:bodyPr>
          <a:lstStyle/>
          <a:p>
            <a:pPr algn="ctr">
              <a:lnSpc>
                <a:spcPct val="150000"/>
              </a:lnSpc>
            </a:pPr>
            <a:r>
              <a:rPr lang="en-US" altLang="ko-KR" sz="1600" dirty="0" smtClean="0">
                <a:latin typeface="KoPub돋움체 Bold" panose="02020603020101020101" pitchFamily="18" charset="-127"/>
                <a:ea typeface="KoPub돋움체 Bold" panose="02020603020101020101" pitchFamily="18" charset="-127"/>
              </a:rPr>
              <a:t>International Garden Festival</a:t>
            </a:r>
          </a:p>
        </p:txBody>
      </p:sp>
      <p:cxnSp>
        <p:nvCxnSpPr>
          <p:cNvPr id="40" name="직선 연결선 39"/>
          <p:cNvCxnSpPr>
            <a:stCxn id="41" idx="2"/>
          </p:cNvCxnSpPr>
          <p:nvPr/>
        </p:nvCxnSpPr>
        <p:spPr>
          <a:xfrm>
            <a:off x="4269811" y="2268818"/>
            <a:ext cx="0" cy="123533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55330" y="1807153"/>
            <a:ext cx="2428961" cy="461665"/>
          </a:xfrm>
          <a:prstGeom prst="rect">
            <a:avLst/>
          </a:prstGeom>
          <a:noFill/>
        </p:spPr>
        <p:txBody>
          <a:bodyPr wrap="square" rtlCol="0">
            <a:spAutoFit/>
          </a:bodyPr>
          <a:lstStyle/>
          <a:p>
            <a:pPr algn="ctr">
              <a:lnSpc>
                <a:spcPct val="150000"/>
              </a:lnSpc>
            </a:pPr>
            <a:r>
              <a:rPr lang="en-US" altLang="ko-KR" sz="1600" dirty="0" smtClean="0">
                <a:latin typeface="KoPub돋움체 Bold" panose="02020603020101020101" pitchFamily="18" charset="-127"/>
                <a:ea typeface="KoPub돋움체 Bold" panose="02020603020101020101" pitchFamily="18" charset="-127"/>
              </a:rPr>
              <a:t>Angel of the North</a:t>
            </a:r>
          </a:p>
        </p:txBody>
      </p:sp>
      <p:sp>
        <p:nvSpPr>
          <p:cNvPr id="44" name="TextBox 43"/>
          <p:cNvSpPr txBox="1"/>
          <p:nvPr/>
        </p:nvSpPr>
        <p:spPr>
          <a:xfrm>
            <a:off x="4667283" y="3942687"/>
            <a:ext cx="2428961" cy="830997"/>
          </a:xfrm>
          <a:prstGeom prst="rect">
            <a:avLst/>
          </a:prstGeom>
          <a:noFill/>
        </p:spPr>
        <p:txBody>
          <a:bodyPr wrap="square" rtlCol="0">
            <a:spAutoFit/>
          </a:bodyPr>
          <a:lstStyle/>
          <a:p>
            <a:pPr algn="ctr">
              <a:lnSpc>
                <a:spcPct val="150000"/>
              </a:lnSpc>
            </a:pPr>
            <a:r>
              <a:rPr lang="en-US" altLang="ko-KR" sz="1600" dirty="0" smtClean="0">
                <a:latin typeface="KoPub돋움체 Bold" panose="02020603020101020101" pitchFamily="18" charset="-127"/>
                <a:ea typeface="KoPub돋움체 Bold" panose="02020603020101020101" pitchFamily="18" charset="-127"/>
              </a:rPr>
              <a:t>Baltic Centre for Contemporary Art</a:t>
            </a:r>
          </a:p>
        </p:txBody>
      </p:sp>
      <p:cxnSp>
        <p:nvCxnSpPr>
          <p:cNvPr id="45" name="직선 연결선 44"/>
          <p:cNvCxnSpPr/>
          <p:nvPr/>
        </p:nvCxnSpPr>
        <p:spPr>
          <a:xfrm>
            <a:off x="6417530" y="2047875"/>
            <a:ext cx="0" cy="72153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198263" y="1564837"/>
            <a:ext cx="2428961" cy="425309"/>
          </a:xfrm>
          <a:prstGeom prst="rect">
            <a:avLst/>
          </a:prstGeom>
          <a:noFill/>
        </p:spPr>
        <p:txBody>
          <a:bodyPr wrap="square" rtlCol="0">
            <a:spAutoFit/>
          </a:bodyPr>
          <a:lstStyle/>
          <a:p>
            <a:pPr algn="ctr">
              <a:lnSpc>
                <a:spcPct val="150000"/>
              </a:lnSpc>
            </a:pPr>
            <a:r>
              <a:rPr lang="en-US" altLang="ko-KR" sz="1600" dirty="0" err="1" smtClean="0">
                <a:latin typeface="KoPub돋움체 Bold" panose="02020603020101020101" pitchFamily="18" charset="-127"/>
                <a:ea typeface="KoPub돋움체 Bold" panose="02020603020101020101" pitchFamily="18" charset="-127"/>
              </a:rPr>
              <a:t>Millenium</a:t>
            </a:r>
            <a:r>
              <a:rPr lang="en-US" altLang="ko-KR" sz="1600" dirty="0" smtClean="0">
                <a:latin typeface="KoPub돋움체 Bold" panose="02020603020101020101" pitchFamily="18" charset="-127"/>
                <a:ea typeface="KoPub돋움체 Bold" panose="02020603020101020101" pitchFamily="18" charset="-127"/>
              </a:rPr>
              <a:t> Bridge</a:t>
            </a:r>
          </a:p>
        </p:txBody>
      </p:sp>
      <p:cxnSp>
        <p:nvCxnSpPr>
          <p:cNvPr id="48" name="직선 연결선 47"/>
          <p:cNvCxnSpPr/>
          <p:nvPr/>
        </p:nvCxnSpPr>
        <p:spPr>
          <a:xfrm>
            <a:off x="6934237" y="2773838"/>
            <a:ext cx="0" cy="72153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직선 연결선 49"/>
          <p:cNvCxnSpPr>
            <a:endCxn id="52" idx="0"/>
          </p:cNvCxnSpPr>
          <p:nvPr/>
        </p:nvCxnSpPr>
        <p:spPr>
          <a:xfrm>
            <a:off x="7455731" y="2620070"/>
            <a:ext cx="0" cy="171495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719761" y="3487915"/>
            <a:ext cx="2428961" cy="425309"/>
          </a:xfrm>
          <a:prstGeom prst="rect">
            <a:avLst/>
          </a:prstGeom>
          <a:noFill/>
        </p:spPr>
        <p:txBody>
          <a:bodyPr wrap="square" rtlCol="0">
            <a:spAutoFit/>
          </a:bodyPr>
          <a:lstStyle/>
          <a:p>
            <a:pPr algn="ctr">
              <a:lnSpc>
                <a:spcPct val="150000"/>
              </a:lnSpc>
            </a:pPr>
            <a:r>
              <a:rPr lang="en-US" altLang="ko-KR" sz="1600" dirty="0" smtClean="0">
                <a:latin typeface="KoPub돋움체 Bold" panose="02020603020101020101" pitchFamily="18" charset="-127"/>
                <a:ea typeface="KoPub돋움체 Bold" panose="02020603020101020101" pitchFamily="18" charset="-127"/>
              </a:rPr>
              <a:t>Sage Music Centre</a:t>
            </a:r>
          </a:p>
        </p:txBody>
      </p:sp>
      <p:cxnSp>
        <p:nvCxnSpPr>
          <p:cNvPr id="42" name="직선 연결선 41"/>
          <p:cNvCxnSpPr/>
          <p:nvPr/>
        </p:nvCxnSpPr>
        <p:spPr>
          <a:xfrm>
            <a:off x="5891249" y="3119475"/>
            <a:ext cx="0" cy="83010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41250" y="4335021"/>
            <a:ext cx="2428961" cy="830997"/>
          </a:xfrm>
          <a:prstGeom prst="rect">
            <a:avLst/>
          </a:prstGeom>
          <a:noFill/>
        </p:spPr>
        <p:txBody>
          <a:bodyPr wrap="square" rtlCol="0">
            <a:spAutoFit/>
          </a:bodyPr>
          <a:lstStyle/>
          <a:p>
            <a:pPr algn="ctr">
              <a:lnSpc>
                <a:spcPct val="150000"/>
              </a:lnSpc>
            </a:pPr>
            <a:r>
              <a:rPr lang="en-US" altLang="ko-KR" sz="1600" dirty="0" err="1" smtClean="0">
                <a:latin typeface="KoPub돋움체 Bold" panose="02020603020101020101" pitchFamily="18" charset="-127"/>
                <a:ea typeface="KoPub돋움체 Bold" panose="02020603020101020101" pitchFamily="18" charset="-127"/>
              </a:rPr>
              <a:t>Gateshead</a:t>
            </a:r>
            <a:endParaRPr lang="en-US" altLang="ko-KR" sz="1600" dirty="0" smtClean="0">
              <a:latin typeface="KoPub돋움체 Bold" panose="02020603020101020101" pitchFamily="18" charset="-127"/>
              <a:ea typeface="KoPub돋움체 Bold" panose="02020603020101020101" pitchFamily="18" charset="-127"/>
            </a:endParaRPr>
          </a:p>
          <a:p>
            <a:pPr algn="ctr">
              <a:lnSpc>
                <a:spcPct val="150000"/>
              </a:lnSpc>
            </a:pPr>
            <a:r>
              <a:rPr lang="en-US" altLang="ko-KR" sz="1600" dirty="0" smtClean="0">
                <a:latin typeface="KoPub돋움체 Bold" panose="02020603020101020101" pitchFamily="18" charset="-127"/>
                <a:ea typeface="KoPub돋움체 Bold" panose="02020603020101020101" pitchFamily="18" charset="-127"/>
              </a:rPr>
              <a:t>Heritage</a:t>
            </a:r>
          </a:p>
        </p:txBody>
      </p:sp>
      <p:cxnSp>
        <p:nvCxnSpPr>
          <p:cNvPr id="55" name="직선 연결선 54"/>
          <p:cNvCxnSpPr/>
          <p:nvPr/>
        </p:nvCxnSpPr>
        <p:spPr>
          <a:xfrm>
            <a:off x="7977225" y="2439019"/>
            <a:ext cx="0" cy="5184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94826" y="2944945"/>
            <a:ext cx="2428961" cy="461665"/>
          </a:xfrm>
          <a:prstGeom prst="rect">
            <a:avLst/>
          </a:prstGeom>
          <a:noFill/>
        </p:spPr>
        <p:txBody>
          <a:bodyPr wrap="square" rtlCol="0">
            <a:spAutoFit/>
          </a:bodyPr>
          <a:lstStyle/>
          <a:p>
            <a:pPr algn="ctr">
              <a:lnSpc>
                <a:spcPct val="150000"/>
              </a:lnSpc>
            </a:pPr>
            <a:r>
              <a:rPr lang="en-US" altLang="ko-KR" sz="1600" dirty="0" smtClean="0">
                <a:latin typeface="KoPub돋움체 Bold" panose="02020603020101020101" pitchFamily="18" charset="-127"/>
                <a:ea typeface="KoPub돋움체 Bold" panose="02020603020101020101" pitchFamily="18" charset="-127"/>
              </a:rPr>
              <a:t>Leisure Facilities</a:t>
            </a:r>
          </a:p>
        </p:txBody>
      </p:sp>
      <p:sp>
        <p:nvSpPr>
          <p:cNvPr id="58" name="TextBox 57"/>
          <p:cNvSpPr txBox="1"/>
          <p:nvPr/>
        </p:nvSpPr>
        <p:spPr>
          <a:xfrm>
            <a:off x="2938652" y="5565844"/>
            <a:ext cx="2662315" cy="461665"/>
          </a:xfrm>
          <a:prstGeom prst="rect">
            <a:avLst/>
          </a:prstGeom>
          <a:noFill/>
        </p:spPr>
        <p:txBody>
          <a:bodyPr wrap="square" rtlCol="0">
            <a:spAutoFit/>
          </a:bodyPr>
          <a:lstStyle/>
          <a:p>
            <a:pPr algn="ctr">
              <a:lnSpc>
                <a:spcPct val="150000"/>
              </a:lnSpc>
            </a:pPr>
            <a:r>
              <a:rPr lang="en-US" altLang="ko-KR" sz="1600" dirty="0" smtClean="0">
                <a:solidFill>
                  <a:schemeClr val="bg2">
                    <a:lumMod val="50000"/>
                  </a:schemeClr>
                </a:solidFill>
                <a:latin typeface="KoPub돋움체 Bold" panose="02020603020101020101" pitchFamily="18" charset="-127"/>
                <a:ea typeface="KoPub돋움체 Bold" panose="02020603020101020101" pitchFamily="18" charset="-127"/>
              </a:rPr>
              <a:t>&lt;Influenced by ‘the Angel’&gt;</a:t>
            </a:r>
          </a:p>
        </p:txBody>
      </p:sp>
      <p:sp>
        <p:nvSpPr>
          <p:cNvPr id="59" name="직사각형 58"/>
          <p:cNvSpPr/>
          <p:nvPr/>
        </p:nvSpPr>
        <p:spPr>
          <a:xfrm>
            <a:off x="123825" y="6210300"/>
            <a:ext cx="4138649" cy="3333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p:cNvSpPr/>
          <p:nvPr/>
        </p:nvSpPr>
        <p:spPr>
          <a:xfrm>
            <a:off x="4269808" y="6210300"/>
            <a:ext cx="4759891" cy="3333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TextBox 60"/>
          <p:cNvSpPr txBox="1"/>
          <p:nvPr/>
        </p:nvSpPr>
        <p:spPr>
          <a:xfrm>
            <a:off x="650099" y="6124831"/>
            <a:ext cx="3074176" cy="461665"/>
          </a:xfrm>
          <a:prstGeom prst="rect">
            <a:avLst/>
          </a:prstGeom>
          <a:noFill/>
        </p:spPr>
        <p:txBody>
          <a:bodyPr wrap="square" rtlCol="0">
            <a:spAutoFit/>
          </a:bodyPr>
          <a:lstStyle/>
          <a:p>
            <a:pPr algn="ctr">
              <a:lnSpc>
                <a:spcPct val="150000"/>
              </a:lnSpc>
            </a:pPr>
            <a:r>
              <a:rPr lang="en-US" altLang="ko-KR" sz="1600" dirty="0" smtClean="0">
                <a:latin typeface="KoPub돋움체 Bold" panose="02020603020101020101" pitchFamily="18" charset="-127"/>
                <a:ea typeface="KoPub돋움체 Bold" panose="02020603020101020101" pitchFamily="18" charset="-127"/>
              </a:rPr>
              <a:t>Identification of Possibility</a:t>
            </a:r>
          </a:p>
        </p:txBody>
      </p:sp>
      <p:sp>
        <p:nvSpPr>
          <p:cNvPr id="62" name="TextBox 61"/>
          <p:cNvSpPr txBox="1"/>
          <p:nvPr/>
        </p:nvSpPr>
        <p:spPr>
          <a:xfrm>
            <a:off x="4345904" y="6122662"/>
            <a:ext cx="4569496" cy="461665"/>
          </a:xfrm>
          <a:prstGeom prst="rect">
            <a:avLst/>
          </a:prstGeom>
          <a:noFill/>
        </p:spPr>
        <p:txBody>
          <a:bodyPr wrap="square" rtlCol="0">
            <a:spAutoFit/>
          </a:bodyPr>
          <a:lstStyle/>
          <a:p>
            <a:pPr algn="ctr">
              <a:lnSpc>
                <a:spcPct val="150000"/>
              </a:lnSpc>
            </a:pPr>
            <a:r>
              <a:rPr lang="en-US" altLang="ko-KR" sz="1600" dirty="0" smtClean="0">
                <a:latin typeface="KoPub돋움체 Bold" panose="02020603020101020101" pitchFamily="18" charset="-127"/>
                <a:ea typeface="KoPub돋움체 Bold" panose="02020603020101020101" pitchFamily="18" charset="-127"/>
              </a:rPr>
              <a:t>Regeneration Project through Art &amp; Culture</a:t>
            </a:r>
          </a:p>
        </p:txBody>
      </p:sp>
    </p:spTree>
    <p:extLst>
      <p:ext uri="{BB962C8B-B14F-4D97-AF65-F5344CB8AC3E}">
        <p14:creationId xmlns:p14="http://schemas.microsoft.com/office/powerpoint/2010/main" val="3525579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flipV="1">
            <a:off x="0" y="1013254"/>
            <a:ext cx="9144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848" y="327451"/>
            <a:ext cx="8529252" cy="584775"/>
          </a:xfrm>
          <a:prstGeom prst="rect">
            <a:avLst/>
          </a:prstGeom>
          <a:noFill/>
        </p:spPr>
        <p:txBody>
          <a:bodyPr wrap="square" rtlCol="0">
            <a:spAutoFit/>
          </a:bodyPr>
          <a:lstStyle/>
          <a:p>
            <a:r>
              <a:rPr lang="en-US" altLang="ko-KR" sz="3200" b="1" dirty="0" smtClean="0">
                <a:latin typeface="KoPub돋움체 Bold" panose="02020603020101020101" pitchFamily="18" charset="-127"/>
                <a:ea typeface="KoPub돋움체 Bold" panose="02020603020101020101" pitchFamily="18" charset="-127"/>
              </a:rPr>
              <a:t>Dawn of the Regeneration Project</a:t>
            </a:r>
          </a:p>
        </p:txBody>
      </p:sp>
      <p:sp>
        <p:nvSpPr>
          <p:cNvPr id="5" name="모서리가 둥근 직사각형 4"/>
          <p:cNvSpPr/>
          <p:nvPr/>
        </p:nvSpPr>
        <p:spPr>
          <a:xfrm>
            <a:off x="428625" y="1321318"/>
            <a:ext cx="3667125" cy="14314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21430" y="1436856"/>
            <a:ext cx="3460019" cy="1200329"/>
          </a:xfrm>
          <a:prstGeom prst="rect">
            <a:avLst/>
          </a:prstGeom>
          <a:noFill/>
        </p:spPr>
        <p:txBody>
          <a:bodyPr wrap="square" rtlCol="0">
            <a:spAutoFit/>
          </a:bodyPr>
          <a:lstStyle/>
          <a:p>
            <a:pPr algn="ctr">
              <a:lnSpc>
                <a:spcPct val="150000"/>
              </a:lnSpc>
            </a:pPr>
            <a:r>
              <a:rPr lang="en-US" altLang="ko-KR" sz="2400" dirty="0" smtClean="0">
                <a:solidFill>
                  <a:srgbClr val="FF0000"/>
                </a:solidFill>
                <a:latin typeface="KoPub돋움체 Bold" panose="02020603020101020101" pitchFamily="18" charset="-127"/>
                <a:ea typeface="KoPub돋움체 Bold" panose="02020603020101020101" pitchFamily="18" charset="-127"/>
              </a:rPr>
              <a:t>1986 ~ Present</a:t>
            </a:r>
          </a:p>
          <a:p>
            <a:pPr algn="ctr">
              <a:lnSpc>
                <a:spcPct val="150000"/>
              </a:lnSpc>
            </a:pPr>
            <a:r>
              <a:rPr lang="en-US" altLang="ko-KR" sz="2400" dirty="0" smtClean="0">
                <a:solidFill>
                  <a:schemeClr val="accent1">
                    <a:lumMod val="50000"/>
                  </a:schemeClr>
                </a:solidFill>
                <a:latin typeface="KoPub돋움체 Bold" panose="02020603020101020101" pitchFamily="18" charset="-127"/>
                <a:ea typeface="KoPub돋움체 Bold" panose="02020603020101020101" pitchFamily="18" charset="-127"/>
              </a:rPr>
              <a:t>Public Art </a:t>
            </a:r>
            <a:r>
              <a:rPr lang="en-US" altLang="ko-KR" sz="2400" dirty="0" err="1" smtClean="0">
                <a:solidFill>
                  <a:schemeClr val="accent1">
                    <a:lumMod val="50000"/>
                  </a:schemeClr>
                </a:solidFill>
                <a:latin typeface="KoPub돋움체 Bold" panose="02020603020101020101" pitchFamily="18" charset="-127"/>
                <a:ea typeface="KoPub돋움체 Bold" panose="02020603020101020101" pitchFamily="18" charset="-127"/>
              </a:rPr>
              <a:t>Programme</a:t>
            </a:r>
            <a:endParaRPr lang="ko-KR" altLang="en-US" sz="2400" dirty="0">
              <a:solidFill>
                <a:schemeClr val="accent1">
                  <a:lumMod val="50000"/>
                </a:schemeClr>
              </a:solidFill>
              <a:latin typeface="KoPub돋움체 Bold" panose="02020603020101020101" pitchFamily="18" charset="-127"/>
              <a:ea typeface="KoPub돋움체 Bold" panose="02020603020101020101" pitchFamily="18" charset="-127"/>
            </a:endParaRPr>
          </a:p>
        </p:txBody>
      </p:sp>
      <p:pic>
        <p:nvPicPr>
          <p:cNvPr id="5122" name="Picture 2" descr="https://upload.wikimedia.org/wikipedia/commons/0/0a/Public_art_work_on_Mill_Road,_Gateshead_(geograph_21329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279" y="1287801"/>
            <a:ext cx="4093167" cy="54575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5176" y="2868263"/>
            <a:ext cx="4411298" cy="1015663"/>
          </a:xfrm>
          <a:prstGeom prst="rect">
            <a:avLst/>
          </a:prstGeom>
          <a:noFill/>
        </p:spPr>
        <p:txBody>
          <a:bodyPr wrap="square" rtlCol="0">
            <a:spAutoFit/>
          </a:bodyPr>
          <a:lstStyle/>
          <a:p>
            <a:pPr algn="ctr">
              <a:lnSpc>
                <a:spcPct val="150000"/>
              </a:lnSpc>
            </a:pPr>
            <a:r>
              <a:rPr lang="en-US" altLang="ko-KR" sz="2000" dirty="0" smtClean="0">
                <a:latin typeface="KoPub돋움체 Bold" panose="02020603020101020101" pitchFamily="18" charset="-127"/>
                <a:ea typeface="KoPub돋움체 Bold" panose="02020603020101020101" pitchFamily="18" charset="-127"/>
              </a:rPr>
              <a:t>49 artworks around the city, including ‘</a:t>
            </a:r>
            <a:r>
              <a:rPr lang="en-US" altLang="ko-KR" sz="2000" dirty="0">
                <a:latin typeface="KoPub돋움체 Bold" panose="02020603020101020101" pitchFamily="18" charset="-127"/>
                <a:ea typeface="KoPub돋움체 Bold" panose="02020603020101020101" pitchFamily="18" charset="-127"/>
              </a:rPr>
              <a:t>T</a:t>
            </a:r>
            <a:r>
              <a:rPr lang="en-US" altLang="ko-KR" sz="2000" dirty="0" smtClean="0">
                <a:latin typeface="KoPub돋움체 Bold" panose="02020603020101020101" pitchFamily="18" charset="-127"/>
                <a:ea typeface="KoPub돋움체 Bold" panose="02020603020101020101" pitchFamily="18" charset="-127"/>
              </a:rPr>
              <a:t>he Angel of the North </a:t>
            </a:r>
            <a:endParaRPr lang="ko-KR" altLang="en-US" sz="2000" dirty="0">
              <a:latin typeface="KoPub돋움체 Bold" panose="02020603020101020101" pitchFamily="18" charset="-127"/>
              <a:ea typeface="KoPub돋움체 Bold" panose="02020603020101020101" pitchFamily="18" charset="-127"/>
            </a:endParaRPr>
          </a:p>
        </p:txBody>
      </p:sp>
      <p:pic>
        <p:nvPicPr>
          <p:cNvPr id="5124" name="Picture 4" descr="https://c2.staticflickr.com/6/5228/5637708659_ea9023c1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066139"/>
            <a:ext cx="3975100" cy="267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922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TotalTime>
  <Words>1134</Words>
  <Application>Microsoft Office PowerPoint</Application>
  <PresentationFormat>화면 슬라이드 쇼(4:3)</PresentationFormat>
  <Paragraphs>208</Paragraphs>
  <Slides>34</Slides>
  <Notes>3</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34</vt:i4>
      </vt:variant>
    </vt:vector>
  </HeadingPairs>
  <TitlesOfParts>
    <vt:vector size="43" baseType="lpstr">
      <vt:lpstr>KoPub돋움체 Bold</vt:lpstr>
      <vt:lpstr>KoPub돋움체 Medium</vt:lpstr>
      <vt:lpstr>맑은 고딕</vt:lpstr>
      <vt:lpstr>Arial</vt:lpstr>
      <vt:lpstr>Calibri</vt:lpstr>
      <vt:lpstr>Calibri Light</vt:lpstr>
      <vt:lpstr>helvetica</vt:lpstr>
      <vt:lpstr>Wingdings</vt:lpstr>
      <vt:lpstr>Office 테마</vt:lpstr>
      <vt:lpstr>PowerPoint 프레젠테이션</vt:lpstr>
      <vt:lpstr>PowerPoint 프레젠테이션</vt:lpstr>
      <vt:lpstr>I. Background</vt:lpstr>
      <vt:lpstr>PowerPoint 프레젠테이션</vt:lpstr>
      <vt:lpstr>PowerPoint 프레젠테이션</vt:lpstr>
      <vt:lpstr>PowerPoint 프레젠테이션</vt:lpstr>
      <vt:lpstr>II. Gateshead Regeneration: What was it?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III. Gateshead Regeneration: Characteristics</vt:lpstr>
      <vt:lpstr>PowerPoint 프레젠테이션</vt:lpstr>
      <vt:lpstr>PowerPoint 프레젠테이션</vt:lpstr>
      <vt:lpstr>PowerPoint 프레젠테이션</vt:lpstr>
      <vt:lpstr>PowerPoint 프레젠테이션</vt:lpstr>
      <vt:lpstr>PowerPoint 프레젠테이션</vt:lpstr>
      <vt:lpstr>IV. Gateshead Regeneration: Who did it?</vt:lpstr>
      <vt:lpstr>PowerPoint 프레젠테이션</vt:lpstr>
      <vt:lpstr>PowerPoint 프레젠테이션</vt:lpstr>
      <vt:lpstr>V. Gateshead Regeneration: Evaluation</vt:lpstr>
      <vt:lpstr>PowerPoint 프레젠테이션</vt:lpstr>
      <vt:lpstr>VI. Conclusion</vt:lpstr>
      <vt:lpstr>PowerPoint 프레젠테이션</vt:lpstr>
      <vt:lpstr>VII. The Future of Gateshead</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박정환</dc:creator>
  <cp:lastModifiedBy>박정환</cp:lastModifiedBy>
  <cp:revision>59</cp:revision>
  <dcterms:created xsi:type="dcterms:W3CDTF">2015-11-18T06:28:51Z</dcterms:created>
  <dcterms:modified xsi:type="dcterms:W3CDTF">2015-11-19T06:56:23Z</dcterms:modified>
</cp:coreProperties>
</file>