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54" r:id="rId2"/>
    <p:sldId id="296" r:id="rId3"/>
    <p:sldId id="297" r:id="rId4"/>
    <p:sldId id="298" r:id="rId5"/>
    <p:sldId id="299" r:id="rId6"/>
    <p:sldId id="300" r:id="rId7"/>
    <p:sldId id="302" r:id="rId8"/>
    <p:sldId id="303" r:id="rId9"/>
    <p:sldId id="304" r:id="rId10"/>
    <p:sldId id="305" r:id="rId11"/>
    <p:sldId id="306" r:id="rId12"/>
    <p:sldId id="307" r:id="rId13"/>
    <p:sldId id="309" r:id="rId14"/>
    <p:sldId id="310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49" r:id="rId24"/>
    <p:sldId id="320" r:id="rId25"/>
    <p:sldId id="321" r:id="rId26"/>
    <p:sldId id="322" r:id="rId27"/>
    <p:sldId id="324" r:id="rId28"/>
    <p:sldId id="325" r:id="rId29"/>
    <p:sldId id="326" r:id="rId30"/>
    <p:sldId id="328" r:id="rId31"/>
    <p:sldId id="329" r:id="rId32"/>
    <p:sldId id="330" r:id="rId33"/>
    <p:sldId id="331" r:id="rId34"/>
    <p:sldId id="332" r:id="rId35"/>
    <p:sldId id="350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51" r:id="rId45"/>
    <p:sldId id="342" r:id="rId46"/>
    <p:sldId id="343" r:id="rId47"/>
    <p:sldId id="345" r:id="rId48"/>
    <p:sldId id="344" r:id="rId49"/>
    <p:sldId id="352" r:id="rId50"/>
    <p:sldId id="347" r:id="rId51"/>
    <p:sldId id="353" r:id="rId5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14" autoAdjust="0"/>
  </p:normalViewPr>
  <p:slideViewPr>
    <p:cSldViewPr>
      <p:cViewPr varScale="1">
        <p:scale>
          <a:sx n="86" d="100"/>
          <a:sy n="86" d="100"/>
        </p:scale>
        <p:origin x="8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56"/>
    </p:cViewPr>
  </p:sorterViewPr>
  <p:notesViewPr>
    <p:cSldViewPr>
      <p:cViewPr varScale="1">
        <p:scale>
          <a:sx n="82" d="100"/>
          <a:sy n="82" d="100"/>
        </p:scale>
        <p:origin x="-326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1A833-D083-4C99-B445-819823E3B1DA}" type="datetimeFigureOut">
              <a:rPr lang="ko-KR" altLang="en-US" smtClean="0"/>
              <a:pPr/>
              <a:t>2014-02-03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A6EED-9736-4EEE-8954-FE44CC2736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8071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1AB49-0C93-49ED-AA38-0803D4E3CC62}" type="datetimeFigureOut">
              <a:rPr lang="ko-KR" altLang="en-US" smtClean="0"/>
              <a:pPr/>
              <a:t>2014-02-03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A7B2F-4543-4637-9CF4-84970CA7FF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61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A7B2F-4543-4637-9CF4-84970CA7FF9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050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표지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60000">
                <a:schemeClr val="bg1">
                  <a:alpha val="0"/>
                </a:schemeClr>
              </a:gs>
              <a:gs pos="85000">
                <a:schemeClr val="bg1">
                  <a:alpha val="9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-32" y="1700808"/>
            <a:ext cx="9144000" cy="1008112"/>
          </a:xfrm>
        </p:spPr>
        <p:txBody>
          <a:bodyPr anchor="ctr" anchorCtr="1">
            <a:noAutofit/>
          </a:bodyPr>
          <a:lstStyle>
            <a:lvl1pPr>
              <a:defRPr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발표 제목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14620"/>
            <a:ext cx="6400800" cy="2657617"/>
          </a:xfrm>
        </p:spPr>
        <p:txBody>
          <a:bodyPr anchor="ctr" anchorCtr="1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z="1600" dirty="0" smtClean="0"/>
              <a:t>강의 </a:t>
            </a:r>
            <a:r>
              <a:rPr lang="en-US" altLang="ko-KR" sz="1600" dirty="0" smtClean="0"/>
              <a:t># ?</a:t>
            </a:r>
          </a:p>
          <a:p>
            <a:endParaRPr lang="en-US" altLang="ko-KR" sz="1600" dirty="0" smtClean="0"/>
          </a:p>
          <a:p>
            <a:endParaRPr lang="ko-KR" altLang="en-US" sz="1600" dirty="0" smtClean="0"/>
          </a:p>
          <a:p>
            <a:r>
              <a:rPr lang="ko-KR" altLang="en-US" dirty="0" smtClean="0"/>
              <a:t>소속 지위</a:t>
            </a:r>
            <a:endParaRPr lang="en-US" altLang="ko-KR" dirty="0" smtClean="0"/>
          </a:p>
          <a:p>
            <a:r>
              <a:rPr lang="ko-KR" altLang="en-US" dirty="0" smtClean="0"/>
              <a:t>이름</a:t>
            </a:r>
            <a:endParaRPr lang="en-US" altLang="ko-KR" dirty="0" smtClean="0"/>
          </a:p>
          <a:p>
            <a:endParaRPr lang="en-US" altLang="ko-KR" sz="80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994B-B535-4D12-9E29-47860A679267}" type="datetime1">
              <a:rPr lang="en-US" altLang="ko-KR" smtClean="0"/>
              <a:pPr/>
              <a:t>2/3/2014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8143900" y="6381328"/>
            <a:ext cx="500066" cy="365125"/>
          </a:xfrm>
        </p:spPr>
        <p:txBody>
          <a:bodyPr/>
          <a:lstStyle/>
          <a:p>
            <a:r>
              <a:rPr lang="en-US" altLang="ko-KR" smtClean="0"/>
              <a:t>/ 52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429520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8475-5C97-48AD-AD15-CBBC8A8C6482}" type="datetime1">
              <a:rPr lang="en-US" altLang="ko-KR" smtClean="0"/>
              <a:pPr/>
              <a:t>2/3/2014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092280" cy="720000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36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제목 적기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254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D:\D 드라이브\대학원\실험실 서식\공과대학 UI 관련\snu basic.jpg"/>
          <p:cNvPicPr>
            <a:picLocks noChangeAspect="1" noChangeArrowheads="1"/>
          </p:cNvPicPr>
          <p:nvPr userDrawn="1"/>
        </p:nvPicPr>
        <p:blipFill>
          <a:blip r:embed="rId2" cstate="print"/>
          <a:srcRect l="63422" t="21497" r="21991" b="71337"/>
          <a:stretch>
            <a:fillRect/>
          </a:stretch>
        </p:blipFill>
        <p:spPr bwMode="auto">
          <a:xfrm>
            <a:off x="7155579" y="-1257"/>
            <a:ext cx="1953490" cy="64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&amp;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88475-5C97-48AD-AD15-CBBC8A8C6482}" type="datetime1">
              <a:rPr lang="en-US" altLang="ko-KR" smtClean="0"/>
              <a:pPr/>
              <a:t>2/3/2014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092280" cy="720000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36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제목 적기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  <p:cxnSp>
        <p:nvCxnSpPr>
          <p:cNvPr id="12" name="직선 연결선 11"/>
          <p:cNvCxnSpPr/>
          <p:nvPr userDrawn="1"/>
        </p:nvCxnSpPr>
        <p:spPr>
          <a:xfrm>
            <a:off x="0" y="692696"/>
            <a:ext cx="9144000" cy="1588"/>
          </a:xfrm>
          <a:prstGeom prst="line">
            <a:avLst/>
          </a:prstGeom>
          <a:ln w="25400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D:\D 드라이브\대학원\실험실 서식\공과대학 UI 관련\snu basic.jpg"/>
          <p:cNvPicPr>
            <a:picLocks noChangeAspect="1" noChangeArrowheads="1"/>
          </p:cNvPicPr>
          <p:nvPr userDrawn="1"/>
        </p:nvPicPr>
        <p:blipFill>
          <a:blip r:embed="rId2" cstate="print"/>
          <a:srcRect l="63422" t="21497" r="21991" b="71337"/>
          <a:stretch>
            <a:fillRect/>
          </a:stretch>
        </p:blipFill>
        <p:spPr bwMode="auto">
          <a:xfrm>
            <a:off x="7155014" y="0"/>
            <a:ext cx="1953490" cy="648000"/>
          </a:xfrm>
          <a:prstGeom prst="rect">
            <a:avLst/>
          </a:prstGeom>
          <a:noFill/>
        </p:spPr>
      </p:pic>
      <p:sp>
        <p:nvSpPr>
          <p:cNvPr id="11" name="텍스트 개체 틀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14356"/>
            <a:ext cx="9144000" cy="571503"/>
          </a:xfr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  <a:tileRect/>
          </a:gradFill>
        </p:spPr>
        <p:txBody>
          <a:bodyPr>
            <a:normAutofit/>
          </a:bodyPr>
          <a:lstStyle>
            <a:lvl1pPr marL="514350" indent="-514350" algn="ctr">
              <a:buFontTx/>
              <a:buNone/>
              <a:defRPr sz="2800" b="1">
                <a:latin typeface="맑은 고딕" pitchFamily="50" charset="-127"/>
                <a:ea typeface="맑은 고딕" pitchFamily="50" charset="-127"/>
              </a:defRPr>
            </a:lvl1pPr>
          </a:lstStyle>
          <a:p>
            <a:pPr lvl="0"/>
            <a:r>
              <a:rPr lang="ko-KR" altLang="en-US" dirty="0" smtClean="0"/>
              <a:t>부제목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720000"/>
          </a:xfr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lang="ko-KR" altLang="en-US" sz="4400" b="1" kern="12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목차 적기</a:t>
            </a:r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-5644"/>
            <a:ext cx="9144000" cy="72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C736B-F8B5-4D4B-85F4-EE8BDA4ABF22}" type="datetime1">
              <a:rPr lang="en-US" altLang="ko-KR" smtClean="0"/>
              <a:pPr/>
              <a:t>2/3/2014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Picture 3" descr="D:\D 드라이브\대학원\실험실 서식\공과대학 UI 관련\snu basic.jpg"/>
          <p:cNvPicPr>
            <a:picLocks noChangeAspect="1" noChangeArrowheads="1"/>
          </p:cNvPicPr>
          <p:nvPr userDrawn="1"/>
        </p:nvPicPr>
        <p:blipFill>
          <a:blip r:embed="rId2" cstate="print"/>
          <a:srcRect l="63422" t="21497" r="21991" b="71337"/>
          <a:stretch>
            <a:fillRect/>
          </a:stretch>
        </p:blipFill>
        <p:spPr bwMode="auto">
          <a:xfrm>
            <a:off x="7155014" y="0"/>
            <a:ext cx="1953490" cy="64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단원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6309320"/>
            <a:ext cx="9144000" cy="54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 defTabSz="914400" rtl="0" eaLnBrk="1" latinLnBrk="1" hangingPunct="1">
              <a:spcBef>
                <a:spcPct val="0"/>
              </a:spcBef>
              <a:buNone/>
            </a:pPr>
            <a:endParaRPr lang="ko-KR" altLang="en-US" sz="4400" b="1" kern="12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1588-352A-4A9B-BBE5-45034FB4849B}" type="datetime1">
              <a:rPr lang="en-US" altLang="ko-KR" smtClean="0"/>
              <a:pPr/>
              <a:t>2/3/2014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/ 52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286644" y="6381328"/>
            <a:ext cx="778010" cy="365125"/>
          </a:xfrm>
          <a:prstGeom prst="rect">
            <a:avLst/>
          </a:prstGeom>
        </p:spPr>
        <p:txBody>
          <a:bodyPr/>
          <a:lstStyle/>
          <a:p>
            <a:fld id="{6F5559CE-5C12-4976-946E-EE5AC1582402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0" y="2060848"/>
            <a:ext cx="9144000" cy="1260000"/>
          </a:xfrm>
          <a:noFill/>
        </p:spPr>
        <p:txBody>
          <a:bodyPr anchor="ctr" anchorCtr="0">
            <a:noAutofit/>
          </a:bodyPr>
          <a:lstStyle>
            <a:lvl1pPr marL="0" indent="0" algn="ctr">
              <a:buNone/>
              <a:defRPr sz="44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err="1" smtClean="0"/>
              <a:t>단원명</a:t>
            </a:r>
            <a:r>
              <a:rPr lang="en-US" altLang="ko-KR" dirty="0" smtClean="0"/>
              <a:t>_</a:t>
            </a:r>
            <a:r>
              <a:rPr lang="en-US" altLang="ko-KR" dirty="0" err="1" smtClean="0"/>
              <a:t>reflab.snu.ac.kr</a:t>
            </a:r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32520" y="6429396"/>
            <a:ext cx="11151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1" hangingPunct="1">
              <a:defRPr lang="ko-KR" altLang="en-US" sz="1200" b="0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fld id="{6F11E6AE-1819-4329-AE37-143071FA2C37}" type="datetime1">
              <a:rPr lang="en-US" altLang="ko-KR" smtClean="0"/>
              <a:pPr/>
              <a:t>2/3/2014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7668344" y="6381328"/>
            <a:ext cx="832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1" hangingPunct="1">
              <a:defRPr lang="en-US" altLang="ko-KR" sz="1200" b="1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 </a:t>
            </a:r>
            <a:fld id="{7BB653A9-786D-45B2-B40C-4C095B7799F7}" type="slidenum">
              <a:rPr lang="en-US" altLang="ko-KR" smtClean="0"/>
              <a:pPr/>
              <a:t>‹#›</a:t>
            </a:fld>
            <a:r>
              <a:rPr lang="en-US" altLang="ko-KR" dirty="0" smtClean="0"/>
              <a:t> / 52</a:t>
            </a:r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2" r:id="rId3"/>
    <p:sldLayoutId id="2147483657" r:id="rId4"/>
    <p:sldLayoutId id="2147483655" r:id="rId5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9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9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-32" y="1412776"/>
            <a:ext cx="9144000" cy="1008112"/>
          </a:xfrm>
        </p:spPr>
        <p:txBody>
          <a:bodyPr/>
          <a:lstStyle/>
          <a:p>
            <a:r>
              <a:rPr lang="en-US" altLang="ko-KR" dirty="0" smtClean="0"/>
              <a:t>Environmental Thermal Engineering</a:t>
            </a:r>
            <a:endParaRPr lang="ko-KR" altLang="en-US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232247"/>
          </a:xfrm>
        </p:spPr>
        <p:txBody>
          <a:bodyPr/>
          <a:lstStyle/>
          <a:p>
            <a:r>
              <a:rPr lang="en-US" altLang="ko-KR" sz="1600" dirty="0" smtClean="0"/>
              <a:t>Lecture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# 2</a:t>
            </a:r>
          </a:p>
          <a:p>
            <a:endParaRPr lang="en-US" altLang="ko-KR" sz="1600" dirty="0" smtClean="0"/>
          </a:p>
          <a:p>
            <a:endParaRPr lang="ko-KR" altLang="en-US" sz="1600" dirty="0" smtClean="0"/>
          </a:p>
          <a:p>
            <a:r>
              <a:rPr lang="en-US" altLang="ko-KR" dirty="0" smtClean="0"/>
              <a:t>Min </a:t>
            </a:r>
            <a:r>
              <a:rPr lang="en-US" altLang="ko-KR" dirty="0" err="1" smtClean="0"/>
              <a:t>soo</a:t>
            </a:r>
            <a:r>
              <a:rPr lang="en-US" altLang="ko-KR" dirty="0" smtClean="0"/>
              <a:t> Kim</a:t>
            </a:r>
          </a:p>
          <a:p>
            <a:endParaRPr lang="en-US" altLang="ko-KR" sz="800" dirty="0" smtClean="0"/>
          </a:p>
          <a:p>
            <a:r>
              <a:rPr lang="en-US" altLang="ko-KR" dirty="0" smtClean="0"/>
              <a:t>Mechanical &amp;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29148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7"/>
          <p:cNvSpPr txBox="1">
            <a:spLocks noChangeArrowheads="1"/>
          </p:cNvSpPr>
          <p:nvPr/>
        </p:nvSpPr>
        <p:spPr bwMode="auto">
          <a:xfrm>
            <a:off x="4303713" y="4894263"/>
            <a:ext cx="285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sp>
        <p:nvSpPr>
          <p:cNvPr id="7172" name="Text Box 22"/>
          <p:cNvSpPr txBox="1">
            <a:spLocks noChangeArrowheads="1"/>
          </p:cNvSpPr>
          <p:nvPr/>
        </p:nvSpPr>
        <p:spPr bwMode="auto">
          <a:xfrm>
            <a:off x="2335213" y="4849813"/>
            <a:ext cx="43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ko-KR"/>
          </a:p>
        </p:txBody>
      </p:sp>
      <p:grpSp>
        <p:nvGrpSpPr>
          <p:cNvPr id="2" name="Group 2074"/>
          <p:cNvGrpSpPr>
            <a:grpSpLocks/>
          </p:cNvGrpSpPr>
          <p:nvPr/>
        </p:nvGrpSpPr>
        <p:grpSpPr bwMode="auto">
          <a:xfrm>
            <a:off x="2466975" y="2071688"/>
            <a:ext cx="3881439" cy="2857501"/>
            <a:chOff x="1554" y="1313"/>
            <a:chExt cx="2445" cy="1800"/>
          </a:xfrm>
        </p:grpSpPr>
        <p:cxnSp>
          <p:nvCxnSpPr>
            <p:cNvPr id="7178" name="AutoShape 6"/>
            <p:cNvCxnSpPr>
              <a:cxnSpLocks noChangeShapeType="1"/>
            </p:cNvCxnSpPr>
            <p:nvPr/>
          </p:nvCxnSpPr>
          <p:spPr bwMode="auto">
            <a:xfrm flipH="1">
              <a:off x="1816" y="1313"/>
              <a:ext cx="7" cy="159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7179" name="AutoShape 7"/>
            <p:cNvCxnSpPr>
              <a:cxnSpLocks noChangeShapeType="1"/>
            </p:cNvCxnSpPr>
            <p:nvPr/>
          </p:nvCxnSpPr>
          <p:spPr bwMode="auto">
            <a:xfrm>
              <a:off x="1814" y="2908"/>
              <a:ext cx="218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180" name="Text Box 9"/>
            <p:cNvSpPr txBox="1">
              <a:spLocks noChangeArrowheads="1"/>
            </p:cNvSpPr>
            <p:nvPr/>
          </p:nvSpPr>
          <p:spPr bwMode="auto">
            <a:xfrm rot="10800000">
              <a:off x="1554" y="1414"/>
              <a:ext cx="250" cy="1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/>
                <a:t>Temperature, K</a:t>
              </a:r>
            </a:p>
          </p:txBody>
        </p:sp>
        <p:sp>
          <p:nvSpPr>
            <p:cNvPr id="7190" name="Text Box 11"/>
            <p:cNvSpPr txBox="1">
              <a:spLocks noChangeArrowheads="1"/>
            </p:cNvSpPr>
            <p:nvPr/>
          </p:nvSpPr>
          <p:spPr bwMode="auto">
            <a:xfrm>
              <a:off x="2364" y="2919"/>
              <a:ext cx="12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 smtClean="0"/>
                <a:t>Entropy, kJ/</a:t>
              </a:r>
              <a:r>
                <a:rPr lang="en-US" altLang="ko-KR" sz="1400" dirty="0" err="1" smtClean="0"/>
                <a:t>kg·K</a:t>
              </a:r>
              <a:endParaRPr lang="en-US" altLang="ko-KR" sz="1400" dirty="0"/>
            </a:p>
          </p:txBody>
        </p:sp>
        <p:sp>
          <p:nvSpPr>
            <p:cNvPr id="7182" name="Rectangle 15" descr="밝은 상향 대각선"/>
            <p:cNvSpPr>
              <a:spLocks noChangeArrowheads="1"/>
            </p:cNvSpPr>
            <p:nvPr/>
          </p:nvSpPr>
          <p:spPr bwMode="auto">
            <a:xfrm>
              <a:off x="2365" y="1698"/>
              <a:ext cx="1135" cy="482"/>
            </a:xfrm>
            <a:prstGeom prst="rect">
              <a:avLst/>
            </a:prstGeom>
            <a:pattFill prst="ltUpDiag">
              <a:fgClr>
                <a:srgbClr val="00FF00"/>
              </a:fgClr>
              <a:bgClr>
                <a:srgbClr val="FFFFFF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183" name="Rectangle 16" descr="밝은 하향 대각선"/>
            <p:cNvSpPr>
              <a:spLocks noChangeArrowheads="1"/>
            </p:cNvSpPr>
            <p:nvPr/>
          </p:nvSpPr>
          <p:spPr bwMode="auto">
            <a:xfrm>
              <a:off x="2365" y="2180"/>
              <a:ext cx="1135" cy="729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184" name="Text Box 18"/>
            <p:cNvSpPr txBox="1">
              <a:spLocks noChangeArrowheads="1"/>
            </p:cNvSpPr>
            <p:nvPr/>
          </p:nvSpPr>
          <p:spPr bwMode="auto">
            <a:xfrm>
              <a:off x="2595" y="1834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/>
                <a:t>Net work</a:t>
              </a:r>
            </a:p>
          </p:txBody>
        </p:sp>
        <p:sp>
          <p:nvSpPr>
            <p:cNvPr id="7185" name="Text Box 19"/>
            <p:cNvSpPr txBox="1">
              <a:spLocks noChangeArrowheads="1"/>
            </p:cNvSpPr>
            <p:nvPr/>
          </p:nvSpPr>
          <p:spPr bwMode="auto">
            <a:xfrm>
              <a:off x="2501" y="2443"/>
              <a:ext cx="92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b="1"/>
                <a:t>Refrigeration</a:t>
              </a:r>
            </a:p>
          </p:txBody>
        </p:sp>
        <p:sp>
          <p:nvSpPr>
            <p:cNvPr id="7186" name="Text Box 23"/>
            <p:cNvSpPr txBox="1">
              <a:spLocks noChangeArrowheads="1"/>
            </p:cNvSpPr>
            <p:nvPr/>
          </p:nvSpPr>
          <p:spPr bwMode="auto">
            <a:xfrm>
              <a:off x="3508" y="1589"/>
              <a:ext cx="1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/>
                <a:t>2</a:t>
              </a:r>
            </a:p>
          </p:txBody>
        </p:sp>
        <p:sp>
          <p:nvSpPr>
            <p:cNvPr id="7187" name="Text Box 24"/>
            <p:cNvSpPr txBox="1">
              <a:spLocks noChangeArrowheads="1"/>
            </p:cNvSpPr>
            <p:nvPr/>
          </p:nvSpPr>
          <p:spPr bwMode="auto">
            <a:xfrm flipH="1">
              <a:off x="3514" y="2031"/>
              <a:ext cx="27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/>
                <a:t>1</a:t>
              </a:r>
            </a:p>
          </p:txBody>
        </p:sp>
        <p:sp>
          <p:nvSpPr>
            <p:cNvPr id="7188" name="Text Box 25"/>
            <p:cNvSpPr txBox="1">
              <a:spLocks noChangeArrowheads="1"/>
            </p:cNvSpPr>
            <p:nvPr/>
          </p:nvSpPr>
          <p:spPr bwMode="auto">
            <a:xfrm>
              <a:off x="2165" y="1598"/>
              <a:ext cx="3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/>
                <a:t>3</a:t>
              </a:r>
            </a:p>
          </p:txBody>
        </p:sp>
        <p:sp>
          <p:nvSpPr>
            <p:cNvPr id="7189" name="Text Box 26"/>
            <p:cNvSpPr txBox="1">
              <a:spLocks noChangeArrowheads="1"/>
            </p:cNvSpPr>
            <p:nvPr/>
          </p:nvSpPr>
          <p:spPr bwMode="auto">
            <a:xfrm>
              <a:off x="2156" y="2038"/>
              <a:ext cx="2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/>
                <a:t>4</a:t>
              </a:r>
            </a:p>
          </p:txBody>
        </p:sp>
      </p:grpSp>
      <p:sp>
        <p:nvSpPr>
          <p:cNvPr id="7174" name="Text Box 28"/>
          <p:cNvSpPr txBox="1">
            <a:spLocks noChangeArrowheads="1"/>
          </p:cNvSpPr>
          <p:nvPr/>
        </p:nvSpPr>
        <p:spPr bwMode="auto">
          <a:xfrm>
            <a:off x="857225" y="5140123"/>
            <a:ext cx="7358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This Figure can represent the amount of useful refrigeration and the net work .</a:t>
            </a:r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T-S diagram analysis</a:t>
            </a:r>
            <a:endParaRPr lang="ko-KR" altLang="en-US" dirty="0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T-S diagram (1)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그룹 20"/>
          <p:cNvGrpSpPr/>
          <p:nvPr/>
        </p:nvGrpSpPr>
        <p:grpSpPr>
          <a:xfrm>
            <a:off x="1428728" y="2500306"/>
            <a:ext cx="5143536" cy="1214446"/>
            <a:chOff x="1428728" y="2500306"/>
            <a:chExt cx="5143536" cy="1214446"/>
          </a:xfrm>
        </p:grpSpPr>
        <p:sp>
          <p:nvSpPr>
            <p:cNvPr id="16" name="TextBox 15"/>
            <p:cNvSpPr txBox="1"/>
            <p:nvPr/>
          </p:nvSpPr>
          <p:spPr>
            <a:xfrm>
              <a:off x="1428728" y="2500306"/>
              <a:ext cx="4357718" cy="12144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 anchor="t" anchorCtr="0">
              <a:normAutofit/>
            </a:bodyPr>
            <a:lstStyle/>
            <a:p>
              <a:pPr marL="457200" indent="-457200" algn="just">
                <a:spcBef>
                  <a:spcPct val="50000"/>
                </a:spcBef>
              </a:pPr>
              <a:endParaRPr lang="en-US" altLang="ko-KR" dirty="0" smtClean="0">
                <a:latin typeface="휴먼편지체" pitchFamily="18" charset="-127"/>
                <a:ea typeface="휴먼편지체" pitchFamily="18" charset="-127"/>
              </a:endParaRPr>
            </a:p>
            <a:p>
              <a:pPr marL="457200" indent="-457200" algn="just">
                <a:spcBef>
                  <a:spcPct val="50000"/>
                </a:spcBef>
              </a:pPr>
              <a:endParaRPr lang="en-US" altLang="ko-KR" dirty="0" smtClean="0">
                <a:latin typeface="휴먼편지체" pitchFamily="18" charset="-127"/>
                <a:ea typeface="휴먼편지체" pitchFamily="18" charset="-127"/>
              </a:endParaRPr>
            </a:p>
          </p:txBody>
        </p:sp>
        <p:grpSp>
          <p:nvGrpSpPr>
            <p:cNvPr id="2" name="Group 1035"/>
            <p:cNvGrpSpPr>
              <a:grpSpLocks/>
            </p:cNvGrpSpPr>
            <p:nvPr/>
          </p:nvGrpSpPr>
          <p:grpSpPr bwMode="auto">
            <a:xfrm>
              <a:off x="1574797" y="2595564"/>
              <a:ext cx="4997467" cy="1047750"/>
              <a:chOff x="1262" y="1453"/>
              <a:chExt cx="3143" cy="660"/>
            </a:xfrm>
          </p:grpSpPr>
          <p:sp>
            <p:nvSpPr>
              <p:cNvPr id="8204" name="Text Box 5"/>
              <p:cNvSpPr txBox="1">
                <a:spLocks noChangeArrowheads="1"/>
              </p:cNvSpPr>
              <p:nvPr/>
            </p:nvSpPr>
            <p:spPr bwMode="auto">
              <a:xfrm>
                <a:off x="1262" y="1471"/>
                <a:ext cx="3143" cy="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/>
                  <a:t>Useful refrigeration</a:t>
                </a:r>
                <a:r>
                  <a:rPr lang="en-US" altLang="ko-KR" b="1"/>
                  <a:t> =</a:t>
                </a:r>
                <a:r>
                  <a:rPr lang="en-US" altLang="ko-KR"/>
                  <a:t> </a:t>
                </a:r>
              </a:p>
              <a:p>
                <a:pPr>
                  <a:spcBef>
                    <a:spcPct val="50000"/>
                  </a:spcBef>
                </a:pPr>
                <a:endParaRPr lang="en-US" altLang="ko-KR" b="1"/>
              </a:p>
            </p:txBody>
          </p:sp>
          <p:graphicFrame>
            <p:nvGraphicFramePr>
              <p:cNvPr id="8195" name="Object 6"/>
              <p:cNvGraphicFramePr>
                <a:graphicFrameLocks noChangeAspect="1"/>
              </p:cNvGraphicFramePr>
              <p:nvPr/>
            </p:nvGraphicFramePr>
            <p:xfrm>
              <a:off x="2835" y="1453"/>
              <a:ext cx="760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39" name="Equation" r:id="rId3" imgW="622080" imgH="215640" progId="Equation.DSMT4">
                      <p:embed/>
                    </p:oleObj>
                  </mc:Choice>
                  <mc:Fallback>
                    <p:oleObj name="Equation" r:id="rId3" imgW="622080" imgH="215640" progId="Equation.DSMT4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35" y="1453"/>
                            <a:ext cx="760" cy="2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196" name="Object 7"/>
              <p:cNvGraphicFramePr>
                <a:graphicFrameLocks noChangeAspect="1"/>
              </p:cNvGraphicFramePr>
              <p:nvPr/>
            </p:nvGraphicFramePr>
            <p:xfrm>
              <a:off x="2160" y="1813"/>
              <a:ext cx="1212" cy="2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40" name="Equation" r:id="rId5" imgW="990360" imgH="215640" progId="Equation.DSMT4">
                      <p:embed/>
                    </p:oleObj>
                  </mc:Choice>
                  <mc:Fallback>
                    <p:oleObj name="Equation" r:id="rId5" imgW="990360" imgH="215640" progId="Equation.DSMT4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0" y="1813"/>
                            <a:ext cx="1212" cy="2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205" name="Text Box 8"/>
              <p:cNvSpPr txBox="1">
                <a:spLocks noChangeArrowheads="1"/>
              </p:cNvSpPr>
              <p:nvPr/>
            </p:nvSpPr>
            <p:spPr bwMode="auto">
              <a:xfrm>
                <a:off x="1288" y="1825"/>
                <a:ext cx="18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/>
                  <a:t>Net work</a:t>
                </a:r>
                <a:r>
                  <a:rPr lang="en-US" altLang="ko-KR" sz="2000"/>
                  <a:t> = </a:t>
                </a:r>
              </a:p>
            </p:txBody>
          </p:sp>
        </p:grpSp>
      </p:grpSp>
      <p:grpSp>
        <p:nvGrpSpPr>
          <p:cNvPr id="20" name="그룹 19"/>
          <p:cNvGrpSpPr/>
          <p:nvPr/>
        </p:nvGrpSpPr>
        <p:grpSpPr>
          <a:xfrm>
            <a:off x="1428728" y="4572008"/>
            <a:ext cx="4357718" cy="1214446"/>
            <a:chOff x="1428728" y="4572008"/>
            <a:chExt cx="4357718" cy="1214446"/>
          </a:xfrm>
        </p:grpSpPr>
        <p:sp>
          <p:nvSpPr>
            <p:cNvPr id="19" name="TextBox 18"/>
            <p:cNvSpPr txBox="1"/>
            <p:nvPr/>
          </p:nvSpPr>
          <p:spPr>
            <a:xfrm>
              <a:off x="1428728" y="4572008"/>
              <a:ext cx="4357718" cy="12144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 anchor="t" anchorCtr="0">
              <a:normAutofit/>
            </a:bodyPr>
            <a:lstStyle/>
            <a:p>
              <a:pPr marL="457200" indent="-457200" algn="just">
                <a:spcBef>
                  <a:spcPct val="50000"/>
                </a:spcBef>
              </a:pPr>
              <a:endParaRPr lang="en-US" altLang="ko-KR" dirty="0" smtClean="0">
                <a:latin typeface="휴먼편지체" pitchFamily="18" charset="-127"/>
                <a:ea typeface="휴먼편지체" pitchFamily="18" charset="-127"/>
              </a:endParaRPr>
            </a:p>
            <a:p>
              <a:pPr marL="457200" indent="-457200" algn="just">
                <a:spcBef>
                  <a:spcPct val="50000"/>
                </a:spcBef>
              </a:pPr>
              <a:endParaRPr lang="en-US" altLang="ko-KR" dirty="0" smtClean="0">
                <a:latin typeface="휴먼편지체" pitchFamily="18" charset="-127"/>
                <a:ea typeface="휴먼편지체" pitchFamily="18" charset="-127"/>
              </a:endParaRPr>
            </a:p>
          </p:txBody>
        </p:sp>
        <p:graphicFrame>
          <p:nvGraphicFramePr>
            <p:cNvPr id="8194" name="Object 12"/>
            <p:cNvGraphicFramePr>
              <a:graphicFrameLocks noChangeAspect="1"/>
            </p:cNvGraphicFramePr>
            <p:nvPr/>
          </p:nvGraphicFramePr>
          <p:xfrm>
            <a:off x="1571604" y="4714884"/>
            <a:ext cx="4116381" cy="8807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1" name="Equation" r:id="rId7" imgW="2019240" imgH="431640" progId="Equation.DSMT4">
                    <p:embed/>
                  </p:oleObj>
                </mc:Choice>
                <mc:Fallback>
                  <p:oleObj name="Equation" r:id="rId7" imgW="2019240" imgH="43164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4" y="4714884"/>
                          <a:ext cx="4116381" cy="8807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제목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T-S diagram analysis</a:t>
            </a:r>
            <a:endParaRPr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T-S diagram (2)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1335337" y="1916660"/>
            <a:ext cx="4656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The useful refrigeration and net work 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1310875" y="4059800"/>
            <a:ext cx="5756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Expression for COP of Carnot refrigeration cycle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00364" y="2143116"/>
            <a:ext cx="2806700" cy="1206500"/>
            <a:chOff x="1922" y="1322"/>
            <a:chExt cx="1768" cy="760"/>
          </a:xfrm>
        </p:grpSpPr>
        <p:sp>
          <p:nvSpPr>
            <p:cNvPr id="9226" name="Rectangle 21"/>
            <p:cNvSpPr>
              <a:spLocks noChangeArrowheads="1"/>
            </p:cNvSpPr>
            <p:nvPr/>
          </p:nvSpPr>
          <p:spPr bwMode="auto">
            <a:xfrm>
              <a:off x="1922" y="1322"/>
              <a:ext cx="1768" cy="7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 anchor="ctr" anchorCtr="0">
              <a:normAutofit/>
            </a:bodyPr>
            <a:lstStyle/>
            <a:p>
              <a:pPr marL="457200" indent="-457200" algn="just">
                <a:lnSpc>
                  <a:spcPct val="150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endParaRPr lang="ko-KR" altLang="en-US" dirty="0" smtClean="0">
                <a:latin typeface="휴먼편지체" pitchFamily="18" charset="-127"/>
                <a:ea typeface="휴먼편지체" pitchFamily="18" charset="-127"/>
              </a:endParaRPr>
            </a:p>
          </p:txBody>
        </p:sp>
        <p:graphicFrame>
          <p:nvGraphicFramePr>
            <p:cNvPr id="9220" name="Object 5"/>
            <p:cNvGraphicFramePr>
              <a:graphicFrameLocks noChangeAspect="1"/>
            </p:cNvGraphicFramePr>
            <p:nvPr/>
          </p:nvGraphicFramePr>
          <p:xfrm>
            <a:off x="2192" y="1412"/>
            <a:ext cx="1215" cy="5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5" name="Equation" r:id="rId3" imgW="901440" imgH="431640" progId="Equation.DSMT4">
                    <p:embed/>
                  </p:oleObj>
                </mc:Choice>
                <mc:Fallback>
                  <p:oleObj name="Equation" r:id="rId3" imgW="901440" imgH="43164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2" y="1412"/>
                          <a:ext cx="1215" cy="5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1714480" y="3643314"/>
            <a:ext cx="5643602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low value of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</a:t>
            </a:r>
            <a:r>
              <a:rPr lang="en-US" altLang="ko-KR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will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make the COP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high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 high value of T</a:t>
            </a:r>
            <a:r>
              <a:rPr lang="en-US" altLang="ko-KR" baseline="-25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will make the COP high 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T-S diagram analysis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ko-KR" dirty="0" smtClean="0"/>
              <a:t>How can we achieve a highest COP in Carnot cycle?</a:t>
            </a:r>
            <a:endParaRPr lang="en-US" altLang="ko-KR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57224" y="4500570"/>
            <a:ext cx="7332688" cy="13388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The value of T</a:t>
            </a:r>
            <a:r>
              <a:rPr lang="en-US" altLang="ko-KR" baseline="-25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has a more pronounced effect on the COP than T</a:t>
            </a:r>
            <a:r>
              <a:rPr lang="en-US" altLang="ko-KR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because a high value of T</a:t>
            </a:r>
            <a:r>
              <a:rPr lang="en-US" altLang="ko-KR" baseline="-25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increases the numerator and decreases the denominator.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3" name="Text Box 38"/>
          <p:cNvSpPr txBox="1">
            <a:spLocks noChangeArrowheads="1"/>
          </p:cNvSpPr>
          <p:nvPr/>
        </p:nvSpPr>
        <p:spPr bwMode="auto">
          <a:xfrm>
            <a:off x="1754197" y="5143512"/>
            <a:ext cx="6175389" cy="39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Can we have the infinite COP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as T</a:t>
            </a:r>
            <a:r>
              <a:rPr lang="en-US" altLang="ko-KR" baseline="-25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is set equal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to T</a:t>
            </a:r>
            <a:r>
              <a:rPr lang="en-US" altLang="ko-KR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? 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2452688" y="1785926"/>
            <a:ext cx="3787775" cy="3000376"/>
            <a:chOff x="1545" y="1185"/>
            <a:chExt cx="2386" cy="1890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800" y="1185"/>
              <a:ext cx="2131" cy="1673"/>
              <a:chOff x="999" y="1499"/>
              <a:chExt cx="2185" cy="1779"/>
            </a:xfrm>
          </p:grpSpPr>
          <p:cxnSp>
            <p:nvCxnSpPr>
              <p:cNvPr id="11281" name="AutoShape 28"/>
              <p:cNvCxnSpPr>
                <a:cxnSpLocks noChangeShapeType="1"/>
              </p:cNvCxnSpPr>
              <p:nvPr/>
            </p:nvCxnSpPr>
            <p:spPr bwMode="auto">
              <a:xfrm>
                <a:off x="1000" y="1499"/>
                <a:ext cx="0" cy="17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1282" name="AutoShape 29"/>
              <p:cNvCxnSpPr>
                <a:cxnSpLocks noChangeShapeType="1"/>
              </p:cNvCxnSpPr>
              <p:nvPr/>
            </p:nvCxnSpPr>
            <p:spPr bwMode="auto">
              <a:xfrm>
                <a:off x="999" y="3278"/>
                <a:ext cx="218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1276" name="Text Box 30"/>
            <p:cNvSpPr txBox="1">
              <a:spLocks noChangeArrowheads="1"/>
            </p:cNvSpPr>
            <p:nvPr/>
          </p:nvSpPr>
          <p:spPr bwMode="auto">
            <a:xfrm rot="10800000">
              <a:off x="1545" y="1453"/>
              <a:ext cx="250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/>
                <a:t>Temperature, K</a:t>
              </a:r>
            </a:p>
          </p:txBody>
        </p:sp>
        <p:sp>
          <p:nvSpPr>
            <p:cNvPr id="11277" name="Text Box 32"/>
            <p:cNvSpPr txBox="1">
              <a:spLocks noChangeArrowheads="1"/>
            </p:cNvSpPr>
            <p:nvPr/>
          </p:nvSpPr>
          <p:spPr bwMode="auto">
            <a:xfrm>
              <a:off x="2295" y="2881"/>
              <a:ext cx="125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 smtClean="0"/>
                <a:t>Entropy, kJ/</a:t>
              </a:r>
              <a:r>
                <a:rPr lang="en-US" altLang="ko-KR" sz="1400" dirty="0" err="1" smtClean="0"/>
                <a:t>kg·K</a:t>
              </a:r>
              <a:endParaRPr lang="en-US" altLang="ko-KR" sz="1400" dirty="0"/>
            </a:p>
          </p:txBody>
        </p:sp>
        <p:sp>
          <p:nvSpPr>
            <p:cNvPr id="11278" name="Rectangle 34"/>
            <p:cNvSpPr>
              <a:spLocks noChangeArrowheads="1"/>
            </p:cNvSpPr>
            <p:nvPr/>
          </p:nvSpPr>
          <p:spPr bwMode="auto">
            <a:xfrm>
              <a:off x="2278" y="2061"/>
              <a:ext cx="1242" cy="1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279" name="Line 36"/>
            <p:cNvSpPr>
              <a:spLocks noChangeShapeType="1"/>
            </p:cNvSpPr>
            <p:nvPr/>
          </p:nvSpPr>
          <p:spPr bwMode="auto">
            <a:xfrm>
              <a:off x="2910" y="1862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80" name="Line 37"/>
            <p:cNvSpPr>
              <a:spLocks noChangeShapeType="1"/>
            </p:cNvSpPr>
            <p:nvPr/>
          </p:nvSpPr>
          <p:spPr bwMode="auto">
            <a:xfrm rot="10800000">
              <a:off x="2917" y="2185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graphicFrame>
          <p:nvGraphicFramePr>
            <p:cNvPr id="11267" name="Object 39"/>
            <p:cNvGraphicFramePr>
              <a:graphicFrameLocks noChangeAspect="1"/>
            </p:cNvGraphicFramePr>
            <p:nvPr/>
          </p:nvGraphicFramePr>
          <p:xfrm>
            <a:off x="3529" y="2180"/>
            <a:ext cx="143" cy="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7" name="Equation" r:id="rId3" imgW="139680" imgH="215640" progId="Equation.DSMT4">
                    <p:embed/>
                  </p:oleObj>
                </mc:Choice>
                <mc:Fallback>
                  <p:oleObj name="Equation" r:id="rId3" imgW="139680" imgH="215640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9" y="2180"/>
                          <a:ext cx="143" cy="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8" name="Object 41"/>
            <p:cNvGraphicFramePr>
              <a:graphicFrameLocks noChangeAspect="1"/>
            </p:cNvGraphicFramePr>
            <p:nvPr/>
          </p:nvGraphicFramePr>
          <p:xfrm>
            <a:off x="3544" y="1910"/>
            <a:ext cx="167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8" name="Equation" r:id="rId5" imgW="164880" imgH="215640" progId="Equation.DSMT4">
                    <p:embed/>
                  </p:oleObj>
                </mc:Choice>
                <mc:Fallback>
                  <p:oleObj name="Equation" r:id="rId5" imgW="164880" imgH="215640" progId="Equation.DSMT4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4" y="1910"/>
                          <a:ext cx="167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제목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T-S diagram analysis</a:t>
            </a:r>
            <a:endParaRPr lang="ko-KR" altLang="en-US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Temperature limitation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2462213" y="1571612"/>
            <a:ext cx="4044950" cy="2928939"/>
            <a:chOff x="1551" y="1339"/>
            <a:chExt cx="2548" cy="184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00" y="1339"/>
              <a:ext cx="2080" cy="1609"/>
              <a:chOff x="999" y="1499"/>
              <a:chExt cx="2185" cy="1779"/>
            </a:xfrm>
          </p:grpSpPr>
          <p:cxnSp>
            <p:nvCxnSpPr>
              <p:cNvPr id="12312" name="AutoShape 6"/>
              <p:cNvCxnSpPr>
                <a:cxnSpLocks noChangeShapeType="1"/>
              </p:cNvCxnSpPr>
              <p:nvPr/>
            </p:nvCxnSpPr>
            <p:spPr bwMode="auto">
              <a:xfrm>
                <a:off x="1000" y="1499"/>
                <a:ext cx="0" cy="17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2313" name="AutoShape 7"/>
              <p:cNvCxnSpPr>
                <a:cxnSpLocks noChangeShapeType="1"/>
              </p:cNvCxnSpPr>
              <p:nvPr/>
            </p:nvCxnSpPr>
            <p:spPr bwMode="auto">
              <a:xfrm>
                <a:off x="999" y="3278"/>
                <a:ext cx="2185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2301" name="Text Box 8"/>
            <p:cNvSpPr txBox="1">
              <a:spLocks noChangeArrowheads="1"/>
            </p:cNvSpPr>
            <p:nvPr/>
          </p:nvSpPr>
          <p:spPr bwMode="auto">
            <a:xfrm rot="10800000">
              <a:off x="1551" y="1597"/>
              <a:ext cx="250" cy="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/>
                <a:t>Temperature, K</a:t>
              </a:r>
            </a:p>
          </p:txBody>
        </p:sp>
        <p:sp>
          <p:nvSpPr>
            <p:cNvPr id="12302" name="Text Box 10"/>
            <p:cNvSpPr txBox="1">
              <a:spLocks noChangeArrowheads="1"/>
            </p:cNvSpPr>
            <p:nvPr/>
          </p:nvSpPr>
          <p:spPr bwMode="auto">
            <a:xfrm>
              <a:off x="2293" y="2990"/>
              <a:ext cx="117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 smtClean="0"/>
                <a:t>Entropy, kJ/</a:t>
              </a:r>
              <a:r>
                <a:rPr lang="en-US" altLang="ko-KR" sz="1400" dirty="0" err="1" smtClean="0"/>
                <a:t>kg·K</a:t>
              </a:r>
              <a:endParaRPr lang="en-US" altLang="ko-KR" sz="1400" dirty="0"/>
            </a:p>
          </p:txBody>
        </p:sp>
        <p:sp>
          <p:nvSpPr>
            <p:cNvPr id="12303" name="Rectangle 12" descr="어두운 하향 대각선"/>
            <p:cNvSpPr>
              <a:spLocks noChangeArrowheads="1"/>
            </p:cNvSpPr>
            <p:nvPr/>
          </p:nvSpPr>
          <p:spPr bwMode="auto">
            <a:xfrm>
              <a:off x="2115" y="1801"/>
              <a:ext cx="1452" cy="631"/>
            </a:xfrm>
            <a:prstGeom prst="rect">
              <a:avLst/>
            </a:prstGeom>
            <a:pattFill prst="dkDnDiag">
              <a:fgClr>
                <a:schemeClr val="accent1"/>
              </a:fgClr>
              <a:bgClr>
                <a:srgbClr val="FFFFFF"/>
              </a:bgClr>
            </a:patt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304" name="Line 15"/>
            <p:cNvSpPr>
              <a:spLocks noChangeShapeType="1"/>
            </p:cNvSpPr>
            <p:nvPr/>
          </p:nvSpPr>
          <p:spPr bwMode="auto">
            <a:xfrm rot="10800000">
              <a:off x="3564" y="2043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05" name="Line 16"/>
            <p:cNvSpPr>
              <a:spLocks noChangeShapeType="1"/>
            </p:cNvSpPr>
            <p:nvPr/>
          </p:nvSpPr>
          <p:spPr bwMode="auto">
            <a:xfrm rot="5400000">
              <a:off x="2825" y="1698"/>
              <a:ext cx="0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 rot="-5400000">
              <a:off x="2779" y="2328"/>
              <a:ext cx="0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07" name="Line 18"/>
            <p:cNvSpPr>
              <a:spLocks noChangeShapeType="1"/>
            </p:cNvSpPr>
            <p:nvPr/>
          </p:nvSpPr>
          <p:spPr bwMode="auto">
            <a:xfrm>
              <a:off x="2117" y="1993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308" name="Text Box 20"/>
            <p:cNvSpPr txBox="1">
              <a:spLocks noChangeArrowheads="1"/>
            </p:cNvSpPr>
            <p:nvPr/>
          </p:nvSpPr>
          <p:spPr bwMode="auto">
            <a:xfrm>
              <a:off x="3620" y="2379"/>
              <a:ext cx="40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1</a:t>
              </a:r>
            </a:p>
          </p:txBody>
        </p:sp>
        <p:sp>
          <p:nvSpPr>
            <p:cNvPr id="12309" name="Text Box 21"/>
            <p:cNvSpPr txBox="1">
              <a:spLocks noChangeArrowheads="1"/>
            </p:cNvSpPr>
            <p:nvPr/>
          </p:nvSpPr>
          <p:spPr bwMode="auto">
            <a:xfrm>
              <a:off x="1877" y="1696"/>
              <a:ext cx="3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12310" name="Text Box 22"/>
            <p:cNvSpPr txBox="1">
              <a:spLocks noChangeArrowheads="1"/>
            </p:cNvSpPr>
            <p:nvPr/>
          </p:nvSpPr>
          <p:spPr bwMode="auto">
            <a:xfrm>
              <a:off x="3628" y="1706"/>
              <a:ext cx="47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1906" y="2379"/>
              <a:ext cx="4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4</a:t>
              </a:r>
            </a:p>
          </p:txBody>
        </p:sp>
      </p:grpSp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T-S diagram analysis</a:t>
            </a:r>
            <a:endParaRPr lang="ko-KR" altLang="en-US" dirty="0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Heat transfer</a:t>
            </a:r>
          </a:p>
          <a:p>
            <a:endParaRPr lang="ko-KR" altLang="en-US" dirty="0"/>
          </a:p>
        </p:txBody>
      </p:sp>
      <p:grpSp>
        <p:nvGrpSpPr>
          <p:cNvPr id="36" name="그룹 35"/>
          <p:cNvGrpSpPr/>
          <p:nvPr/>
        </p:nvGrpSpPr>
        <p:grpSpPr>
          <a:xfrm>
            <a:off x="928662" y="4643446"/>
            <a:ext cx="7332688" cy="1714512"/>
            <a:chOff x="0" y="2357430"/>
            <a:chExt cx="7332688" cy="1714512"/>
          </a:xfrm>
        </p:grpSpPr>
        <p:sp>
          <p:nvSpPr>
            <p:cNvPr id="33" name="Text Box 11"/>
            <p:cNvSpPr txBox="1">
              <a:spLocks noChangeArrowheads="1"/>
            </p:cNvSpPr>
            <p:nvPr/>
          </p:nvSpPr>
          <p:spPr bwMode="auto">
            <a:xfrm>
              <a:off x="0" y="2357430"/>
              <a:ext cx="7332688" cy="171451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 anchor="ctr" anchorCtr="0">
              <a:normAutofit/>
            </a:bodyPr>
            <a:lstStyle/>
            <a:p>
              <a:pPr lvl="3" algn="just">
                <a:spcBef>
                  <a:spcPct val="50000"/>
                </a:spcBef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In this heat rejection process, refrigerant must transfer its heat to somewhere. </a:t>
              </a:r>
            </a:p>
            <a:p>
              <a:pPr lvl="3" algn="just">
                <a:spcBef>
                  <a:spcPct val="50000"/>
                </a:spcBef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In this refrigeration process, refrigerant must add the heat from the cold room.</a:t>
              </a:r>
            </a:p>
          </p:txBody>
        </p:sp>
        <p:sp>
          <p:nvSpPr>
            <p:cNvPr id="34" name="Text Box 30"/>
            <p:cNvSpPr txBox="1">
              <a:spLocks noChangeArrowheads="1"/>
            </p:cNvSpPr>
            <p:nvPr/>
          </p:nvSpPr>
          <p:spPr bwMode="auto">
            <a:xfrm>
              <a:off x="357158" y="2714620"/>
              <a:ext cx="8223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algn="just">
                <a:spcBef>
                  <a:spcPct val="50000"/>
                </a:spcBef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2 </a:t>
              </a:r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→ </a:t>
              </a: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3</a:t>
              </a:r>
              <a:endParaRPr lang="en-US" altLang="ko-KR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Text Box 30"/>
            <p:cNvSpPr txBox="1">
              <a:spLocks noChangeArrowheads="1"/>
            </p:cNvSpPr>
            <p:nvPr/>
          </p:nvSpPr>
          <p:spPr bwMode="auto">
            <a:xfrm>
              <a:off x="365101" y="3344864"/>
              <a:ext cx="8493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457200" indent="-457200" algn="just">
                <a:spcBef>
                  <a:spcPct val="50000"/>
                </a:spcBef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4 </a:t>
              </a:r>
              <a:r>
                <a:rPr lang="ko-KR" altLang="en-US" dirty="0" smtClean="0">
                  <a:latin typeface="맑은 고딕" pitchFamily="50" charset="-127"/>
                  <a:ea typeface="맑은 고딕" pitchFamily="50" charset="-127"/>
                </a:rPr>
                <a:t>→ </a:t>
              </a: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1</a:t>
              </a:r>
              <a:endParaRPr lang="en-US" altLang="ko-KR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285984" y="1643050"/>
            <a:ext cx="4967288" cy="2906711"/>
            <a:chOff x="1584" y="2171"/>
            <a:chExt cx="3129" cy="1831"/>
          </a:xfrm>
        </p:grpSpPr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584" y="2171"/>
              <a:ext cx="2205" cy="1831"/>
              <a:chOff x="1584" y="2139"/>
              <a:chExt cx="2205" cy="1831"/>
            </a:xfrm>
          </p:grpSpPr>
          <p:grpSp>
            <p:nvGrpSpPr>
              <p:cNvPr id="5" name="Group 27"/>
              <p:cNvGrpSpPr>
                <a:grpSpLocks/>
              </p:cNvGrpSpPr>
              <p:nvPr/>
            </p:nvGrpSpPr>
            <p:grpSpPr bwMode="auto">
              <a:xfrm>
                <a:off x="1584" y="2139"/>
                <a:ext cx="2205" cy="1831"/>
                <a:chOff x="1584" y="2067"/>
                <a:chExt cx="2205" cy="1831"/>
              </a:xfrm>
            </p:grpSpPr>
            <p:grpSp>
              <p:nvGrpSpPr>
                <p:cNvPr id="6" name="Group 20"/>
                <p:cNvGrpSpPr>
                  <a:grpSpLocks/>
                </p:cNvGrpSpPr>
                <p:nvPr/>
              </p:nvGrpSpPr>
              <p:grpSpPr bwMode="auto">
                <a:xfrm>
                  <a:off x="1844" y="2067"/>
                  <a:ext cx="1945" cy="1587"/>
                  <a:chOff x="999" y="1499"/>
                  <a:chExt cx="2185" cy="1779"/>
                </a:xfrm>
              </p:grpSpPr>
              <p:cxnSp>
                <p:nvCxnSpPr>
                  <p:cNvPr id="14356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00" y="1499"/>
                    <a:ext cx="0" cy="1779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4357" name="AutoShape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99" y="3278"/>
                    <a:ext cx="218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4353" name="Text Box 23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1584" y="2296"/>
                  <a:ext cx="250" cy="10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1400" dirty="0"/>
                    <a:t>Temperature, K</a:t>
                  </a:r>
                </a:p>
              </p:txBody>
            </p:sp>
            <p:sp>
              <p:nvSpPr>
                <p:cNvPr id="14355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327" y="3704"/>
                  <a:ext cx="1036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1400" dirty="0" smtClean="0"/>
                    <a:t>Entropy, kJ/</a:t>
                  </a:r>
                  <a:r>
                    <a:rPr lang="en-US" altLang="ko-KR" sz="1400" dirty="0" err="1" smtClean="0"/>
                    <a:t>kg·K</a:t>
                  </a:r>
                  <a:endParaRPr lang="en-US" altLang="ko-KR" sz="1400" dirty="0"/>
                </a:p>
              </p:txBody>
            </p:sp>
          </p:grpSp>
          <p:cxnSp>
            <p:nvCxnSpPr>
              <p:cNvPr id="14350" name="AutoShape 29"/>
              <p:cNvCxnSpPr>
                <a:cxnSpLocks noChangeShapeType="1"/>
              </p:cNvCxnSpPr>
              <p:nvPr/>
            </p:nvCxnSpPr>
            <p:spPr bwMode="auto">
              <a:xfrm>
                <a:off x="1857" y="2584"/>
                <a:ext cx="181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14351" name="AutoShape 30"/>
              <p:cNvCxnSpPr>
                <a:cxnSpLocks noChangeShapeType="1"/>
              </p:cNvCxnSpPr>
              <p:nvPr/>
            </p:nvCxnSpPr>
            <p:spPr bwMode="auto">
              <a:xfrm>
                <a:off x="1857" y="3120"/>
                <a:ext cx="181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</p:cxnSp>
        </p:grpSp>
        <p:sp>
          <p:nvSpPr>
            <p:cNvPr id="14347" name="Text Box 32"/>
            <p:cNvSpPr txBox="1">
              <a:spLocks noChangeArrowheads="1"/>
            </p:cNvSpPr>
            <p:nvPr/>
          </p:nvSpPr>
          <p:spPr bwMode="auto">
            <a:xfrm>
              <a:off x="3824" y="2503"/>
              <a:ext cx="8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303.15 K</a:t>
              </a:r>
            </a:p>
          </p:txBody>
        </p:sp>
        <p:sp>
          <p:nvSpPr>
            <p:cNvPr id="14348" name="Text Box 33"/>
            <p:cNvSpPr txBox="1">
              <a:spLocks noChangeArrowheads="1"/>
            </p:cNvSpPr>
            <p:nvPr/>
          </p:nvSpPr>
          <p:spPr bwMode="auto">
            <a:xfrm>
              <a:off x="3840" y="3015"/>
              <a:ext cx="87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253.15 K</a:t>
              </a:r>
            </a:p>
          </p:txBody>
        </p:sp>
      </p:grpSp>
      <p:sp>
        <p:nvSpPr>
          <p:cNvPr id="26" name="제목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T-S diagram analysis</a:t>
            </a:r>
            <a:endParaRPr lang="ko-KR" altLang="en-US" dirty="0"/>
          </a:p>
        </p:txBody>
      </p:sp>
      <p:sp>
        <p:nvSpPr>
          <p:cNvPr id="27" name="텍스트 개체 틀 2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ko-KR" dirty="0" smtClean="0"/>
              <a:t>Example</a:t>
            </a:r>
            <a:endParaRPr lang="en-US" altLang="ko-KR" dirty="0"/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928662" y="4857760"/>
            <a:ext cx="7332688" cy="1571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If the refrigeration system must maintain a cold room at – 20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℃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and can reject  heat to the atmosphere at 30 </a:t>
            </a:r>
            <a:r>
              <a:rPr lang="ko-KR" altLang="en-US" dirty="0" smtClean="0">
                <a:latin typeface="맑은 고딕" pitchFamily="50" charset="-127"/>
                <a:ea typeface="맑은 고딕" pitchFamily="50" charset="-127"/>
              </a:rPr>
              <a:t>℃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, how can we control the temperatures, T</a:t>
            </a:r>
            <a:r>
              <a:rPr lang="en-US" altLang="ko-KR" baseline="-25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and T</a:t>
            </a:r>
            <a:r>
              <a:rPr lang="en-US" altLang="ko-KR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7" name="Text Box 20"/>
          <p:cNvSpPr txBox="1">
            <a:spLocks noChangeArrowheads="1"/>
          </p:cNvSpPr>
          <p:nvPr/>
        </p:nvSpPr>
        <p:spPr bwMode="auto">
          <a:xfrm>
            <a:off x="2214546" y="5072074"/>
            <a:ext cx="507209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</a:t>
            </a:r>
            <a:r>
              <a:rPr lang="en-US" altLang="ko-KR" baseline="-25000" dirty="0" smtClean="0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must be higher than 303.15K.</a:t>
            </a:r>
          </a:p>
          <a:p>
            <a:pPr algn="just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</a:t>
            </a:r>
            <a:r>
              <a:rPr lang="en-US" altLang="ko-KR" baseline="-25000" dirty="0" smtClean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must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be lower than 253.15K.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214546" y="1857364"/>
            <a:ext cx="4967288" cy="2813049"/>
            <a:chOff x="1544" y="2067"/>
            <a:chExt cx="3129" cy="1772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1544" y="2067"/>
              <a:ext cx="3129" cy="1772"/>
              <a:chOff x="1584" y="2171"/>
              <a:chExt cx="3129" cy="1772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584" y="2171"/>
                <a:ext cx="2205" cy="1772"/>
                <a:chOff x="1584" y="2139"/>
                <a:chExt cx="2205" cy="1772"/>
              </a:xfrm>
            </p:grpSpPr>
            <p:grpSp>
              <p:nvGrpSpPr>
                <p:cNvPr id="6" name="Group 7"/>
                <p:cNvGrpSpPr>
                  <a:grpSpLocks/>
                </p:cNvGrpSpPr>
                <p:nvPr/>
              </p:nvGrpSpPr>
              <p:grpSpPr bwMode="auto">
                <a:xfrm>
                  <a:off x="1584" y="2139"/>
                  <a:ext cx="2205" cy="1772"/>
                  <a:chOff x="1584" y="2067"/>
                  <a:chExt cx="2205" cy="1772"/>
                </a:xfrm>
              </p:grpSpPr>
              <p:grpSp>
                <p:nvGrpSpPr>
                  <p:cNvPr id="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844" y="2067"/>
                    <a:ext cx="1945" cy="1587"/>
                    <a:chOff x="999" y="1499"/>
                    <a:chExt cx="2185" cy="1779"/>
                  </a:xfrm>
                </p:grpSpPr>
                <p:cxnSp>
                  <p:nvCxnSpPr>
                    <p:cNvPr id="15385" name="AutoShape 9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1000" y="1499"/>
                      <a:ext cx="0" cy="177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15386" name="AutoShape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999" y="3278"/>
                      <a:ext cx="2185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</p:cxnSp>
              </p:grpSp>
              <p:sp>
                <p:nvSpPr>
                  <p:cNvPr id="15382" name="Text Box 11"/>
                  <p:cNvSpPr txBox="1">
                    <a:spLocks noChangeArrowheads="1"/>
                  </p:cNvSpPr>
                  <p:nvPr/>
                </p:nvSpPr>
                <p:spPr bwMode="auto">
                  <a:xfrm rot="10800000">
                    <a:off x="1584" y="2296"/>
                    <a:ext cx="250" cy="104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eaVert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ko-KR" sz="1400"/>
                      <a:t>Temperature, K</a:t>
                    </a:r>
                  </a:p>
                </p:txBody>
              </p:sp>
              <p:sp>
                <p:nvSpPr>
                  <p:cNvPr id="15384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82" y="3645"/>
                    <a:ext cx="1268" cy="1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ko-KR" sz="1400" dirty="0" smtClean="0"/>
                      <a:t>Entropy, kJ/</a:t>
                    </a:r>
                    <a:r>
                      <a:rPr lang="en-US" altLang="ko-KR" sz="1400" dirty="0" err="1" smtClean="0"/>
                      <a:t>kg·K</a:t>
                    </a:r>
                    <a:endParaRPr lang="en-US" altLang="ko-KR" sz="1400" dirty="0"/>
                  </a:p>
                </p:txBody>
              </p:sp>
            </p:grpSp>
            <p:cxnSp>
              <p:nvCxnSpPr>
                <p:cNvPr id="15379" name="AutoShape 15"/>
                <p:cNvCxnSpPr>
                  <a:cxnSpLocks noChangeShapeType="1"/>
                </p:cNvCxnSpPr>
                <p:nvPr/>
              </p:nvCxnSpPr>
              <p:spPr bwMode="auto">
                <a:xfrm>
                  <a:off x="1857" y="2584"/>
                  <a:ext cx="1814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</p:cxnSp>
            <p:cxnSp>
              <p:nvCxnSpPr>
                <p:cNvPr id="15380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1857" y="3120"/>
                  <a:ext cx="1814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</p:cxnSp>
          </p:grpSp>
          <p:sp>
            <p:nvSpPr>
              <p:cNvPr id="15376" name="Text Box 17"/>
              <p:cNvSpPr txBox="1">
                <a:spLocks noChangeArrowheads="1"/>
              </p:cNvSpPr>
              <p:nvPr/>
            </p:nvSpPr>
            <p:spPr bwMode="auto">
              <a:xfrm>
                <a:off x="3824" y="2503"/>
                <a:ext cx="87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600"/>
                  <a:t>303.15 K</a:t>
                </a:r>
              </a:p>
            </p:txBody>
          </p:sp>
          <p:sp>
            <p:nvSpPr>
              <p:cNvPr id="15377" name="Text Box 18"/>
              <p:cNvSpPr txBox="1">
                <a:spLocks noChangeArrowheads="1"/>
              </p:cNvSpPr>
              <p:nvPr/>
            </p:nvSpPr>
            <p:spPr bwMode="auto">
              <a:xfrm>
                <a:off x="3840" y="3015"/>
                <a:ext cx="87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600"/>
                  <a:t>253.15 K</a:t>
                </a:r>
              </a:p>
            </p:txBody>
          </p:sp>
        </p:grpSp>
        <p:cxnSp>
          <p:nvCxnSpPr>
            <p:cNvPr id="15373" name="AutoShape 21"/>
            <p:cNvCxnSpPr>
              <a:cxnSpLocks noChangeShapeType="1"/>
            </p:cNvCxnSpPr>
            <p:nvPr/>
          </p:nvCxnSpPr>
          <p:spPr bwMode="auto">
            <a:xfrm flipV="1">
              <a:off x="2750" y="2303"/>
              <a:ext cx="0" cy="2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374" name="AutoShape 23"/>
            <p:cNvCxnSpPr>
              <a:cxnSpLocks noChangeShapeType="1"/>
            </p:cNvCxnSpPr>
            <p:nvPr/>
          </p:nvCxnSpPr>
          <p:spPr bwMode="auto">
            <a:xfrm>
              <a:off x="2758" y="3041"/>
              <a:ext cx="0" cy="20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aphicFrame>
          <p:nvGraphicFramePr>
            <p:cNvPr id="15362" name="Object 26"/>
            <p:cNvGraphicFramePr>
              <a:graphicFrameLocks noChangeAspect="1"/>
            </p:cNvGraphicFramePr>
            <p:nvPr/>
          </p:nvGraphicFramePr>
          <p:xfrm>
            <a:off x="2840" y="3140"/>
            <a:ext cx="172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2" name="Equation" r:id="rId3" imgW="164880" imgH="215640" progId="Equation.DSMT4">
                    <p:embed/>
                  </p:oleObj>
                </mc:Choice>
                <mc:Fallback>
                  <p:oleObj name="Equation" r:id="rId3" imgW="164880" imgH="21564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0" y="3140"/>
                          <a:ext cx="172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363" name="Object 28"/>
            <p:cNvGraphicFramePr>
              <a:graphicFrameLocks noChangeAspect="1"/>
            </p:cNvGraphicFramePr>
            <p:nvPr/>
          </p:nvGraphicFramePr>
          <p:xfrm>
            <a:off x="2513" y="2099"/>
            <a:ext cx="147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3" name="Equation" r:id="rId5" imgW="139680" imgH="215640" progId="Equation.DSMT4">
                    <p:embed/>
                  </p:oleObj>
                </mc:Choice>
                <mc:Fallback>
                  <p:oleObj name="Equation" r:id="rId5" imgW="139680" imgH="215640" progId="Equation.DSMT4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3" y="2099"/>
                          <a:ext cx="147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제목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T-S diagram analysis</a:t>
            </a:r>
            <a:endParaRPr lang="ko-KR" altLang="en-US" dirty="0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The answer (1)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그룹 34"/>
          <p:cNvGrpSpPr/>
          <p:nvPr/>
        </p:nvGrpSpPr>
        <p:grpSpPr>
          <a:xfrm>
            <a:off x="2425700" y="1909763"/>
            <a:ext cx="4967288" cy="2827337"/>
            <a:chOff x="2425700" y="1909763"/>
            <a:chExt cx="4967288" cy="2827337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425700" y="1909763"/>
              <a:ext cx="3500438" cy="2827337"/>
              <a:chOff x="1584" y="2139"/>
              <a:chExt cx="2205" cy="1781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584" y="2139"/>
                <a:ext cx="2205" cy="1781"/>
                <a:chOff x="1584" y="2067"/>
                <a:chExt cx="2205" cy="1781"/>
              </a:xfrm>
            </p:grpSpPr>
            <p:grpSp>
              <p:nvGrpSpPr>
                <p:cNvPr id="6" name="Group 7"/>
                <p:cNvGrpSpPr>
                  <a:grpSpLocks/>
                </p:cNvGrpSpPr>
                <p:nvPr/>
              </p:nvGrpSpPr>
              <p:grpSpPr bwMode="auto">
                <a:xfrm>
                  <a:off x="1844" y="2067"/>
                  <a:ext cx="1945" cy="1587"/>
                  <a:chOff x="999" y="1499"/>
                  <a:chExt cx="2185" cy="1779"/>
                </a:xfrm>
              </p:grpSpPr>
              <p:cxnSp>
                <p:nvCxnSpPr>
                  <p:cNvPr id="16412" name="AutoShape 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00" y="1499"/>
                    <a:ext cx="0" cy="1779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16413" name="AutoShape 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99" y="3278"/>
                    <a:ext cx="218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16409" name="Text Box 10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1584" y="2296"/>
                  <a:ext cx="250" cy="10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eaVer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1400"/>
                    <a:t>Temperature, K</a:t>
                  </a:r>
                </a:p>
              </p:txBody>
            </p:sp>
            <p:sp>
              <p:nvSpPr>
                <p:cNvPr id="16411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282" y="3654"/>
                  <a:ext cx="1239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1400" dirty="0" smtClean="0"/>
                    <a:t>Entropy, kJ/</a:t>
                  </a:r>
                  <a:r>
                    <a:rPr lang="en-US" altLang="ko-KR" sz="1400" dirty="0" err="1" smtClean="0"/>
                    <a:t>kg·K</a:t>
                  </a:r>
                  <a:endParaRPr lang="en-US" altLang="ko-KR" sz="1400" dirty="0"/>
                </a:p>
              </p:txBody>
            </p:sp>
          </p:grpSp>
          <p:cxnSp>
            <p:nvCxnSpPr>
              <p:cNvPr id="16406" name="AutoShape 14"/>
              <p:cNvCxnSpPr>
                <a:cxnSpLocks noChangeShapeType="1"/>
              </p:cNvCxnSpPr>
              <p:nvPr/>
            </p:nvCxnSpPr>
            <p:spPr bwMode="auto">
              <a:xfrm>
                <a:off x="1857" y="2584"/>
                <a:ext cx="181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</p:cxnSp>
          <p:cxnSp>
            <p:nvCxnSpPr>
              <p:cNvPr id="16407" name="AutoShape 15"/>
              <p:cNvCxnSpPr>
                <a:cxnSpLocks noChangeShapeType="1"/>
              </p:cNvCxnSpPr>
              <p:nvPr/>
            </p:nvCxnSpPr>
            <p:spPr bwMode="auto">
              <a:xfrm>
                <a:off x="1857" y="3120"/>
                <a:ext cx="181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</p:cxnSp>
        </p:grpSp>
        <p:sp>
          <p:nvSpPr>
            <p:cNvPr id="16403" name="Text Box 16"/>
            <p:cNvSpPr txBox="1">
              <a:spLocks noChangeArrowheads="1"/>
            </p:cNvSpPr>
            <p:nvPr/>
          </p:nvSpPr>
          <p:spPr bwMode="auto">
            <a:xfrm>
              <a:off x="5981700" y="2436813"/>
              <a:ext cx="13858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303.15 K</a:t>
              </a:r>
            </a:p>
          </p:txBody>
        </p:sp>
        <p:sp>
          <p:nvSpPr>
            <p:cNvPr id="16404" name="Text Box 17"/>
            <p:cNvSpPr txBox="1">
              <a:spLocks noChangeArrowheads="1"/>
            </p:cNvSpPr>
            <p:nvPr/>
          </p:nvSpPr>
          <p:spPr bwMode="auto">
            <a:xfrm>
              <a:off x="6007100" y="3249613"/>
              <a:ext cx="138588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253.15 K</a:t>
              </a:r>
            </a:p>
          </p:txBody>
        </p:sp>
      </p:grpSp>
      <p:sp>
        <p:nvSpPr>
          <p:cNvPr id="16401" name="Rectangle 18"/>
          <p:cNvSpPr>
            <a:spLocks noChangeArrowheads="1"/>
          </p:cNvSpPr>
          <p:nvPr/>
        </p:nvSpPr>
        <p:spPr bwMode="auto">
          <a:xfrm>
            <a:off x="3490913" y="2484438"/>
            <a:ext cx="1763713" cy="112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0" name="제목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T-S diagram analysis</a:t>
            </a:r>
            <a:endParaRPr lang="ko-KR" altLang="en-US" dirty="0"/>
          </a:p>
        </p:txBody>
      </p:sp>
      <p:sp>
        <p:nvSpPr>
          <p:cNvPr id="31" name="텍스트 개체 틀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The answer (2)</a:t>
            </a:r>
          </a:p>
        </p:txBody>
      </p:sp>
      <p:graphicFrame>
        <p:nvGraphicFramePr>
          <p:cNvPr id="16386" name="Object 2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4456114" y="2214554"/>
          <a:ext cx="3302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3" imgW="241200" imgH="164880" progId="Equation.DSMT4">
                  <p:embed/>
                </p:oleObj>
              </mc:Choice>
              <mc:Fallback>
                <p:oleObj name="Equation" r:id="rId3" imgW="241200" imgH="164880" progId="Equation.DSMT4">
                  <p:embed/>
                  <p:pic>
                    <p:nvPicPr>
                      <p:cNvPr id="0" name="Object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4" y="2214554"/>
                        <a:ext cx="3302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2" name="Line 26"/>
          <p:cNvSpPr>
            <a:spLocks noChangeShapeType="1"/>
          </p:cNvSpPr>
          <p:nvPr/>
        </p:nvSpPr>
        <p:spPr bwMode="auto">
          <a:xfrm flipV="1">
            <a:off x="4406900" y="3581400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393" name="Line 28"/>
          <p:cNvSpPr>
            <a:spLocks noChangeShapeType="1"/>
          </p:cNvSpPr>
          <p:nvPr/>
        </p:nvSpPr>
        <p:spPr bwMode="auto">
          <a:xfrm>
            <a:off x="4406900" y="3289300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394" name="Line 32"/>
          <p:cNvSpPr>
            <a:spLocks noChangeShapeType="1"/>
          </p:cNvSpPr>
          <p:nvPr/>
        </p:nvSpPr>
        <p:spPr bwMode="auto">
          <a:xfrm flipV="1">
            <a:off x="4406900" y="2590800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395" name="Line 33"/>
          <p:cNvSpPr>
            <a:spLocks noChangeShapeType="1"/>
          </p:cNvSpPr>
          <p:nvPr/>
        </p:nvSpPr>
        <p:spPr bwMode="auto">
          <a:xfrm>
            <a:off x="4406900" y="2298700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10" name="Object 24"/>
          <p:cNvGraphicFramePr>
            <a:graphicFrameLocks noGrp="1" noChangeAspect="1"/>
          </p:cNvGraphicFramePr>
          <p:nvPr/>
        </p:nvGraphicFramePr>
        <p:xfrm>
          <a:off x="4456114" y="3632203"/>
          <a:ext cx="330200" cy="22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5" imgW="241200" imgH="164880" progId="Equation.DSMT4">
                  <p:embed/>
                </p:oleObj>
              </mc:Choice>
              <mc:Fallback>
                <p:oleObj name="Equation" r:id="rId5" imgW="241200" imgH="164880" progId="Equation.DSMT4">
                  <p:embed/>
                  <p:pic>
                    <p:nvPicPr>
                      <p:cNvPr id="0" name="Picture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4" y="3632203"/>
                        <a:ext cx="330200" cy="22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142976" y="4857760"/>
            <a:ext cx="6929486" cy="5000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For higher COP, we can keep the ΔT as small as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1714480" y="2571744"/>
            <a:ext cx="1785950" cy="571504"/>
            <a:chOff x="1928794" y="1857364"/>
            <a:chExt cx="1785950" cy="571504"/>
          </a:xfrm>
        </p:grpSpPr>
        <p:sp>
          <p:nvSpPr>
            <p:cNvPr id="18" name="TextBox 17"/>
            <p:cNvSpPr txBox="1"/>
            <p:nvPr/>
          </p:nvSpPr>
          <p:spPr>
            <a:xfrm>
              <a:off x="1928794" y="1857364"/>
              <a:ext cx="1785950" cy="57150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 anchor="t" anchorCtr="0">
              <a:normAutofit/>
            </a:bodyPr>
            <a:lstStyle/>
            <a:p>
              <a:pPr marL="457200" indent="-457200" algn="just">
                <a:spcBef>
                  <a:spcPct val="50000"/>
                </a:spcBef>
              </a:pPr>
              <a:endParaRPr lang="en-US" altLang="ko-KR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457200" indent="-457200" algn="just">
                <a:spcBef>
                  <a:spcPct val="50000"/>
                </a:spcBef>
              </a:pPr>
              <a:endParaRPr lang="en-US" altLang="ko-KR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graphicFrame>
          <p:nvGraphicFramePr>
            <p:cNvPr id="17412" name="Object 8"/>
            <p:cNvGraphicFramePr>
              <a:graphicFrameLocks noChangeAspect="1"/>
            </p:cNvGraphicFramePr>
            <p:nvPr/>
          </p:nvGraphicFramePr>
          <p:xfrm>
            <a:off x="2071670" y="1928802"/>
            <a:ext cx="1522413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7" name="Equation" r:id="rId3" imgW="660240" imgH="203040" progId="Equation.DSMT4">
                    <p:embed/>
                  </p:oleObj>
                </mc:Choice>
                <mc:Fallback>
                  <p:oleObj name="Equation" r:id="rId3" imgW="660240" imgH="2030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1670" y="1928802"/>
                          <a:ext cx="1522413" cy="468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419" name="Text Box 9"/>
          <p:cNvSpPr txBox="1">
            <a:spLocks noChangeArrowheads="1"/>
          </p:cNvSpPr>
          <p:nvPr/>
        </p:nvSpPr>
        <p:spPr bwMode="auto">
          <a:xfrm>
            <a:off x="3929058" y="2143116"/>
            <a:ext cx="4457693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q = heat, W</a:t>
            </a:r>
          </a:p>
          <a:p>
            <a:pPr>
              <a:spcBef>
                <a:spcPct val="50000"/>
              </a:spcBef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U = overall heat-transfer coefficient,</a:t>
            </a:r>
          </a:p>
          <a:p>
            <a:pPr>
              <a:spcBef>
                <a:spcPct val="50000"/>
              </a:spcBef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A = heat-transfer area,</a:t>
            </a:r>
          </a:p>
          <a:p>
            <a:pPr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ΔT =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temperature change, K</a:t>
            </a:r>
          </a:p>
        </p:txBody>
      </p:sp>
      <p:sp>
        <p:nvSpPr>
          <p:cNvPr id="15" name="제목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Overall heat transfer</a:t>
            </a:r>
            <a:endParaRPr lang="ko-KR" altLang="en-US" dirty="0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Reduction of ΔT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62724" y="4500570"/>
            <a:ext cx="820256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anchor="ctr" anchorCtr="1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Reduction of ΔT can be accomplished by increasing A or U in equation.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Overall heat transfer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How to accomplish high U ?</a:t>
            </a:r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2976" y="2214554"/>
            <a:ext cx="6929486" cy="1643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In reality, we can make U high rather than make A high for given q, because we need to make less the space of refrigerator.</a:t>
            </a:r>
          </a:p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But a large heat transfer area is accomplished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8" descr="BS0055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900" y="3733800"/>
            <a:ext cx="25146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914400" lvl="1" indent="-457200">
              <a:spcBef>
                <a:spcPct val="50000"/>
              </a:spcBef>
            </a:pPr>
            <a:r>
              <a:rPr lang="en-US" altLang="ko-KR" sz="4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Carnot cycle and </a:t>
            </a:r>
          </a:p>
          <a:p>
            <a:pPr marL="914400" lvl="1" indent="-457200">
              <a:spcBef>
                <a:spcPct val="50000"/>
              </a:spcBef>
            </a:pPr>
            <a:r>
              <a:rPr lang="en-US" altLang="ko-KR" sz="44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Actual vapor-compression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714348" y="2071678"/>
            <a:ext cx="72913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altLang="ko-KR" dirty="0" smtClean="0"/>
              <a:t>We </a:t>
            </a:r>
            <a:r>
              <a:rPr lang="en-US" altLang="ko-KR" dirty="0"/>
              <a:t>can make the air speed around heat </a:t>
            </a:r>
            <a:r>
              <a:rPr lang="en-US" altLang="ko-KR" dirty="0" smtClean="0"/>
              <a:t>exchanger high</a:t>
            </a:r>
            <a:r>
              <a:rPr lang="en-US" altLang="ko-KR" dirty="0"/>
              <a:t>. </a:t>
            </a:r>
            <a:endParaRPr lang="en-US" altLang="ko-KR" b="1" dirty="0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81100" y="4337050"/>
            <a:ext cx="6478588" cy="1079500"/>
            <a:chOff x="432" y="2756"/>
            <a:chExt cx="4887" cy="770"/>
          </a:xfrm>
        </p:grpSpPr>
        <p:sp>
          <p:nvSpPr>
            <p:cNvPr id="45065" name="Rectangle 5"/>
            <p:cNvSpPr>
              <a:spLocks noChangeArrowheads="1"/>
            </p:cNvSpPr>
            <p:nvPr/>
          </p:nvSpPr>
          <p:spPr bwMode="auto">
            <a:xfrm>
              <a:off x="1080" y="2756"/>
              <a:ext cx="3651" cy="770"/>
            </a:xfrm>
            <a:prstGeom prst="rect">
              <a:avLst/>
            </a:prstGeom>
            <a:gradFill rotWithShape="0">
              <a:gsLst>
                <a:gs pos="0">
                  <a:srgbClr val="5F5F5F"/>
                </a:gs>
                <a:gs pos="50000">
                  <a:srgbClr val="FFFFFF"/>
                </a:gs>
                <a:gs pos="100000">
                  <a:srgbClr val="5F5F5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45066" name="AutoShape 6"/>
            <p:cNvCxnSpPr>
              <a:cxnSpLocks noChangeShapeType="1"/>
            </p:cNvCxnSpPr>
            <p:nvPr/>
          </p:nvCxnSpPr>
          <p:spPr bwMode="auto">
            <a:xfrm>
              <a:off x="432" y="3137"/>
              <a:ext cx="1814" cy="0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45067" name="AutoShape 7"/>
            <p:cNvCxnSpPr>
              <a:cxnSpLocks noChangeShapeType="1"/>
            </p:cNvCxnSpPr>
            <p:nvPr/>
          </p:nvCxnSpPr>
          <p:spPr bwMode="auto">
            <a:xfrm>
              <a:off x="3505" y="3127"/>
              <a:ext cx="1814" cy="0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 rot="8400000" flipV="1">
              <a:off x="2344" y="2912"/>
              <a:ext cx="148" cy="45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 flipV="1">
              <a:off x="2492" y="2912"/>
              <a:ext cx="148" cy="45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 flipV="1">
              <a:off x="2796" y="2912"/>
              <a:ext cx="148" cy="45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071" name="Line 15"/>
            <p:cNvSpPr>
              <a:spLocks noChangeShapeType="1"/>
            </p:cNvSpPr>
            <p:nvPr/>
          </p:nvSpPr>
          <p:spPr bwMode="auto">
            <a:xfrm flipV="1">
              <a:off x="2244" y="2912"/>
              <a:ext cx="91" cy="22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072" name="Line 16"/>
            <p:cNvSpPr>
              <a:spLocks noChangeShapeType="1"/>
            </p:cNvSpPr>
            <p:nvPr/>
          </p:nvSpPr>
          <p:spPr bwMode="auto">
            <a:xfrm flipV="1">
              <a:off x="3112" y="2912"/>
              <a:ext cx="148" cy="45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073" name="Line 20"/>
            <p:cNvSpPr>
              <a:spLocks noChangeShapeType="1"/>
            </p:cNvSpPr>
            <p:nvPr/>
          </p:nvSpPr>
          <p:spPr bwMode="auto">
            <a:xfrm rot="8400000" flipV="1">
              <a:off x="2644" y="2916"/>
              <a:ext cx="148" cy="45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074" name="Line 22"/>
            <p:cNvSpPr>
              <a:spLocks noChangeShapeType="1"/>
            </p:cNvSpPr>
            <p:nvPr/>
          </p:nvSpPr>
          <p:spPr bwMode="auto">
            <a:xfrm rot="8400000" flipV="1">
              <a:off x="3260" y="2912"/>
              <a:ext cx="148" cy="45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075" name="Line 23"/>
            <p:cNvSpPr>
              <a:spLocks noChangeShapeType="1"/>
            </p:cNvSpPr>
            <p:nvPr/>
          </p:nvSpPr>
          <p:spPr bwMode="auto">
            <a:xfrm rot="8400000" flipV="1">
              <a:off x="2952" y="2916"/>
              <a:ext cx="148" cy="45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5076" name="Line 24"/>
            <p:cNvSpPr>
              <a:spLocks noChangeShapeType="1"/>
            </p:cNvSpPr>
            <p:nvPr/>
          </p:nvSpPr>
          <p:spPr bwMode="auto">
            <a:xfrm flipV="1">
              <a:off x="3424" y="3132"/>
              <a:ext cx="91" cy="22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5061" name="AutoShape 26"/>
          <p:cNvSpPr>
            <a:spLocks noChangeArrowheads="1"/>
          </p:cNvSpPr>
          <p:nvPr/>
        </p:nvSpPr>
        <p:spPr bwMode="auto">
          <a:xfrm>
            <a:off x="3213100" y="3441700"/>
            <a:ext cx="2565400" cy="635000"/>
          </a:xfrm>
          <a:prstGeom prst="curvedUpArrow">
            <a:avLst>
              <a:gd name="adj1" fmla="val 80800"/>
              <a:gd name="adj2" fmla="val 161600"/>
              <a:gd name="adj3" fmla="val 33333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062" name="AutoShape 27"/>
          <p:cNvSpPr>
            <a:spLocks noChangeArrowheads="1"/>
          </p:cNvSpPr>
          <p:nvPr/>
        </p:nvSpPr>
        <p:spPr bwMode="auto">
          <a:xfrm>
            <a:off x="3263900" y="5549900"/>
            <a:ext cx="2565400" cy="633413"/>
          </a:xfrm>
          <a:prstGeom prst="curvedDownArrow">
            <a:avLst>
              <a:gd name="adj1" fmla="val 81002"/>
              <a:gd name="adj2" fmla="val 162005"/>
              <a:gd name="adj3" fmla="val 33333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5063" name="Text Box 28"/>
          <p:cNvSpPr txBox="1">
            <a:spLocks noChangeArrowheads="1"/>
          </p:cNvSpPr>
          <p:nvPr/>
        </p:nvSpPr>
        <p:spPr bwMode="auto">
          <a:xfrm>
            <a:off x="5778500" y="3187700"/>
            <a:ext cx="100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b="1">
                <a:solidFill>
                  <a:srgbClr val="6699FF"/>
                </a:solidFill>
              </a:rPr>
              <a:t>air</a:t>
            </a:r>
          </a:p>
        </p:txBody>
      </p:sp>
      <p:sp>
        <p:nvSpPr>
          <p:cNvPr id="21" name="제목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Overall heat transfer</a:t>
            </a:r>
            <a:endParaRPr lang="ko-KR" altLang="en-US" dirty="0"/>
          </a:p>
        </p:txBody>
      </p:sp>
      <p:sp>
        <p:nvSpPr>
          <p:cNvPr id="22" name="텍스트 개체 틀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ko-KR" dirty="0" smtClean="0"/>
              <a:t>For a high value of U (1)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660400" y="2070100"/>
            <a:ext cx="784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 startAt="2"/>
            </a:pPr>
            <a:r>
              <a:rPr lang="en-US" altLang="ko-KR" dirty="0" smtClean="0"/>
              <a:t>We </a:t>
            </a:r>
            <a:r>
              <a:rPr lang="en-US" altLang="ko-KR" dirty="0"/>
              <a:t>can use the finned tube.</a:t>
            </a:r>
          </a:p>
        </p:txBody>
      </p:sp>
      <p:pic>
        <p:nvPicPr>
          <p:cNvPr id="46083" name="Picture 5" descr="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941638"/>
            <a:ext cx="38227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1214414" y="5524500"/>
            <a:ext cx="2632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solidFill>
                  <a:srgbClr val="0000FF"/>
                </a:solidFill>
              </a:rPr>
              <a:t>The low finned tube</a:t>
            </a: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Overall heat transfer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For a high value of U (2)</a:t>
            </a:r>
          </a:p>
          <a:p>
            <a:endParaRPr lang="ko-KR" altLang="en-US" dirty="0"/>
          </a:p>
        </p:txBody>
      </p:sp>
      <p:pic>
        <p:nvPicPr>
          <p:cNvPr id="46087" name="Picture 13" descr="Whf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62" y="2919413"/>
            <a:ext cx="3810004" cy="2343150"/>
          </a:xfrm>
          <a:noFill/>
          <a:ln>
            <a:miter lim="800000"/>
            <a:headEnd/>
            <a:tailEnd/>
          </a:ln>
        </p:spPr>
      </p:pic>
      <p:sp>
        <p:nvSpPr>
          <p:cNvPr id="46088" name="Text Box 15"/>
          <p:cNvSpPr txBox="1">
            <a:spLocks noChangeArrowheads="1"/>
          </p:cNvSpPr>
          <p:nvPr/>
        </p:nvSpPr>
        <p:spPr bwMode="auto">
          <a:xfrm>
            <a:off x="5500694" y="5511800"/>
            <a:ext cx="2592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solidFill>
                  <a:schemeClr val="accent2"/>
                </a:solidFill>
              </a:rPr>
              <a:t>Helically finned tube</a:t>
            </a:r>
            <a:endParaRPr lang="en-US" altLang="ko-KR" i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660400" y="2066922"/>
            <a:ext cx="767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 startAt="3"/>
            </a:pPr>
            <a:r>
              <a:rPr lang="en-US" altLang="ko-KR" dirty="0" smtClean="0"/>
              <a:t>The </a:t>
            </a:r>
            <a:r>
              <a:rPr lang="en-US" altLang="ko-KR" dirty="0"/>
              <a:t>water around the heat exchanger will help </a:t>
            </a:r>
            <a:r>
              <a:rPr lang="en-US" altLang="ko-KR" dirty="0" smtClean="0"/>
              <a:t>the </a:t>
            </a:r>
            <a:r>
              <a:rPr lang="en-US" altLang="ko-KR" dirty="0"/>
              <a:t>heat exchange. 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181100" y="2643182"/>
            <a:ext cx="6478588" cy="2879725"/>
            <a:chOff x="744" y="1784"/>
            <a:chExt cx="4081" cy="209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44" y="2572"/>
              <a:ext cx="4081" cy="680"/>
              <a:chOff x="432" y="2756"/>
              <a:chExt cx="4887" cy="770"/>
            </a:xfrm>
          </p:grpSpPr>
          <p:sp>
            <p:nvSpPr>
              <p:cNvPr id="47115" name="Rectangle 6"/>
              <p:cNvSpPr>
                <a:spLocks noChangeArrowheads="1"/>
              </p:cNvSpPr>
              <p:nvPr/>
            </p:nvSpPr>
            <p:spPr bwMode="auto">
              <a:xfrm>
                <a:off x="1080" y="2756"/>
                <a:ext cx="3651" cy="770"/>
              </a:xfrm>
              <a:prstGeom prst="rect">
                <a:avLst/>
              </a:prstGeom>
              <a:gradFill rotWithShape="0">
                <a:gsLst>
                  <a:gs pos="0">
                    <a:srgbClr val="5F5F5F"/>
                  </a:gs>
                  <a:gs pos="50000">
                    <a:srgbClr val="FFFFFF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cxnSp>
            <p:nvCxnSpPr>
              <p:cNvPr id="47116" name="AutoShape 7"/>
              <p:cNvCxnSpPr>
                <a:cxnSpLocks noChangeShapeType="1"/>
              </p:cNvCxnSpPr>
              <p:nvPr/>
            </p:nvCxnSpPr>
            <p:spPr bwMode="auto">
              <a:xfrm>
                <a:off x="432" y="3137"/>
                <a:ext cx="1814" cy="0"/>
              </a:xfrm>
              <a:prstGeom prst="straightConnector1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47117" name="AutoShape 8"/>
              <p:cNvCxnSpPr>
                <a:cxnSpLocks noChangeShapeType="1"/>
              </p:cNvCxnSpPr>
              <p:nvPr/>
            </p:nvCxnSpPr>
            <p:spPr bwMode="auto">
              <a:xfrm>
                <a:off x="3505" y="3127"/>
                <a:ext cx="1814" cy="0"/>
              </a:xfrm>
              <a:prstGeom prst="straightConnector1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47118" name="Line 9"/>
              <p:cNvSpPr>
                <a:spLocks noChangeShapeType="1"/>
              </p:cNvSpPr>
              <p:nvPr/>
            </p:nvSpPr>
            <p:spPr bwMode="auto">
              <a:xfrm rot="8400000" flipV="1">
                <a:off x="2344" y="2912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119" name="Line 10"/>
              <p:cNvSpPr>
                <a:spLocks noChangeShapeType="1"/>
              </p:cNvSpPr>
              <p:nvPr/>
            </p:nvSpPr>
            <p:spPr bwMode="auto">
              <a:xfrm flipV="1">
                <a:off x="2492" y="2912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120" name="Line 11"/>
              <p:cNvSpPr>
                <a:spLocks noChangeShapeType="1"/>
              </p:cNvSpPr>
              <p:nvPr/>
            </p:nvSpPr>
            <p:spPr bwMode="auto">
              <a:xfrm flipV="1">
                <a:off x="2796" y="2912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121" name="Line 12"/>
              <p:cNvSpPr>
                <a:spLocks noChangeShapeType="1"/>
              </p:cNvSpPr>
              <p:nvPr/>
            </p:nvSpPr>
            <p:spPr bwMode="auto">
              <a:xfrm flipV="1">
                <a:off x="2244" y="2912"/>
                <a:ext cx="91" cy="227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122" name="Line 13"/>
              <p:cNvSpPr>
                <a:spLocks noChangeShapeType="1"/>
              </p:cNvSpPr>
              <p:nvPr/>
            </p:nvSpPr>
            <p:spPr bwMode="auto">
              <a:xfrm flipV="1">
                <a:off x="3112" y="2912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123" name="Line 14"/>
              <p:cNvSpPr>
                <a:spLocks noChangeShapeType="1"/>
              </p:cNvSpPr>
              <p:nvPr/>
            </p:nvSpPr>
            <p:spPr bwMode="auto">
              <a:xfrm rot="8400000" flipV="1">
                <a:off x="2644" y="2916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124" name="Line 15"/>
              <p:cNvSpPr>
                <a:spLocks noChangeShapeType="1"/>
              </p:cNvSpPr>
              <p:nvPr/>
            </p:nvSpPr>
            <p:spPr bwMode="auto">
              <a:xfrm rot="8400000" flipV="1">
                <a:off x="3260" y="2912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125" name="Line 16"/>
              <p:cNvSpPr>
                <a:spLocks noChangeShapeType="1"/>
              </p:cNvSpPr>
              <p:nvPr/>
            </p:nvSpPr>
            <p:spPr bwMode="auto">
              <a:xfrm rot="8400000" flipV="1">
                <a:off x="2952" y="2916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47126" name="Line 17"/>
              <p:cNvSpPr>
                <a:spLocks noChangeShapeType="1"/>
              </p:cNvSpPr>
              <p:nvPr/>
            </p:nvSpPr>
            <p:spPr bwMode="auto">
              <a:xfrm flipV="1">
                <a:off x="3424" y="3132"/>
                <a:ext cx="91" cy="227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47112" name="AutoShape 20"/>
            <p:cNvSpPr>
              <a:spLocks noChangeArrowheads="1"/>
            </p:cNvSpPr>
            <p:nvPr/>
          </p:nvSpPr>
          <p:spPr bwMode="auto">
            <a:xfrm>
              <a:off x="1888" y="1952"/>
              <a:ext cx="1928" cy="520"/>
            </a:xfrm>
            <a:prstGeom prst="rightArrow">
              <a:avLst>
                <a:gd name="adj1" fmla="val 50000"/>
                <a:gd name="adj2" fmla="val 92692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13" name="AutoShape 22"/>
            <p:cNvSpPr>
              <a:spLocks noChangeArrowheads="1"/>
            </p:cNvSpPr>
            <p:nvPr/>
          </p:nvSpPr>
          <p:spPr bwMode="auto">
            <a:xfrm rot="10800000">
              <a:off x="1800" y="3360"/>
              <a:ext cx="1928" cy="520"/>
            </a:xfrm>
            <a:prstGeom prst="rightArrow">
              <a:avLst>
                <a:gd name="adj1" fmla="val 50000"/>
                <a:gd name="adj2" fmla="val 92692"/>
              </a:avLst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47114" name="Text Box 23"/>
            <p:cNvSpPr txBox="1">
              <a:spLocks noChangeArrowheads="1"/>
            </p:cNvSpPr>
            <p:nvPr/>
          </p:nvSpPr>
          <p:spPr bwMode="auto">
            <a:xfrm>
              <a:off x="2384" y="1784"/>
              <a:ext cx="952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>
                  <a:solidFill>
                    <a:srgbClr val="0000FF"/>
                  </a:solidFill>
                </a:rPr>
                <a:t>water</a:t>
              </a:r>
            </a:p>
          </p:txBody>
        </p:sp>
      </p:grpSp>
      <p:sp>
        <p:nvSpPr>
          <p:cNvPr id="47108" name="Text Box 25"/>
          <p:cNvSpPr txBox="1">
            <a:spLocks noChangeArrowheads="1"/>
          </p:cNvSpPr>
          <p:nvPr/>
        </p:nvSpPr>
        <p:spPr bwMode="auto">
          <a:xfrm>
            <a:off x="1785918" y="5715016"/>
            <a:ext cx="63579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(But it will promote to corrode the heat exchanger.)</a:t>
            </a:r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Overall heat transfer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For a high value of U (3)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Revision of the Carnot cycle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908175" y="2386000"/>
            <a:ext cx="4730750" cy="3136901"/>
            <a:chOff x="1506" y="1857"/>
            <a:chExt cx="2980" cy="1976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506" y="1857"/>
              <a:ext cx="2980" cy="1976"/>
              <a:chOff x="1506" y="1857"/>
              <a:chExt cx="2980" cy="1976"/>
            </a:xfrm>
          </p:grpSpPr>
          <p:cxnSp>
            <p:nvCxnSpPr>
              <p:cNvPr id="18447" name="AutoShape 9"/>
              <p:cNvCxnSpPr>
                <a:cxnSpLocks noChangeShapeType="1"/>
              </p:cNvCxnSpPr>
              <p:nvPr/>
            </p:nvCxnSpPr>
            <p:spPr bwMode="auto">
              <a:xfrm>
                <a:off x="1767" y="1857"/>
                <a:ext cx="0" cy="17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448" name="AutoShape 10"/>
              <p:cNvCxnSpPr>
                <a:cxnSpLocks noChangeShapeType="1"/>
              </p:cNvCxnSpPr>
              <p:nvPr/>
            </p:nvCxnSpPr>
            <p:spPr bwMode="auto">
              <a:xfrm>
                <a:off x="1766" y="3636"/>
                <a:ext cx="272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8449" name="Text Box 11"/>
              <p:cNvSpPr txBox="1">
                <a:spLocks noChangeArrowheads="1"/>
              </p:cNvSpPr>
              <p:nvPr/>
            </p:nvSpPr>
            <p:spPr bwMode="auto">
              <a:xfrm rot="10800000">
                <a:off x="1506" y="2142"/>
                <a:ext cx="250" cy="1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/>
                  <a:t>Temperature, K</a:t>
                </a:r>
              </a:p>
            </p:txBody>
          </p:sp>
          <p:sp>
            <p:nvSpPr>
              <p:cNvPr id="18451" name="Text Box 13"/>
              <p:cNvSpPr txBox="1">
                <a:spLocks noChangeArrowheads="1"/>
              </p:cNvSpPr>
              <p:nvPr/>
            </p:nvSpPr>
            <p:spPr bwMode="auto">
              <a:xfrm>
                <a:off x="2623" y="3639"/>
                <a:ext cx="1191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 smtClean="0"/>
                  <a:t>Entropy, kJ/</a:t>
                </a:r>
                <a:r>
                  <a:rPr lang="en-US" altLang="ko-KR" sz="1400" dirty="0" err="1" smtClean="0"/>
                  <a:t>kg·K</a:t>
                </a:r>
                <a:endParaRPr lang="en-US" altLang="ko-KR" sz="1400" dirty="0"/>
              </a:p>
            </p:txBody>
          </p:sp>
        </p:grpSp>
        <p:sp>
          <p:nvSpPr>
            <p:cNvPr id="18441" name="Freeform 16"/>
            <p:cNvSpPr>
              <a:spLocks/>
            </p:cNvSpPr>
            <p:nvPr/>
          </p:nvSpPr>
          <p:spPr bwMode="auto">
            <a:xfrm>
              <a:off x="2000" y="2301"/>
              <a:ext cx="2264" cy="915"/>
            </a:xfrm>
            <a:custGeom>
              <a:avLst/>
              <a:gdLst>
                <a:gd name="T0" fmla="*/ 0 w 2264"/>
                <a:gd name="T1" fmla="*/ 915 h 915"/>
                <a:gd name="T2" fmla="*/ 448 w 2264"/>
                <a:gd name="T3" fmla="*/ 723 h 915"/>
                <a:gd name="T4" fmla="*/ 672 w 2264"/>
                <a:gd name="T5" fmla="*/ 219 h 915"/>
                <a:gd name="T6" fmla="*/ 952 w 2264"/>
                <a:gd name="T7" fmla="*/ 35 h 915"/>
                <a:gd name="T8" fmla="*/ 1176 w 2264"/>
                <a:gd name="T9" fmla="*/ 19 h 915"/>
                <a:gd name="T10" fmla="*/ 1536 w 2264"/>
                <a:gd name="T11" fmla="*/ 147 h 915"/>
                <a:gd name="T12" fmla="*/ 1800 w 2264"/>
                <a:gd name="T13" fmla="*/ 643 h 915"/>
                <a:gd name="T14" fmla="*/ 2264 w 2264"/>
                <a:gd name="T15" fmla="*/ 915 h 9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4"/>
                <a:gd name="T25" fmla="*/ 0 h 915"/>
                <a:gd name="T26" fmla="*/ 2264 w 2264"/>
                <a:gd name="T27" fmla="*/ 915 h 9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4" h="915">
                  <a:moveTo>
                    <a:pt x="0" y="915"/>
                  </a:moveTo>
                  <a:cubicBezTo>
                    <a:pt x="168" y="877"/>
                    <a:pt x="336" y="839"/>
                    <a:pt x="448" y="723"/>
                  </a:cubicBezTo>
                  <a:cubicBezTo>
                    <a:pt x="560" y="607"/>
                    <a:pt x="588" y="334"/>
                    <a:pt x="672" y="219"/>
                  </a:cubicBezTo>
                  <a:cubicBezTo>
                    <a:pt x="756" y="104"/>
                    <a:pt x="868" y="68"/>
                    <a:pt x="952" y="35"/>
                  </a:cubicBezTo>
                  <a:cubicBezTo>
                    <a:pt x="1036" y="2"/>
                    <a:pt x="1079" y="0"/>
                    <a:pt x="1176" y="19"/>
                  </a:cubicBezTo>
                  <a:cubicBezTo>
                    <a:pt x="1273" y="38"/>
                    <a:pt x="1432" y="43"/>
                    <a:pt x="1536" y="147"/>
                  </a:cubicBezTo>
                  <a:cubicBezTo>
                    <a:pt x="1640" y="251"/>
                    <a:pt x="1679" y="515"/>
                    <a:pt x="1800" y="643"/>
                  </a:cubicBezTo>
                  <a:cubicBezTo>
                    <a:pt x="1921" y="771"/>
                    <a:pt x="2177" y="887"/>
                    <a:pt x="2264" y="915"/>
                  </a:cubicBezTo>
                </a:path>
              </a:pathLst>
            </a:cu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42" name="Rectangle 17"/>
            <p:cNvSpPr>
              <a:spLocks noChangeArrowheads="1"/>
            </p:cNvSpPr>
            <p:nvPr/>
          </p:nvSpPr>
          <p:spPr bwMode="auto">
            <a:xfrm>
              <a:off x="2640" y="2608"/>
              <a:ext cx="984" cy="504"/>
            </a:xfrm>
            <a:prstGeom prst="rect">
              <a:avLst/>
            </a:prstGeom>
            <a:solidFill>
              <a:schemeClr val="accent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443" name="Text Box 19"/>
            <p:cNvSpPr txBox="1">
              <a:spLocks noChangeArrowheads="1"/>
            </p:cNvSpPr>
            <p:nvPr/>
          </p:nvSpPr>
          <p:spPr bwMode="auto">
            <a:xfrm>
              <a:off x="3648" y="3032"/>
              <a:ext cx="1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1</a:t>
              </a:r>
            </a:p>
          </p:txBody>
        </p:sp>
        <p:sp>
          <p:nvSpPr>
            <p:cNvPr id="18444" name="Text Box 20"/>
            <p:cNvSpPr txBox="1">
              <a:spLocks noChangeArrowheads="1"/>
            </p:cNvSpPr>
            <p:nvPr/>
          </p:nvSpPr>
          <p:spPr bwMode="auto">
            <a:xfrm>
              <a:off x="2416" y="3032"/>
              <a:ext cx="1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4</a:t>
              </a:r>
            </a:p>
          </p:txBody>
        </p:sp>
        <p:sp>
          <p:nvSpPr>
            <p:cNvPr id="18445" name="Text Box 21"/>
            <p:cNvSpPr txBox="1">
              <a:spLocks noChangeArrowheads="1"/>
            </p:cNvSpPr>
            <p:nvPr/>
          </p:nvSpPr>
          <p:spPr bwMode="auto">
            <a:xfrm>
              <a:off x="2416" y="2440"/>
              <a:ext cx="1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18446" name="Text Box 22"/>
            <p:cNvSpPr txBox="1">
              <a:spLocks noChangeArrowheads="1"/>
            </p:cNvSpPr>
            <p:nvPr/>
          </p:nvSpPr>
          <p:spPr bwMode="auto">
            <a:xfrm>
              <a:off x="3656" y="2408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</p:grpSp>
      <p:sp>
        <p:nvSpPr>
          <p:cNvPr id="20" name="제목 1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Compression </a:t>
            </a:r>
            <a:r>
              <a:rPr lang="en-US" altLang="ko-KR" dirty="0" smtClean="0"/>
              <a:t>process</a:t>
            </a:r>
            <a:endParaRPr lang="en-US" altLang="ko-KR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1 </a:t>
            </a:r>
            <a:r>
              <a:rPr lang="ko-KR" altLang="en-US" dirty="0" smtClean="0"/>
              <a:t>→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1785918" y="2428868"/>
            <a:ext cx="614366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Wet compression </a:t>
            </a:r>
          </a:p>
          <a:p>
            <a:pPr marL="457200" indent="-457200" algn="just">
              <a:spcBef>
                <a:spcPct val="50000"/>
              </a:spcBef>
              <a:buFont typeface="맑은 고딕" pitchFamily="50" charset="-127"/>
              <a:buChar char="―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compression with liquid droplet</a:t>
            </a: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 startAt="2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Dry compression</a:t>
            </a:r>
          </a:p>
          <a:p>
            <a:pPr marL="457200" indent="-457200" algn="just">
              <a:spcBef>
                <a:spcPct val="50000"/>
              </a:spcBef>
              <a:buFont typeface="맑은 고딕" pitchFamily="50" charset="-127"/>
              <a:buChar char="―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compression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with no droplet of liquid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ko-KR" dirty="0"/>
              <a:t>Compression process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Two kinds of compression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1045" descr="Click To Downloa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457700"/>
            <a:ext cx="2400300" cy="2400300"/>
          </a:xfrm>
          <a:noFill/>
          <a:ln>
            <a:miter lim="800000"/>
            <a:headEnd/>
            <a:tailEnd/>
          </a:ln>
        </p:spPr>
      </p:pic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711200" y="2203462"/>
            <a:ext cx="7670800" cy="25114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342900" indent="-342900" algn="just">
              <a:spcBef>
                <a:spcPct val="50000"/>
              </a:spcBef>
              <a:buFont typeface="+mj-lt"/>
              <a:buAutoNum type="arabicPeriod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Liquid refrigerant may be trapped in the head of the cylinder by the rising piston, possibly damaging the valve or the cylinder head.</a:t>
            </a:r>
          </a:p>
          <a:p>
            <a:pPr marL="342900" indent="-342900" algn="just">
              <a:spcBef>
                <a:spcPct val="50000"/>
              </a:spcBef>
              <a:buFont typeface="+mj-lt"/>
              <a:buAutoNum type="arabicPeriod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High-speed compressor are susceptible to damage by liquid because of the short time available for heat transfer.</a:t>
            </a:r>
          </a:p>
          <a:p>
            <a:pPr marL="342900" indent="-342900" algn="just">
              <a:spcBef>
                <a:spcPct val="50000"/>
              </a:spcBef>
              <a:buFont typeface="+mj-lt"/>
              <a:buAutoNum type="arabicPeriod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The droplet of liquid may wash the lubricating oil from the walls of the cylinder, accelerating wear.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ko-KR" dirty="0"/>
              <a:t>Compression process</a:t>
            </a: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Problem of wet compression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0"/>
          <p:cNvSpPr txBox="1">
            <a:spLocks noChangeArrowheads="1"/>
          </p:cNvSpPr>
          <p:nvPr/>
        </p:nvSpPr>
        <p:spPr bwMode="auto">
          <a:xfrm>
            <a:off x="857224" y="5072074"/>
            <a:ext cx="74295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If the refrigerant entering compressor is saturated vapor, the compression from point 1 to 2 is called dry compression.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2000232" y="1583483"/>
            <a:ext cx="5607688" cy="3141661"/>
            <a:chOff x="2000232" y="1583483"/>
            <a:chExt cx="5607688" cy="314166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000232" y="1583483"/>
              <a:ext cx="4730750" cy="3141661"/>
              <a:chOff x="1506" y="1857"/>
              <a:chExt cx="2980" cy="1979"/>
            </a:xfrm>
          </p:grpSpPr>
          <p:cxnSp>
            <p:nvCxnSpPr>
              <p:cNvPr id="19478" name="AutoShape 7"/>
              <p:cNvCxnSpPr>
                <a:cxnSpLocks noChangeShapeType="1"/>
              </p:cNvCxnSpPr>
              <p:nvPr/>
            </p:nvCxnSpPr>
            <p:spPr bwMode="auto">
              <a:xfrm>
                <a:off x="1767" y="1857"/>
                <a:ext cx="0" cy="17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479" name="AutoShape 8"/>
              <p:cNvCxnSpPr>
                <a:cxnSpLocks noChangeShapeType="1"/>
              </p:cNvCxnSpPr>
              <p:nvPr/>
            </p:nvCxnSpPr>
            <p:spPr bwMode="auto">
              <a:xfrm>
                <a:off x="1766" y="3636"/>
                <a:ext cx="272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19480" name="Text Box 9"/>
              <p:cNvSpPr txBox="1">
                <a:spLocks noChangeArrowheads="1"/>
              </p:cNvSpPr>
              <p:nvPr/>
            </p:nvSpPr>
            <p:spPr bwMode="auto">
              <a:xfrm rot="10800000">
                <a:off x="1506" y="2142"/>
                <a:ext cx="250" cy="1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/>
                  <a:t>Temperature, K</a:t>
                </a:r>
              </a:p>
            </p:txBody>
          </p:sp>
          <p:sp>
            <p:nvSpPr>
              <p:cNvPr id="19482" name="Text Box 11"/>
              <p:cNvSpPr txBox="1">
                <a:spLocks noChangeArrowheads="1"/>
              </p:cNvSpPr>
              <p:nvPr/>
            </p:nvSpPr>
            <p:spPr bwMode="auto">
              <a:xfrm>
                <a:off x="2644" y="3642"/>
                <a:ext cx="117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 smtClean="0"/>
                  <a:t>Entropy, kJ/</a:t>
                </a:r>
                <a:r>
                  <a:rPr lang="en-US" altLang="ko-KR" sz="1400" dirty="0" err="1" smtClean="0"/>
                  <a:t>kg·K</a:t>
                </a:r>
                <a:endParaRPr lang="en-US" altLang="ko-KR" sz="1400" dirty="0"/>
              </a:p>
            </p:txBody>
          </p:sp>
        </p:grpSp>
        <p:sp>
          <p:nvSpPr>
            <p:cNvPr id="19464" name="Freeform 13"/>
            <p:cNvSpPr>
              <a:spLocks/>
            </p:cNvSpPr>
            <p:nvPr/>
          </p:nvSpPr>
          <p:spPr bwMode="auto">
            <a:xfrm>
              <a:off x="2784457" y="2288333"/>
              <a:ext cx="3594100" cy="1452562"/>
            </a:xfrm>
            <a:custGeom>
              <a:avLst/>
              <a:gdLst>
                <a:gd name="T0" fmla="*/ 0 w 2264"/>
                <a:gd name="T1" fmla="*/ 915 h 915"/>
                <a:gd name="T2" fmla="*/ 448 w 2264"/>
                <a:gd name="T3" fmla="*/ 723 h 915"/>
                <a:gd name="T4" fmla="*/ 672 w 2264"/>
                <a:gd name="T5" fmla="*/ 219 h 915"/>
                <a:gd name="T6" fmla="*/ 952 w 2264"/>
                <a:gd name="T7" fmla="*/ 35 h 915"/>
                <a:gd name="T8" fmla="*/ 1176 w 2264"/>
                <a:gd name="T9" fmla="*/ 19 h 915"/>
                <a:gd name="T10" fmla="*/ 1536 w 2264"/>
                <a:gd name="T11" fmla="*/ 147 h 915"/>
                <a:gd name="T12" fmla="*/ 1800 w 2264"/>
                <a:gd name="T13" fmla="*/ 643 h 915"/>
                <a:gd name="T14" fmla="*/ 2264 w 2264"/>
                <a:gd name="T15" fmla="*/ 915 h 9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4"/>
                <a:gd name="T25" fmla="*/ 0 h 915"/>
                <a:gd name="T26" fmla="*/ 2264 w 2264"/>
                <a:gd name="T27" fmla="*/ 915 h 9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4" h="915">
                  <a:moveTo>
                    <a:pt x="0" y="915"/>
                  </a:moveTo>
                  <a:cubicBezTo>
                    <a:pt x="168" y="877"/>
                    <a:pt x="336" y="839"/>
                    <a:pt x="448" y="723"/>
                  </a:cubicBezTo>
                  <a:cubicBezTo>
                    <a:pt x="560" y="607"/>
                    <a:pt x="588" y="334"/>
                    <a:pt x="672" y="219"/>
                  </a:cubicBezTo>
                  <a:cubicBezTo>
                    <a:pt x="756" y="104"/>
                    <a:pt x="868" y="68"/>
                    <a:pt x="952" y="35"/>
                  </a:cubicBezTo>
                  <a:cubicBezTo>
                    <a:pt x="1036" y="2"/>
                    <a:pt x="1079" y="0"/>
                    <a:pt x="1176" y="19"/>
                  </a:cubicBezTo>
                  <a:cubicBezTo>
                    <a:pt x="1273" y="38"/>
                    <a:pt x="1432" y="43"/>
                    <a:pt x="1536" y="147"/>
                  </a:cubicBezTo>
                  <a:cubicBezTo>
                    <a:pt x="1640" y="251"/>
                    <a:pt x="1679" y="515"/>
                    <a:pt x="1800" y="643"/>
                  </a:cubicBezTo>
                  <a:cubicBezTo>
                    <a:pt x="1921" y="771"/>
                    <a:pt x="2177" y="887"/>
                    <a:pt x="2264" y="915"/>
                  </a:cubicBezTo>
                </a:path>
              </a:pathLst>
            </a:cu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65" name="Text Box 15"/>
            <p:cNvSpPr txBox="1">
              <a:spLocks noChangeArrowheads="1"/>
            </p:cNvSpPr>
            <p:nvPr/>
          </p:nvSpPr>
          <p:spPr bwMode="auto">
            <a:xfrm>
              <a:off x="5642706" y="3044701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1</a:t>
              </a:r>
            </a:p>
          </p:txBody>
        </p:sp>
        <p:sp>
          <p:nvSpPr>
            <p:cNvPr id="19466" name="Text Box 16"/>
            <p:cNvSpPr txBox="1">
              <a:spLocks noChangeArrowheads="1"/>
            </p:cNvSpPr>
            <p:nvPr/>
          </p:nvSpPr>
          <p:spPr bwMode="auto">
            <a:xfrm>
              <a:off x="3682853" y="3286614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4</a:t>
              </a:r>
            </a:p>
          </p:txBody>
        </p:sp>
        <p:sp>
          <p:nvSpPr>
            <p:cNvPr id="19467" name="Text Box 17"/>
            <p:cNvSpPr txBox="1">
              <a:spLocks noChangeArrowheads="1"/>
            </p:cNvSpPr>
            <p:nvPr/>
          </p:nvSpPr>
          <p:spPr bwMode="auto">
            <a:xfrm>
              <a:off x="3444857" y="2508995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19468" name="Text Box 18"/>
            <p:cNvSpPr txBox="1">
              <a:spLocks noChangeArrowheads="1"/>
            </p:cNvSpPr>
            <p:nvPr/>
          </p:nvSpPr>
          <p:spPr bwMode="auto">
            <a:xfrm>
              <a:off x="5652120" y="1865908"/>
              <a:ext cx="330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  <p:cxnSp>
          <p:nvCxnSpPr>
            <p:cNvPr id="19469" name="AutoShape 27"/>
            <p:cNvCxnSpPr>
              <a:cxnSpLocks noChangeShapeType="1"/>
            </p:cNvCxnSpPr>
            <p:nvPr/>
          </p:nvCxnSpPr>
          <p:spPr bwMode="auto">
            <a:xfrm>
              <a:off x="3840145" y="2636912"/>
              <a:ext cx="4763" cy="589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470" name="Line 30"/>
            <p:cNvSpPr>
              <a:spLocks noChangeShapeType="1"/>
            </p:cNvSpPr>
            <p:nvPr/>
          </p:nvSpPr>
          <p:spPr bwMode="auto">
            <a:xfrm>
              <a:off x="3851920" y="3212976"/>
              <a:ext cx="17003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71" name="Line 31"/>
            <p:cNvSpPr>
              <a:spLocks noChangeShapeType="1"/>
            </p:cNvSpPr>
            <p:nvPr/>
          </p:nvSpPr>
          <p:spPr bwMode="auto">
            <a:xfrm>
              <a:off x="3838557" y="2635995"/>
              <a:ext cx="146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19472" name="AutoShape 33"/>
            <p:cNvCxnSpPr>
              <a:cxnSpLocks noChangeShapeType="1"/>
              <a:stCxn id="19471" idx="1"/>
            </p:cNvCxnSpPr>
            <p:nvPr/>
          </p:nvCxnSpPr>
          <p:spPr bwMode="auto">
            <a:xfrm flipV="1">
              <a:off x="5299057" y="2089895"/>
              <a:ext cx="281055" cy="546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9473" name="AutoShape 36" descr="밝은 상향 대각선"/>
            <p:cNvSpPr>
              <a:spLocks noChangeArrowheads="1"/>
            </p:cNvSpPr>
            <p:nvPr/>
          </p:nvSpPr>
          <p:spPr bwMode="auto">
            <a:xfrm rot="16200000">
              <a:off x="5176904" y="2241517"/>
              <a:ext cx="521394" cy="285024"/>
            </a:xfrm>
            <a:prstGeom prst="rtTriangle">
              <a:avLst/>
            </a:prstGeom>
            <a:pattFill prst="ltUpDiag">
              <a:fgClr>
                <a:srgbClr val="FF00F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9474" name="Line 38"/>
            <p:cNvSpPr>
              <a:spLocks noChangeShapeType="1"/>
            </p:cNvSpPr>
            <p:nvPr/>
          </p:nvSpPr>
          <p:spPr bwMode="auto">
            <a:xfrm flipH="1">
              <a:off x="5690220" y="2132608"/>
              <a:ext cx="35560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75" name="Text Box 39"/>
            <p:cNvSpPr txBox="1">
              <a:spLocks noChangeArrowheads="1"/>
            </p:cNvSpPr>
            <p:nvPr/>
          </p:nvSpPr>
          <p:spPr bwMode="auto">
            <a:xfrm>
              <a:off x="6122020" y="1700808"/>
              <a:ext cx="14859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/>
                <a:t>Superheat horn </a:t>
              </a:r>
            </a:p>
          </p:txBody>
        </p:sp>
        <p:sp>
          <p:nvSpPr>
            <p:cNvPr id="19476" name="Line 43"/>
            <p:cNvSpPr>
              <a:spLocks noChangeShapeType="1"/>
            </p:cNvSpPr>
            <p:nvPr/>
          </p:nvSpPr>
          <p:spPr bwMode="auto">
            <a:xfrm>
              <a:off x="5220072" y="2635995"/>
              <a:ext cx="3649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477" name="Line 32"/>
            <p:cNvSpPr>
              <a:spLocks noChangeShapeType="1"/>
            </p:cNvSpPr>
            <p:nvPr/>
          </p:nvSpPr>
          <p:spPr bwMode="auto">
            <a:xfrm flipV="1">
              <a:off x="5580112" y="2132856"/>
              <a:ext cx="0" cy="1131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7" name="제목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Revision of the Carnot cycle</a:t>
            </a:r>
            <a:endParaRPr lang="ko-KR" altLang="en-US" dirty="0"/>
          </a:p>
        </p:txBody>
      </p:sp>
      <p:sp>
        <p:nvSpPr>
          <p:cNvPr id="28" name="텍스트 개체 틀 2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Dry compression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Revision of the Carnot cycle</a:t>
            </a:r>
            <a:endParaRPr lang="ko-KR" altLang="en-US" dirty="0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Superheat horn</a:t>
            </a:r>
          </a:p>
          <a:p>
            <a:endParaRPr lang="ko-KR" altLang="en-US" dirty="0"/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785786" y="5140123"/>
            <a:ext cx="74295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marL="342900" indent="-3429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On the temperature-entropy diagram superheat horn represent  the additional work for dry compression. </a:t>
            </a:r>
          </a:p>
        </p:txBody>
      </p:sp>
      <p:grpSp>
        <p:nvGrpSpPr>
          <p:cNvPr id="24" name="그룹 23"/>
          <p:cNvGrpSpPr/>
          <p:nvPr/>
        </p:nvGrpSpPr>
        <p:grpSpPr>
          <a:xfrm>
            <a:off x="2000232" y="1583483"/>
            <a:ext cx="5607688" cy="3141661"/>
            <a:chOff x="2000232" y="1583483"/>
            <a:chExt cx="5607688" cy="3141661"/>
          </a:xfrm>
        </p:grpSpPr>
        <p:grpSp>
          <p:nvGrpSpPr>
            <p:cNvPr id="25" name="Group 6"/>
            <p:cNvGrpSpPr>
              <a:grpSpLocks/>
            </p:cNvGrpSpPr>
            <p:nvPr/>
          </p:nvGrpSpPr>
          <p:grpSpPr bwMode="auto">
            <a:xfrm>
              <a:off x="2000232" y="1583483"/>
              <a:ext cx="4730750" cy="3141661"/>
              <a:chOff x="1506" y="1857"/>
              <a:chExt cx="2980" cy="1979"/>
            </a:xfrm>
          </p:grpSpPr>
          <p:cxnSp>
            <p:nvCxnSpPr>
              <p:cNvPr id="43" name="AutoShape 7"/>
              <p:cNvCxnSpPr>
                <a:cxnSpLocks noChangeShapeType="1"/>
              </p:cNvCxnSpPr>
              <p:nvPr/>
            </p:nvCxnSpPr>
            <p:spPr bwMode="auto">
              <a:xfrm>
                <a:off x="1767" y="1857"/>
                <a:ext cx="0" cy="17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44" name="AutoShape 8"/>
              <p:cNvCxnSpPr>
                <a:cxnSpLocks noChangeShapeType="1"/>
              </p:cNvCxnSpPr>
              <p:nvPr/>
            </p:nvCxnSpPr>
            <p:spPr bwMode="auto">
              <a:xfrm>
                <a:off x="1766" y="3636"/>
                <a:ext cx="272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45" name="Text Box 9"/>
              <p:cNvSpPr txBox="1">
                <a:spLocks noChangeArrowheads="1"/>
              </p:cNvSpPr>
              <p:nvPr/>
            </p:nvSpPr>
            <p:spPr bwMode="auto">
              <a:xfrm rot="10800000">
                <a:off x="1506" y="2142"/>
                <a:ext cx="250" cy="1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/>
                  <a:t>Temperature, K</a:t>
                </a:r>
              </a:p>
            </p:txBody>
          </p:sp>
          <p:sp>
            <p:nvSpPr>
              <p:cNvPr id="46" name="Text Box 11"/>
              <p:cNvSpPr txBox="1">
                <a:spLocks noChangeArrowheads="1"/>
              </p:cNvSpPr>
              <p:nvPr/>
            </p:nvSpPr>
            <p:spPr bwMode="auto">
              <a:xfrm>
                <a:off x="2644" y="3642"/>
                <a:ext cx="117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 smtClean="0"/>
                  <a:t>Entropy, kJ/</a:t>
                </a:r>
                <a:r>
                  <a:rPr lang="en-US" altLang="ko-KR" sz="1400" dirty="0" err="1" smtClean="0"/>
                  <a:t>kg·K</a:t>
                </a:r>
                <a:endParaRPr lang="en-US" altLang="ko-KR" sz="1400" dirty="0"/>
              </a:p>
            </p:txBody>
          </p:sp>
        </p:grp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2784457" y="2288333"/>
              <a:ext cx="3594100" cy="1452562"/>
            </a:xfrm>
            <a:custGeom>
              <a:avLst/>
              <a:gdLst>
                <a:gd name="T0" fmla="*/ 0 w 2264"/>
                <a:gd name="T1" fmla="*/ 915 h 915"/>
                <a:gd name="T2" fmla="*/ 448 w 2264"/>
                <a:gd name="T3" fmla="*/ 723 h 915"/>
                <a:gd name="T4" fmla="*/ 672 w 2264"/>
                <a:gd name="T5" fmla="*/ 219 h 915"/>
                <a:gd name="T6" fmla="*/ 952 w 2264"/>
                <a:gd name="T7" fmla="*/ 35 h 915"/>
                <a:gd name="T8" fmla="*/ 1176 w 2264"/>
                <a:gd name="T9" fmla="*/ 19 h 915"/>
                <a:gd name="T10" fmla="*/ 1536 w 2264"/>
                <a:gd name="T11" fmla="*/ 147 h 915"/>
                <a:gd name="T12" fmla="*/ 1800 w 2264"/>
                <a:gd name="T13" fmla="*/ 643 h 915"/>
                <a:gd name="T14" fmla="*/ 2264 w 2264"/>
                <a:gd name="T15" fmla="*/ 915 h 9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4"/>
                <a:gd name="T25" fmla="*/ 0 h 915"/>
                <a:gd name="T26" fmla="*/ 2264 w 2264"/>
                <a:gd name="T27" fmla="*/ 915 h 9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4" h="915">
                  <a:moveTo>
                    <a:pt x="0" y="915"/>
                  </a:moveTo>
                  <a:cubicBezTo>
                    <a:pt x="168" y="877"/>
                    <a:pt x="336" y="839"/>
                    <a:pt x="448" y="723"/>
                  </a:cubicBezTo>
                  <a:cubicBezTo>
                    <a:pt x="560" y="607"/>
                    <a:pt x="588" y="334"/>
                    <a:pt x="672" y="219"/>
                  </a:cubicBezTo>
                  <a:cubicBezTo>
                    <a:pt x="756" y="104"/>
                    <a:pt x="868" y="68"/>
                    <a:pt x="952" y="35"/>
                  </a:cubicBezTo>
                  <a:cubicBezTo>
                    <a:pt x="1036" y="2"/>
                    <a:pt x="1079" y="0"/>
                    <a:pt x="1176" y="19"/>
                  </a:cubicBezTo>
                  <a:cubicBezTo>
                    <a:pt x="1273" y="38"/>
                    <a:pt x="1432" y="43"/>
                    <a:pt x="1536" y="147"/>
                  </a:cubicBezTo>
                  <a:cubicBezTo>
                    <a:pt x="1640" y="251"/>
                    <a:pt x="1679" y="515"/>
                    <a:pt x="1800" y="643"/>
                  </a:cubicBezTo>
                  <a:cubicBezTo>
                    <a:pt x="1921" y="771"/>
                    <a:pt x="2177" y="887"/>
                    <a:pt x="2264" y="915"/>
                  </a:cubicBezTo>
                </a:path>
              </a:pathLst>
            </a:cu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5642706" y="3044701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1</a:t>
              </a: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3682853" y="3286614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4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444857" y="2508995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5652120" y="1865908"/>
              <a:ext cx="330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  <p:cxnSp>
          <p:nvCxnSpPr>
            <p:cNvPr id="34" name="AutoShape 27"/>
            <p:cNvCxnSpPr>
              <a:cxnSpLocks noChangeShapeType="1"/>
            </p:cNvCxnSpPr>
            <p:nvPr/>
          </p:nvCxnSpPr>
          <p:spPr bwMode="auto">
            <a:xfrm>
              <a:off x="3840145" y="2636912"/>
              <a:ext cx="4763" cy="5898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3851920" y="3212976"/>
              <a:ext cx="17003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3838557" y="2635995"/>
              <a:ext cx="146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37" name="AutoShape 33"/>
            <p:cNvCxnSpPr>
              <a:cxnSpLocks noChangeShapeType="1"/>
              <a:stCxn id="36" idx="1"/>
            </p:cNvCxnSpPr>
            <p:nvPr/>
          </p:nvCxnSpPr>
          <p:spPr bwMode="auto">
            <a:xfrm flipV="1">
              <a:off x="5299057" y="2089895"/>
              <a:ext cx="281055" cy="546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8" name="AutoShape 36" descr="밝은 상향 대각선"/>
            <p:cNvSpPr>
              <a:spLocks noChangeArrowheads="1"/>
            </p:cNvSpPr>
            <p:nvPr/>
          </p:nvSpPr>
          <p:spPr bwMode="auto">
            <a:xfrm rot="16200000">
              <a:off x="5176904" y="2241517"/>
              <a:ext cx="521394" cy="285024"/>
            </a:xfrm>
            <a:prstGeom prst="rtTriangle">
              <a:avLst/>
            </a:prstGeom>
            <a:pattFill prst="ltUpDiag">
              <a:fgClr>
                <a:srgbClr val="FF00FF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9" name="Line 38"/>
            <p:cNvSpPr>
              <a:spLocks noChangeShapeType="1"/>
            </p:cNvSpPr>
            <p:nvPr/>
          </p:nvSpPr>
          <p:spPr bwMode="auto">
            <a:xfrm flipH="1">
              <a:off x="5690220" y="2132608"/>
              <a:ext cx="355600" cy="165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Text Box 39"/>
            <p:cNvSpPr txBox="1">
              <a:spLocks noChangeArrowheads="1"/>
            </p:cNvSpPr>
            <p:nvPr/>
          </p:nvSpPr>
          <p:spPr bwMode="auto">
            <a:xfrm>
              <a:off x="6122020" y="1700808"/>
              <a:ext cx="1485900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/>
                <a:t>Superheat horn </a:t>
              </a:r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>
              <a:off x="5220072" y="2635995"/>
              <a:ext cx="3649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Line 32"/>
            <p:cNvSpPr>
              <a:spLocks noChangeShapeType="1"/>
            </p:cNvSpPr>
            <p:nvPr/>
          </p:nvSpPr>
          <p:spPr bwMode="auto">
            <a:xfrm flipV="1">
              <a:off x="5580112" y="2132856"/>
              <a:ext cx="0" cy="1131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95475" y="2071678"/>
            <a:ext cx="4730750" cy="3143251"/>
            <a:chOff x="1506" y="1857"/>
            <a:chExt cx="2980" cy="1980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506" y="1857"/>
              <a:ext cx="2980" cy="1980"/>
              <a:chOff x="1506" y="1857"/>
              <a:chExt cx="2980" cy="1980"/>
            </a:xfrm>
          </p:grpSpPr>
          <p:cxnSp>
            <p:nvCxnSpPr>
              <p:cNvPr id="21517" name="AutoShape 7"/>
              <p:cNvCxnSpPr>
                <a:cxnSpLocks noChangeShapeType="1"/>
              </p:cNvCxnSpPr>
              <p:nvPr/>
            </p:nvCxnSpPr>
            <p:spPr bwMode="auto">
              <a:xfrm>
                <a:off x="1767" y="1857"/>
                <a:ext cx="0" cy="17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1518" name="AutoShape 8"/>
              <p:cNvCxnSpPr>
                <a:cxnSpLocks noChangeShapeType="1"/>
              </p:cNvCxnSpPr>
              <p:nvPr/>
            </p:nvCxnSpPr>
            <p:spPr bwMode="auto">
              <a:xfrm>
                <a:off x="1766" y="3636"/>
                <a:ext cx="272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21519" name="Text Box 9"/>
              <p:cNvSpPr txBox="1">
                <a:spLocks noChangeArrowheads="1"/>
              </p:cNvSpPr>
              <p:nvPr/>
            </p:nvSpPr>
            <p:spPr bwMode="auto">
              <a:xfrm rot="10800000">
                <a:off x="1506" y="2142"/>
                <a:ext cx="250" cy="1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/>
                  <a:t>Temperature, K</a:t>
                </a:r>
              </a:p>
            </p:txBody>
          </p:sp>
          <p:sp>
            <p:nvSpPr>
              <p:cNvPr id="21521" name="Text Box 11"/>
              <p:cNvSpPr txBox="1">
                <a:spLocks noChangeArrowheads="1"/>
              </p:cNvSpPr>
              <p:nvPr/>
            </p:nvSpPr>
            <p:spPr bwMode="auto">
              <a:xfrm>
                <a:off x="2644" y="3643"/>
                <a:ext cx="953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 smtClean="0"/>
                  <a:t>Entropy, kJ/</a:t>
                </a:r>
                <a:r>
                  <a:rPr lang="en-US" altLang="ko-KR" sz="1400" dirty="0" err="1" smtClean="0"/>
                  <a:t>kg·K</a:t>
                </a:r>
                <a:endParaRPr lang="en-US" altLang="ko-KR" sz="1400" dirty="0"/>
              </a:p>
            </p:txBody>
          </p:sp>
        </p:grpSp>
        <p:sp>
          <p:nvSpPr>
            <p:cNvPr id="21511" name="Freeform 13"/>
            <p:cNvSpPr>
              <a:spLocks/>
            </p:cNvSpPr>
            <p:nvPr/>
          </p:nvSpPr>
          <p:spPr bwMode="auto">
            <a:xfrm>
              <a:off x="2000" y="2301"/>
              <a:ext cx="2264" cy="915"/>
            </a:xfrm>
            <a:custGeom>
              <a:avLst/>
              <a:gdLst>
                <a:gd name="T0" fmla="*/ 0 w 2264"/>
                <a:gd name="T1" fmla="*/ 915 h 915"/>
                <a:gd name="T2" fmla="*/ 448 w 2264"/>
                <a:gd name="T3" fmla="*/ 723 h 915"/>
                <a:gd name="T4" fmla="*/ 672 w 2264"/>
                <a:gd name="T5" fmla="*/ 219 h 915"/>
                <a:gd name="T6" fmla="*/ 952 w 2264"/>
                <a:gd name="T7" fmla="*/ 35 h 915"/>
                <a:gd name="T8" fmla="*/ 1176 w 2264"/>
                <a:gd name="T9" fmla="*/ 19 h 915"/>
                <a:gd name="T10" fmla="*/ 1536 w 2264"/>
                <a:gd name="T11" fmla="*/ 147 h 915"/>
                <a:gd name="T12" fmla="*/ 1800 w 2264"/>
                <a:gd name="T13" fmla="*/ 643 h 915"/>
                <a:gd name="T14" fmla="*/ 2264 w 2264"/>
                <a:gd name="T15" fmla="*/ 915 h 9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4"/>
                <a:gd name="T25" fmla="*/ 0 h 915"/>
                <a:gd name="T26" fmla="*/ 2264 w 2264"/>
                <a:gd name="T27" fmla="*/ 915 h 9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4" h="915">
                  <a:moveTo>
                    <a:pt x="0" y="915"/>
                  </a:moveTo>
                  <a:cubicBezTo>
                    <a:pt x="168" y="877"/>
                    <a:pt x="336" y="839"/>
                    <a:pt x="448" y="723"/>
                  </a:cubicBezTo>
                  <a:cubicBezTo>
                    <a:pt x="560" y="607"/>
                    <a:pt x="588" y="334"/>
                    <a:pt x="672" y="219"/>
                  </a:cubicBezTo>
                  <a:cubicBezTo>
                    <a:pt x="756" y="104"/>
                    <a:pt x="868" y="68"/>
                    <a:pt x="952" y="35"/>
                  </a:cubicBezTo>
                  <a:cubicBezTo>
                    <a:pt x="1036" y="2"/>
                    <a:pt x="1079" y="0"/>
                    <a:pt x="1176" y="19"/>
                  </a:cubicBezTo>
                  <a:cubicBezTo>
                    <a:pt x="1273" y="38"/>
                    <a:pt x="1432" y="43"/>
                    <a:pt x="1536" y="147"/>
                  </a:cubicBezTo>
                  <a:cubicBezTo>
                    <a:pt x="1640" y="251"/>
                    <a:pt x="1679" y="515"/>
                    <a:pt x="1800" y="643"/>
                  </a:cubicBezTo>
                  <a:cubicBezTo>
                    <a:pt x="1921" y="771"/>
                    <a:pt x="2177" y="887"/>
                    <a:pt x="2264" y="915"/>
                  </a:cubicBezTo>
                </a:path>
              </a:pathLst>
            </a:cu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12" name="Rectangle 14"/>
            <p:cNvSpPr>
              <a:spLocks noChangeArrowheads="1"/>
            </p:cNvSpPr>
            <p:nvPr/>
          </p:nvSpPr>
          <p:spPr bwMode="auto">
            <a:xfrm>
              <a:off x="2640" y="2608"/>
              <a:ext cx="984" cy="504"/>
            </a:xfrm>
            <a:prstGeom prst="rect">
              <a:avLst/>
            </a:prstGeom>
            <a:solidFill>
              <a:schemeClr val="accent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513" name="Text Box 15"/>
            <p:cNvSpPr txBox="1">
              <a:spLocks noChangeArrowheads="1"/>
            </p:cNvSpPr>
            <p:nvPr/>
          </p:nvSpPr>
          <p:spPr bwMode="auto">
            <a:xfrm>
              <a:off x="3648" y="3032"/>
              <a:ext cx="1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1</a:t>
              </a:r>
            </a:p>
          </p:txBody>
        </p:sp>
        <p:sp>
          <p:nvSpPr>
            <p:cNvPr id="21514" name="Text Box 16"/>
            <p:cNvSpPr txBox="1">
              <a:spLocks noChangeArrowheads="1"/>
            </p:cNvSpPr>
            <p:nvPr/>
          </p:nvSpPr>
          <p:spPr bwMode="auto">
            <a:xfrm>
              <a:off x="2416" y="3032"/>
              <a:ext cx="1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4</a:t>
              </a:r>
            </a:p>
          </p:txBody>
        </p:sp>
        <p:sp>
          <p:nvSpPr>
            <p:cNvPr id="21515" name="Text Box 17"/>
            <p:cNvSpPr txBox="1">
              <a:spLocks noChangeArrowheads="1"/>
            </p:cNvSpPr>
            <p:nvPr/>
          </p:nvSpPr>
          <p:spPr bwMode="auto">
            <a:xfrm>
              <a:off x="2416" y="2440"/>
              <a:ext cx="1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21516" name="Text Box 18"/>
            <p:cNvSpPr txBox="1">
              <a:spLocks noChangeArrowheads="1"/>
            </p:cNvSpPr>
            <p:nvPr/>
          </p:nvSpPr>
          <p:spPr bwMode="auto">
            <a:xfrm>
              <a:off x="3656" y="2408"/>
              <a:ext cx="2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</p:grpSp>
      <p:sp>
        <p:nvSpPr>
          <p:cNvPr id="18" name="제목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Expansion process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3 </a:t>
            </a:r>
            <a:r>
              <a:rPr lang="ko-KR" altLang="en-US" dirty="0" smtClean="0"/>
              <a:t>→ </a:t>
            </a:r>
            <a:r>
              <a:rPr lang="en-US" altLang="ko-KR" dirty="0" smtClean="0"/>
              <a:t>4</a:t>
            </a:r>
            <a:endParaRPr lang="ko-KR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7"/>
          <p:cNvSpPr txBox="1">
            <a:spLocks noChangeArrowheads="1"/>
          </p:cNvSpPr>
          <p:nvPr/>
        </p:nvSpPr>
        <p:spPr bwMode="auto">
          <a:xfrm>
            <a:off x="1204938" y="1981200"/>
            <a:ext cx="70104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Most important refrigeration cycle</a:t>
            </a:r>
          </a:p>
          <a:p>
            <a:pPr marL="457200" indent="-457200" algn="just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     (Most widely used cycle)</a:t>
            </a: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Fundamentals of cycle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The vapor-compression cycle 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85852" y="2928934"/>
            <a:ext cx="5786478" cy="2428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/>
          <a:p>
            <a:pPr marL="457200" indent="-457200" algn="just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Process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Vapor compressed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Condensed to a liquid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Pressure is dropped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Evaporate at a low pressure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  <a:p>
            <a:pPr algn="just"/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762000" y="2143116"/>
            <a:ext cx="7810500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The possible work that can be derived from the engine is a small fraction of that which must be supplied to the compressor.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Practical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difficulties such as lubrication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intrude when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a fluid of two phases drives the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engine.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The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economics of the power recovery have in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the past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not justified the cost of the expansion engine.</a:t>
            </a:r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-108520" y="0"/>
            <a:ext cx="7668344" cy="7200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ko-KR" sz="3000" dirty="0"/>
              <a:t>Another revision </a:t>
            </a:r>
            <a:r>
              <a:rPr lang="en-US" altLang="ko-KR" sz="3000" dirty="0" smtClean="0"/>
              <a:t>in </a:t>
            </a:r>
            <a:r>
              <a:rPr lang="en-US" altLang="ko-KR" sz="3000" dirty="0"/>
              <a:t>expansion </a:t>
            </a:r>
            <a:r>
              <a:rPr lang="en-US" altLang="ko-KR" sz="3000" dirty="0" smtClean="0"/>
              <a:t>process</a:t>
            </a:r>
            <a:endParaRPr lang="en-US" altLang="ko-KR" sz="3000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The practical difficulties in expansion engine (1)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5" descr="PE01561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2873375"/>
            <a:ext cx="4506913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BD0492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650" y="1484313"/>
            <a:ext cx="952500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Expansion process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The practical difficulties in expansion engine (2)</a:t>
            </a:r>
            <a:endParaRPr lang="ko-KR" altLang="en-US" dirty="0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72066" y="3143248"/>
            <a:ext cx="3357586" cy="1857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But the possibility of using an expansion engine should continue to be studied as the energy cost increases.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5" descr="exv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706" y="1566862"/>
            <a:ext cx="1905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6" descr="exv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368688"/>
            <a:ext cx="1905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7"/>
          <p:cNvSpPr txBox="1">
            <a:spLocks noChangeArrowheads="1"/>
          </p:cNvSpPr>
          <p:nvPr/>
        </p:nvSpPr>
        <p:spPr bwMode="auto">
          <a:xfrm>
            <a:off x="1285868" y="5429264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dirty="0"/>
              <a:t>Expansion valve</a:t>
            </a: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Expansion process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Throttling device</a:t>
            </a:r>
            <a:endParaRPr lang="ko-KR" altLang="en-US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00562" y="2500306"/>
            <a:ext cx="3357586" cy="2500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sz="1900" dirty="0" smtClean="0">
                <a:latin typeface="맑은 고딕" pitchFamily="50" charset="-127"/>
                <a:ea typeface="맑은 고딕" pitchFamily="50" charset="-127"/>
              </a:rPr>
              <a:t>Because necessity still remains of reducing the pressure in the expansion process we can use throttling device such as a valve.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927100" y="2184400"/>
            <a:ext cx="7340600" cy="27447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sz="1900" dirty="0" smtClean="0">
                <a:latin typeface="맑은 고딕" pitchFamily="50" charset="-127"/>
                <a:ea typeface="맑은 고딕" pitchFamily="50" charset="-127"/>
              </a:rPr>
              <a:t>Throttling happens in expansion device such as an expansion valve. 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sz="1900" dirty="0" smtClean="0">
                <a:latin typeface="맑은 고딕" pitchFamily="50" charset="-127"/>
                <a:ea typeface="맑은 고딕" pitchFamily="50" charset="-127"/>
              </a:rPr>
              <a:t>No changes in potential and kinetic energy and with no heat loss, h</a:t>
            </a:r>
            <a:r>
              <a:rPr lang="en-US" altLang="ko-KR" sz="1900" baseline="-250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1900" dirty="0" smtClean="0">
                <a:latin typeface="맑은 고딕" pitchFamily="50" charset="-127"/>
                <a:ea typeface="맑은 고딕" pitchFamily="50" charset="-127"/>
              </a:rPr>
              <a:t> = h</a:t>
            </a:r>
            <a:r>
              <a:rPr lang="en-US" altLang="ko-KR" sz="1900" baseline="-25000" dirty="0" smtClean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1900" dirty="0" smtClean="0">
                <a:latin typeface="맑은 고딕" pitchFamily="50" charset="-127"/>
                <a:ea typeface="맑은 고딕" pitchFamily="50" charset="-127"/>
              </a:rPr>
              <a:t>; that is, the process is isenthalpic. </a:t>
            </a:r>
          </a:p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sz="1900" dirty="0" smtClean="0">
                <a:latin typeface="맑은 고딕" pitchFamily="50" charset="-127"/>
                <a:ea typeface="맑은 고딕" pitchFamily="50" charset="-127"/>
              </a:rPr>
              <a:t>The constant-enthalpy throttling process is irreversible, and during the process the entropy increases.</a:t>
            </a:r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Expansion process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Isenthalpic process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Expansion process</a:t>
            </a:r>
            <a:endParaRPr lang="ko-KR" altLang="en-US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Throttling process</a:t>
            </a:r>
          </a:p>
          <a:p>
            <a:endParaRPr lang="ko-KR" altLang="en-US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946176" y="5429264"/>
            <a:ext cx="7340600" cy="3571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rmAutofit lnSpcReduction="10000"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sz="1900" dirty="0" smtClean="0">
                <a:latin typeface="맑은 고딕" pitchFamily="50" charset="-127"/>
                <a:ea typeface="맑은 고딕" pitchFamily="50" charset="-127"/>
              </a:rPr>
              <a:t>The throttling process take place 3 </a:t>
            </a:r>
            <a:r>
              <a:rPr lang="ko-KR" altLang="en-US" sz="1900" dirty="0" smtClean="0">
                <a:latin typeface="맑은 고딕" pitchFamily="50" charset="-127"/>
                <a:ea typeface="맑은 고딕" pitchFamily="50" charset="-127"/>
              </a:rPr>
              <a:t>→ </a:t>
            </a:r>
            <a:r>
              <a:rPr lang="en-US" altLang="ko-KR" sz="1900" dirty="0" smtClean="0">
                <a:latin typeface="맑은 고딕" pitchFamily="50" charset="-127"/>
                <a:ea typeface="맑은 고딕" pitchFamily="50" charset="-127"/>
              </a:rPr>
              <a:t>4 in this figure.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979712" y="2000215"/>
            <a:ext cx="4730750" cy="3141661"/>
            <a:chOff x="1979712" y="2000215"/>
            <a:chExt cx="4730750" cy="3141661"/>
          </a:xfrm>
        </p:grpSpPr>
        <p:sp>
          <p:nvSpPr>
            <p:cNvPr id="23575" name="Freeform 29"/>
            <p:cNvSpPr>
              <a:spLocks/>
            </p:cNvSpPr>
            <p:nvPr/>
          </p:nvSpPr>
          <p:spPr bwMode="auto">
            <a:xfrm>
              <a:off x="3829021" y="3067320"/>
              <a:ext cx="276422" cy="562388"/>
            </a:xfrm>
            <a:custGeom>
              <a:avLst/>
              <a:gdLst>
                <a:gd name="T0" fmla="*/ 0 w 288"/>
                <a:gd name="T1" fmla="*/ 0 h 544"/>
                <a:gd name="T2" fmla="*/ 24 w 288"/>
                <a:gd name="T3" fmla="*/ 136 h 544"/>
                <a:gd name="T4" fmla="*/ 88 w 288"/>
                <a:gd name="T5" fmla="*/ 312 h 544"/>
                <a:gd name="T6" fmla="*/ 184 w 288"/>
                <a:gd name="T7" fmla="*/ 464 h 544"/>
                <a:gd name="T8" fmla="*/ 288 w 288"/>
                <a:gd name="T9" fmla="*/ 544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44"/>
                <a:gd name="T17" fmla="*/ 288 w 288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44">
                  <a:moveTo>
                    <a:pt x="0" y="0"/>
                  </a:moveTo>
                  <a:cubicBezTo>
                    <a:pt x="4" y="42"/>
                    <a:pt x="9" y="84"/>
                    <a:pt x="24" y="136"/>
                  </a:cubicBezTo>
                  <a:cubicBezTo>
                    <a:pt x="39" y="188"/>
                    <a:pt x="61" y="257"/>
                    <a:pt x="88" y="312"/>
                  </a:cubicBezTo>
                  <a:cubicBezTo>
                    <a:pt x="115" y="367"/>
                    <a:pt x="151" y="425"/>
                    <a:pt x="184" y="464"/>
                  </a:cubicBezTo>
                  <a:cubicBezTo>
                    <a:pt x="217" y="503"/>
                    <a:pt x="269" y="528"/>
                    <a:pt x="288" y="5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65" name="Group 6"/>
            <p:cNvGrpSpPr>
              <a:grpSpLocks/>
            </p:cNvGrpSpPr>
            <p:nvPr/>
          </p:nvGrpSpPr>
          <p:grpSpPr bwMode="auto">
            <a:xfrm>
              <a:off x="1979712" y="2000215"/>
              <a:ext cx="4730750" cy="3141661"/>
              <a:chOff x="1506" y="1857"/>
              <a:chExt cx="2980" cy="1979"/>
            </a:xfrm>
          </p:grpSpPr>
          <p:cxnSp>
            <p:nvCxnSpPr>
              <p:cNvPr id="80" name="AutoShape 7"/>
              <p:cNvCxnSpPr>
                <a:cxnSpLocks noChangeShapeType="1"/>
              </p:cNvCxnSpPr>
              <p:nvPr/>
            </p:nvCxnSpPr>
            <p:spPr bwMode="auto">
              <a:xfrm>
                <a:off x="1767" y="1857"/>
                <a:ext cx="0" cy="17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81" name="AutoShape 8"/>
              <p:cNvCxnSpPr>
                <a:cxnSpLocks noChangeShapeType="1"/>
              </p:cNvCxnSpPr>
              <p:nvPr/>
            </p:nvCxnSpPr>
            <p:spPr bwMode="auto">
              <a:xfrm>
                <a:off x="1766" y="3636"/>
                <a:ext cx="272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82" name="Text Box 9"/>
              <p:cNvSpPr txBox="1">
                <a:spLocks noChangeArrowheads="1"/>
              </p:cNvSpPr>
              <p:nvPr/>
            </p:nvSpPr>
            <p:spPr bwMode="auto">
              <a:xfrm rot="10800000">
                <a:off x="1506" y="2142"/>
                <a:ext cx="250" cy="1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/>
                  <a:t>Temperature, K</a:t>
                </a:r>
              </a:p>
            </p:txBody>
          </p:sp>
          <p:sp>
            <p:nvSpPr>
              <p:cNvPr id="83" name="Text Box 11"/>
              <p:cNvSpPr txBox="1">
                <a:spLocks noChangeArrowheads="1"/>
              </p:cNvSpPr>
              <p:nvPr/>
            </p:nvSpPr>
            <p:spPr bwMode="auto">
              <a:xfrm>
                <a:off x="2644" y="3642"/>
                <a:ext cx="117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 smtClean="0"/>
                  <a:t>Entropy, kJ/</a:t>
                </a:r>
                <a:r>
                  <a:rPr lang="en-US" altLang="ko-KR" sz="1400" dirty="0" err="1" smtClean="0"/>
                  <a:t>kg·K</a:t>
                </a:r>
                <a:endParaRPr lang="en-US" altLang="ko-KR" sz="1400" dirty="0"/>
              </a:p>
            </p:txBody>
          </p:sp>
        </p:grpSp>
        <p:sp>
          <p:nvSpPr>
            <p:cNvPr id="66" name="Freeform 13"/>
            <p:cNvSpPr>
              <a:spLocks/>
            </p:cNvSpPr>
            <p:nvPr/>
          </p:nvSpPr>
          <p:spPr bwMode="auto">
            <a:xfrm>
              <a:off x="2763937" y="2705065"/>
              <a:ext cx="3594100" cy="1452562"/>
            </a:xfrm>
            <a:custGeom>
              <a:avLst/>
              <a:gdLst>
                <a:gd name="T0" fmla="*/ 0 w 2264"/>
                <a:gd name="T1" fmla="*/ 915 h 915"/>
                <a:gd name="T2" fmla="*/ 448 w 2264"/>
                <a:gd name="T3" fmla="*/ 723 h 915"/>
                <a:gd name="T4" fmla="*/ 672 w 2264"/>
                <a:gd name="T5" fmla="*/ 219 h 915"/>
                <a:gd name="T6" fmla="*/ 952 w 2264"/>
                <a:gd name="T7" fmla="*/ 35 h 915"/>
                <a:gd name="T8" fmla="*/ 1176 w 2264"/>
                <a:gd name="T9" fmla="*/ 19 h 915"/>
                <a:gd name="T10" fmla="*/ 1536 w 2264"/>
                <a:gd name="T11" fmla="*/ 147 h 915"/>
                <a:gd name="T12" fmla="*/ 1800 w 2264"/>
                <a:gd name="T13" fmla="*/ 643 h 915"/>
                <a:gd name="T14" fmla="*/ 2264 w 2264"/>
                <a:gd name="T15" fmla="*/ 915 h 9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4"/>
                <a:gd name="T25" fmla="*/ 0 h 915"/>
                <a:gd name="T26" fmla="*/ 2264 w 2264"/>
                <a:gd name="T27" fmla="*/ 915 h 9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4" h="915">
                  <a:moveTo>
                    <a:pt x="0" y="915"/>
                  </a:moveTo>
                  <a:cubicBezTo>
                    <a:pt x="168" y="877"/>
                    <a:pt x="336" y="839"/>
                    <a:pt x="448" y="723"/>
                  </a:cubicBezTo>
                  <a:cubicBezTo>
                    <a:pt x="560" y="607"/>
                    <a:pt x="588" y="334"/>
                    <a:pt x="672" y="219"/>
                  </a:cubicBezTo>
                  <a:cubicBezTo>
                    <a:pt x="756" y="104"/>
                    <a:pt x="868" y="68"/>
                    <a:pt x="952" y="35"/>
                  </a:cubicBezTo>
                  <a:cubicBezTo>
                    <a:pt x="1036" y="2"/>
                    <a:pt x="1079" y="0"/>
                    <a:pt x="1176" y="19"/>
                  </a:cubicBezTo>
                  <a:cubicBezTo>
                    <a:pt x="1273" y="38"/>
                    <a:pt x="1432" y="43"/>
                    <a:pt x="1536" y="147"/>
                  </a:cubicBezTo>
                  <a:cubicBezTo>
                    <a:pt x="1640" y="251"/>
                    <a:pt x="1679" y="515"/>
                    <a:pt x="1800" y="643"/>
                  </a:cubicBezTo>
                  <a:cubicBezTo>
                    <a:pt x="1921" y="771"/>
                    <a:pt x="2177" y="887"/>
                    <a:pt x="2264" y="915"/>
                  </a:cubicBezTo>
                </a:path>
              </a:pathLst>
            </a:cu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7" name="Text Box 15"/>
            <p:cNvSpPr txBox="1">
              <a:spLocks noChangeArrowheads="1"/>
            </p:cNvSpPr>
            <p:nvPr/>
          </p:nvSpPr>
          <p:spPr bwMode="auto">
            <a:xfrm>
              <a:off x="5622186" y="3461433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1</a:t>
              </a:r>
            </a:p>
          </p:txBody>
        </p:sp>
        <p:sp>
          <p:nvSpPr>
            <p:cNvPr id="68" name="Text Box 16"/>
            <p:cNvSpPr txBox="1">
              <a:spLocks noChangeArrowheads="1"/>
            </p:cNvSpPr>
            <p:nvPr/>
          </p:nvSpPr>
          <p:spPr bwMode="auto">
            <a:xfrm>
              <a:off x="3662333" y="3703346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4</a:t>
              </a:r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>
              <a:off x="3424337" y="2925727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70" name="Text Box 18"/>
            <p:cNvSpPr txBox="1">
              <a:spLocks noChangeArrowheads="1"/>
            </p:cNvSpPr>
            <p:nvPr/>
          </p:nvSpPr>
          <p:spPr bwMode="auto">
            <a:xfrm>
              <a:off x="5631600" y="2282640"/>
              <a:ext cx="330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  <p:sp>
          <p:nvSpPr>
            <p:cNvPr id="72" name="Line 30"/>
            <p:cNvSpPr>
              <a:spLocks noChangeShapeType="1"/>
            </p:cNvSpPr>
            <p:nvPr/>
          </p:nvSpPr>
          <p:spPr bwMode="auto">
            <a:xfrm>
              <a:off x="4105443" y="3629708"/>
              <a:ext cx="1426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3" name="Line 31"/>
            <p:cNvSpPr>
              <a:spLocks noChangeShapeType="1"/>
            </p:cNvSpPr>
            <p:nvPr/>
          </p:nvSpPr>
          <p:spPr bwMode="auto">
            <a:xfrm>
              <a:off x="3818037" y="3052727"/>
              <a:ext cx="146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74" name="AutoShape 33"/>
            <p:cNvCxnSpPr>
              <a:cxnSpLocks noChangeShapeType="1"/>
              <a:stCxn id="73" idx="1"/>
            </p:cNvCxnSpPr>
            <p:nvPr/>
          </p:nvCxnSpPr>
          <p:spPr bwMode="auto">
            <a:xfrm flipV="1">
              <a:off x="5278537" y="2506627"/>
              <a:ext cx="281055" cy="546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79" name="Line 32"/>
            <p:cNvSpPr>
              <a:spLocks noChangeShapeType="1"/>
            </p:cNvSpPr>
            <p:nvPr/>
          </p:nvSpPr>
          <p:spPr bwMode="auto">
            <a:xfrm flipV="1">
              <a:off x="5557810" y="2492896"/>
              <a:ext cx="0" cy="1131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Standard vapor-compression cycle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Standard vapor-compression cycle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Compression process</a:t>
            </a:r>
            <a:endParaRPr lang="ko-KR" altLang="en-US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429124" y="3000372"/>
            <a:ext cx="4071966" cy="2071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1-2 process</a:t>
            </a:r>
          </a:p>
          <a:p>
            <a:pPr algn="just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Reversible and adiabatic compression from saturated vapor to the condenser pressure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6101" y="2564904"/>
            <a:ext cx="4423023" cy="3141661"/>
            <a:chOff x="1979712" y="2000215"/>
            <a:chExt cx="4730750" cy="3141661"/>
          </a:xfrm>
        </p:grpSpPr>
        <p:sp>
          <p:nvSpPr>
            <p:cNvPr id="21" name="Freeform 29"/>
            <p:cNvSpPr>
              <a:spLocks/>
            </p:cNvSpPr>
            <p:nvPr/>
          </p:nvSpPr>
          <p:spPr bwMode="auto">
            <a:xfrm>
              <a:off x="3829021" y="3067320"/>
              <a:ext cx="276422" cy="562388"/>
            </a:xfrm>
            <a:custGeom>
              <a:avLst/>
              <a:gdLst>
                <a:gd name="T0" fmla="*/ 0 w 288"/>
                <a:gd name="T1" fmla="*/ 0 h 544"/>
                <a:gd name="T2" fmla="*/ 24 w 288"/>
                <a:gd name="T3" fmla="*/ 136 h 544"/>
                <a:gd name="T4" fmla="*/ 88 w 288"/>
                <a:gd name="T5" fmla="*/ 312 h 544"/>
                <a:gd name="T6" fmla="*/ 184 w 288"/>
                <a:gd name="T7" fmla="*/ 464 h 544"/>
                <a:gd name="T8" fmla="*/ 288 w 288"/>
                <a:gd name="T9" fmla="*/ 544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44"/>
                <a:gd name="T17" fmla="*/ 288 w 288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44">
                  <a:moveTo>
                    <a:pt x="0" y="0"/>
                  </a:moveTo>
                  <a:cubicBezTo>
                    <a:pt x="4" y="42"/>
                    <a:pt x="9" y="84"/>
                    <a:pt x="24" y="136"/>
                  </a:cubicBezTo>
                  <a:cubicBezTo>
                    <a:pt x="39" y="188"/>
                    <a:pt x="61" y="257"/>
                    <a:pt x="88" y="312"/>
                  </a:cubicBezTo>
                  <a:cubicBezTo>
                    <a:pt x="115" y="367"/>
                    <a:pt x="151" y="425"/>
                    <a:pt x="184" y="464"/>
                  </a:cubicBezTo>
                  <a:cubicBezTo>
                    <a:pt x="217" y="503"/>
                    <a:pt x="269" y="528"/>
                    <a:pt x="288" y="5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2" name="Group 6"/>
            <p:cNvGrpSpPr>
              <a:grpSpLocks/>
            </p:cNvGrpSpPr>
            <p:nvPr/>
          </p:nvGrpSpPr>
          <p:grpSpPr bwMode="auto">
            <a:xfrm>
              <a:off x="1979712" y="2000215"/>
              <a:ext cx="4730750" cy="3141661"/>
              <a:chOff x="1506" y="1857"/>
              <a:chExt cx="2980" cy="1979"/>
            </a:xfrm>
          </p:grpSpPr>
          <p:cxnSp>
            <p:nvCxnSpPr>
              <p:cNvPr id="35" name="AutoShape 7"/>
              <p:cNvCxnSpPr>
                <a:cxnSpLocks noChangeShapeType="1"/>
              </p:cNvCxnSpPr>
              <p:nvPr/>
            </p:nvCxnSpPr>
            <p:spPr bwMode="auto">
              <a:xfrm>
                <a:off x="1767" y="1857"/>
                <a:ext cx="0" cy="17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6" name="AutoShape 8"/>
              <p:cNvCxnSpPr>
                <a:cxnSpLocks noChangeShapeType="1"/>
              </p:cNvCxnSpPr>
              <p:nvPr/>
            </p:nvCxnSpPr>
            <p:spPr bwMode="auto">
              <a:xfrm>
                <a:off x="1766" y="3636"/>
                <a:ext cx="272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7" name="Text Box 9"/>
              <p:cNvSpPr txBox="1">
                <a:spLocks noChangeArrowheads="1"/>
              </p:cNvSpPr>
              <p:nvPr/>
            </p:nvSpPr>
            <p:spPr bwMode="auto">
              <a:xfrm rot="10800000">
                <a:off x="1506" y="2142"/>
                <a:ext cx="250" cy="1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/>
                  <a:t>Temperature, K</a:t>
                </a:r>
              </a:p>
            </p:txBody>
          </p:sp>
          <p:sp>
            <p:nvSpPr>
              <p:cNvPr id="38" name="Text Box 11"/>
              <p:cNvSpPr txBox="1">
                <a:spLocks noChangeArrowheads="1"/>
              </p:cNvSpPr>
              <p:nvPr/>
            </p:nvSpPr>
            <p:spPr bwMode="auto">
              <a:xfrm>
                <a:off x="2644" y="3642"/>
                <a:ext cx="117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 smtClean="0"/>
                  <a:t>Entropy, kJ/</a:t>
                </a:r>
                <a:r>
                  <a:rPr lang="en-US" altLang="ko-KR" sz="1400" dirty="0" err="1" smtClean="0"/>
                  <a:t>kg·K</a:t>
                </a:r>
                <a:endParaRPr lang="en-US" altLang="ko-KR" sz="1400" dirty="0"/>
              </a:p>
            </p:txBody>
          </p:sp>
        </p:grp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2763937" y="2705065"/>
              <a:ext cx="3594100" cy="1452562"/>
            </a:xfrm>
            <a:custGeom>
              <a:avLst/>
              <a:gdLst>
                <a:gd name="T0" fmla="*/ 0 w 2264"/>
                <a:gd name="T1" fmla="*/ 915 h 915"/>
                <a:gd name="T2" fmla="*/ 448 w 2264"/>
                <a:gd name="T3" fmla="*/ 723 h 915"/>
                <a:gd name="T4" fmla="*/ 672 w 2264"/>
                <a:gd name="T5" fmla="*/ 219 h 915"/>
                <a:gd name="T6" fmla="*/ 952 w 2264"/>
                <a:gd name="T7" fmla="*/ 35 h 915"/>
                <a:gd name="T8" fmla="*/ 1176 w 2264"/>
                <a:gd name="T9" fmla="*/ 19 h 915"/>
                <a:gd name="T10" fmla="*/ 1536 w 2264"/>
                <a:gd name="T11" fmla="*/ 147 h 915"/>
                <a:gd name="T12" fmla="*/ 1800 w 2264"/>
                <a:gd name="T13" fmla="*/ 643 h 915"/>
                <a:gd name="T14" fmla="*/ 2264 w 2264"/>
                <a:gd name="T15" fmla="*/ 915 h 9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4"/>
                <a:gd name="T25" fmla="*/ 0 h 915"/>
                <a:gd name="T26" fmla="*/ 2264 w 2264"/>
                <a:gd name="T27" fmla="*/ 915 h 9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4" h="915">
                  <a:moveTo>
                    <a:pt x="0" y="915"/>
                  </a:moveTo>
                  <a:cubicBezTo>
                    <a:pt x="168" y="877"/>
                    <a:pt x="336" y="839"/>
                    <a:pt x="448" y="723"/>
                  </a:cubicBezTo>
                  <a:cubicBezTo>
                    <a:pt x="560" y="607"/>
                    <a:pt x="588" y="334"/>
                    <a:pt x="672" y="219"/>
                  </a:cubicBezTo>
                  <a:cubicBezTo>
                    <a:pt x="756" y="104"/>
                    <a:pt x="868" y="68"/>
                    <a:pt x="952" y="35"/>
                  </a:cubicBezTo>
                  <a:cubicBezTo>
                    <a:pt x="1036" y="2"/>
                    <a:pt x="1079" y="0"/>
                    <a:pt x="1176" y="19"/>
                  </a:cubicBezTo>
                  <a:cubicBezTo>
                    <a:pt x="1273" y="38"/>
                    <a:pt x="1432" y="43"/>
                    <a:pt x="1536" y="147"/>
                  </a:cubicBezTo>
                  <a:cubicBezTo>
                    <a:pt x="1640" y="251"/>
                    <a:pt x="1679" y="515"/>
                    <a:pt x="1800" y="643"/>
                  </a:cubicBezTo>
                  <a:cubicBezTo>
                    <a:pt x="1921" y="771"/>
                    <a:pt x="2177" y="887"/>
                    <a:pt x="2264" y="915"/>
                  </a:cubicBezTo>
                </a:path>
              </a:pathLst>
            </a:cu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5622186" y="3461433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1</a:t>
              </a:r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3662333" y="3703346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4</a:t>
              </a: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424337" y="2925727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30" name="Text Box 18"/>
            <p:cNvSpPr txBox="1">
              <a:spLocks noChangeArrowheads="1"/>
            </p:cNvSpPr>
            <p:nvPr/>
          </p:nvSpPr>
          <p:spPr bwMode="auto">
            <a:xfrm>
              <a:off x="5631600" y="2282640"/>
              <a:ext cx="330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4105443" y="3629708"/>
              <a:ext cx="1426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3818037" y="3052727"/>
              <a:ext cx="146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33" name="AutoShape 33"/>
            <p:cNvCxnSpPr>
              <a:cxnSpLocks noChangeShapeType="1"/>
              <a:stCxn id="32" idx="1"/>
            </p:cNvCxnSpPr>
            <p:nvPr/>
          </p:nvCxnSpPr>
          <p:spPr bwMode="auto">
            <a:xfrm flipV="1">
              <a:off x="5278537" y="2506627"/>
              <a:ext cx="281055" cy="546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V="1">
              <a:off x="5557810" y="2492896"/>
              <a:ext cx="0" cy="1131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Standard vapor-compression cycle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Condensation process</a:t>
            </a:r>
            <a:endParaRPr lang="ko-KR" altLang="en-US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429124" y="3071810"/>
            <a:ext cx="4071966" cy="2000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2-3 process</a:t>
            </a:r>
          </a:p>
          <a:p>
            <a:pPr algn="just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Reversible rejection heat at constant pressure, causing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de-superheating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and condensation of the refrigerant.</a:t>
            </a:r>
            <a:endParaRPr lang="ko-KR" altLang="en-US" dirty="0" smtClean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6101" y="2564904"/>
            <a:ext cx="4423023" cy="3141661"/>
            <a:chOff x="1979712" y="2000215"/>
            <a:chExt cx="4730750" cy="3141661"/>
          </a:xfrm>
        </p:grpSpPr>
        <p:sp>
          <p:nvSpPr>
            <p:cNvPr id="40" name="Freeform 29"/>
            <p:cNvSpPr>
              <a:spLocks/>
            </p:cNvSpPr>
            <p:nvPr/>
          </p:nvSpPr>
          <p:spPr bwMode="auto">
            <a:xfrm>
              <a:off x="3829021" y="3067320"/>
              <a:ext cx="276422" cy="562388"/>
            </a:xfrm>
            <a:custGeom>
              <a:avLst/>
              <a:gdLst>
                <a:gd name="T0" fmla="*/ 0 w 288"/>
                <a:gd name="T1" fmla="*/ 0 h 544"/>
                <a:gd name="T2" fmla="*/ 24 w 288"/>
                <a:gd name="T3" fmla="*/ 136 h 544"/>
                <a:gd name="T4" fmla="*/ 88 w 288"/>
                <a:gd name="T5" fmla="*/ 312 h 544"/>
                <a:gd name="T6" fmla="*/ 184 w 288"/>
                <a:gd name="T7" fmla="*/ 464 h 544"/>
                <a:gd name="T8" fmla="*/ 288 w 288"/>
                <a:gd name="T9" fmla="*/ 544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44"/>
                <a:gd name="T17" fmla="*/ 288 w 288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44">
                  <a:moveTo>
                    <a:pt x="0" y="0"/>
                  </a:moveTo>
                  <a:cubicBezTo>
                    <a:pt x="4" y="42"/>
                    <a:pt x="9" y="84"/>
                    <a:pt x="24" y="136"/>
                  </a:cubicBezTo>
                  <a:cubicBezTo>
                    <a:pt x="39" y="188"/>
                    <a:pt x="61" y="257"/>
                    <a:pt x="88" y="312"/>
                  </a:cubicBezTo>
                  <a:cubicBezTo>
                    <a:pt x="115" y="367"/>
                    <a:pt x="151" y="425"/>
                    <a:pt x="184" y="464"/>
                  </a:cubicBezTo>
                  <a:cubicBezTo>
                    <a:pt x="217" y="503"/>
                    <a:pt x="269" y="528"/>
                    <a:pt x="288" y="5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41" name="Group 6"/>
            <p:cNvGrpSpPr>
              <a:grpSpLocks/>
            </p:cNvGrpSpPr>
            <p:nvPr/>
          </p:nvGrpSpPr>
          <p:grpSpPr bwMode="auto">
            <a:xfrm>
              <a:off x="1979712" y="2000215"/>
              <a:ext cx="4730750" cy="3141661"/>
              <a:chOff x="1506" y="1857"/>
              <a:chExt cx="2980" cy="1979"/>
            </a:xfrm>
          </p:grpSpPr>
          <p:cxnSp>
            <p:nvCxnSpPr>
              <p:cNvPr id="51" name="AutoShape 7"/>
              <p:cNvCxnSpPr>
                <a:cxnSpLocks noChangeShapeType="1"/>
              </p:cNvCxnSpPr>
              <p:nvPr/>
            </p:nvCxnSpPr>
            <p:spPr bwMode="auto">
              <a:xfrm>
                <a:off x="1767" y="1857"/>
                <a:ext cx="0" cy="17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52" name="AutoShape 8"/>
              <p:cNvCxnSpPr>
                <a:cxnSpLocks noChangeShapeType="1"/>
              </p:cNvCxnSpPr>
              <p:nvPr/>
            </p:nvCxnSpPr>
            <p:spPr bwMode="auto">
              <a:xfrm>
                <a:off x="1766" y="3636"/>
                <a:ext cx="272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53" name="Text Box 9"/>
              <p:cNvSpPr txBox="1">
                <a:spLocks noChangeArrowheads="1"/>
              </p:cNvSpPr>
              <p:nvPr/>
            </p:nvSpPr>
            <p:spPr bwMode="auto">
              <a:xfrm rot="10800000">
                <a:off x="1506" y="2142"/>
                <a:ext cx="250" cy="1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/>
                  <a:t>Temperature, K</a:t>
                </a:r>
              </a:p>
            </p:txBody>
          </p:sp>
          <p:sp>
            <p:nvSpPr>
              <p:cNvPr id="54" name="Text Box 11"/>
              <p:cNvSpPr txBox="1">
                <a:spLocks noChangeArrowheads="1"/>
              </p:cNvSpPr>
              <p:nvPr/>
            </p:nvSpPr>
            <p:spPr bwMode="auto">
              <a:xfrm>
                <a:off x="2644" y="3642"/>
                <a:ext cx="117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 smtClean="0"/>
                  <a:t>Entropy, kJ/</a:t>
                </a:r>
                <a:r>
                  <a:rPr lang="en-US" altLang="ko-KR" sz="1400" dirty="0" err="1" smtClean="0"/>
                  <a:t>kg·K</a:t>
                </a:r>
                <a:endParaRPr lang="en-US" altLang="ko-KR" sz="1400" dirty="0"/>
              </a:p>
            </p:txBody>
          </p:sp>
        </p:grp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2763937" y="2705065"/>
              <a:ext cx="3594100" cy="1452562"/>
            </a:xfrm>
            <a:custGeom>
              <a:avLst/>
              <a:gdLst>
                <a:gd name="T0" fmla="*/ 0 w 2264"/>
                <a:gd name="T1" fmla="*/ 915 h 915"/>
                <a:gd name="T2" fmla="*/ 448 w 2264"/>
                <a:gd name="T3" fmla="*/ 723 h 915"/>
                <a:gd name="T4" fmla="*/ 672 w 2264"/>
                <a:gd name="T5" fmla="*/ 219 h 915"/>
                <a:gd name="T6" fmla="*/ 952 w 2264"/>
                <a:gd name="T7" fmla="*/ 35 h 915"/>
                <a:gd name="T8" fmla="*/ 1176 w 2264"/>
                <a:gd name="T9" fmla="*/ 19 h 915"/>
                <a:gd name="T10" fmla="*/ 1536 w 2264"/>
                <a:gd name="T11" fmla="*/ 147 h 915"/>
                <a:gd name="T12" fmla="*/ 1800 w 2264"/>
                <a:gd name="T13" fmla="*/ 643 h 915"/>
                <a:gd name="T14" fmla="*/ 2264 w 2264"/>
                <a:gd name="T15" fmla="*/ 915 h 9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4"/>
                <a:gd name="T25" fmla="*/ 0 h 915"/>
                <a:gd name="T26" fmla="*/ 2264 w 2264"/>
                <a:gd name="T27" fmla="*/ 915 h 9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4" h="915">
                  <a:moveTo>
                    <a:pt x="0" y="915"/>
                  </a:moveTo>
                  <a:cubicBezTo>
                    <a:pt x="168" y="877"/>
                    <a:pt x="336" y="839"/>
                    <a:pt x="448" y="723"/>
                  </a:cubicBezTo>
                  <a:cubicBezTo>
                    <a:pt x="560" y="607"/>
                    <a:pt x="588" y="334"/>
                    <a:pt x="672" y="219"/>
                  </a:cubicBezTo>
                  <a:cubicBezTo>
                    <a:pt x="756" y="104"/>
                    <a:pt x="868" y="68"/>
                    <a:pt x="952" y="35"/>
                  </a:cubicBezTo>
                  <a:cubicBezTo>
                    <a:pt x="1036" y="2"/>
                    <a:pt x="1079" y="0"/>
                    <a:pt x="1176" y="19"/>
                  </a:cubicBezTo>
                  <a:cubicBezTo>
                    <a:pt x="1273" y="38"/>
                    <a:pt x="1432" y="43"/>
                    <a:pt x="1536" y="147"/>
                  </a:cubicBezTo>
                  <a:cubicBezTo>
                    <a:pt x="1640" y="251"/>
                    <a:pt x="1679" y="515"/>
                    <a:pt x="1800" y="643"/>
                  </a:cubicBezTo>
                  <a:cubicBezTo>
                    <a:pt x="1921" y="771"/>
                    <a:pt x="2177" y="887"/>
                    <a:pt x="2264" y="915"/>
                  </a:cubicBezTo>
                </a:path>
              </a:pathLst>
            </a:cu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5622186" y="3461433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1</a:t>
              </a: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3662333" y="3703346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4</a:t>
              </a:r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3424337" y="2925727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5631600" y="2282640"/>
              <a:ext cx="330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  <p:sp>
          <p:nvSpPr>
            <p:cNvPr id="47" name="Line 30"/>
            <p:cNvSpPr>
              <a:spLocks noChangeShapeType="1"/>
            </p:cNvSpPr>
            <p:nvPr/>
          </p:nvSpPr>
          <p:spPr bwMode="auto">
            <a:xfrm>
              <a:off x="4105443" y="3629708"/>
              <a:ext cx="1426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8" name="Line 31"/>
            <p:cNvSpPr>
              <a:spLocks noChangeShapeType="1"/>
            </p:cNvSpPr>
            <p:nvPr/>
          </p:nvSpPr>
          <p:spPr bwMode="auto">
            <a:xfrm>
              <a:off x="3818037" y="3052727"/>
              <a:ext cx="146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49" name="AutoShape 33"/>
            <p:cNvCxnSpPr>
              <a:cxnSpLocks noChangeShapeType="1"/>
              <a:stCxn id="48" idx="1"/>
            </p:cNvCxnSpPr>
            <p:nvPr/>
          </p:nvCxnSpPr>
          <p:spPr bwMode="auto">
            <a:xfrm flipV="1">
              <a:off x="5278537" y="2506627"/>
              <a:ext cx="281055" cy="546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0" name="Line 32"/>
            <p:cNvSpPr>
              <a:spLocks noChangeShapeType="1"/>
            </p:cNvSpPr>
            <p:nvPr/>
          </p:nvSpPr>
          <p:spPr bwMode="auto">
            <a:xfrm flipV="1">
              <a:off x="5557810" y="2492896"/>
              <a:ext cx="0" cy="1131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Standard vapor-compression cycle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Expansion process</a:t>
            </a:r>
            <a:endParaRPr lang="ko-KR" altLang="en-US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429124" y="3000372"/>
            <a:ext cx="4000528" cy="2000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3-4 process</a:t>
            </a:r>
          </a:p>
          <a:p>
            <a:pPr algn="just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Irreversible expansion at constant enthalpy from saturated liquid to the evaporator pressure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6101" y="2564904"/>
            <a:ext cx="4423023" cy="3141661"/>
            <a:chOff x="1979712" y="2000215"/>
            <a:chExt cx="4730750" cy="3141661"/>
          </a:xfrm>
        </p:grpSpPr>
        <p:sp>
          <p:nvSpPr>
            <p:cNvPr id="20" name="Freeform 29"/>
            <p:cNvSpPr>
              <a:spLocks/>
            </p:cNvSpPr>
            <p:nvPr/>
          </p:nvSpPr>
          <p:spPr bwMode="auto">
            <a:xfrm>
              <a:off x="3829021" y="3067320"/>
              <a:ext cx="276422" cy="562388"/>
            </a:xfrm>
            <a:custGeom>
              <a:avLst/>
              <a:gdLst>
                <a:gd name="T0" fmla="*/ 0 w 288"/>
                <a:gd name="T1" fmla="*/ 0 h 544"/>
                <a:gd name="T2" fmla="*/ 24 w 288"/>
                <a:gd name="T3" fmla="*/ 136 h 544"/>
                <a:gd name="T4" fmla="*/ 88 w 288"/>
                <a:gd name="T5" fmla="*/ 312 h 544"/>
                <a:gd name="T6" fmla="*/ 184 w 288"/>
                <a:gd name="T7" fmla="*/ 464 h 544"/>
                <a:gd name="T8" fmla="*/ 288 w 288"/>
                <a:gd name="T9" fmla="*/ 544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44"/>
                <a:gd name="T17" fmla="*/ 288 w 288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44">
                  <a:moveTo>
                    <a:pt x="0" y="0"/>
                  </a:moveTo>
                  <a:cubicBezTo>
                    <a:pt x="4" y="42"/>
                    <a:pt x="9" y="84"/>
                    <a:pt x="24" y="136"/>
                  </a:cubicBezTo>
                  <a:cubicBezTo>
                    <a:pt x="39" y="188"/>
                    <a:pt x="61" y="257"/>
                    <a:pt x="88" y="312"/>
                  </a:cubicBezTo>
                  <a:cubicBezTo>
                    <a:pt x="115" y="367"/>
                    <a:pt x="151" y="425"/>
                    <a:pt x="184" y="464"/>
                  </a:cubicBezTo>
                  <a:cubicBezTo>
                    <a:pt x="217" y="503"/>
                    <a:pt x="269" y="528"/>
                    <a:pt x="288" y="5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1" name="Group 6"/>
            <p:cNvGrpSpPr>
              <a:grpSpLocks/>
            </p:cNvGrpSpPr>
            <p:nvPr/>
          </p:nvGrpSpPr>
          <p:grpSpPr bwMode="auto">
            <a:xfrm>
              <a:off x="1979712" y="2000215"/>
              <a:ext cx="4730750" cy="3141661"/>
              <a:chOff x="1506" y="1857"/>
              <a:chExt cx="2980" cy="1979"/>
            </a:xfrm>
          </p:grpSpPr>
          <p:cxnSp>
            <p:nvCxnSpPr>
              <p:cNvPr id="34" name="AutoShape 7"/>
              <p:cNvCxnSpPr>
                <a:cxnSpLocks noChangeShapeType="1"/>
              </p:cNvCxnSpPr>
              <p:nvPr/>
            </p:nvCxnSpPr>
            <p:spPr bwMode="auto">
              <a:xfrm>
                <a:off x="1767" y="1857"/>
                <a:ext cx="0" cy="17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5" name="AutoShape 8"/>
              <p:cNvCxnSpPr>
                <a:cxnSpLocks noChangeShapeType="1"/>
              </p:cNvCxnSpPr>
              <p:nvPr/>
            </p:nvCxnSpPr>
            <p:spPr bwMode="auto">
              <a:xfrm>
                <a:off x="1766" y="3636"/>
                <a:ext cx="272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6" name="Text Box 9"/>
              <p:cNvSpPr txBox="1">
                <a:spLocks noChangeArrowheads="1"/>
              </p:cNvSpPr>
              <p:nvPr/>
            </p:nvSpPr>
            <p:spPr bwMode="auto">
              <a:xfrm rot="10800000">
                <a:off x="1506" y="2142"/>
                <a:ext cx="250" cy="1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/>
                  <a:t>Temperature, K</a:t>
                </a:r>
              </a:p>
            </p:txBody>
          </p:sp>
          <p:sp>
            <p:nvSpPr>
              <p:cNvPr id="37" name="Text Box 11"/>
              <p:cNvSpPr txBox="1">
                <a:spLocks noChangeArrowheads="1"/>
              </p:cNvSpPr>
              <p:nvPr/>
            </p:nvSpPr>
            <p:spPr bwMode="auto">
              <a:xfrm>
                <a:off x="2644" y="3642"/>
                <a:ext cx="117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 smtClean="0"/>
                  <a:t>Entropy, kJ/</a:t>
                </a:r>
                <a:r>
                  <a:rPr lang="en-US" altLang="ko-KR" sz="1400" dirty="0" err="1" smtClean="0"/>
                  <a:t>kg·K</a:t>
                </a:r>
                <a:endParaRPr lang="en-US" altLang="ko-KR" sz="1400" dirty="0"/>
              </a:p>
            </p:txBody>
          </p:sp>
        </p:grp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763937" y="2705065"/>
              <a:ext cx="3594100" cy="1452562"/>
            </a:xfrm>
            <a:custGeom>
              <a:avLst/>
              <a:gdLst>
                <a:gd name="T0" fmla="*/ 0 w 2264"/>
                <a:gd name="T1" fmla="*/ 915 h 915"/>
                <a:gd name="T2" fmla="*/ 448 w 2264"/>
                <a:gd name="T3" fmla="*/ 723 h 915"/>
                <a:gd name="T4" fmla="*/ 672 w 2264"/>
                <a:gd name="T5" fmla="*/ 219 h 915"/>
                <a:gd name="T6" fmla="*/ 952 w 2264"/>
                <a:gd name="T7" fmla="*/ 35 h 915"/>
                <a:gd name="T8" fmla="*/ 1176 w 2264"/>
                <a:gd name="T9" fmla="*/ 19 h 915"/>
                <a:gd name="T10" fmla="*/ 1536 w 2264"/>
                <a:gd name="T11" fmla="*/ 147 h 915"/>
                <a:gd name="T12" fmla="*/ 1800 w 2264"/>
                <a:gd name="T13" fmla="*/ 643 h 915"/>
                <a:gd name="T14" fmla="*/ 2264 w 2264"/>
                <a:gd name="T15" fmla="*/ 915 h 9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4"/>
                <a:gd name="T25" fmla="*/ 0 h 915"/>
                <a:gd name="T26" fmla="*/ 2264 w 2264"/>
                <a:gd name="T27" fmla="*/ 915 h 9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4" h="915">
                  <a:moveTo>
                    <a:pt x="0" y="915"/>
                  </a:moveTo>
                  <a:cubicBezTo>
                    <a:pt x="168" y="877"/>
                    <a:pt x="336" y="839"/>
                    <a:pt x="448" y="723"/>
                  </a:cubicBezTo>
                  <a:cubicBezTo>
                    <a:pt x="560" y="607"/>
                    <a:pt x="588" y="334"/>
                    <a:pt x="672" y="219"/>
                  </a:cubicBezTo>
                  <a:cubicBezTo>
                    <a:pt x="756" y="104"/>
                    <a:pt x="868" y="68"/>
                    <a:pt x="952" y="35"/>
                  </a:cubicBezTo>
                  <a:cubicBezTo>
                    <a:pt x="1036" y="2"/>
                    <a:pt x="1079" y="0"/>
                    <a:pt x="1176" y="19"/>
                  </a:cubicBezTo>
                  <a:cubicBezTo>
                    <a:pt x="1273" y="38"/>
                    <a:pt x="1432" y="43"/>
                    <a:pt x="1536" y="147"/>
                  </a:cubicBezTo>
                  <a:cubicBezTo>
                    <a:pt x="1640" y="251"/>
                    <a:pt x="1679" y="515"/>
                    <a:pt x="1800" y="643"/>
                  </a:cubicBezTo>
                  <a:cubicBezTo>
                    <a:pt x="1921" y="771"/>
                    <a:pt x="2177" y="887"/>
                    <a:pt x="2264" y="915"/>
                  </a:cubicBezTo>
                </a:path>
              </a:pathLst>
            </a:cu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5622186" y="3461433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1</a:t>
              </a: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3662333" y="3703346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4</a:t>
              </a: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3424337" y="2925727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5631600" y="2282640"/>
              <a:ext cx="330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4105443" y="3629708"/>
              <a:ext cx="1426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>
              <a:off x="3818037" y="3052727"/>
              <a:ext cx="146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32" name="AutoShape 33"/>
            <p:cNvCxnSpPr>
              <a:cxnSpLocks noChangeShapeType="1"/>
              <a:stCxn id="31" idx="1"/>
            </p:cNvCxnSpPr>
            <p:nvPr/>
          </p:nvCxnSpPr>
          <p:spPr bwMode="auto">
            <a:xfrm flipV="1">
              <a:off x="5278537" y="2506627"/>
              <a:ext cx="281055" cy="546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5557810" y="2492896"/>
              <a:ext cx="0" cy="1131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Standard vapor-compression cycle</a:t>
            </a:r>
            <a:endParaRPr lang="ko-KR" altLang="en-US" dirty="0"/>
          </a:p>
        </p:txBody>
      </p:sp>
      <p:sp>
        <p:nvSpPr>
          <p:cNvPr id="24" name="텍스트 개체 틀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Evaporation process</a:t>
            </a:r>
            <a:endParaRPr lang="ko-KR" altLang="en-US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429124" y="3000372"/>
            <a:ext cx="4000528" cy="20002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marL="457200" indent="-457200" algn="just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4-1 process</a:t>
            </a:r>
          </a:p>
          <a:p>
            <a:pPr algn="just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Reversible addition of heat at constant pressure causing evaporation to saturated vapor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6101" y="2564904"/>
            <a:ext cx="4423023" cy="3141661"/>
            <a:chOff x="1979712" y="2000215"/>
            <a:chExt cx="4730750" cy="3141661"/>
          </a:xfrm>
        </p:grpSpPr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3829021" y="3067320"/>
              <a:ext cx="276422" cy="562388"/>
            </a:xfrm>
            <a:custGeom>
              <a:avLst/>
              <a:gdLst>
                <a:gd name="T0" fmla="*/ 0 w 288"/>
                <a:gd name="T1" fmla="*/ 0 h 544"/>
                <a:gd name="T2" fmla="*/ 24 w 288"/>
                <a:gd name="T3" fmla="*/ 136 h 544"/>
                <a:gd name="T4" fmla="*/ 88 w 288"/>
                <a:gd name="T5" fmla="*/ 312 h 544"/>
                <a:gd name="T6" fmla="*/ 184 w 288"/>
                <a:gd name="T7" fmla="*/ 464 h 544"/>
                <a:gd name="T8" fmla="*/ 288 w 288"/>
                <a:gd name="T9" fmla="*/ 544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8"/>
                <a:gd name="T16" fmla="*/ 0 h 544"/>
                <a:gd name="T17" fmla="*/ 288 w 288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8" h="544">
                  <a:moveTo>
                    <a:pt x="0" y="0"/>
                  </a:moveTo>
                  <a:cubicBezTo>
                    <a:pt x="4" y="42"/>
                    <a:pt x="9" y="84"/>
                    <a:pt x="24" y="136"/>
                  </a:cubicBezTo>
                  <a:cubicBezTo>
                    <a:pt x="39" y="188"/>
                    <a:pt x="61" y="257"/>
                    <a:pt x="88" y="312"/>
                  </a:cubicBezTo>
                  <a:cubicBezTo>
                    <a:pt x="115" y="367"/>
                    <a:pt x="151" y="425"/>
                    <a:pt x="184" y="464"/>
                  </a:cubicBezTo>
                  <a:cubicBezTo>
                    <a:pt x="217" y="503"/>
                    <a:pt x="269" y="528"/>
                    <a:pt x="288" y="54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1979712" y="2000215"/>
              <a:ext cx="4730750" cy="3141661"/>
              <a:chOff x="1506" y="1857"/>
              <a:chExt cx="2980" cy="1979"/>
            </a:xfrm>
          </p:grpSpPr>
          <p:cxnSp>
            <p:nvCxnSpPr>
              <p:cNvPr id="37" name="AutoShape 7"/>
              <p:cNvCxnSpPr>
                <a:cxnSpLocks noChangeShapeType="1"/>
              </p:cNvCxnSpPr>
              <p:nvPr/>
            </p:nvCxnSpPr>
            <p:spPr bwMode="auto">
              <a:xfrm>
                <a:off x="1767" y="1857"/>
                <a:ext cx="0" cy="177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8" name="AutoShape 8"/>
              <p:cNvCxnSpPr>
                <a:cxnSpLocks noChangeShapeType="1"/>
              </p:cNvCxnSpPr>
              <p:nvPr/>
            </p:nvCxnSpPr>
            <p:spPr bwMode="auto">
              <a:xfrm>
                <a:off x="1766" y="3636"/>
                <a:ext cx="2720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sp>
            <p:nvSpPr>
              <p:cNvPr id="39" name="Text Box 9"/>
              <p:cNvSpPr txBox="1">
                <a:spLocks noChangeArrowheads="1"/>
              </p:cNvSpPr>
              <p:nvPr/>
            </p:nvSpPr>
            <p:spPr bwMode="auto">
              <a:xfrm rot="10800000">
                <a:off x="1506" y="2142"/>
                <a:ext cx="250" cy="10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/>
                  <a:t>Temperature, K</a:t>
                </a:r>
              </a:p>
            </p:txBody>
          </p:sp>
          <p:sp>
            <p:nvSpPr>
              <p:cNvPr id="40" name="Text Box 11"/>
              <p:cNvSpPr txBox="1">
                <a:spLocks noChangeArrowheads="1"/>
              </p:cNvSpPr>
              <p:nvPr/>
            </p:nvSpPr>
            <p:spPr bwMode="auto">
              <a:xfrm>
                <a:off x="2644" y="3642"/>
                <a:ext cx="1170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1400" dirty="0" smtClean="0"/>
                  <a:t>Entropy, kJ/</a:t>
                </a:r>
                <a:r>
                  <a:rPr lang="en-US" altLang="ko-KR" sz="1400" dirty="0" err="1" smtClean="0"/>
                  <a:t>kg·K</a:t>
                </a:r>
                <a:endParaRPr lang="en-US" altLang="ko-KR" sz="1400" dirty="0"/>
              </a:p>
            </p:txBody>
          </p:sp>
        </p:grp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2763937" y="2705065"/>
              <a:ext cx="3594100" cy="1452562"/>
            </a:xfrm>
            <a:custGeom>
              <a:avLst/>
              <a:gdLst>
                <a:gd name="T0" fmla="*/ 0 w 2264"/>
                <a:gd name="T1" fmla="*/ 915 h 915"/>
                <a:gd name="T2" fmla="*/ 448 w 2264"/>
                <a:gd name="T3" fmla="*/ 723 h 915"/>
                <a:gd name="T4" fmla="*/ 672 w 2264"/>
                <a:gd name="T5" fmla="*/ 219 h 915"/>
                <a:gd name="T6" fmla="*/ 952 w 2264"/>
                <a:gd name="T7" fmla="*/ 35 h 915"/>
                <a:gd name="T8" fmla="*/ 1176 w 2264"/>
                <a:gd name="T9" fmla="*/ 19 h 915"/>
                <a:gd name="T10" fmla="*/ 1536 w 2264"/>
                <a:gd name="T11" fmla="*/ 147 h 915"/>
                <a:gd name="T12" fmla="*/ 1800 w 2264"/>
                <a:gd name="T13" fmla="*/ 643 h 915"/>
                <a:gd name="T14" fmla="*/ 2264 w 2264"/>
                <a:gd name="T15" fmla="*/ 915 h 9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64"/>
                <a:gd name="T25" fmla="*/ 0 h 915"/>
                <a:gd name="T26" fmla="*/ 2264 w 2264"/>
                <a:gd name="T27" fmla="*/ 915 h 9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64" h="915">
                  <a:moveTo>
                    <a:pt x="0" y="915"/>
                  </a:moveTo>
                  <a:cubicBezTo>
                    <a:pt x="168" y="877"/>
                    <a:pt x="336" y="839"/>
                    <a:pt x="448" y="723"/>
                  </a:cubicBezTo>
                  <a:cubicBezTo>
                    <a:pt x="560" y="607"/>
                    <a:pt x="588" y="334"/>
                    <a:pt x="672" y="219"/>
                  </a:cubicBezTo>
                  <a:cubicBezTo>
                    <a:pt x="756" y="104"/>
                    <a:pt x="868" y="68"/>
                    <a:pt x="952" y="35"/>
                  </a:cubicBezTo>
                  <a:cubicBezTo>
                    <a:pt x="1036" y="2"/>
                    <a:pt x="1079" y="0"/>
                    <a:pt x="1176" y="19"/>
                  </a:cubicBezTo>
                  <a:cubicBezTo>
                    <a:pt x="1273" y="38"/>
                    <a:pt x="1432" y="43"/>
                    <a:pt x="1536" y="147"/>
                  </a:cubicBezTo>
                  <a:cubicBezTo>
                    <a:pt x="1640" y="251"/>
                    <a:pt x="1679" y="515"/>
                    <a:pt x="1800" y="643"/>
                  </a:cubicBezTo>
                  <a:cubicBezTo>
                    <a:pt x="1921" y="771"/>
                    <a:pt x="2177" y="887"/>
                    <a:pt x="2264" y="915"/>
                  </a:cubicBezTo>
                </a:path>
              </a:pathLst>
            </a:custGeom>
            <a:noFill/>
            <a:ln w="2222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5622186" y="3461433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1</a:t>
              </a:r>
            </a:p>
          </p:txBody>
        </p:sp>
        <p:sp>
          <p:nvSpPr>
            <p:cNvPr id="30" name="Text Box 16"/>
            <p:cNvSpPr txBox="1">
              <a:spLocks noChangeArrowheads="1"/>
            </p:cNvSpPr>
            <p:nvPr/>
          </p:nvSpPr>
          <p:spPr bwMode="auto">
            <a:xfrm>
              <a:off x="3662333" y="3703346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4</a:t>
              </a:r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3424337" y="2925727"/>
              <a:ext cx="2667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5631600" y="2282640"/>
              <a:ext cx="3302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4105443" y="3629708"/>
              <a:ext cx="1426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3818037" y="3052727"/>
              <a:ext cx="1460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35" name="AutoShape 33"/>
            <p:cNvCxnSpPr>
              <a:cxnSpLocks noChangeShapeType="1"/>
              <a:stCxn id="34" idx="1"/>
            </p:cNvCxnSpPr>
            <p:nvPr/>
          </p:nvCxnSpPr>
          <p:spPr bwMode="auto">
            <a:xfrm flipV="1">
              <a:off x="5278537" y="2506627"/>
              <a:ext cx="281055" cy="546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 flipV="1">
              <a:off x="5557810" y="2492896"/>
              <a:ext cx="0" cy="1131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그룹 42"/>
          <p:cNvGrpSpPr/>
          <p:nvPr/>
        </p:nvGrpSpPr>
        <p:grpSpPr>
          <a:xfrm>
            <a:off x="1206500" y="2652713"/>
            <a:ext cx="2897188" cy="2761733"/>
            <a:chOff x="1206500" y="2652713"/>
            <a:chExt cx="2897188" cy="2761733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589088" y="2806700"/>
              <a:ext cx="2514600" cy="1676400"/>
              <a:chOff x="912" y="1632"/>
              <a:chExt cx="1584" cy="1056"/>
            </a:xfrm>
          </p:grpSpPr>
          <p:sp>
            <p:nvSpPr>
              <p:cNvPr id="1061" name="Line 9"/>
              <p:cNvSpPr>
                <a:spLocks noChangeShapeType="1"/>
              </p:cNvSpPr>
              <p:nvPr/>
            </p:nvSpPr>
            <p:spPr bwMode="auto">
              <a:xfrm>
                <a:off x="912" y="1632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cxnSp>
            <p:nvCxnSpPr>
              <p:cNvPr id="1062" name="AutoShape 10"/>
              <p:cNvCxnSpPr>
                <a:cxnSpLocks noChangeShapeType="1"/>
                <a:stCxn id="1061" idx="1"/>
              </p:cNvCxnSpPr>
              <p:nvPr/>
            </p:nvCxnSpPr>
            <p:spPr bwMode="auto">
              <a:xfrm>
                <a:off x="912" y="2688"/>
                <a:ext cx="158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048" name="Rectangle 11" descr="어두운 하향 대각선"/>
            <p:cNvSpPr>
              <a:spLocks noChangeArrowheads="1"/>
            </p:cNvSpPr>
            <p:nvPr/>
          </p:nvSpPr>
          <p:spPr bwMode="auto">
            <a:xfrm>
              <a:off x="2033588" y="3162300"/>
              <a:ext cx="1371600" cy="762000"/>
            </a:xfrm>
            <a:prstGeom prst="rect">
              <a:avLst/>
            </a:prstGeom>
            <a:pattFill prst="dkDnDiag">
              <a:fgClr>
                <a:srgbClr val="FF0000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49" name="Text Box 12"/>
            <p:cNvSpPr txBox="1">
              <a:spLocks noChangeArrowheads="1"/>
            </p:cNvSpPr>
            <p:nvPr/>
          </p:nvSpPr>
          <p:spPr bwMode="auto">
            <a:xfrm rot="10800000">
              <a:off x="1206500" y="2652713"/>
              <a:ext cx="396875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/>
                <a:t>Temperature, K</a:t>
              </a:r>
            </a:p>
          </p:txBody>
        </p:sp>
        <p:sp>
          <p:nvSpPr>
            <p:cNvPr id="1060" name="Text Box 14"/>
            <p:cNvSpPr txBox="1">
              <a:spLocks noChangeArrowheads="1"/>
            </p:cNvSpPr>
            <p:nvPr/>
          </p:nvSpPr>
          <p:spPr bwMode="auto">
            <a:xfrm>
              <a:off x="1792288" y="4457701"/>
              <a:ext cx="156526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/>
                <a:t>Entropy</a:t>
              </a:r>
              <a:r>
                <a:rPr lang="en-US" altLang="ko-KR" sz="1400" dirty="0" smtClean="0"/>
                <a:t>, kJ/</a:t>
              </a:r>
              <a:r>
                <a:rPr lang="en-US" altLang="ko-KR" sz="1400" dirty="0" err="1" smtClean="0"/>
                <a:t>kg·K</a:t>
              </a:r>
              <a:endParaRPr lang="en-US" altLang="ko-KR" sz="1400" dirty="0"/>
            </a:p>
          </p:txBody>
        </p:sp>
        <p:sp>
          <p:nvSpPr>
            <p:cNvPr id="1051" name="Text Box 16"/>
            <p:cNvSpPr txBox="1">
              <a:spLocks noChangeArrowheads="1"/>
            </p:cNvSpPr>
            <p:nvPr/>
          </p:nvSpPr>
          <p:spPr bwMode="auto">
            <a:xfrm>
              <a:off x="1741488" y="4025900"/>
              <a:ext cx="2286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1</a:t>
              </a:r>
            </a:p>
          </p:txBody>
        </p:sp>
        <p:sp>
          <p:nvSpPr>
            <p:cNvPr id="1052" name="Text Box 17"/>
            <p:cNvSpPr txBox="1">
              <a:spLocks noChangeArrowheads="1"/>
            </p:cNvSpPr>
            <p:nvPr/>
          </p:nvSpPr>
          <p:spPr bwMode="auto">
            <a:xfrm>
              <a:off x="1741488" y="2882900"/>
              <a:ext cx="381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2</a:t>
              </a:r>
            </a:p>
          </p:txBody>
        </p:sp>
        <p:sp>
          <p:nvSpPr>
            <p:cNvPr id="1053" name="Text Box 18"/>
            <p:cNvSpPr txBox="1">
              <a:spLocks noChangeArrowheads="1"/>
            </p:cNvSpPr>
            <p:nvPr/>
          </p:nvSpPr>
          <p:spPr bwMode="auto">
            <a:xfrm>
              <a:off x="3570288" y="2882900"/>
              <a:ext cx="381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3</a:t>
              </a:r>
            </a:p>
          </p:txBody>
        </p:sp>
        <p:sp>
          <p:nvSpPr>
            <p:cNvPr id="1054" name="Text Box 19"/>
            <p:cNvSpPr txBox="1">
              <a:spLocks noChangeArrowheads="1"/>
            </p:cNvSpPr>
            <p:nvPr/>
          </p:nvSpPr>
          <p:spPr bwMode="auto">
            <a:xfrm>
              <a:off x="3570288" y="3949700"/>
              <a:ext cx="38100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4</a:t>
              </a:r>
            </a:p>
          </p:txBody>
        </p:sp>
        <p:sp>
          <p:nvSpPr>
            <p:cNvPr id="1055" name="Text Box 33"/>
            <p:cNvSpPr txBox="1">
              <a:spLocks noChangeArrowheads="1"/>
            </p:cNvSpPr>
            <p:nvPr/>
          </p:nvSpPr>
          <p:spPr bwMode="auto">
            <a:xfrm>
              <a:off x="1612832" y="5075892"/>
              <a:ext cx="238310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>
                  <a:latin typeface="맑은 고딕" pitchFamily="50" charset="-127"/>
                  <a:ea typeface="맑은 고딕" pitchFamily="50" charset="-127"/>
                </a:rPr>
                <a:t>Carnot heat engine</a:t>
              </a:r>
            </a:p>
          </p:txBody>
        </p:sp>
        <p:sp>
          <p:nvSpPr>
            <p:cNvPr id="1056" name="Line 35"/>
            <p:cNvSpPr>
              <a:spLocks noChangeShapeType="1"/>
            </p:cNvSpPr>
            <p:nvPr/>
          </p:nvSpPr>
          <p:spPr bwMode="auto">
            <a:xfrm rot="10800000">
              <a:off x="2038350" y="3357563"/>
              <a:ext cx="0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7" name="Line 36"/>
            <p:cNvSpPr>
              <a:spLocks noChangeShapeType="1"/>
            </p:cNvSpPr>
            <p:nvPr/>
          </p:nvSpPr>
          <p:spPr bwMode="auto">
            <a:xfrm rot="5400000">
              <a:off x="2681288" y="3762375"/>
              <a:ext cx="0" cy="319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8" name="Line 38"/>
            <p:cNvSpPr>
              <a:spLocks noChangeShapeType="1"/>
            </p:cNvSpPr>
            <p:nvPr/>
          </p:nvSpPr>
          <p:spPr bwMode="auto">
            <a:xfrm>
              <a:off x="3398838" y="3367088"/>
              <a:ext cx="0" cy="3032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59" name="Line 41"/>
            <p:cNvSpPr>
              <a:spLocks noChangeShapeType="1"/>
            </p:cNvSpPr>
            <p:nvPr/>
          </p:nvSpPr>
          <p:spPr bwMode="auto">
            <a:xfrm rot="16200000">
              <a:off x="2709863" y="2997200"/>
              <a:ext cx="0" cy="3190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4787900" y="2654300"/>
            <a:ext cx="2971800" cy="2768601"/>
            <a:chOff x="3016" y="1672"/>
            <a:chExt cx="1872" cy="1744"/>
          </a:xfrm>
        </p:grpSpPr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3304" y="1768"/>
              <a:ext cx="1584" cy="1056"/>
              <a:chOff x="912" y="1632"/>
              <a:chExt cx="1584" cy="1056"/>
            </a:xfrm>
          </p:grpSpPr>
          <p:sp>
            <p:nvSpPr>
              <p:cNvPr id="1045" name="Line 22"/>
              <p:cNvSpPr>
                <a:spLocks noChangeShapeType="1"/>
              </p:cNvSpPr>
              <p:nvPr/>
            </p:nvSpPr>
            <p:spPr bwMode="auto">
              <a:xfrm>
                <a:off x="912" y="1632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cxnSp>
            <p:nvCxnSpPr>
              <p:cNvPr id="1046" name="AutoShape 23"/>
              <p:cNvCxnSpPr>
                <a:cxnSpLocks noChangeShapeType="1"/>
                <a:stCxn id="1045" idx="1"/>
              </p:cNvCxnSpPr>
              <p:nvPr/>
            </p:nvCxnSpPr>
            <p:spPr bwMode="auto">
              <a:xfrm>
                <a:off x="912" y="2688"/>
                <a:ext cx="158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032" name="Rectangle 24" descr="밝은 하향 대각선"/>
            <p:cNvSpPr>
              <a:spLocks noChangeArrowheads="1"/>
            </p:cNvSpPr>
            <p:nvPr/>
          </p:nvSpPr>
          <p:spPr bwMode="auto">
            <a:xfrm>
              <a:off x="3592" y="2008"/>
              <a:ext cx="960" cy="288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33" name="Text Box 25"/>
            <p:cNvSpPr txBox="1">
              <a:spLocks noChangeArrowheads="1"/>
            </p:cNvSpPr>
            <p:nvPr/>
          </p:nvSpPr>
          <p:spPr bwMode="auto">
            <a:xfrm rot="10800000">
              <a:off x="3016" y="1672"/>
              <a:ext cx="25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/>
                <a:t>Temperature, K</a:t>
              </a:r>
            </a:p>
          </p:txBody>
        </p:sp>
        <p:sp>
          <p:nvSpPr>
            <p:cNvPr id="1044" name="Text Box 27"/>
            <p:cNvSpPr txBox="1">
              <a:spLocks noChangeArrowheads="1"/>
            </p:cNvSpPr>
            <p:nvPr/>
          </p:nvSpPr>
          <p:spPr bwMode="auto">
            <a:xfrm>
              <a:off x="3496" y="2824"/>
              <a:ext cx="1004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 smtClean="0"/>
                <a:t>Entropy, kJ/</a:t>
              </a:r>
              <a:r>
                <a:rPr lang="en-US" altLang="ko-KR" sz="1400" dirty="0" err="1" smtClean="0"/>
                <a:t>kg·K</a:t>
              </a:r>
              <a:endParaRPr lang="en-US" altLang="ko-KR" sz="1400" dirty="0"/>
            </a:p>
          </p:txBody>
        </p:sp>
        <p:sp>
          <p:nvSpPr>
            <p:cNvPr id="1035" name="Text Box 29"/>
            <p:cNvSpPr txBox="1">
              <a:spLocks noChangeArrowheads="1"/>
            </p:cNvSpPr>
            <p:nvPr/>
          </p:nvSpPr>
          <p:spPr bwMode="auto">
            <a:xfrm>
              <a:off x="4600" y="2344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1</a:t>
              </a:r>
            </a:p>
          </p:txBody>
        </p:sp>
        <p:sp>
          <p:nvSpPr>
            <p:cNvPr id="1036" name="Text Box 30"/>
            <p:cNvSpPr txBox="1">
              <a:spLocks noChangeArrowheads="1"/>
            </p:cNvSpPr>
            <p:nvPr/>
          </p:nvSpPr>
          <p:spPr bwMode="auto">
            <a:xfrm>
              <a:off x="4600" y="1864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2</a:t>
              </a:r>
            </a:p>
          </p:txBody>
        </p:sp>
        <p:sp>
          <p:nvSpPr>
            <p:cNvPr id="1037" name="Text Box 31"/>
            <p:cNvSpPr txBox="1">
              <a:spLocks noChangeArrowheads="1"/>
            </p:cNvSpPr>
            <p:nvPr/>
          </p:nvSpPr>
          <p:spPr bwMode="auto">
            <a:xfrm>
              <a:off x="3352" y="1864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3</a:t>
              </a:r>
            </a:p>
          </p:txBody>
        </p:sp>
        <p:sp>
          <p:nvSpPr>
            <p:cNvPr id="1038" name="Text Box 32"/>
            <p:cNvSpPr txBox="1">
              <a:spLocks noChangeArrowheads="1"/>
            </p:cNvSpPr>
            <p:nvPr/>
          </p:nvSpPr>
          <p:spPr bwMode="auto">
            <a:xfrm>
              <a:off x="3352" y="2344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4</a:t>
              </a:r>
            </a:p>
          </p:txBody>
        </p:sp>
        <p:sp>
          <p:nvSpPr>
            <p:cNvPr id="1039" name="Text Box 34"/>
            <p:cNvSpPr txBox="1">
              <a:spLocks noChangeArrowheads="1"/>
            </p:cNvSpPr>
            <p:nvPr/>
          </p:nvSpPr>
          <p:spPr bwMode="auto">
            <a:xfrm>
              <a:off x="3424" y="3203"/>
              <a:ext cx="136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>
                  <a:latin typeface="맑은 고딕" pitchFamily="50" charset="-127"/>
                  <a:ea typeface="맑은 고딕" pitchFamily="50" charset="-127"/>
                </a:rPr>
                <a:t>Refrigeration cycle</a:t>
              </a:r>
            </a:p>
          </p:txBody>
        </p:sp>
        <p:sp>
          <p:nvSpPr>
            <p:cNvPr id="1040" name="Line 37"/>
            <p:cNvSpPr>
              <a:spLocks noChangeShapeType="1"/>
            </p:cNvSpPr>
            <p:nvPr/>
          </p:nvSpPr>
          <p:spPr bwMode="auto">
            <a:xfrm rot="-5400000">
              <a:off x="4099" y="2192"/>
              <a:ext cx="0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1" name="Line 39"/>
            <p:cNvSpPr>
              <a:spLocks noChangeShapeType="1"/>
            </p:cNvSpPr>
            <p:nvPr/>
          </p:nvSpPr>
          <p:spPr bwMode="auto">
            <a:xfrm rot="10800000">
              <a:off x="4556" y="2051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2" name="Line 40"/>
            <p:cNvSpPr>
              <a:spLocks noChangeShapeType="1"/>
            </p:cNvSpPr>
            <p:nvPr/>
          </p:nvSpPr>
          <p:spPr bwMode="auto">
            <a:xfrm rot="5400000">
              <a:off x="4049" y="1906"/>
              <a:ext cx="0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43" name="Line 42"/>
            <p:cNvSpPr>
              <a:spLocks noChangeShapeType="1"/>
            </p:cNvSpPr>
            <p:nvPr/>
          </p:nvSpPr>
          <p:spPr bwMode="auto">
            <a:xfrm>
              <a:off x="3597" y="2057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41" name="제목 4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/>
              <a:t>Fundamentals of cycle</a:t>
            </a:r>
            <a:endParaRPr lang="ko-KR" altLang="en-US" dirty="0"/>
          </a:p>
        </p:txBody>
      </p:sp>
      <p:sp>
        <p:nvSpPr>
          <p:cNvPr id="42" name="텍스트 개체 틀 4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Carnot heat engine and refrigeration cycle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264679" y="2285992"/>
            <a:ext cx="4513667" cy="3025171"/>
            <a:chOff x="197060" y="2197100"/>
            <a:chExt cx="5403640" cy="3618993"/>
          </a:xfrm>
        </p:grpSpPr>
        <p:grpSp>
          <p:nvGrpSpPr>
            <p:cNvPr id="2" name="Group 6"/>
            <p:cNvGrpSpPr>
              <a:grpSpLocks/>
            </p:cNvGrpSpPr>
            <p:nvPr/>
          </p:nvGrpSpPr>
          <p:grpSpPr bwMode="auto">
            <a:xfrm>
              <a:off x="641350" y="2406650"/>
              <a:ext cx="4179888" cy="3022600"/>
              <a:chOff x="928" y="1008"/>
              <a:chExt cx="2154" cy="1587"/>
            </a:xfrm>
          </p:grpSpPr>
          <p:sp>
            <p:nvSpPr>
              <p:cNvPr id="28700" name="Line 4"/>
              <p:cNvSpPr>
                <a:spLocks noChangeShapeType="1"/>
              </p:cNvSpPr>
              <p:nvPr/>
            </p:nvSpPr>
            <p:spPr bwMode="auto">
              <a:xfrm>
                <a:off x="928" y="1008"/>
                <a:ext cx="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cxnSp>
            <p:nvCxnSpPr>
              <p:cNvPr id="28701" name="AutoShape 5"/>
              <p:cNvCxnSpPr>
                <a:cxnSpLocks noChangeShapeType="1"/>
                <a:stCxn id="28700" idx="1"/>
              </p:cNvCxnSpPr>
              <p:nvPr/>
            </p:nvCxnSpPr>
            <p:spPr bwMode="auto">
              <a:xfrm>
                <a:off x="928" y="2595"/>
                <a:ext cx="215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8678" name="Freeform 7"/>
            <p:cNvSpPr>
              <a:spLocks/>
            </p:cNvSpPr>
            <p:nvPr/>
          </p:nvSpPr>
          <p:spPr bwMode="auto">
            <a:xfrm>
              <a:off x="1154113" y="2771775"/>
              <a:ext cx="2730500" cy="2195513"/>
            </a:xfrm>
            <a:custGeom>
              <a:avLst/>
              <a:gdLst>
                <a:gd name="T0" fmla="*/ 0 w 1407"/>
                <a:gd name="T1" fmla="*/ 2195513 h 1152"/>
                <a:gd name="T2" fmla="*/ 341555 w 1407"/>
                <a:gd name="T3" fmla="*/ 1006277 h 1152"/>
                <a:gd name="T4" fmla="*/ 853888 w 1407"/>
                <a:gd name="T5" fmla="*/ 335426 h 1152"/>
                <a:gd name="T6" fmla="*/ 1474897 w 1407"/>
                <a:gd name="T7" fmla="*/ 45740 h 1152"/>
                <a:gd name="T8" fmla="*/ 2018280 w 1407"/>
                <a:gd name="T9" fmla="*/ 60986 h 1152"/>
                <a:gd name="T10" fmla="*/ 2421936 w 1407"/>
                <a:gd name="T11" fmla="*/ 304932 h 1152"/>
                <a:gd name="T12" fmla="*/ 2654815 w 1407"/>
                <a:gd name="T13" fmla="*/ 777577 h 1152"/>
                <a:gd name="T14" fmla="*/ 2701390 w 1407"/>
                <a:gd name="T15" fmla="*/ 1356949 h 1152"/>
                <a:gd name="T16" fmla="*/ 2484037 w 1407"/>
                <a:gd name="T17" fmla="*/ 2149773 h 1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7"/>
                <a:gd name="T28" fmla="*/ 0 h 1152"/>
                <a:gd name="T29" fmla="*/ 1407 w 1407"/>
                <a:gd name="T30" fmla="*/ 1152 h 1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7" h="1152">
                  <a:moveTo>
                    <a:pt x="0" y="1152"/>
                  </a:moveTo>
                  <a:cubicBezTo>
                    <a:pt x="51" y="921"/>
                    <a:pt x="103" y="691"/>
                    <a:pt x="176" y="528"/>
                  </a:cubicBezTo>
                  <a:cubicBezTo>
                    <a:pt x="249" y="365"/>
                    <a:pt x="343" y="260"/>
                    <a:pt x="440" y="176"/>
                  </a:cubicBezTo>
                  <a:cubicBezTo>
                    <a:pt x="537" y="92"/>
                    <a:pt x="660" y="48"/>
                    <a:pt x="760" y="24"/>
                  </a:cubicBezTo>
                  <a:cubicBezTo>
                    <a:pt x="860" y="0"/>
                    <a:pt x="959" y="9"/>
                    <a:pt x="1040" y="32"/>
                  </a:cubicBezTo>
                  <a:cubicBezTo>
                    <a:pt x="1121" y="55"/>
                    <a:pt x="1193" y="97"/>
                    <a:pt x="1248" y="160"/>
                  </a:cubicBezTo>
                  <a:cubicBezTo>
                    <a:pt x="1303" y="223"/>
                    <a:pt x="1344" y="316"/>
                    <a:pt x="1368" y="408"/>
                  </a:cubicBezTo>
                  <a:cubicBezTo>
                    <a:pt x="1392" y="500"/>
                    <a:pt x="1407" y="592"/>
                    <a:pt x="1392" y="712"/>
                  </a:cubicBezTo>
                  <a:cubicBezTo>
                    <a:pt x="1377" y="832"/>
                    <a:pt x="1311" y="1035"/>
                    <a:pt x="1280" y="1128"/>
                  </a:cubicBezTo>
                </a:path>
              </a:pathLst>
            </a:custGeom>
            <a:noFill/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pic>
          <p:nvPicPr>
            <p:cNvPr id="28679" name="Picture 8" descr="BD14583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62250" y="2705100"/>
              <a:ext cx="166688" cy="16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417638" y="2771775"/>
              <a:ext cx="2452687" cy="2363788"/>
              <a:chOff x="1776" y="1976"/>
              <a:chExt cx="1264" cy="1240"/>
            </a:xfrm>
          </p:grpSpPr>
          <p:sp>
            <p:nvSpPr>
              <p:cNvPr id="28697" name="Line 9"/>
              <p:cNvSpPr>
                <a:spLocks noChangeShapeType="1"/>
              </p:cNvSpPr>
              <p:nvPr/>
            </p:nvSpPr>
            <p:spPr bwMode="auto">
              <a:xfrm>
                <a:off x="1776" y="1976"/>
                <a:ext cx="0" cy="6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698" name="Line 10"/>
              <p:cNvSpPr>
                <a:spLocks noChangeShapeType="1"/>
              </p:cNvSpPr>
              <p:nvPr/>
            </p:nvSpPr>
            <p:spPr bwMode="auto">
              <a:xfrm>
                <a:off x="1776" y="2592"/>
                <a:ext cx="12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699" name="Line 11"/>
              <p:cNvSpPr>
                <a:spLocks noChangeShapeType="1"/>
              </p:cNvSpPr>
              <p:nvPr/>
            </p:nvSpPr>
            <p:spPr bwMode="auto">
              <a:xfrm>
                <a:off x="3040" y="2584"/>
                <a:ext cx="0" cy="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28681" name="Freeform 13"/>
            <p:cNvSpPr>
              <a:spLocks/>
            </p:cNvSpPr>
            <p:nvPr/>
          </p:nvSpPr>
          <p:spPr bwMode="auto">
            <a:xfrm>
              <a:off x="3325813" y="2589213"/>
              <a:ext cx="838200" cy="2057400"/>
            </a:xfrm>
            <a:custGeom>
              <a:avLst/>
              <a:gdLst>
                <a:gd name="T0" fmla="*/ 0 w 432"/>
                <a:gd name="T1" fmla="*/ 2057400 h 1080"/>
                <a:gd name="T2" fmla="*/ 201789 w 432"/>
                <a:gd name="T3" fmla="*/ 1310640 h 1080"/>
                <a:gd name="T4" fmla="*/ 543278 w 432"/>
                <a:gd name="T5" fmla="*/ 441960 h 1080"/>
                <a:gd name="T6" fmla="*/ 838200 w 432"/>
                <a:gd name="T7" fmla="*/ 0 h 10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1080"/>
                <a:gd name="T14" fmla="*/ 432 w 432"/>
                <a:gd name="T15" fmla="*/ 1080 h 10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1080">
                  <a:moveTo>
                    <a:pt x="0" y="1080"/>
                  </a:moveTo>
                  <a:cubicBezTo>
                    <a:pt x="28" y="954"/>
                    <a:pt x="57" y="829"/>
                    <a:pt x="104" y="688"/>
                  </a:cubicBezTo>
                  <a:cubicBezTo>
                    <a:pt x="151" y="547"/>
                    <a:pt x="225" y="347"/>
                    <a:pt x="280" y="232"/>
                  </a:cubicBezTo>
                  <a:cubicBezTo>
                    <a:pt x="335" y="117"/>
                    <a:pt x="400" y="48"/>
                    <a:pt x="432" y="0"/>
                  </a:cubicBezTo>
                </a:path>
              </a:pathLst>
            </a:custGeom>
            <a:noFill/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82" name="Freeform 15"/>
            <p:cNvSpPr>
              <a:spLocks/>
            </p:cNvSpPr>
            <p:nvPr/>
          </p:nvSpPr>
          <p:spPr bwMode="auto">
            <a:xfrm>
              <a:off x="2860675" y="2832100"/>
              <a:ext cx="2205038" cy="731838"/>
            </a:xfrm>
            <a:custGeom>
              <a:avLst/>
              <a:gdLst>
                <a:gd name="T0" fmla="*/ 0 w 1136"/>
                <a:gd name="T1" fmla="*/ 731838 h 384"/>
                <a:gd name="T2" fmla="*/ 590081 w 1136"/>
                <a:gd name="T3" fmla="*/ 457399 h 384"/>
                <a:gd name="T4" fmla="*/ 1257803 w 1136"/>
                <a:gd name="T5" fmla="*/ 198206 h 384"/>
                <a:gd name="T6" fmla="*/ 2205038 w 1136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36"/>
                <a:gd name="T13" fmla="*/ 0 h 384"/>
                <a:gd name="T14" fmla="*/ 1136 w 1136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36" h="384">
                  <a:moveTo>
                    <a:pt x="0" y="384"/>
                  </a:moveTo>
                  <a:cubicBezTo>
                    <a:pt x="98" y="335"/>
                    <a:pt x="196" y="287"/>
                    <a:pt x="304" y="240"/>
                  </a:cubicBezTo>
                  <a:cubicBezTo>
                    <a:pt x="412" y="193"/>
                    <a:pt x="509" y="144"/>
                    <a:pt x="648" y="104"/>
                  </a:cubicBezTo>
                  <a:cubicBezTo>
                    <a:pt x="787" y="64"/>
                    <a:pt x="1019" y="12"/>
                    <a:pt x="113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83" name="Text Box 17"/>
            <p:cNvSpPr txBox="1">
              <a:spLocks noChangeArrowheads="1"/>
            </p:cNvSpPr>
            <p:nvPr/>
          </p:nvSpPr>
          <p:spPr bwMode="auto">
            <a:xfrm rot="10800000">
              <a:off x="197060" y="3047617"/>
              <a:ext cx="479001" cy="1532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 smtClean="0"/>
                <a:t>Pressure, </a:t>
              </a:r>
              <a:r>
                <a:rPr lang="en-US" altLang="ko-KR" sz="1400" dirty="0" err="1"/>
                <a:t>kPa</a:t>
              </a:r>
              <a:endParaRPr lang="en-US" altLang="ko-KR" sz="1400" dirty="0"/>
            </a:p>
          </p:txBody>
        </p:sp>
        <p:sp>
          <p:nvSpPr>
            <p:cNvPr id="28684" name="Text Box 20"/>
            <p:cNvSpPr txBox="1">
              <a:spLocks noChangeArrowheads="1"/>
            </p:cNvSpPr>
            <p:nvPr/>
          </p:nvSpPr>
          <p:spPr bwMode="auto">
            <a:xfrm>
              <a:off x="1905428" y="5447901"/>
              <a:ext cx="2241357" cy="36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 smtClean="0"/>
                <a:t>Enthalpy, kJ/kg</a:t>
              </a:r>
              <a:endParaRPr lang="en-US" altLang="ko-KR" sz="1400" dirty="0"/>
            </a:p>
          </p:txBody>
        </p:sp>
        <p:sp>
          <p:nvSpPr>
            <p:cNvPr id="28685" name="Text Box 24"/>
            <p:cNvSpPr txBox="1">
              <a:spLocks noChangeArrowheads="1"/>
            </p:cNvSpPr>
            <p:nvPr/>
          </p:nvSpPr>
          <p:spPr bwMode="auto">
            <a:xfrm>
              <a:off x="2392363" y="2197100"/>
              <a:ext cx="993775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/>
                <a:t>Critical point</a:t>
              </a:r>
            </a:p>
          </p:txBody>
        </p:sp>
        <p:sp>
          <p:nvSpPr>
            <p:cNvPr id="28686" name="Text Box 26"/>
            <p:cNvSpPr txBox="1">
              <a:spLocks noChangeArrowheads="1"/>
            </p:cNvSpPr>
            <p:nvPr/>
          </p:nvSpPr>
          <p:spPr bwMode="auto">
            <a:xfrm>
              <a:off x="2120900" y="3671888"/>
              <a:ext cx="146526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t= constant</a:t>
              </a:r>
            </a:p>
          </p:txBody>
        </p:sp>
        <p:sp>
          <p:nvSpPr>
            <p:cNvPr id="28687" name="Text Box 25"/>
            <p:cNvSpPr txBox="1">
              <a:spLocks noChangeArrowheads="1"/>
            </p:cNvSpPr>
            <p:nvPr/>
          </p:nvSpPr>
          <p:spPr bwMode="auto">
            <a:xfrm>
              <a:off x="3787775" y="2986088"/>
              <a:ext cx="14668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     = constant</a:t>
              </a:r>
            </a:p>
          </p:txBody>
        </p:sp>
        <p:graphicFrame>
          <p:nvGraphicFramePr>
            <p:cNvPr id="28675" name="Object 27"/>
            <p:cNvGraphicFramePr>
              <a:graphicFrameLocks noChangeAspect="1"/>
            </p:cNvGraphicFramePr>
            <p:nvPr/>
          </p:nvGraphicFramePr>
          <p:xfrm>
            <a:off x="3924300" y="3027363"/>
            <a:ext cx="228600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0" name="Equation" r:id="rId4" imgW="114120" imgH="139680" progId="Equation.DSMT4">
                    <p:embed/>
                  </p:oleObj>
                </mc:Choice>
                <mc:Fallback>
                  <p:oleObj name="Equation" r:id="rId4" imgW="114120" imgH="139680" progId="Equation.DSMT4">
                    <p:embed/>
                    <p:pic>
                      <p:nvPicPr>
                        <p:cNvPr id="0" name="Object 27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4300" y="3027363"/>
                          <a:ext cx="228600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88" name="Text Box 29"/>
            <p:cNvSpPr txBox="1">
              <a:spLocks noChangeArrowheads="1"/>
            </p:cNvSpPr>
            <p:nvPr/>
          </p:nvSpPr>
          <p:spPr bwMode="auto">
            <a:xfrm>
              <a:off x="3598863" y="2301875"/>
              <a:ext cx="1525587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s = constant</a:t>
              </a:r>
            </a:p>
          </p:txBody>
        </p:sp>
        <p:sp>
          <p:nvSpPr>
            <p:cNvPr id="28689" name="Text Box 31"/>
            <p:cNvSpPr txBox="1">
              <a:spLocks noChangeArrowheads="1"/>
            </p:cNvSpPr>
            <p:nvPr/>
          </p:nvSpPr>
          <p:spPr bwMode="auto">
            <a:xfrm>
              <a:off x="3968750" y="4592638"/>
              <a:ext cx="16319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/>
                <a:t>Saturated-vapor line</a:t>
              </a:r>
            </a:p>
          </p:txBody>
        </p:sp>
        <p:sp>
          <p:nvSpPr>
            <p:cNvPr id="28690" name="Line 32"/>
            <p:cNvSpPr>
              <a:spLocks noChangeShapeType="1"/>
            </p:cNvSpPr>
            <p:nvPr/>
          </p:nvSpPr>
          <p:spPr bwMode="auto">
            <a:xfrm flipH="1" flipV="1">
              <a:off x="3776663" y="4460875"/>
              <a:ext cx="401637" cy="268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691" name="Text Box 33"/>
            <p:cNvSpPr txBox="1">
              <a:spLocks noChangeArrowheads="1"/>
            </p:cNvSpPr>
            <p:nvPr/>
          </p:nvSpPr>
          <p:spPr bwMode="auto">
            <a:xfrm>
              <a:off x="1319213" y="4672013"/>
              <a:ext cx="16319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/>
                <a:t>Saturated-liquid line</a:t>
              </a:r>
            </a:p>
          </p:txBody>
        </p:sp>
        <p:sp>
          <p:nvSpPr>
            <p:cNvPr id="28692" name="Line 34"/>
            <p:cNvSpPr>
              <a:spLocks noChangeShapeType="1"/>
            </p:cNvSpPr>
            <p:nvPr/>
          </p:nvSpPr>
          <p:spPr bwMode="auto">
            <a:xfrm flipH="1" flipV="1">
              <a:off x="1257300" y="4578350"/>
              <a:ext cx="200025" cy="220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0" name="제목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Standard vapor-compression cycle</a:t>
            </a:r>
            <a:endParaRPr lang="ko-KR" altLang="en-US" dirty="0"/>
          </a:p>
        </p:txBody>
      </p:sp>
      <p:sp>
        <p:nvSpPr>
          <p:cNvPr id="31" name="텍스트 개체 틀 3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P - h diagram of refrigerant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4786314" y="2857496"/>
            <a:ext cx="4000528" cy="1857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The pressure- enthalpy diagram is the usual graphic means of presenting refrigerant properties.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Documents and Settings\spykan\바탕 화면\R22-Ph선도.jpg"/>
          <p:cNvPicPr>
            <a:picLocks noChangeAspect="1" noChangeArrowheads="1"/>
          </p:cNvPicPr>
          <p:nvPr/>
        </p:nvPicPr>
        <p:blipFill>
          <a:blip r:embed="rId2" cstate="print"/>
          <a:srcRect l="1064" t="8791" r="2128" b="1216"/>
          <a:stretch>
            <a:fillRect/>
          </a:stretch>
        </p:blipFill>
        <p:spPr bwMode="auto">
          <a:xfrm>
            <a:off x="1357290" y="1285860"/>
            <a:ext cx="6500858" cy="5286412"/>
          </a:xfrm>
          <a:prstGeom prst="rect">
            <a:avLst/>
          </a:prstGeom>
          <a:noFill/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Standard vapor-compression cycle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The actual p-h diagram of R22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22237" y="2071678"/>
            <a:ext cx="4441825" cy="3379788"/>
            <a:chOff x="77" y="1504"/>
            <a:chExt cx="2798" cy="2129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308" y="1504"/>
              <a:ext cx="2567" cy="1934"/>
              <a:chOff x="928" y="1008"/>
              <a:chExt cx="2154" cy="1587"/>
            </a:xfrm>
          </p:grpSpPr>
          <p:sp>
            <p:nvSpPr>
              <p:cNvPr id="30742" name="Line 5"/>
              <p:cNvSpPr>
                <a:spLocks noChangeShapeType="1"/>
              </p:cNvSpPr>
              <p:nvPr/>
            </p:nvSpPr>
            <p:spPr bwMode="auto">
              <a:xfrm>
                <a:off x="928" y="1008"/>
                <a:ext cx="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cxnSp>
            <p:nvCxnSpPr>
              <p:cNvPr id="30743" name="AutoShape 6"/>
              <p:cNvCxnSpPr>
                <a:cxnSpLocks noChangeShapeType="1"/>
                <a:stCxn id="30742" idx="1"/>
              </p:cNvCxnSpPr>
              <p:nvPr/>
            </p:nvCxnSpPr>
            <p:spPr bwMode="auto">
              <a:xfrm>
                <a:off x="928" y="2595"/>
                <a:ext cx="215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 rot="10800000">
              <a:off x="77" y="1895"/>
              <a:ext cx="252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/>
                <a:t>Pressure, </a:t>
              </a:r>
              <a:r>
                <a:rPr lang="en-US" altLang="ko-KR" sz="1400" dirty="0" err="1"/>
                <a:t>kPa</a:t>
              </a:r>
              <a:endParaRPr lang="en-US" altLang="ko-KR" sz="1400" dirty="0"/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1143" y="3439"/>
              <a:ext cx="11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/>
                <a:t>Enthalpy</a:t>
              </a:r>
              <a:r>
                <a:rPr lang="en-US" altLang="ko-KR" sz="1400" dirty="0" smtClean="0"/>
                <a:t>, kJ/kg</a:t>
              </a:r>
              <a:endParaRPr lang="en-US" altLang="ko-KR" sz="1400" dirty="0"/>
            </a:p>
          </p:txBody>
        </p:sp>
        <p:sp>
          <p:nvSpPr>
            <p:cNvPr id="30729" name="Line 12"/>
            <p:cNvSpPr>
              <a:spLocks noChangeShapeType="1"/>
            </p:cNvSpPr>
            <p:nvPr/>
          </p:nvSpPr>
          <p:spPr bwMode="auto">
            <a:xfrm>
              <a:off x="948" y="2291"/>
              <a:ext cx="18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730" name="Line 13"/>
            <p:cNvSpPr>
              <a:spLocks noChangeShapeType="1"/>
            </p:cNvSpPr>
            <p:nvPr/>
          </p:nvSpPr>
          <p:spPr bwMode="auto">
            <a:xfrm>
              <a:off x="954" y="2295"/>
              <a:ext cx="0" cy="5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731" name="Line 14"/>
            <p:cNvSpPr>
              <a:spLocks noChangeShapeType="1"/>
            </p:cNvSpPr>
            <p:nvPr/>
          </p:nvSpPr>
          <p:spPr bwMode="auto">
            <a:xfrm>
              <a:off x="954" y="2856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732" name="Freeform 16"/>
            <p:cNvSpPr>
              <a:spLocks/>
            </p:cNvSpPr>
            <p:nvPr/>
          </p:nvSpPr>
          <p:spPr bwMode="auto">
            <a:xfrm>
              <a:off x="2291" y="2299"/>
              <a:ext cx="472" cy="572"/>
            </a:xfrm>
            <a:custGeom>
              <a:avLst/>
              <a:gdLst>
                <a:gd name="T0" fmla="*/ 472 w 520"/>
                <a:gd name="T1" fmla="*/ 0 h 616"/>
                <a:gd name="T2" fmla="*/ 203 w 520"/>
                <a:gd name="T3" fmla="*/ 253 h 616"/>
                <a:gd name="T4" fmla="*/ 0 w 520"/>
                <a:gd name="T5" fmla="*/ 572 h 616"/>
                <a:gd name="T6" fmla="*/ 0 60000 65536"/>
                <a:gd name="T7" fmla="*/ 0 60000 65536"/>
                <a:gd name="T8" fmla="*/ 0 60000 65536"/>
                <a:gd name="T9" fmla="*/ 0 w 520"/>
                <a:gd name="T10" fmla="*/ 0 h 616"/>
                <a:gd name="T11" fmla="*/ 520 w 520"/>
                <a:gd name="T12" fmla="*/ 616 h 6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0" h="616">
                  <a:moveTo>
                    <a:pt x="520" y="0"/>
                  </a:moveTo>
                  <a:cubicBezTo>
                    <a:pt x="415" y="84"/>
                    <a:pt x="311" y="169"/>
                    <a:pt x="224" y="272"/>
                  </a:cubicBezTo>
                  <a:cubicBezTo>
                    <a:pt x="137" y="375"/>
                    <a:pt x="21" y="524"/>
                    <a:pt x="0" y="6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733" name="Text Box 18"/>
            <p:cNvSpPr txBox="1">
              <a:spLocks noChangeArrowheads="1"/>
            </p:cNvSpPr>
            <p:nvPr/>
          </p:nvSpPr>
          <p:spPr bwMode="auto">
            <a:xfrm>
              <a:off x="1223" y="2076"/>
              <a:ext cx="9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Condensation</a:t>
              </a:r>
            </a:p>
          </p:txBody>
        </p:sp>
        <p:sp>
          <p:nvSpPr>
            <p:cNvPr id="30734" name="Text Box 20"/>
            <p:cNvSpPr txBox="1">
              <a:spLocks noChangeArrowheads="1"/>
            </p:cNvSpPr>
            <p:nvPr/>
          </p:nvSpPr>
          <p:spPr bwMode="auto">
            <a:xfrm>
              <a:off x="1230" y="2848"/>
              <a:ext cx="9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Evaporation</a:t>
              </a:r>
            </a:p>
          </p:txBody>
        </p:sp>
        <p:sp>
          <p:nvSpPr>
            <p:cNvPr id="30735" name="Text Box 21"/>
            <p:cNvSpPr txBox="1">
              <a:spLocks noChangeArrowheads="1"/>
            </p:cNvSpPr>
            <p:nvPr/>
          </p:nvSpPr>
          <p:spPr bwMode="auto">
            <a:xfrm>
              <a:off x="1467" y="2563"/>
              <a:ext cx="9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Compression</a:t>
              </a:r>
            </a:p>
          </p:txBody>
        </p:sp>
        <p:sp>
          <p:nvSpPr>
            <p:cNvPr id="30736" name="Text Box 23"/>
            <p:cNvSpPr txBox="1">
              <a:spLocks noChangeArrowheads="1"/>
            </p:cNvSpPr>
            <p:nvPr/>
          </p:nvSpPr>
          <p:spPr bwMode="auto">
            <a:xfrm rot="16200000">
              <a:off x="1232" y="2086"/>
              <a:ext cx="271" cy="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 smtClean="0"/>
                <a:t>Expansion</a:t>
              </a:r>
              <a:endParaRPr lang="en-US" altLang="ko-KR" sz="1600" dirty="0"/>
            </a:p>
          </p:txBody>
        </p:sp>
        <p:sp>
          <p:nvSpPr>
            <p:cNvPr id="30737" name="Text Box 27"/>
            <p:cNvSpPr txBox="1">
              <a:spLocks noChangeArrowheads="1"/>
            </p:cNvSpPr>
            <p:nvPr/>
          </p:nvSpPr>
          <p:spPr bwMode="auto">
            <a:xfrm>
              <a:off x="816" y="2920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4</a:t>
              </a:r>
            </a:p>
          </p:txBody>
        </p:sp>
        <p:sp>
          <p:nvSpPr>
            <p:cNvPr id="30738" name="Text Box 28"/>
            <p:cNvSpPr txBox="1">
              <a:spLocks noChangeArrowheads="1"/>
            </p:cNvSpPr>
            <p:nvPr/>
          </p:nvSpPr>
          <p:spPr bwMode="auto">
            <a:xfrm>
              <a:off x="752" y="2016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30739" name="Text Box 29"/>
            <p:cNvSpPr txBox="1">
              <a:spLocks noChangeArrowheads="1"/>
            </p:cNvSpPr>
            <p:nvPr/>
          </p:nvSpPr>
          <p:spPr bwMode="auto">
            <a:xfrm>
              <a:off x="2640" y="2040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  <p:sp>
          <p:nvSpPr>
            <p:cNvPr id="30740" name="Text Box 30"/>
            <p:cNvSpPr txBox="1">
              <a:spLocks noChangeArrowheads="1"/>
            </p:cNvSpPr>
            <p:nvPr/>
          </p:nvSpPr>
          <p:spPr bwMode="auto">
            <a:xfrm>
              <a:off x="2384" y="2800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1</a:t>
              </a:r>
            </a:p>
          </p:txBody>
        </p:sp>
        <p:sp>
          <p:nvSpPr>
            <p:cNvPr id="30741" name="Freeform 11"/>
            <p:cNvSpPr>
              <a:spLocks/>
            </p:cNvSpPr>
            <p:nvPr/>
          </p:nvSpPr>
          <p:spPr bwMode="auto">
            <a:xfrm>
              <a:off x="687" y="1760"/>
              <a:ext cx="1678" cy="1404"/>
            </a:xfrm>
            <a:custGeom>
              <a:avLst/>
              <a:gdLst>
                <a:gd name="T0" fmla="*/ 0 w 1407"/>
                <a:gd name="T1" fmla="*/ 1404 h 1152"/>
                <a:gd name="T2" fmla="*/ 210 w 1407"/>
                <a:gd name="T3" fmla="*/ 644 h 1152"/>
                <a:gd name="T4" fmla="*/ 525 w 1407"/>
                <a:gd name="T5" fmla="*/ 214 h 1152"/>
                <a:gd name="T6" fmla="*/ 906 w 1407"/>
                <a:gd name="T7" fmla="*/ 29 h 1152"/>
                <a:gd name="T8" fmla="*/ 1240 w 1407"/>
                <a:gd name="T9" fmla="*/ 39 h 1152"/>
                <a:gd name="T10" fmla="*/ 1488 w 1407"/>
                <a:gd name="T11" fmla="*/ 195 h 1152"/>
                <a:gd name="T12" fmla="*/ 1631 w 1407"/>
                <a:gd name="T13" fmla="*/ 497 h 1152"/>
                <a:gd name="T14" fmla="*/ 1660 w 1407"/>
                <a:gd name="T15" fmla="*/ 868 h 1152"/>
                <a:gd name="T16" fmla="*/ 1527 w 1407"/>
                <a:gd name="T17" fmla="*/ 1375 h 1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7"/>
                <a:gd name="T28" fmla="*/ 0 h 1152"/>
                <a:gd name="T29" fmla="*/ 1407 w 1407"/>
                <a:gd name="T30" fmla="*/ 1152 h 1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7" h="1152">
                  <a:moveTo>
                    <a:pt x="0" y="1152"/>
                  </a:moveTo>
                  <a:cubicBezTo>
                    <a:pt x="51" y="921"/>
                    <a:pt x="103" y="691"/>
                    <a:pt x="176" y="528"/>
                  </a:cubicBezTo>
                  <a:cubicBezTo>
                    <a:pt x="249" y="365"/>
                    <a:pt x="343" y="260"/>
                    <a:pt x="440" y="176"/>
                  </a:cubicBezTo>
                  <a:cubicBezTo>
                    <a:pt x="537" y="92"/>
                    <a:pt x="660" y="48"/>
                    <a:pt x="760" y="24"/>
                  </a:cubicBezTo>
                  <a:cubicBezTo>
                    <a:pt x="860" y="0"/>
                    <a:pt x="959" y="9"/>
                    <a:pt x="1040" y="32"/>
                  </a:cubicBezTo>
                  <a:cubicBezTo>
                    <a:pt x="1121" y="55"/>
                    <a:pt x="1193" y="97"/>
                    <a:pt x="1248" y="160"/>
                  </a:cubicBezTo>
                  <a:cubicBezTo>
                    <a:pt x="1303" y="223"/>
                    <a:pt x="1344" y="316"/>
                    <a:pt x="1368" y="408"/>
                  </a:cubicBezTo>
                  <a:cubicBezTo>
                    <a:pt x="1392" y="500"/>
                    <a:pt x="1407" y="592"/>
                    <a:pt x="1392" y="712"/>
                  </a:cubicBezTo>
                  <a:cubicBezTo>
                    <a:pt x="1377" y="832"/>
                    <a:pt x="1311" y="1035"/>
                    <a:pt x="1280" y="1128"/>
                  </a:cubicBezTo>
                </a:path>
              </a:pathLst>
            </a:custGeom>
            <a:noFill/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8" name="제목 2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Standard vapor-compression cycle</a:t>
            </a:r>
            <a:endParaRPr lang="ko-KR" altLang="en-US" dirty="0"/>
          </a:p>
        </p:txBody>
      </p:sp>
      <p:sp>
        <p:nvSpPr>
          <p:cNvPr id="29" name="텍스트 개체 틀 2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Cycle on the pressure-enthalpy diagram</a:t>
            </a:r>
            <a:endParaRPr lang="ko-KR" altLang="en-US" dirty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4929190" y="2928934"/>
            <a:ext cx="4000528" cy="18573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In refrigeration practice, the enthalpy is one of the most important properties sought, and the pressure can usually be determined most easily.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4786314" y="2357430"/>
            <a:ext cx="4071966" cy="3071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t" anchorCtr="0"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The work of compression</a:t>
            </a:r>
          </a:p>
          <a:p>
            <a:pPr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=  h2 – h1</a:t>
            </a:r>
          </a:p>
          <a:p>
            <a:pPr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The refrigerating effect</a:t>
            </a:r>
          </a:p>
          <a:p>
            <a:pPr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= h1 – h4  </a:t>
            </a:r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Standard vapor-compression cycle</a:t>
            </a:r>
            <a:endParaRPr lang="ko-KR" altLang="en-US" dirty="0"/>
          </a:p>
        </p:txBody>
      </p:sp>
      <p:sp>
        <p:nvSpPr>
          <p:cNvPr id="32" name="텍스트 개체 틀 3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COP</a:t>
            </a:r>
            <a:endParaRPr lang="ko-KR" altLang="en-US" dirty="0"/>
          </a:p>
        </p:txBody>
      </p:sp>
      <p:grpSp>
        <p:nvGrpSpPr>
          <p:cNvPr id="60" name="그룹 59"/>
          <p:cNvGrpSpPr/>
          <p:nvPr/>
        </p:nvGrpSpPr>
        <p:grpSpPr>
          <a:xfrm>
            <a:off x="323528" y="2000240"/>
            <a:ext cx="4443414" cy="3679825"/>
            <a:chOff x="257175" y="2000240"/>
            <a:chExt cx="4443414" cy="3679825"/>
          </a:xfrm>
        </p:grpSpPr>
        <p:sp>
          <p:nvSpPr>
            <p:cNvPr id="57" name="Line 7"/>
            <p:cNvSpPr>
              <a:spLocks noChangeShapeType="1"/>
            </p:cNvSpPr>
            <p:nvPr/>
          </p:nvSpPr>
          <p:spPr bwMode="auto">
            <a:xfrm>
              <a:off x="257176" y="2000240"/>
              <a:ext cx="0" cy="3070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58" name="AutoShape 8"/>
            <p:cNvCxnSpPr>
              <a:cxnSpLocks noChangeShapeType="1"/>
              <a:stCxn id="57" idx="1"/>
            </p:cNvCxnSpPr>
            <p:nvPr/>
          </p:nvCxnSpPr>
          <p:spPr bwMode="auto">
            <a:xfrm>
              <a:off x="257175" y="5070465"/>
              <a:ext cx="4392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1141413" y="2393940"/>
              <a:ext cx="2663825" cy="2228850"/>
            </a:xfrm>
            <a:custGeom>
              <a:avLst/>
              <a:gdLst>
                <a:gd name="T0" fmla="*/ 0 w 1407"/>
                <a:gd name="T1" fmla="*/ 1404 h 1152"/>
                <a:gd name="T2" fmla="*/ 210 w 1407"/>
                <a:gd name="T3" fmla="*/ 644 h 1152"/>
                <a:gd name="T4" fmla="*/ 525 w 1407"/>
                <a:gd name="T5" fmla="*/ 214 h 1152"/>
                <a:gd name="T6" fmla="*/ 906 w 1407"/>
                <a:gd name="T7" fmla="*/ 29 h 1152"/>
                <a:gd name="T8" fmla="*/ 1240 w 1407"/>
                <a:gd name="T9" fmla="*/ 39 h 1152"/>
                <a:gd name="T10" fmla="*/ 1488 w 1407"/>
                <a:gd name="T11" fmla="*/ 195 h 1152"/>
                <a:gd name="T12" fmla="*/ 1631 w 1407"/>
                <a:gd name="T13" fmla="*/ 497 h 1152"/>
                <a:gd name="T14" fmla="*/ 1660 w 1407"/>
                <a:gd name="T15" fmla="*/ 868 h 1152"/>
                <a:gd name="T16" fmla="*/ 1527 w 1407"/>
                <a:gd name="T17" fmla="*/ 1375 h 1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7"/>
                <a:gd name="T28" fmla="*/ 0 h 1152"/>
                <a:gd name="T29" fmla="*/ 1407 w 1407"/>
                <a:gd name="T30" fmla="*/ 1152 h 1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7" h="1152">
                  <a:moveTo>
                    <a:pt x="0" y="1152"/>
                  </a:moveTo>
                  <a:cubicBezTo>
                    <a:pt x="51" y="921"/>
                    <a:pt x="103" y="691"/>
                    <a:pt x="176" y="528"/>
                  </a:cubicBezTo>
                  <a:cubicBezTo>
                    <a:pt x="249" y="365"/>
                    <a:pt x="343" y="260"/>
                    <a:pt x="440" y="176"/>
                  </a:cubicBezTo>
                  <a:cubicBezTo>
                    <a:pt x="537" y="92"/>
                    <a:pt x="660" y="48"/>
                    <a:pt x="760" y="24"/>
                  </a:cubicBezTo>
                  <a:cubicBezTo>
                    <a:pt x="860" y="0"/>
                    <a:pt x="959" y="9"/>
                    <a:pt x="1040" y="32"/>
                  </a:cubicBezTo>
                  <a:cubicBezTo>
                    <a:pt x="1121" y="55"/>
                    <a:pt x="1193" y="97"/>
                    <a:pt x="1248" y="160"/>
                  </a:cubicBezTo>
                  <a:cubicBezTo>
                    <a:pt x="1303" y="223"/>
                    <a:pt x="1344" y="316"/>
                    <a:pt x="1368" y="408"/>
                  </a:cubicBezTo>
                  <a:cubicBezTo>
                    <a:pt x="1392" y="500"/>
                    <a:pt x="1407" y="592"/>
                    <a:pt x="1392" y="712"/>
                  </a:cubicBezTo>
                  <a:cubicBezTo>
                    <a:pt x="1377" y="832"/>
                    <a:pt x="1311" y="1035"/>
                    <a:pt x="1280" y="1128"/>
                  </a:cubicBezTo>
                </a:path>
              </a:pathLst>
            </a:custGeom>
            <a:noFill/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1568451" y="3236903"/>
              <a:ext cx="28813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565276" y="3236903"/>
              <a:ext cx="0" cy="884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>
              <a:off x="1565276" y="4133840"/>
              <a:ext cx="2133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2" name="Freeform 16"/>
            <p:cNvSpPr>
              <a:spLocks/>
            </p:cNvSpPr>
            <p:nvPr/>
          </p:nvSpPr>
          <p:spPr bwMode="auto">
            <a:xfrm>
              <a:off x="3687763" y="3249603"/>
              <a:ext cx="749300" cy="908050"/>
            </a:xfrm>
            <a:custGeom>
              <a:avLst/>
              <a:gdLst>
                <a:gd name="T0" fmla="*/ 472 w 520"/>
                <a:gd name="T1" fmla="*/ 0 h 616"/>
                <a:gd name="T2" fmla="*/ 203 w 520"/>
                <a:gd name="T3" fmla="*/ 253 h 616"/>
                <a:gd name="T4" fmla="*/ 0 w 520"/>
                <a:gd name="T5" fmla="*/ 572 h 616"/>
                <a:gd name="T6" fmla="*/ 0 60000 65536"/>
                <a:gd name="T7" fmla="*/ 0 60000 65536"/>
                <a:gd name="T8" fmla="*/ 0 60000 65536"/>
                <a:gd name="T9" fmla="*/ 0 w 520"/>
                <a:gd name="T10" fmla="*/ 0 h 616"/>
                <a:gd name="T11" fmla="*/ 520 w 520"/>
                <a:gd name="T12" fmla="*/ 616 h 6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0" h="616">
                  <a:moveTo>
                    <a:pt x="520" y="0"/>
                  </a:moveTo>
                  <a:cubicBezTo>
                    <a:pt x="415" y="84"/>
                    <a:pt x="311" y="169"/>
                    <a:pt x="224" y="272"/>
                  </a:cubicBezTo>
                  <a:cubicBezTo>
                    <a:pt x="137" y="375"/>
                    <a:pt x="21" y="524"/>
                    <a:pt x="0" y="6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1992313" y="2895590"/>
              <a:ext cx="15224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Condensation</a:t>
              </a:r>
            </a:p>
          </p:txBody>
        </p:sp>
        <p:sp>
          <p:nvSpPr>
            <p:cNvPr id="44" name="Text Box 18"/>
            <p:cNvSpPr txBox="1">
              <a:spLocks noChangeArrowheads="1"/>
            </p:cNvSpPr>
            <p:nvPr/>
          </p:nvSpPr>
          <p:spPr bwMode="auto">
            <a:xfrm>
              <a:off x="2003426" y="4121140"/>
              <a:ext cx="15224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Evaporation</a:t>
              </a:r>
            </a:p>
          </p:txBody>
        </p:sp>
        <p:sp>
          <p:nvSpPr>
            <p:cNvPr id="45" name="Text Box 19"/>
            <p:cNvSpPr txBox="1">
              <a:spLocks noChangeArrowheads="1"/>
            </p:cNvSpPr>
            <p:nvPr/>
          </p:nvSpPr>
          <p:spPr bwMode="auto">
            <a:xfrm>
              <a:off x="2379663" y="3668703"/>
              <a:ext cx="15224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Compression</a:t>
              </a:r>
            </a:p>
          </p:txBody>
        </p:sp>
        <p:sp>
          <p:nvSpPr>
            <p:cNvPr id="46" name="Text Box 20"/>
            <p:cNvSpPr txBox="1">
              <a:spLocks noChangeArrowheads="1"/>
            </p:cNvSpPr>
            <p:nvPr/>
          </p:nvSpPr>
          <p:spPr bwMode="auto">
            <a:xfrm rot="16200000">
              <a:off x="2007057" y="2911465"/>
              <a:ext cx="430887" cy="1222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 smtClean="0"/>
                <a:t>Expansion</a:t>
              </a:r>
              <a:endParaRPr lang="en-US" altLang="ko-KR" sz="1600" dirty="0"/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346201" y="4235440"/>
              <a:ext cx="3429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4</a:t>
              </a:r>
            </a:p>
          </p:txBody>
        </p:sp>
        <p:sp>
          <p:nvSpPr>
            <p:cNvPr id="48" name="Text Box 22"/>
            <p:cNvSpPr txBox="1">
              <a:spLocks noChangeArrowheads="1"/>
            </p:cNvSpPr>
            <p:nvPr/>
          </p:nvSpPr>
          <p:spPr bwMode="auto">
            <a:xfrm>
              <a:off x="1244601" y="2800340"/>
              <a:ext cx="3429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49" name="Text Box 23"/>
            <p:cNvSpPr txBox="1">
              <a:spLocks noChangeArrowheads="1"/>
            </p:cNvSpPr>
            <p:nvPr/>
          </p:nvSpPr>
          <p:spPr bwMode="auto">
            <a:xfrm>
              <a:off x="4241801" y="2838440"/>
              <a:ext cx="3429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  <p:sp>
          <p:nvSpPr>
            <p:cNvPr id="50" name="Text Box 24"/>
            <p:cNvSpPr txBox="1">
              <a:spLocks noChangeArrowheads="1"/>
            </p:cNvSpPr>
            <p:nvPr/>
          </p:nvSpPr>
          <p:spPr bwMode="auto">
            <a:xfrm>
              <a:off x="3835401" y="4044940"/>
              <a:ext cx="34290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1</a:t>
              </a:r>
            </a:p>
          </p:txBody>
        </p:sp>
        <p:sp>
          <p:nvSpPr>
            <p:cNvPr id="51" name="Line 29"/>
            <p:cNvSpPr>
              <a:spLocks noChangeShapeType="1"/>
            </p:cNvSpPr>
            <p:nvPr/>
          </p:nvSpPr>
          <p:spPr bwMode="auto">
            <a:xfrm>
              <a:off x="1562101" y="4114790"/>
              <a:ext cx="0" cy="952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2" name="Line 30"/>
            <p:cNvSpPr>
              <a:spLocks noChangeShapeType="1"/>
            </p:cNvSpPr>
            <p:nvPr/>
          </p:nvSpPr>
          <p:spPr bwMode="auto">
            <a:xfrm>
              <a:off x="3689351" y="4114790"/>
              <a:ext cx="0" cy="952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3" name="Line 31"/>
            <p:cNvSpPr>
              <a:spLocks noChangeShapeType="1"/>
            </p:cNvSpPr>
            <p:nvPr/>
          </p:nvSpPr>
          <p:spPr bwMode="auto">
            <a:xfrm>
              <a:off x="4445001" y="3251190"/>
              <a:ext cx="0" cy="1809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aphicFrame>
          <p:nvGraphicFramePr>
            <p:cNvPr id="54" name="Object 33"/>
            <p:cNvGraphicFramePr>
              <a:graphicFrameLocks noChangeAspect="1"/>
            </p:cNvGraphicFramePr>
            <p:nvPr/>
          </p:nvGraphicFramePr>
          <p:xfrm>
            <a:off x="3581401" y="5194290"/>
            <a:ext cx="342900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0" name="Equation" r:id="rId3" imgW="152280" imgH="215640" progId="Equation.DSMT4">
                    <p:embed/>
                  </p:oleObj>
                </mc:Choice>
                <mc:Fallback>
                  <p:oleObj name="Equation" r:id="rId3" imgW="152280" imgH="215640" progId="Equation.DSMT4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1401" y="5194290"/>
                          <a:ext cx="342900" cy="485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34"/>
            <p:cNvGraphicFramePr>
              <a:graphicFrameLocks noChangeAspect="1"/>
            </p:cNvGraphicFramePr>
            <p:nvPr/>
          </p:nvGraphicFramePr>
          <p:xfrm>
            <a:off x="1403351" y="5206990"/>
            <a:ext cx="355600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1" name="Equation" r:id="rId5" imgW="164880" imgH="215640" progId="Equation.DSMT4">
                    <p:embed/>
                  </p:oleObj>
                </mc:Choice>
                <mc:Fallback>
                  <p:oleObj name="Equation" r:id="rId5" imgW="164880" imgH="215640" progId="Equation.DSMT4">
                    <p:embed/>
                    <p:pic>
                      <p:nvPicPr>
                        <p:cNvPr id="0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351" y="5206990"/>
                          <a:ext cx="355600" cy="465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35"/>
            <p:cNvGraphicFramePr>
              <a:graphicFrameLocks noChangeAspect="1"/>
            </p:cNvGraphicFramePr>
            <p:nvPr/>
          </p:nvGraphicFramePr>
          <p:xfrm>
            <a:off x="4330701" y="5194290"/>
            <a:ext cx="369888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812" name="Equation" r:id="rId7" imgW="164880" imgH="215640" progId="Equation.DSMT4">
                    <p:embed/>
                  </p:oleObj>
                </mc:Choice>
                <mc:Fallback>
                  <p:oleObj name="Equation" r:id="rId7" imgW="164880" imgH="215640" progId="Equation.DSMT4">
                    <p:embed/>
                    <p:pic>
                      <p:nvPicPr>
                        <p:cNvPr id="0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0701" y="5194290"/>
                          <a:ext cx="369888" cy="484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" name="Object 27"/>
          <p:cNvGraphicFramePr>
            <a:graphicFrameLocks noChangeAspect="1"/>
          </p:cNvGraphicFramePr>
          <p:nvPr/>
        </p:nvGraphicFramePr>
        <p:xfrm>
          <a:off x="5000628" y="4295529"/>
          <a:ext cx="2008981" cy="847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3" name="Equation" r:id="rId9" imgW="901440" imgH="431640" progId="Equation.DSMT4">
                  <p:embed/>
                </p:oleObj>
              </mc:Choice>
              <mc:Fallback>
                <p:oleObj name="Equation" r:id="rId9" imgW="901440" imgH="4316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4295529"/>
                        <a:ext cx="2008981" cy="847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Text Box 7"/>
          <p:cNvSpPr txBox="1">
            <a:spLocks noChangeArrowheads="1"/>
          </p:cNvSpPr>
          <p:nvPr/>
        </p:nvSpPr>
        <p:spPr bwMode="auto">
          <a:xfrm rot="10800000">
            <a:off x="-18833" y="2692391"/>
            <a:ext cx="40011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dirty="0"/>
              <a:t>Pressure, </a:t>
            </a:r>
            <a:r>
              <a:rPr lang="en-US" altLang="ko-KR" sz="1400" dirty="0" err="1"/>
              <a:t>kPa</a:t>
            </a:r>
            <a:endParaRPr lang="en-US" altLang="ko-KR" sz="14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1878533" y="5085184"/>
            <a:ext cx="17573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dirty="0"/>
              <a:t>Enthalpy</a:t>
            </a:r>
            <a:r>
              <a:rPr lang="en-US" altLang="ko-KR" sz="1400" dirty="0" smtClean="0"/>
              <a:t>, kJ/kg</a:t>
            </a:r>
            <a:endParaRPr lang="en-US" altLang="ko-K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Liquid line </a:t>
            </a:r>
            <a:r>
              <a:rPr lang="en-US" altLang="ko-KR" dirty="0" smtClean="0">
                <a:latin typeface="Times New Roman" pitchFamily="18" charset="0"/>
              </a:rPr>
              <a:t>–</a:t>
            </a:r>
            <a:r>
              <a:rPr lang="en-US" altLang="ko-KR" dirty="0" smtClean="0"/>
              <a:t> suction line </a:t>
            </a:r>
          </a:p>
          <a:p>
            <a:r>
              <a:rPr lang="en-US" altLang="ko-KR" dirty="0" smtClean="0"/>
              <a:t>heat exchange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7"/>
          <p:cNvSpPr>
            <a:spLocks noChangeArrowheads="1"/>
          </p:cNvSpPr>
          <p:nvPr/>
        </p:nvSpPr>
        <p:spPr bwMode="auto">
          <a:xfrm>
            <a:off x="5499100" y="4213212"/>
            <a:ext cx="2984500" cy="6858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406400" y="1749412"/>
            <a:ext cx="3492500" cy="1816100"/>
            <a:chOff x="288" y="1848"/>
            <a:chExt cx="2408" cy="1176"/>
          </a:xfrm>
        </p:grpSpPr>
        <p:sp>
          <p:nvSpPr>
            <p:cNvPr id="55376" name="Line 5"/>
            <p:cNvSpPr>
              <a:spLocks noChangeShapeType="1"/>
            </p:cNvSpPr>
            <p:nvPr/>
          </p:nvSpPr>
          <p:spPr bwMode="auto">
            <a:xfrm>
              <a:off x="411" y="2446"/>
              <a:ext cx="0" cy="52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377" name="Line 6"/>
            <p:cNvSpPr>
              <a:spLocks noChangeShapeType="1"/>
            </p:cNvSpPr>
            <p:nvPr/>
          </p:nvSpPr>
          <p:spPr bwMode="auto">
            <a:xfrm flipV="1">
              <a:off x="2577" y="1916"/>
              <a:ext cx="0" cy="43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190" y="2227"/>
              <a:ext cx="311" cy="735"/>
              <a:chOff x="3936" y="2058"/>
              <a:chExt cx="487" cy="1290"/>
            </a:xfrm>
          </p:grpSpPr>
          <p:sp>
            <p:nvSpPr>
              <p:cNvPr id="55418" name="Line 8"/>
              <p:cNvSpPr>
                <a:spLocks noChangeShapeType="1"/>
              </p:cNvSpPr>
              <p:nvPr/>
            </p:nvSpPr>
            <p:spPr bwMode="auto">
              <a:xfrm>
                <a:off x="3936" y="2064"/>
                <a:ext cx="487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419" name="Line 9"/>
              <p:cNvSpPr>
                <a:spLocks noChangeShapeType="1"/>
              </p:cNvSpPr>
              <p:nvPr/>
            </p:nvSpPr>
            <p:spPr bwMode="auto">
              <a:xfrm flipV="1">
                <a:off x="3936" y="2196"/>
                <a:ext cx="0" cy="115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420" name="Line 10"/>
              <p:cNvSpPr>
                <a:spLocks noChangeShapeType="1"/>
              </p:cNvSpPr>
              <p:nvPr/>
            </p:nvSpPr>
            <p:spPr bwMode="auto">
              <a:xfrm>
                <a:off x="4410" y="2058"/>
                <a:ext cx="0" cy="24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2389" y="2320"/>
              <a:ext cx="307" cy="389"/>
              <a:chOff x="4272" y="2220"/>
              <a:chExt cx="480" cy="684"/>
            </a:xfrm>
          </p:grpSpPr>
          <p:sp>
            <p:nvSpPr>
              <p:cNvPr id="55412" name="Rectangle 12"/>
              <p:cNvSpPr>
                <a:spLocks noChangeArrowheads="1"/>
              </p:cNvSpPr>
              <p:nvPr/>
            </p:nvSpPr>
            <p:spPr bwMode="auto">
              <a:xfrm>
                <a:off x="4416" y="2220"/>
                <a:ext cx="48" cy="144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5413" name="Rectangle 13"/>
              <p:cNvSpPr>
                <a:spLocks noChangeArrowheads="1"/>
              </p:cNvSpPr>
              <p:nvPr/>
            </p:nvSpPr>
            <p:spPr bwMode="auto">
              <a:xfrm>
                <a:off x="4542" y="2220"/>
                <a:ext cx="48" cy="144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4272" y="2304"/>
                <a:ext cx="480" cy="600"/>
                <a:chOff x="3744" y="2400"/>
                <a:chExt cx="480" cy="648"/>
              </a:xfrm>
            </p:grpSpPr>
            <p:sp>
              <p:nvSpPr>
                <p:cNvPr id="55415" name="Rectangle 15"/>
                <p:cNvSpPr>
                  <a:spLocks noChangeArrowheads="1"/>
                </p:cNvSpPr>
                <p:nvPr/>
              </p:nvSpPr>
              <p:spPr bwMode="auto">
                <a:xfrm>
                  <a:off x="3792" y="2688"/>
                  <a:ext cx="384" cy="360"/>
                </a:xfrm>
                <a:prstGeom prst="rect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416" name="Rectangle 16"/>
                <p:cNvSpPr>
                  <a:spLocks noChangeArrowheads="1"/>
                </p:cNvSpPr>
                <p:nvPr/>
              </p:nvSpPr>
              <p:spPr bwMode="auto">
                <a:xfrm>
                  <a:off x="3744" y="2715"/>
                  <a:ext cx="480" cy="45"/>
                </a:xfrm>
                <a:prstGeom prst="rect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417" name="AutoShape 17"/>
                <p:cNvSpPr>
                  <a:spLocks noChangeArrowheads="1"/>
                </p:cNvSpPr>
                <p:nvPr/>
              </p:nvSpPr>
              <p:spPr bwMode="auto">
                <a:xfrm rot="-5400000">
                  <a:off x="3826" y="2366"/>
                  <a:ext cx="315" cy="384"/>
                </a:xfrm>
                <a:prstGeom prst="flowChartDelay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779" y="1848"/>
              <a:ext cx="1411" cy="137"/>
              <a:chOff x="432" y="2756"/>
              <a:chExt cx="4887" cy="770"/>
            </a:xfrm>
          </p:grpSpPr>
          <p:sp>
            <p:nvSpPr>
              <p:cNvPr id="55400" name="Rectangle 19"/>
              <p:cNvSpPr>
                <a:spLocks noChangeArrowheads="1"/>
              </p:cNvSpPr>
              <p:nvPr/>
            </p:nvSpPr>
            <p:spPr bwMode="auto">
              <a:xfrm>
                <a:off x="1080" y="2756"/>
                <a:ext cx="3651" cy="770"/>
              </a:xfrm>
              <a:prstGeom prst="rect">
                <a:avLst/>
              </a:prstGeom>
              <a:gradFill rotWithShape="0">
                <a:gsLst>
                  <a:gs pos="0">
                    <a:srgbClr val="5F5F5F"/>
                  </a:gs>
                  <a:gs pos="50000">
                    <a:srgbClr val="FFFFFF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cxnSp>
            <p:nvCxnSpPr>
              <p:cNvPr id="55401" name="AutoShape 20"/>
              <p:cNvCxnSpPr>
                <a:cxnSpLocks noChangeShapeType="1"/>
              </p:cNvCxnSpPr>
              <p:nvPr/>
            </p:nvCxnSpPr>
            <p:spPr bwMode="auto">
              <a:xfrm>
                <a:off x="432" y="3137"/>
                <a:ext cx="1814" cy="0"/>
              </a:xfrm>
              <a:prstGeom prst="straightConnector1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5402" name="AutoShape 21"/>
              <p:cNvCxnSpPr>
                <a:cxnSpLocks noChangeShapeType="1"/>
              </p:cNvCxnSpPr>
              <p:nvPr/>
            </p:nvCxnSpPr>
            <p:spPr bwMode="auto">
              <a:xfrm>
                <a:off x="3505" y="3127"/>
                <a:ext cx="1814" cy="0"/>
              </a:xfrm>
              <a:prstGeom prst="straightConnector1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55403" name="Line 22"/>
              <p:cNvSpPr>
                <a:spLocks noChangeShapeType="1"/>
              </p:cNvSpPr>
              <p:nvPr/>
            </p:nvSpPr>
            <p:spPr bwMode="auto">
              <a:xfrm rot="8400000" flipV="1">
                <a:off x="2344" y="2912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404" name="Line 23"/>
              <p:cNvSpPr>
                <a:spLocks noChangeShapeType="1"/>
              </p:cNvSpPr>
              <p:nvPr/>
            </p:nvSpPr>
            <p:spPr bwMode="auto">
              <a:xfrm flipV="1">
                <a:off x="2492" y="2912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405" name="Line 24"/>
              <p:cNvSpPr>
                <a:spLocks noChangeShapeType="1"/>
              </p:cNvSpPr>
              <p:nvPr/>
            </p:nvSpPr>
            <p:spPr bwMode="auto">
              <a:xfrm flipV="1">
                <a:off x="2796" y="2912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406" name="Line 25"/>
              <p:cNvSpPr>
                <a:spLocks noChangeShapeType="1"/>
              </p:cNvSpPr>
              <p:nvPr/>
            </p:nvSpPr>
            <p:spPr bwMode="auto">
              <a:xfrm flipV="1">
                <a:off x="2244" y="2912"/>
                <a:ext cx="91" cy="227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407" name="Line 26"/>
              <p:cNvSpPr>
                <a:spLocks noChangeShapeType="1"/>
              </p:cNvSpPr>
              <p:nvPr/>
            </p:nvSpPr>
            <p:spPr bwMode="auto">
              <a:xfrm flipV="1">
                <a:off x="3112" y="2912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408" name="Line 27"/>
              <p:cNvSpPr>
                <a:spLocks noChangeShapeType="1"/>
              </p:cNvSpPr>
              <p:nvPr/>
            </p:nvSpPr>
            <p:spPr bwMode="auto">
              <a:xfrm rot="8400000" flipV="1">
                <a:off x="2644" y="2916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409" name="Line 28"/>
              <p:cNvSpPr>
                <a:spLocks noChangeShapeType="1"/>
              </p:cNvSpPr>
              <p:nvPr/>
            </p:nvSpPr>
            <p:spPr bwMode="auto">
              <a:xfrm rot="8400000" flipV="1">
                <a:off x="3260" y="2912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410" name="Line 29"/>
              <p:cNvSpPr>
                <a:spLocks noChangeShapeType="1"/>
              </p:cNvSpPr>
              <p:nvPr/>
            </p:nvSpPr>
            <p:spPr bwMode="auto">
              <a:xfrm rot="8400000" flipV="1">
                <a:off x="2952" y="2916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411" name="Line 30"/>
              <p:cNvSpPr>
                <a:spLocks noChangeShapeType="1"/>
              </p:cNvSpPr>
              <p:nvPr/>
            </p:nvSpPr>
            <p:spPr bwMode="auto">
              <a:xfrm flipV="1">
                <a:off x="3424" y="3132"/>
                <a:ext cx="91" cy="227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779" y="2887"/>
              <a:ext cx="1411" cy="137"/>
              <a:chOff x="1776" y="3216"/>
              <a:chExt cx="2208" cy="240"/>
            </a:xfrm>
          </p:grpSpPr>
          <p:sp>
            <p:nvSpPr>
              <p:cNvPr id="55388" name="Rectangle 32"/>
              <p:cNvSpPr>
                <a:spLocks noChangeArrowheads="1"/>
              </p:cNvSpPr>
              <p:nvPr/>
            </p:nvSpPr>
            <p:spPr bwMode="auto">
              <a:xfrm>
                <a:off x="2069" y="3216"/>
                <a:ext cx="1649" cy="240"/>
              </a:xfrm>
              <a:prstGeom prst="rect">
                <a:avLst/>
              </a:prstGeom>
              <a:gradFill rotWithShape="0">
                <a:gsLst>
                  <a:gs pos="0">
                    <a:srgbClr val="5F5F5F"/>
                  </a:gs>
                  <a:gs pos="50000">
                    <a:srgbClr val="FFFFFF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cxnSp>
            <p:nvCxnSpPr>
              <p:cNvPr id="55389" name="AutoShape 33"/>
              <p:cNvCxnSpPr>
                <a:cxnSpLocks noChangeShapeType="1"/>
              </p:cNvCxnSpPr>
              <p:nvPr/>
            </p:nvCxnSpPr>
            <p:spPr bwMode="auto">
              <a:xfrm>
                <a:off x="1776" y="3335"/>
                <a:ext cx="820" cy="0"/>
              </a:xfrm>
              <a:prstGeom prst="straightConnector1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5390" name="AutoShape 34"/>
              <p:cNvCxnSpPr>
                <a:cxnSpLocks noChangeShapeType="1"/>
              </p:cNvCxnSpPr>
              <p:nvPr/>
            </p:nvCxnSpPr>
            <p:spPr bwMode="auto">
              <a:xfrm>
                <a:off x="3164" y="3332"/>
                <a:ext cx="820" cy="0"/>
              </a:xfrm>
              <a:prstGeom prst="straightConnector1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55391" name="Line 35"/>
              <p:cNvSpPr>
                <a:spLocks noChangeShapeType="1"/>
              </p:cNvSpPr>
              <p:nvPr/>
            </p:nvSpPr>
            <p:spPr bwMode="auto">
              <a:xfrm rot="8400000" flipV="1">
                <a:off x="2640" y="3265"/>
                <a:ext cx="67" cy="14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92" name="Line 36"/>
              <p:cNvSpPr>
                <a:spLocks noChangeShapeType="1"/>
              </p:cNvSpPr>
              <p:nvPr/>
            </p:nvSpPr>
            <p:spPr bwMode="auto">
              <a:xfrm flipV="1">
                <a:off x="2707" y="3265"/>
                <a:ext cx="67" cy="14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93" name="Line 37"/>
              <p:cNvSpPr>
                <a:spLocks noChangeShapeType="1"/>
              </p:cNvSpPr>
              <p:nvPr/>
            </p:nvSpPr>
            <p:spPr bwMode="auto">
              <a:xfrm flipV="1">
                <a:off x="2844" y="3265"/>
                <a:ext cx="67" cy="14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94" name="Line 38"/>
              <p:cNvSpPr>
                <a:spLocks noChangeShapeType="1"/>
              </p:cNvSpPr>
              <p:nvPr/>
            </p:nvSpPr>
            <p:spPr bwMode="auto">
              <a:xfrm flipV="1">
                <a:off x="2595" y="3265"/>
                <a:ext cx="41" cy="7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95" name="Line 39"/>
              <p:cNvSpPr>
                <a:spLocks noChangeShapeType="1"/>
              </p:cNvSpPr>
              <p:nvPr/>
            </p:nvSpPr>
            <p:spPr bwMode="auto">
              <a:xfrm flipV="1">
                <a:off x="2987" y="3265"/>
                <a:ext cx="67" cy="14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96" name="Line 40"/>
              <p:cNvSpPr>
                <a:spLocks noChangeShapeType="1"/>
              </p:cNvSpPr>
              <p:nvPr/>
            </p:nvSpPr>
            <p:spPr bwMode="auto">
              <a:xfrm rot="8400000" flipV="1">
                <a:off x="2775" y="3266"/>
                <a:ext cx="67" cy="14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97" name="Line 41"/>
              <p:cNvSpPr>
                <a:spLocks noChangeShapeType="1"/>
              </p:cNvSpPr>
              <p:nvPr/>
            </p:nvSpPr>
            <p:spPr bwMode="auto">
              <a:xfrm rot="8400000" flipV="1">
                <a:off x="3054" y="3265"/>
                <a:ext cx="67" cy="14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98" name="Line 42"/>
              <p:cNvSpPr>
                <a:spLocks noChangeShapeType="1"/>
              </p:cNvSpPr>
              <p:nvPr/>
            </p:nvSpPr>
            <p:spPr bwMode="auto">
              <a:xfrm rot="8400000" flipV="1">
                <a:off x="2915" y="3266"/>
                <a:ext cx="66" cy="14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99" name="Line 43"/>
              <p:cNvSpPr>
                <a:spLocks noChangeShapeType="1"/>
              </p:cNvSpPr>
              <p:nvPr/>
            </p:nvSpPr>
            <p:spPr bwMode="auto">
              <a:xfrm flipV="1">
                <a:off x="3128" y="3333"/>
                <a:ext cx="41" cy="7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55382" name="AutoShape 44"/>
            <p:cNvSpPr>
              <a:spLocks noChangeArrowheads="1"/>
            </p:cNvSpPr>
            <p:nvPr/>
          </p:nvSpPr>
          <p:spPr bwMode="auto">
            <a:xfrm>
              <a:off x="288" y="2340"/>
              <a:ext cx="245" cy="137"/>
            </a:xfrm>
            <a:prstGeom prst="flowChartCollate">
              <a:avLst/>
            </a:prstGeom>
            <a:gradFill rotWithShape="0">
              <a:gsLst>
                <a:gs pos="0">
                  <a:srgbClr val="4D4D4D"/>
                </a:gs>
                <a:gs pos="50000">
                  <a:srgbClr val="FFFFFF"/>
                </a:gs>
                <a:gs pos="100000">
                  <a:srgbClr val="4D4D4D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83" name="Line 45"/>
            <p:cNvSpPr>
              <a:spLocks noChangeShapeType="1"/>
            </p:cNvSpPr>
            <p:nvPr/>
          </p:nvSpPr>
          <p:spPr bwMode="auto">
            <a:xfrm flipV="1">
              <a:off x="2190" y="2224"/>
              <a:ext cx="0" cy="8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384" name="Line 46"/>
            <p:cNvSpPr>
              <a:spLocks noChangeShapeType="1"/>
            </p:cNvSpPr>
            <p:nvPr/>
          </p:nvSpPr>
          <p:spPr bwMode="auto">
            <a:xfrm>
              <a:off x="2129" y="1913"/>
              <a:ext cx="46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385" name="Line 47"/>
            <p:cNvSpPr>
              <a:spLocks noChangeShapeType="1"/>
            </p:cNvSpPr>
            <p:nvPr/>
          </p:nvSpPr>
          <p:spPr bwMode="auto">
            <a:xfrm flipH="1">
              <a:off x="407" y="1916"/>
              <a:ext cx="429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386" name="Line 48"/>
            <p:cNvSpPr>
              <a:spLocks noChangeShapeType="1"/>
            </p:cNvSpPr>
            <p:nvPr/>
          </p:nvSpPr>
          <p:spPr bwMode="auto">
            <a:xfrm>
              <a:off x="411" y="1913"/>
              <a:ext cx="0" cy="42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387" name="Line 49"/>
            <p:cNvSpPr>
              <a:spLocks noChangeShapeType="1"/>
            </p:cNvSpPr>
            <p:nvPr/>
          </p:nvSpPr>
          <p:spPr bwMode="auto">
            <a:xfrm>
              <a:off x="403" y="2956"/>
              <a:ext cx="52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8" name="Group 122"/>
          <p:cNvGrpSpPr>
            <a:grpSpLocks/>
          </p:cNvGrpSpPr>
          <p:nvPr/>
        </p:nvGrpSpPr>
        <p:grpSpPr bwMode="auto">
          <a:xfrm>
            <a:off x="5010150" y="1571612"/>
            <a:ext cx="3644900" cy="2325688"/>
            <a:chOff x="3156" y="1824"/>
            <a:chExt cx="2296" cy="1465"/>
          </a:xfrm>
        </p:grpSpPr>
        <p:sp>
          <p:nvSpPr>
            <p:cNvPr id="55309" name="Line 119"/>
            <p:cNvSpPr>
              <a:spLocks noChangeShapeType="1"/>
            </p:cNvSpPr>
            <p:nvPr/>
          </p:nvSpPr>
          <p:spPr bwMode="auto">
            <a:xfrm>
              <a:off x="5332" y="1888"/>
              <a:ext cx="0" cy="45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310" name="Line 117"/>
            <p:cNvSpPr>
              <a:spLocks noChangeShapeType="1"/>
            </p:cNvSpPr>
            <p:nvPr/>
          </p:nvSpPr>
          <p:spPr bwMode="auto">
            <a:xfrm>
              <a:off x="5252" y="2216"/>
              <a:ext cx="0" cy="1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3475" y="1824"/>
              <a:ext cx="1411" cy="137"/>
              <a:chOff x="432" y="2756"/>
              <a:chExt cx="4887" cy="770"/>
            </a:xfrm>
          </p:grpSpPr>
          <p:sp>
            <p:nvSpPr>
              <p:cNvPr id="55364" name="Rectangle 53"/>
              <p:cNvSpPr>
                <a:spLocks noChangeArrowheads="1"/>
              </p:cNvSpPr>
              <p:nvPr/>
            </p:nvSpPr>
            <p:spPr bwMode="auto">
              <a:xfrm>
                <a:off x="1080" y="2756"/>
                <a:ext cx="3651" cy="770"/>
              </a:xfrm>
              <a:prstGeom prst="rect">
                <a:avLst/>
              </a:prstGeom>
              <a:gradFill rotWithShape="0">
                <a:gsLst>
                  <a:gs pos="0">
                    <a:srgbClr val="5F5F5F"/>
                  </a:gs>
                  <a:gs pos="50000">
                    <a:srgbClr val="FFFFFF"/>
                  </a:gs>
                  <a:gs pos="100000">
                    <a:srgbClr val="5F5F5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cxnSp>
            <p:nvCxnSpPr>
              <p:cNvPr id="55365" name="AutoShape 54"/>
              <p:cNvCxnSpPr>
                <a:cxnSpLocks noChangeShapeType="1"/>
              </p:cNvCxnSpPr>
              <p:nvPr/>
            </p:nvCxnSpPr>
            <p:spPr bwMode="auto">
              <a:xfrm>
                <a:off x="432" y="3137"/>
                <a:ext cx="1814" cy="0"/>
              </a:xfrm>
              <a:prstGeom prst="straightConnector1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5366" name="AutoShape 55"/>
              <p:cNvCxnSpPr>
                <a:cxnSpLocks noChangeShapeType="1"/>
              </p:cNvCxnSpPr>
              <p:nvPr/>
            </p:nvCxnSpPr>
            <p:spPr bwMode="auto">
              <a:xfrm>
                <a:off x="3505" y="3127"/>
                <a:ext cx="1814" cy="0"/>
              </a:xfrm>
              <a:prstGeom prst="straightConnector1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</p:cxnSp>
          <p:sp>
            <p:nvSpPr>
              <p:cNvPr id="55367" name="Line 56"/>
              <p:cNvSpPr>
                <a:spLocks noChangeShapeType="1"/>
              </p:cNvSpPr>
              <p:nvPr/>
            </p:nvSpPr>
            <p:spPr bwMode="auto">
              <a:xfrm rot="8400000" flipV="1">
                <a:off x="2344" y="2912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68" name="Line 57"/>
              <p:cNvSpPr>
                <a:spLocks noChangeShapeType="1"/>
              </p:cNvSpPr>
              <p:nvPr/>
            </p:nvSpPr>
            <p:spPr bwMode="auto">
              <a:xfrm flipV="1">
                <a:off x="2492" y="2912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69" name="Line 58"/>
              <p:cNvSpPr>
                <a:spLocks noChangeShapeType="1"/>
              </p:cNvSpPr>
              <p:nvPr/>
            </p:nvSpPr>
            <p:spPr bwMode="auto">
              <a:xfrm flipV="1">
                <a:off x="2796" y="2912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70" name="Line 59"/>
              <p:cNvSpPr>
                <a:spLocks noChangeShapeType="1"/>
              </p:cNvSpPr>
              <p:nvPr/>
            </p:nvSpPr>
            <p:spPr bwMode="auto">
              <a:xfrm flipV="1">
                <a:off x="2244" y="2912"/>
                <a:ext cx="91" cy="227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71" name="Line 60"/>
              <p:cNvSpPr>
                <a:spLocks noChangeShapeType="1"/>
              </p:cNvSpPr>
              <p:nvPr/>
            </p:nvSpPr>
            <p:spPr bwMode="auto">
              <a:xfrm flipV="1">
                <a:off x="3112" y="2912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72" name="Line 61"/>
              <p:cNvSpPr>
                <a:spLocks noChangeShapeType="1"/>
              </p:cNvSpPr>
              <p:nvPr/>
            </p:nvSpPr>
            <p:spPr bwMode="auto">
              <a:xfrm rot="8400000" flipV="1">
                <a:off x="2644" y="2916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73" name="Line 62"/>
              <p:cNvSpPr>
                <a:spLocks noChangeShapeType="1"/>
              </p:cNvSpPr>
              <p:nvPr/>
            </p:nvSpPr>
            <p:spPr bwMode="auto">
              <a:xfrm rot="8400000" flipV="1">
                <a:off x="3260" y="2912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74" name="Line 63"/>
              <p:cNvSpPr>
                <a:spLocks noChangeShapeType="1"/>
              </p:cNvSpPr>
              <p:nvPr/>
            </p:nvSpPr>
            <p:spPr bwMode="auto">
              <a:xfrm rot="8400000" flipV="1">
                <a:off x="2952" y="2916"/>
                <a:ext cx="148" cy="453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75" name="Line 64"/>
              <p:cNvSpPr>
                <a:spLocks noChangeShapeType="1"/>
              </p:cNvSpPr>
              <p:nvPr/>
            </p:nvSpPr>
            <p:spPr bwMode="auto">
              <a:xfrm flipV="1">
                <a:off x="3424" y="3132"/>
                <a:ext cx="91" cy="227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55312" name="Rectangle 66"/>
            <p:cNvSpPr>
              <a:spLocks noChangeArrowheads="1"/>
            </p:cNvSpPr>
            <p:nvPr/>
          </p:nvSpPr>
          <p:spPr bwMode="auto">
            <a:xfrm>
              <a:off x="3726" y="3152"/>
              <a:ext cx="1054" cy="137"/>
            </a:xfrm>
            <a:prstGeom prst="rect">
              <a:avLst/>
            </a:prstGeom>
            <a:gradFill rotWithShape="0">
              <a:gsLst>
                <a:gs pos="0">
                  <a:srgbClr val="5F5F5F"/>
                </a:gs>
                <a:gs pos="50000">
                  <a:srgbClr val="FFFFFF"/>
                </a:gs>
                <a:gs pos="100000">
                  <a:srgbClr val="5F5F5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55313" name="AutoShape 67"/>
            <p:cNvCxnSpPr>
              <a:cxnSpLocks noChangeShapeType="1"/>
            </p:cNvCxnSpPr>
            <p:nvPr/>
          </p:nvCxnSpPr>
          <p:spPr bwMode="auto">
            <a:xfrm>
              <a:off x="3539" y="3220"/>
              <a:ext cx="524" cy="0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5314" name="AutoShape 68"/>
            <p:cNvCxnSpPr>
              <a:cxnSpLocks noChangeShapeType="1"/>
            </p:cNvCxnSpPr>
            <p:nvPr/>
          </p:nvCxnSpPr>
          <p:spPr bwMode="auto">
            <a:xfrm>
              <a:off x="4426" y="3218"/>
              <a:ext cx="524" cy="0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  <p:grpSp>
          <p:nvGrpSpPr>
            <p:cNvPr id="10" name="Group 89"/>
            <p:cNvGrpSpPr>
              <a:grpSpLocks/>
            </p:cNvGrpSpPr>
            <p:nvPr/>
          </p:nvGrpSpPr>
          <p:grpSpPr bwMode="auto">
            <a:xfrm>
              <a:off x="4062" y="3180"/>
              <a:ext cx="367" cy="81"/>
              <a:chOff x="4062" y="3180"/>
              <a:chExt cx="367" cy="81"/>
            </a:xfrm>
          </p:grpSpPr>
          <p:sp>
            <p:nvSpPr>
              <p:cNvPr id="55355" name="Line 69"/>
              <p:cNvSpPr>
                <a:spLocks noChangeShapeType="1"/>
              </p:cNvSpPr>
              <p:nvPr/>
            </p:nvSpPr>
            <p:spPr bwMode="auto">
              <a:xfrm rot="8400000" flipV="1">
                <a:off x="4091" y="3180"/>
                <a:ext cx="43" cy="8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56" name="Line 70"/>
              <p:cNvSpPr>
                <a:spLocks noChangeShapeType="1"/>
              </p:cNvSpPr>
              <p:nvPr/>
            </p:nvSpPr>
            <p:spPr bwMode="auto">
              <a:xfrm flipV="1">
                <a:off x="4134" y="3180"/>
                <a:ext cx="43" cy="8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57" name="Line 71"/>
              <p:cNvSpPr>
                <a:spLocks noChangeShapeType="1"/>
              </p:cNvSpPr>
              <p:nvPr/>
            </p:nvSpPr>
            <p:spPr bwMode="auto">
              <a:xfrm flipV="1">
                <a:off x="4222" y="3180"/>
                <a:ext cx="42" cy="8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58" name="Line 72"/>
              <p:cNvSpPr>
                <a:spLocks noChangeShapeType="1"/>
              </p:cNvSpPr>
              <p:nvPr/>
            </p:nvSpPr>
            <p:spPr bwMode="auto">
              <a:xfrm flipV="1">
                <a:off x="4062" y="3180"/>
                <a:ext cx="26" cy="4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59" name="Line 73"/>
              <p:cNvSpPr>
                <a:spLocks noChangeShapeType="1"/>
              </p:cNvSpPr>
              <p:nvPr/>
            </p:nvSpPr>
            <p:spPr bwMode="auto">
              <a:xfrm flipV="1">
                <a:off x="4313" y="3180"/>
                <a:ext cx="43" cy="8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60" name="Line 74"/>
              <p:cNvSpPr>
                <a:spLocks noChangeShapeType="1"/>
              </p:cNvSpPr>
              <p:nvPr/>
            </p:nvSpPr>
            <p:spPr bwMode="auto">
              <a:xfrm rot="8400000" flipV="1">
                <a:off x="4178" y="3180"/>
                <a:ext cx="42" cy="8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61" name="Line 75"/>
              <p:cNvSpPr>
                <a:spLocks noChangeShapeType="1"/>
              </p:cNvSpPr>
              <p:nvPr/>
            </p:nvSpPr>
            <p:spPr bwMode="auto">
              <a:xfrm rot="8400000" flipV="1">
                <a:off x="4356" y="3180"/>
                <a:ext cx="42" cy="8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62" name="Line 76"/>
              <p:cNvSpPr>
                <a:spLocks noChangeShapeType="1"/>
              </p:cNvSpPr>
              <p:nvPr/>
            </p:nvSpPr>
            <p:spPr bwMode="auto">
              <a:xfrm rot="8400000" flipV="1">
                <a:off x="4267" y="3180"/>
                <a:ext cx="42" cy="81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55363" name="Line 77"/>
              <p:cNvSpPr>
                <a:spLocks noChangeShapeType="1"/>
              </p:cNvSpPr>
              <p:nvPr/>
            </p:nvSpPr>
            <p:spPr bwMode="auto">
              <a:xfrm flipV="1">
                <a:off x="4403" y="3219"/>
                <a:ext cx="26" cy="4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5145" y="2336"/>
              <a:ext cx="307" cy="389"/>
              <a:chOff x="4272" y="2220"/>
              <a:chExt cx="480" cy="684"/>
            </a:xfrm>
          </p:grpSpPr>
          <p:sp>
            <p:nvSpPr>
              <p:cNvPr id="55349" name="Rectangle 79"/>
              <p:cNvSpPr>
                <a:spLocks noChangeArrowheads="1"/>
              </p:cNvSpPr>
              <p:nvPr/>
            </p:nvSpPr>
            <p:spPr bwMode="auto">
              <a:xfrm>
                <a:off x="4416" y="2220"/>
                <a:ext cx="48" cy="144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55350" name="Rectangle 80"/>
              <p:cNvSpPr>
                <a:spLocks noChangeArrowheads="1"/>
              </p:cNvSpPr>
              <p:nvPr/>
            </p:nvSpPr>
            <p:spPr bwMode="auto">
              <a:xfrm>
                <a:off x="4542" y="2220"/>
                <a:ext cx="48" cy="144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12" name="Group 81"/>
              <p:cNvGrpSpPr>
                <a:grpSpLocks/>
              </p:cNvGrpSpPr>
              <p:nvPr/>
            </p:nvGrpSpPr>
            <p:grpSpPr bwMode="auto">
              <a:xfrm>
                <a:off x="4272" y="2304"/>
                <a:ext cx="480" cy="600"/>
                <a:chOff x="3744" y="2400"/>
                <a:chExt cx="480" cy="648"/>
              </a:xfrm>
            </p:grpSpPr>
            <p:sp>
              <p:nvSpPr>
                <p:cNvPr id="55352" name="Rectangle 82"/>
                <p:cNvSpPr>
                  <a:spLocks noChangeArrowheads="1"/>
                </p:cNvSpPr>
                <p:nvPr/>
              </p:nvSpPr>
              <p:spPr bwMode="auto">
                <a:xfrm>
                  <a:off x="3792" y="2688"/>
                  <a:ext cx="384" cy="360"/>
                </a:xfrm>
                <a:prstGeom prst="rect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353" name="Rectangle 83"/>
                <p:cNvSpPr>
                  <a:spLocks noChangeArrowheads="1"/>
                </p:cNvSpPr>
                <p:nvPr/>
              </p:nvSpPr>
              <p:spPr bwMode="auto">
                <a:xfrm>
                  <a:off x="3744" y="2715"/>
                  <a:ext cx="480" cy="45"/>
                </a:xfrm>
                <a:prstGeom prst="rect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55354" name="AutoShape 84"/>
                <p:cNvSpPr>
                  <a:spLocks noChangeArrowheads="1"/>
                </p:cNvSpPr>
                <p:nvPr/>
              </p:nvSpPr>
              <p:spPr bwMode="auto">
                <a:xfrm rot="-5400000">
                  <a:off x="3826" y="2366"/>
                  <a:ext cx="315" cy="384"/>
                </a:xfrm>
                <a:prstGeom prst="flowChartDelay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55317" name="AutoShape 85"/>
            <p:cNvSpPr>
              <a:spLocks noChangeArrowheads="1"/>
            </p:cNvSpPr>
            <p:nvPr/>
          </p:nvSpPr>
          <p:spPr bwMode="auto">
            <a:xfrm>
              <a:off x="3156" y="2916"/>
              <a:ext cx="245" cy="137"/>
            </a:xfrm>
            <a:prstGeom prst="flowChartCollate">
              <a:avLst/>
            </a:prstGeom>
            <a:gradFill rotWithShape="0">
              <a:gsLst>
                <a:gs pos="0">
                  <a:srgbClr val="4D4D4D"/>
                </a:gs>
                <a:gs pos="50000">
                  <a:srgbClr val="FFFFFF"/>
                </a:gs>
                <a:gs pos="100000">
                  <a:srgbClr val="4D4D4D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18" name="Line 88"/>
            <p:cNvSpPr>
              <a:spLocks noChangeShapeType="1"/>
            </p:cNvSpPr>
            <p:nvPr/>
          </p:nvSpPr>
          <p:spPr bwMode="auto">
            <a:xfrm flipV="1">
              <a:off x="4936" y="2956"/>
              <a:ext cx="0" cy="27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13" name="Group 110"/>
            <p:cNvGrpSpPr>
              <a:grpSpLocks/>
            </p:cNvGrpSpPr>
            <p:nvPr/>
          </p:nvGrpSpPr>
          <p:grpSpPr bwMode="auto">
            <a:xfrm>
              <a:off x="3245" y="2349"/>
              <a:ext cx="289" cy="311"/>
              <a:chOff x="3677" y="2429"/>
              <a:chExt cx="289" cy="311"/>
            </a:xfrm>
          </p:grpSpPr>
          <p:grpSp>
            <p:nvGrpSpPr>
              <p:cNvPr id="14" name="Group 90"/>
              <p:cNvGrpSpPr>
                <a:grpSpLocks/>
              </p:cNvGrpSpPr>
              <p:nvPr/>
            </p:nvGrpSpPr>
            <p:grpSpPr bwMode="auto">
              <a:xfrm rot="5400000">
                <a:off x="3560" y="2546"/>
                <a:ext cx="311" cy="77"/>
                <a:chOff x="4062" y="3180"/>
                <a:chExt cx="367" cy="81"/>
              </a:xfrm>
            </p:grpSpPr>
            <p:sp>
              <p:nvSpPr>
                <p:cNvPr id="55340" name="Line 91"/>
                <p:cNvSpPr>
                  <a:spLocks noChangeShapeType="1"/>
                </p:cNvSpPr>
                <p:nvPr/>
              </p:nvSpPr>
              <p:spPr bwMode="auto">
                <a:xfrm rot="8400000" flipV="1">
                  <a:off x="4091" y="3180"/>
                  <a:ext cx="43" cy="8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41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4134" y="3180"/>
                  <a:ext cx="43" cy="8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42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4222" y="3180"/>
                  <a:ext cx="42" cy="8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43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4062" y="3180"/>
                  <a:ext cx="26" cy="4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44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4313" y="3180"/>
                  <a:ext cx="43" cy="8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45" name="Line 96"/>
                <p:cNvSpPr>
                  <a:spLocks noChangeShapeType="1"/>
                </p:cNvSpPr>
                <p:nvPr/>
              </p:nvSpPr>
              <p:spPr bwMode="auto">
                <a:xfrm rot="8400000" flipV="1">
                  <a:off x="4178" y="3180"/>
                  <a:ext cx="42" cy="81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46" name="Line 97"/>
                <p:cNvSpPr>
                  <a:spLocks noChangeShapeType="1"/>
                </p:cNvSpPr>
                <p:nvPr/>
              </p:nvSpPr>
              <p:spPr bwMode="auto">
                <a:xfrm rot="8400000" flipV="1">
                  <a:off x="4356" y="3180"/>
                  <a:ext cx="42" cy="8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47" name="Line 98"/>
                <p:cNvSpPr>
                  <a:spLocks noChangeShapeType="1"/>
                </p:cNvSpPr>
                <p:nvPr/>
              </p:nvSpPr>
              <p:spPr bwMode="auto">
                <a:xfrm rot="8400000" flipV="1">
                  <a:off x="4267" y="3180"/>
                  <a:ext cx="42" cy="81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48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4403" y="3219"/>
                  <a:ext cx="26" cy="4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5" name="Group 100"/>
              <p:cNvGrpSpPr>
                <a:grpSpLocks/>
              </p:cNvGrpSpPr>
              <p:nvPr/>
            </p:nvGrpSpPr>
            <p:grpSpPr bwMode="auto">
              <a:xfrm rot="5400000">
                <a:off x="3774" y="2548"/>
                <a:ext cx="311" cy="73"/>
                <a:chOff x="4062" y="3180"/>
                <a:chExt cx="367" cy="81"/>
              </a:xfrm>
            </p:grpSpPr>
            <p:sp>
              <p:nvSpPr>
                <p:cNvPr id="55331" name="Line 101"/>
                <p:cNvSpPr>
                  <a:spLocks noChangeShapeType="1"/>
                </p:cNvSpPr>
                <p:nvPr/>
              </p:nvSpPr>
              <p:spPr bwMode="auto">
                <a:xfrm rot="8400000" flipV="1">
                  <a:off x="4091" y="3180"/>
                  <a:ext cx="43" cy="8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32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4134" y="3180"/>
                  <a:ext cx="43" cy="8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33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4222" y="3180"/>
                  <a:ext cx="42" cy="8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34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4062" y="3180"/>
                  <a:ext cx="26" cy="4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35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4313" y="3180"/>
                  <a:ext cx="43" cy="8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36" name="Line 106"/>
                <p:cNvSpPr>
                  <a:spLocks noChangeShapeType="1"/>
                </p:cNvSpPr>
                <p:nvPr/>
              </p:nvSpPr>
              <p:spPr bwMode="auto">
                <a:xfrm rot="8400000" flipV="1">
                  <a:off x="4178" y="3180"/>
                  <a:ext cx="42" cy="81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37" name="Line 107"/>
                <p:cNvSpPr>
                  <a:spLocks noChangeShapeType="1"/>
                </p:cNvSpPr>
                <p:nvPr/>
              </p:nvSpPr>
              <p:spPr bwMode="auto">
                <a:xfrm rot="8400000" flipV="1">
                  <a:off x="4356" y="3180"/>
                  <a:ext cx="42" cy="8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38" name="Line 108"/>
                <p:cNvSpPr>
                  <a:spLocks noChangeShapeType="1"/>
                </p:cNvSpPr>
                <p:nvPr/>
              </p:nvSpPr>
              <p:spPr bwMode="auto">
                <a:xfrm rot="8400000" flipV="1">
                  <a:off x="4267" y="3180"/>
                  <a:ext cx="42" cy="81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55339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4403" y="3219"/>
                  <a:ext cx="26" cy="4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55320" name="Line 111"/>
            <p:cNvSpPr>
              <a:spLocks noChangeShapeType="1"/>
            </p:cNvSpPr>
            <p:nvPr/>
          </p:nvSpPr>
          <p:spPr bwMode="auto">
            <a:xfrm flipH="1" flipV="1">
              <a:off x="3284" y="3056"/>
              <a:ext cx="0" cy="17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321" name="Line 112"/>
            <p:cNvSpPr>
              <a:spLocks noChangeShapeType="1"/>
            </p:cNvSpPr>
            <p:nvPr/>
          </p:nvSpPr>
          <p:spPr bwMode="auto">
            <a:xfrm>
              <a:off x="3268" y="3220"/>
              <a:ext cx="29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322" name="Line 113"/>
            <p:cNvSpPr>
              <a:spLocks noChangeShapeType="1"/>
            </p:cNvSpPr>
            <p:nvPr/>
          </p:nvSpPr>
          <p:spPr bwMode="auto">
            <a:xfrm flipH="1" flipV="1">
              <a:off x="3280" y="2656"/>
              <a:ext cx="0" cy="26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323" name="Line 114"/>
            <p:cNvSpPr>
              <a:spLocks noChangeShapeType="1"/>
            </p:cNvSpPr>
            <p:nvPr/>
          </p:nvSpPr>
          <p:spPr bwMode="auto">
            <a:xfrm>
              <a:off x="3492" y="2656"/>
              <a:ext cx="1444" cy="31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324" name="Line 115"/>
            <p:cNvSpPr>
              <a:spLocks noChangeShapeType="1"/>
            </p:cNvSpPr>
            <p:nvPr/>
          </p:nvSpPr>
          <p:spPr bwMode="auto">
            <a:xfrm flipV="1">
              <a:off x="3504" y="2224"/>
              <a:ext cx="0" cy="13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325" name="Line 116"/>
            <p:cNvSpPr>
              <a:spLocks noChangeShapeType="1"/>
            </p:cNvSpPr>
            <p:nvPr/>
          </p:nvSpPr>
          <p:spPr bwMode="auto">
            <a:xfrm flipV="1">
              <a:off x="3492" y="2232"/>
              <a:ext cx="174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326" name="Line 118"/>
            <p:cNvSpPr>
              <a:spLocks noChangeShapeType="1"/>
            </p:cNvSpPr>
            <p:nvPr/>
          </p:nvSpPr>
          <p:spPr bwMode="auto">
            <a:xfrm flipV="1">
              <a:off x="4864" y="1888"/>
              <a:ext cx="484" cy="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327" name="Line 120"/>
            <p:cNvSpPr>
              <a:spLocks noChangeShapeType="1"/>
            </p:cNvSpPr>
            <p:nvPr/>
          </p:nvSpPr>
          <p:spPr bwMode="auto">
            <a:xfrm flipH="1">
              <a:off x="3268" y="1892"/>
              <a:ext cx="34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55328" name="Line 121"/>
            <p:cNvSpPr>
              <a:spLocks noChangeShapeType="1"/>
            </p:cNvSpPr>
            <p:nvPr/>
          </p:nvSpPr>
          <p:spPr bwMode="auto">
            <a:xfrm>
              <a:off x="3284" y="1904"/>
              <a:ext cx="0" cy="45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55303" name="Rectangle 123"/>
          <p:cNvSpPr>
            <a:spLocks noChangeArrowheads="1"/>
          </p:cNvSpPr>
          <p:nvPr/>
        </p:nvSpPr>
        <p:spPr bwMode="auto">
          <a:xfrm>
            <a:off x="5003800" y="2359012"/>
            <a:ext cx="774700" cy="5715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5304" name="Text Box 124"/>
          <p:cNvSpPr txBox="1">
            <a:spLocks noChangeArrowheads="1"/>
          </p:cNvSpPr>
          <p:nvPr/>
        </p:nvSpPr>
        <p:spPr bwMode="auto">
          <a:xfrm>
            <a:off x="5930900" y="2486012"/>
            <a:ext cx="1435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b="1">
                <a:solidFill>
                  <a:srgbClr val="0000FF"/>
                </a:solidFill>
              </a:rPr>
              <a:t>LLSL-HX</a:t>
            </a:r>
          </a:p>
        </p:txBody>
      </p:sp>
      <p:sp>
        <p:nvSpPr>
          <p:cNvPr id="55305" name="Text Box 126"/>
          <p:cNvSpPr txBox="1">
            <a:spLocks noChangeArrowheads="1"/>
          </p:cNvSpPr>
          <p:nvPr/>
        </p:nvSpPr>
        <p:spPr bwMode="auto">
          <a:xfrm>
            <a:off x="5537200" y="4225912"/>
            <a:ext cx="299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800" b="1"/>
              <a:t>Liquid line </a:t>
            </a:r>
            <a:r>
              <a:rPr lang="en-US" altLang="ko-KR" sz="1800" b="1">
                <a:latin typeface="Times New Roman" pitchFamily="18" charset="0"/>
              </a:rPr>
              <a:t>–</a:t>
            </a:r>
            <a:r>
              <a:rPr lang="en-US" altLang="ko-KR" sz="1800" b="1"/>
              <a:t> suction line heat exchange cycle</a:t>
            </a:r>
          </a:p>
        </p:txBody>
      </p:sp>
      <p:grpSp>
        <p:nvGrpSpPr>
          <p:cNvPr id="16" name="Group 130"/>
          <p:cNvGrpSpPr>
            <a:grpSpLocks/>
          </p:cNvGrpSpPr>
          <p:nvPr/>
        </p:nvGrpSpPr>
        <p:grpSpPr bwMode="auto">
          <a:xfrm>
            <a:off x="1257300" y="4264012"/>
            <a:ext cx="1943100" cy="368300"/>
            <a:chOff x="832" y="3480"/>
            <a:chExt cx="1224" cy="232"/>
          </a:xfrm>
        </p:grpSpPr>
        <p:sp>
          <p:nvSpPr>
            <p:cNvPr id="55307" name="Rectangle 129"/>
            <p:cNvSpPr>
              <a:spLocks noChangeArrowheads="1"/>
            </p:cNvSpPr>
            <p:nvPr/>
          </p:nvSpPr>
          <p:spPr bwMode="auto">
            <a:xfrm>
              <a:off x="832" y="3480"/>
              <a:ext cx="1072" cy="23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5308" name="Text Box 128"/>
            <p:cNvSpPr txBox="1">
              <a:spLocks noChangeArrowheads="1"/>
            </p:cNvSpPr>
            <p:nvPr/>
          </p:nvSpPr>
          <p:spPr bwMode="auto">
            <a:xfrm>
              <a:off x="880" y="3480"/>
              <a:ext cx="11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800" b="1"/>
                <a:t>Normal cycle</a:t>
              </a:r>
            </a:p>
          </p:txBody>
        </p:sp>
      </p:grpSp>
      <p:sp>
        <p:nvSpPr>
          <p:cNvPr id="125" name="제목 124"/>
          <p:cNvSpPr>
            <a:spLocks noGrp="1"/>
          </p:cNvSpPr>
          <p:nvPr>
            <p:ph type="title"/>
          </p:nvPr>
        </p:nvSpPr>
        <p:spPr>
          <a:xfrm>
            <a:off x="-36512" y="0"/>
            <a:ext cx="7380312" cy="720000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Liquid line </a:t>
            </a:r>
            <a:r>
              <a:rPr lang="en-US" altLang="ko-KR" sz="2800" dirty="0">
                <a:latin typeface="Times New Roman" pitchFamily="18" charset="0"/>
              </a:rPr>
              <a:t>–</a:t>
            </a:r>
            <a:r>
              <a:rPr lang="en-US" altLang="ko-KR" sz="2800" dirty="0"/>
              <a:t> suction line heat </a:t>
            </a:r>
            <a:r>
              <a:rPr lang="en-US" altLang="ko-KR" sz="2800" dirty="0" smtClean="0"/>
              <a:t>exchange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5078413" y="2673350"/>
            <a:ext cx="3448050" cy="2693988"/>
            <a:chOff x="928" y="1008"/>
            <a:chExt cx="2154" cy="1587"/>
          </a:xfrm>
        </p:grpSpPr>
        <p:sp>
          <p:nvSpPr>
            <p:cNvPr id="33903" name="Line 75"/>
            <p:cNvSpPr>
              <a:spLocks noChangeShapeType="1"/>
            </p:cNvSpPr>
            <p:nvPr/>
          </p:nvSpPr>
          <p:spPr bwMode="auto">
            <a:xfrm>
              <a:off x="928" y="1008"/>
              <a:ext cx="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33904" name="AutoShape 76"/>
            <p:cNvCxnSpPr>
              <a:cxnSpLocks noChangeShapeType="1"/>
              <a:stCxn id="33903" idx="1"/>
            </p:cNvCxnSpPr>
            <p:nvPr/>
          </p:nvCxnSpPr>
          <p:spPr bwMode="auto">
            <a:xfrm>
              <a:off x="928" y="2595"/>
              <a:ext cx="21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33797" name="Text Box 77"/>
          <p:cNvSpPr txBox="1">
            <a:spLocks noChangeArrowheads="1"/>
          </p:cNvSpPr>
          <p:nvPr/>
        </p:nvSpPr>
        <p:spPr bwMode="auto">
          <a:xfrm rot="10800000">
            <a:off x="4711700" y="3217863"/>
            <a:ext cx="4286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dirty="0"/>
              <a:t>Pressure,</a:t>
            </a:r>
            <a:r>
              <a:rPr lang="en-US" altLang="ko-KR" sz="1600" dirty="0"/>
              <a:t> </a:t>
            </a:r>
            <a:r>
              <a:rPr lang="en-US" altLang="ko-KR" sz="1400" dirty="0" err="1"/>
              <a:t>kPa</a:t>
            </a:r>
            <a:endParaRPr lang="en-US" altLang="ko-KR" sz="1400" dirty="0"/>
          </a:p>
        </p:txBody>
      </p:sp>
      <p:sp>
        <p:nvSpPr>
          <p:cNvPr id="33798" name="Text Box 78"/>
          <p:cNvSpPr txBox="1">
            <a:spLocks noChangeArrowheads="1"/>
          </p:cNvSpPr>
          <p:nvPr/>
        </p:nvSpPr>
        <p:spPr bwMode="auto">
          <a:xfrm>
            <a:off x="6072198" y="5357826"/>
            <a:ext cx="16573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dirty="0" smtClean="0"/>
              <a:t>Enthalpy, kJ/kg</a:t>
            </a:r>
            <a:endParaRPr lang="en-US" altLang="ko-KR" sz="1400" dirty="0"/>
          </a:p>
        </p:txBody>
      </p:sp>
      <p:sp>
        <p:nvSpPr>
          <p:cNvPr id="33799" name="Freeform 80"/>
          <p:cNvSpPr>
            <a:spLocks/>
          </p:cNvSpPr>
          <p:nvPr/>
        </p:nvSpPr>
        <p:spPr bwMode="auto">
          <a:xfrm>
            <a:off x="5311775" y="3030538"/>
            <a:ext cx="2252663" cy="1955800"/>
          </a:xfrm>
          <a:custGeom>
            <a:avLst/>
            <a:gdLst>
              <a:gd name="T0" fmla="*/ 0 w 1407"/>
              <a:gd name="T1" fmla="*/ 1955800 h 1152"/>
              <a:gd name="T2" fmla="*/ 281783 w 1407"/>
              <a:gd name="T3" fmla="*/ 896408 h 1152"/>
              <a:gd name="T4" fmla="*/ 704457 w 1407"/>
              <a:gd name="T5" fmla="*/ 298803 h 1152"/>
              <a:gd name="T6" fmla="*/ 1216790 w 1407"/>
              <a:gd name="T7" fmla="*/ 40746 h 1152"/>
              <a:gd name="T8" fmla="*/ 1665082 w 1407"/>
              <a:gd name="T9" fmla="*/ 54328 h 1152"/>
              <a:gd name="T10" fmla="*/ 1998098 w 1407"/>
              <a:gd name="T11" fmla="*/ 271639 h 1152"/>
              <a:gd name="T12" fmla="*/ 2190222 w 1407"/>
              <a:gd name="T13" fmla="*/ 692679 h 1152"/>
              <a:gd name="T14" fmla="*/ 2228647 w 1407"/>
              <a:gd name="T15" fmla="*/ 1208793 h 1152"/>
              <a:gd name="T16" fmla="*/ 2049331 w 1407"/>
              <a:gd name="T17" fmla="*/ 1915054 h 11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07"/>
              <a:gd name="T28" fmla="*/ 0 h 1152"/>
              <a:gd name="T29" fmla="*/ 1407 w 1407"/>
              <a:gd name="T30" fmla="*/ 1152 h 11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07" h="1152">
                <a:moveTo>
                  <a:pt x="0" y="1152"/>
                </a:moveTo>
                <a:cubicBezTo>
                  <a:pt x="51" y="921"/>
                  <a:pt x="103" y="691"/>
                  <a:pt x="176" y="528"/>
                </a:cubicBezTo>
                <a:cubicBezTo>
                  <a:pt x="249" y="365"/>
                  <a:pt x="343" y="260"/>
                  <a:pt x="440" y="176"/>
                </a:cubicBezTo>
                <a:cubicBezTo>
                  <a:pt x="537" y="92"/>
                  <a:pt x="660" y="48"/>
                  <a:pt x="760" y="24"/>
                </a:cubicBezTo>
                <a:cubicBezTo>
                  <a:pt x="860" y="0"/>
                  <a:pt x="959" y="9"/>
                  <a:pt x="1040" y="32"/>
                </a:cubicBezTo>
                <a:cubicBezTo>
                  <a:pt x="1121" y="55"/>
                  <a:pt x="1193" y="97"/>
                  <a:pt x="1248" y="160"/>
                </a:cubicBezTo>
                <a:cubicBezTo>
                  <a:pt x="1303" y="223"/>
                  <a:pt x="1344" y="316"/>
                  <a:pt x="1368" y="408"/>
                </a:cubicBezTo>
                <a:cubicBezTo>
                  <a:pt x="1392" y="500"/>
                  <a:pt x="1407" y="592"/>
                  <a:pt x="1392" y="712"/>
                </a:cubicBezTo>
                <a:cubicBezTo>
                  <a:pt x="1377" y="832"/>
                  <a:pt x="1311" y="1035"/>
                  <a:pt x="1280" y="1128"/>
                </a:cubicBez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5670550" y="3770313"/>
            <a:ext cx="2457450" cy="808037"/>
            <a:chOff x="3638" y="2057"/>
            <a:chExt cx="1548" cy="509"/>
          </a:xfrm>
        </p:grpSpPr>
        <p:sp>
          <p:nvSpPr>
            <p:cNvPr id="33899" name="Line 81"/>
            <p:cNvSpPr>
              <a:spLocks noChangeShapeType="1"/>
            </p:cNvSpPr>
            <p:nvPr/>
          </p:nvSpPr>
          <p:spPr bwMode="auto">
            <a:xfrm>
              <a:off x="3638" y="2057"/>
              <a:ext cx="15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00" name="Line 82"/>
            <p:cNvSpPr>
              <a:spLocks noChangeShapeType="1"/>
            </p:cNvSpPr>
            <p:nvPr/>
          </p:nvSpPr>
          <p:spPr bwMode="auto">
            <a:xfrm>
              <a:off x="3644" y="2057"/>
              <a:ext cx="0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01" name="Line 83"/>
            <p:cNvSpPr>
              <a:spLocks noChangeShapeType="1"/>
            </p:cNvSpPr>
            <p:nvPr/>
          </p:nvSpPr>
          <p:spPr bwMode="auto">
            <a:xfrm>
              <a:off x="3644" y="2553"/>
              <a:ext cx="1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902" name="Freeform 84"/>
            <p:cNvSpPr>
              <a:spLocks/>
            </p:cNvSpPr>
            <p:nvPr/>
          </p:nvSpPr>
          <p:spPr bwMode="auto">
            <a:xfrm>
              <a:off x="4775" y="2064"/>
              <a:ext cx="399" cy="502"/>
            </a:xfrm>
            <a:custGeom>
              <a:avLst/>
              <a:gdLst>
                <a:gd name="T0" fmla="*/ 399 w 520"/>
                <a:gd name="T1" fmla="*/ 0 h 616"/>
                <a:gd name="T2" fmla="*/ 172 w 520"/>
                <a:gd name="T3" fmla="*/ 222 h 616"/>
                <a:gd name="T4" fmla="*/ 0 w 520"/>
                <a:gd name="T5" fmla="*/ 502 h 616"/>
                <a:gd name="T6" fmla="*/ 0 60000 65536"/>
                <a:gd name="T7" fmla="*/ 0 60000 65536"/>
                <a:gd name="T8" fmla="*/ 0 60000 65536"/>
                <a:gd name="T9" fmla="*/ 0 w 520"/>
                <a:gd name="T10" fmla="*/ 0 h 616"/>
                <a:gd name="T11" fmla="*/ 520 w 520"/>
                <a:gd name="T12" fmla="*/ 616 h 6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0" h="616">
                  <a:moveTo>
                    <a:pt x="520" y="0"/>
                  </a:moveTo>
                  <a:cubicBezTo>
                    <a:pt x="415" y="84"/>
                    <a:pt x="311" y="169"/>
                    <a:pt x="224" y="272"/>
                  </a:cubicBezTo>
                  <a:cubicBezTo>
                    <a:pt x="137" y="375"/>
                    <a:pt x="21" y="524"/>
                    <a:pt x="0" y="6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3801" name="Text Box 89"/>
          <p:cNvSpPr txBox="1">
            <a:spLocks noChangeArrowheads="1"/>
          </p:cNvSpPr>
          <p:nvPr/>
        </p:nvSpPr>
        <p:spPr bwMode="auto">
          <a:xfrm>
            <a:off x="5141913" y="3436938"/>
            <a:ext cx="290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4</a:t>
            </a:r>
          </a:p>
        </p:txBody>
      </p:sp>
      <p:sp>
        <p:nvSpPr>
          <p:cNvPr id="33802" name="Text Box 90"/>
          <p:cNvSpPr txBox="1">
            <a:spLocks noChangeArrowheads="1"/>
          </p:cNvSpPr>
          <p:nvPr/>
        </p:nvSpPr>
        <p:spPr bwMode="auto">
          <a:xfrm>
            <a:off x="5494338" y="3424238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3</a:t>
            </a:r>
          </a:p>
        </p:txBody>
      </p:sp>
      <p:sp>
        <p:nvSpPr>
          <p:cNvPr id="33803" name="Text Box 91"/>
          <p:cNvSpPr txBox="1">
            <a:spLocks noChangeArrowheads="1"/>
          </p:cNvSpPr>
          <p:nvPr/>
        </p:nvSpPr>
        <p:spPr bwMode="auto">
          <a:xfrm>
            <a:off x="8477250" y="3429000"/>
            <a:ext cx="29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2</a:t>
            </a:r>
          </a:p>
        </p:txBody>
      </p:sp>
      <p:sp>
        <p:nvSpPr>
          <p:cNvPr id="33804" name="Text Box 92"/>
          <p:cNvSpPr txBox="1">
            <a:spLocks noChangeArrowheads="1"/>
          </p:cNvSpPr>
          <p:nvPr/>
        </p:nvSpPr>
        <p:spPr bwMode="auto">
          <a:xfrm>
            <a:off x="7677150" y="4564063"/>
            <a:ext cx="288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1</a:t>
            </a:r>
          </a:p>
        </p:txBody>
      </p:sp>
      <p:sp>
        <p:nvSpPr>
          <p:cNvPr id="33805" name="Line 99"/>
          <p:cNvSpPr>
            <a:spLocks noChangeShapeType="1"/>
          </p:cNvSpPr>
          <p:nvPr/>
        </p:nvSpPr>
        <p:spPr bwMode="auto">
          <a:xfrm flipH="1">
            <a:off x="5410200" y="3765550"/>
            <a:ext cx="25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3806" name="Line 100"/>
          <p:cNvSpPr>
            <a:spLocks noChangeShapeType="1"/>
          </p:cNvSpPr>
          <p:nvPr/>
        </p:nvSpPr>
        <p:spPr bwMode="auto">
          <a:xfrm flipH="1">
            <a:off x="5410200" y="4552950"/>
            <a:ext cx="25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cxnSp>
        <p:nvCxnSpPr>
          <p:cNvPr id="33807" name="AutoShape 102"/>
          <p:cNvCxnSpPr>
            <a:cxnSpLocks noChangeShapeType="1"/>
            <a:stCxn id="33805" idx="1"/>
            <a:endCxn id="33806" idx="1"/>
          </p:cNvCxnSpPr>
          <p:nvPr/>
        </p:nvCxnSpPr>
        <p:spPr bwMode="auto">
          <a:xfrm>
            <a:off x="5411788" y="3765550"/>
            <a:ext cx="0" cy="787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8" name="Line 104"/>
          <p:cNvSpPr>
            <a:spLocks noChangeShapeType="1"/>
          </p:cNvSpPr>
          <p:nvPr/>
        </p:nvSpPr>
        <p:spPr bwMode="auto">
          <a:xfrm flipH="1">
            <a:off x="7486650" y="4552950"/>
            <a:ext cx="252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3809" name="Line 105"/>
          <p:cNvSpPr>
            <a:spLocks noChangeShapeType="1"/>
          </p:cNvSpPr>
          <p:nvPr/>
        </p:nvSpPr>
        <p:spPr bwMode="auto">
          <a:xfrm flipH="1">
            <a:off x="8096250" y="3765550"/>
            <a:ext cx="50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3810" name="Freeform 109"/>
          <p:cNvSpPr>
            <a:spLocks/>
          </p:cNvSpPr>
          <p:nvPr/>
        </p:nvSpPr>
        <p:spPr bwMode="auto">
          <a:xfrm>
            <a:off x="7743825" y="3781425"/>
            <a:ext cx="847725" cy="771525"/>
          </a:xfrm>
          <a:custGeom>
            <a:avLst/>
            <a:gdLst>
              <a:gd name="T0" fmla="*/ 847725 w 534"/>
              <a:gd name="T1" fmla="*/ 0 h 486"/>
              <a:gd name="T2" fmla="*/ 381000 w 534"/>
              <a:gd name="T3" fmla="*/ 352425 h 486"/>
              <a:gd name="T4" fmla="*/ 0 w 534"/>
              <a:gd name="T5" fmla="*/ 771525 h 486"/>
              <a:gd name="T6" fmla="*/ 0 60000 65536"/>
              <a:gd name="T7" fmla="*/ 0 60000 65536"/>
              <a:gd name="T8" fmla="*/ 0 60000 65536"/>
              <a:gd name="T9" fmla="*/ 0 w 534"/>
              <a:gd name="T10" fmla="*/ 0 h 486"/>
              <a:gd name="T11" fmla="*/ 534 w 534"/>
              <a:gd name="T12" fmla="*/ 486 h 4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4" h="486">
                <a:moveTo>
                  <a:pt x="534" y="0"/>
                </a:moveTo>
                <a:cubicBezTo>
                  <a:pt x="431" y="70"/>
                  <a:pt x="329" y="141"/>
                  <a:pt x="240" y="222"/>
                </a:cubicBezTo>
                <a:cubicBezTo>
                  <a:pt x="151" y="303"/>
                  <a:pt x="56" y="417"/>
                  <a:pt x="0" y="48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3811" name="Text Box 120"/>
          <p:cNvSpPr txBox="1">
            <a:spLocks noChangeArrowheads="1"/>
          </p:cNvSpPr>
          <p:nvPr/>
        </p:nvSpPr>
        <p:spPr bwMode="auto">
          <a:xfrm>
            <a:off x="5086350" y="4572000"/>
            <a:ext cx="29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5</a:t>
            </a:r>
          </a:p>
        </p:txBody>
      </p:sp>
      <p:sp>
        <p:nvSpPr>
          <p:cNvPr id="33812" name="Text Box 121"/>
          <p:cNvSpPr txBox="1">
            <a:spLocks noChangeArrowheads="1"/>
          </p:cNvSpPr>
          <p:nvPr/>
        </p:nvSpPr>
        <p:spPr bwMode="auto">
          <a:xfrm>
            <a:off x="7391400" y="4562475"/>
            <a:ext cx="29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6</a:t>
            </a:r>
          </a:p>
        </p:txBody>
      </p:sp>
      <p:sp>
        <p:nvSpPr>
          <p:cNvPr id="33813" name="Text Box 122"/>
          <p:cNvSpPr txBox="1">
            <a:spLocks noChangeArrowheads="1"/>
          </p:cNvSpPr>
          <p:nvPr/>
        </p:nvSpPr>
        <p:spPr bwMode="auto">
          <a:xfrm>
            <a:off x="7929563" y="3429000"/>
            <a:ext cx="357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2</a:t>
            </a:r>
          </a:p>
        </p:txBody>
      </p:sp>
      <p:sp>
        <p:nvSpPr>
          <p:cNvPr id="33814" name="Text Box 123"/>
          <p:cNvSpPr txBox="1">
            <a:spLocks noChangeArrowheads="1"/>
          </p:cNvSpPr>
          <p:nvPr/>
        </p:nvSpPr>
        <p:spPr bwMode="auto">
          <a:xfrm>
            <a:off x="5532438" y="4608513"/>
            <a:ext cx="366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/>
              <a:t>4</a:t>
            </a:r>
          </a:p>
        </p:txBody>
      </p:sp>
      <p:grpSp>
        <p:nvGrpSpPr>
          <p:cNvPr id="4" name="Group 131"/>
          <p:cNvGrpSpPr>
            <a:grpSpLocks/>
          </p:cNvGrpSpPr>
          <p:nvPr/>
        </p:nvGrpSpPr>
        <p:grpSpPr bwMode="auto">
          <a:xfrm>
            <a:off x="109538" y="2581275"/>
            <a:ext cx="3976687" cy="2773363"/>
            <a:chOff x="203" y="1542"/>
            <a:chExt cx="2505" cy="1747"/>
          </a:xfrm>
        </p:grpSpPr>
        <p:grpSp>
          <p:nvGrpSpPr>
            <p:cNvPr id="5" name="Group 119"/>
            <p:cNvGrpSpPr>
              <a:grpSpLocks/>
            </p:cNvGrpSpPr>
            <p:nvPr/>
          </p:nvGrpSpPr>
          <p:grpSpPr bwMode="auto">
            <a:xfrm>
              <a:off x="412" y="1806"/>
              <a:ext cx="2296" cy="1483"/>
              <a:chOff x="412" y="1806"/>
              <a:chExt cx="2296" cy="1483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412" y="1824"/>
                <a:ext cx="2296" cy="1465"/>
                <a:chOff x="3156" y="1824"/>
                <a:chExt cx="2296" cy="1465"/>
              </a:xfrm>
            </p:grpSpPr>
            <p:sp>
              <p:nvSpPr>
                <p:cNvPr id="33832" name="Line 5"/>
                <p:cNvSpPr>
                  <a:spLocks noChangeShapeType="1"/>
                </p:cNvSpPr>
                <p:nvPr/>
              </p:nvSpPr>
              <p:spPr bwMode="auto">
                <a:xfrm>
                  <a:off x="5332" y="1888"/>
                  <a:ext cx="0" cy="456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33" name="Line 6"/>
                <p:cNvSpPr>
                  <a:spLocks noChangeShapeType="1"/>
                </p:cNvSpPr>
                <p:nvPr/>
              </p:nvSpPr>
              <p:spPr bwMode="auto">
                <a:xfrm>
                  <a:off x="5252" y="2216"/>
                  <a:ext cx="0" cy="148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7" name="Group 7"/>
                <p:cNvGrpSpPr>
                  <a:grpSpLocks/>
                </p:cNvGrpSpPr>
                <p:nvPr/>
              </p:nvGrpSpPr>
              <p:grpSpPr bwMode="auto">
                <a:xfrm>
                  <a:off x="3475" y="1824"/>
                  <a:ext cx="1411" cy="137"/>
                  <a:chOff x="432" y="2756"/>
                  <a:chExt cx="4887" cy="770"/>
                </a:xfrm>
              </p:grpSpPr>
              <p:sp>
                <p:nvSpPr>
                  <p:cNvPr id="33887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1080" y="2756"/>
                    <a:ext cx="3651" cy="77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5F5F5F"/>
                      </a:gs>
                      <a:gs pos="50000">
                        <a:srgbClr val="FFFFFF"/>
                      </a:gs>
                      <a:gs pos="100000">
                        <a:srgbClr val="5F5F5F"/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cxnSp>
                <p:nvCxnSpPr>
                  <p:cNvPr id="33888" name="AutoShape 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32" y="3137"/>
                    <a:ext cx="1814" cy="0"/>
                  </a:xfrm>
                  <a:prstGeom prst="straightConnector1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33889" name="AutoShape 1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505" y="3127"/>
                    <a:ext cx="1814" cy="0"/>
                  </a:xfrm>
                  <a:prstGeom prst="straightConnector1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33890" name="Line 11"/>
                  <p:cNvSpPr>
                    <a:spLocks noChangeShapeType="1"/>
                  </p:cNvSpPr>
                  <p:nvPr/>
                </p:nvSpPr>
                <p:spPr bwMode="auto">
                  <a:xfrm rot="8400000" flipV="1">
                    <a:off x="2344" y="2912"/>
                    <a:ext cx="148" cy="453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91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2" y="2912"/>
                    <a:ext cx="148" cy="453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92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96" y="2912"/>
                    <a:ext cx="148" cy="453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93" name="Line 1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44" y="2912"/>
                    <a:ext cx="91" cy="227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94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12" y="2912"/>
                    <a:ext cx="148" cy="453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95" name="Line 16"/>
                  <p:cNvSpPr>
                    <a:spLocks noChangeShapeType="1"/>
                  </p:cNvSpPr>
                  <p:nvPr/>
                </p:nvSpPr>
                <p:spPr bwMode="auto">
                  <a:xfrm rot="8400000" flipV="1">
                    <a:off x="2644" y="2916"/>
                    <a:ext cx="148" cy="453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96" name="Line 17"/>
                  <p:cNvSpPr>
                    <a:spLocks noChangeShapeType="1"/>
                  </p:cNvSpPr>
                  <p:nvPr/>
                </p:nvSpPr>
                <p:spPr bwMode="auto">
                  <a:xfrm rot="8400000" flipV="1">
                    <a:off x="3260" y="2912"/>
                    <a:ext cx="148" cy="453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97" name="Line 18"/>
                  <p:cNvSpPr>
                    <a:spLocks noChangeShapeType="1"/>
                  </p:cNvSpPr>
                  <p:nvPr/>
                </p:nvSpPr>
                <p:spPr bwMode="auto">
                  <a:xfrm rot="8400000" flipV="1">
                    <a:off x="2952" y="2916"/>
                    <a:ext cx="148" cy="453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98" name="Line 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24" y="3132"/>
                    <a:ext cx="91" cy="227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33835" name="Rectangle 20"/>
                <p:cNvSpPr>
                  <a:spLocks noChangeArrowheads="1"/>
                </p:cNvSpPr>
                <p:nvPr/>
              </p:nvSpPr>
              <p:spPr bwMode="auto">
                <a:xfrm>
                  <a:off x="3726" y="3152"/>
                  <a:ext cx="1054" cy="137"/>
                </a:xfrm>
                <a:prstGeom prst="rect">
                  <a:avLst/>
                </a:prstGeom>
                <a:gradFill rotWithShape="0">
                  <a:gsLst>
                    <a:gs pos="0">
                      <a:srgbClr val="5F5F5F"/>
                    </a:gs>
                    <a:gs pos="50000">
                      <a:srgbClr val="FFFFFF"/>
                    </a:gs>
                    <a:gs pos="100000">
                      <a:srgbClr val="5F5F5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cxnSp>
              <p:nvCxnSpPr>
                <p:cNvPr id="33836" name="AutoShape 21"/>
                <p:cNvCxnSpPr>
                  <a:cxnSpLocks noChangeShapeType="1"/>
                </p:cNvCxnSpPr>
                <p:nvPr/>
              </p:nvCxnSpPr>
              <p:spPr bwMode="auto">
                <a:xfrm>
                  <a:off x="3539" y="3220"/>
                  <a:ext cx="524" cy="0"/>
                </a:xfrm>
                <a:prstGeom prst="straightConnector1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33837" name="AutoShape 22"/>
                <p:cNvCxnSpPr>
                  <a:cxnSpLocks noChangeShapeType="1"/>
                </p:cNvCxnSpPr>
                <p:nvPr/>
              </p:nvCxnSpPr>
              <p:spPr bwMode="auto">
                <a:xfrm>
                  <a:off x="4426" y="3218"/>
                  <a:ext cx="524" cy="0"/>
                </a:xfrm>
                <a:prstGeom prst="straightConnector1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grpSp>
              <p:nvGrpSpPr>
                <p:cNvPr id="8" name="Group 23"/>
                <p:cNvGrpSpPr>
                  <a:grpSpLocks/>
                </p:cNvGrpSpPr>
                <p:nvPr/>
              </p:nvGrpSpPr>
              <p:grpSpPr bwMode="auto">
                <a:xfrm>
                  <a:off x="4062" y="3180"/>
                  <a:ext cx="367" cy="81"/>
                  <a:chOff x="4062" y="3180"/>
                  <a:chExt cx="367" cy="81"/>
                </a:xfrm>
              </p:grpSpPr>
              <p:sp>
                <p:nvSpPr>
                  <p:cNvPr id="33878" name="Line 24"/>
                  <p:cNvSpPr>
                    <a:spLocks noChangeShapeType="1"/>
                  </p:cNvSpPr>
                  <p:nvPr/>
                </p:nvSpPr>
                <p:spPr bwMode="auto">
                  <a:xfrm rot="8400000" flipV="1">
                    <a:off x="4091" y="3180"/>
                    <a:ext cx="43" cy="8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79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134" y="3180"/>
                    <a:ext cx="43" cy="8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80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22" y="3180"/>
                    <a:ext cx="42" cy="8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81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62" y="3180"/>
                    <a:ext cx="26" cy="4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82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313" y="3180"/>
                    <a:ext cx="43" cy="8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83" name="Line 29"/>
                  <p:cNvSpPr>
                    <a:spLocks noChangeShapeType="1"/>
                  </p:cNvSpPr>
                  <p:nvPr/>
                </p:nvSpPr>
                <p:spPr bwMode="auto">
                  <a:xfrm rot="8400000" flipV="1">
                    <a:off x="4178" y="3180"/>
                    <a:ext cx="42" cy="81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84" name="Line 30"/>
                  <p:cNvSpPr>
                    <a:spLocks noChangeShapeType="1"/>
                  </p:cNvSpPr>
                  <p:nvPr/>
                </p:nvSpPr>
                <p:spPr bwMode="auto">
                  <a:xfrm rot="8400000" flipV="1">
                    <a:off x="4356" y="3180"/>
                    <a:ext cx="42" cy="8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85" name="Line 31"/>
                  <p:cNvSpPr>
                    <a:spLocks noChangeShapeType="1"/>
                  </p:cNvSpPr>
                  <p:nvPr/>
                </p:nvSpPr>
                <p:spPr bwMode="auto">
                  <a:xfrm rot="8400000" flipV="1">
                    <a:off x="4267" y="3180"/>
                    <a:ext cx="42" cy="81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86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403" y="3219"/>
                    <a:ext cx="26" cy="40"/>
                  </a:xfrm>
                  <a:prstGeom prst="line">
                    <a:avLst/>
                  </a:prstGeom>
                  <a:noFill/>
                  <a:ln w="508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ko-KR" altLang="en-US"/>
                  </a:p>
                </p:txBody>
              </p:sp>
            </p:grpSp>
            <p:grpSp>
              <p:nvGrpSpPr>
                <p:cNvPr id="9" name="Group 33"/>
                <p:cNvGrpSpPr>
                  <a:grpSpLocks/>
                </p:cNvGrpSpPr>
                <p:nvPr/>
              </p:nvGrpSpPr>
              <p:grpSpPr bwMode="auto">
                <a:xfrm>
                  <a:off x="5145" y="2336"/>
                  <a:ext cx="307" cy="389"/>
                  <a:chOff x="4272" y="2220"/>
                  <a:chExt cx="480" cy="684"/>
                </a:xfrm>
              </p:grpSpPr>
              <p:sp>
                <p:nvSpPr>
                  <p:cNvPr id="3387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2220"/>
                    <a:ext cx="48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D4D4D"/>
                      </a:gs>
                      <a:gs pos="50000">
                        <a:srgbClr val="FFFFFF"/>
                      </a:gs>
                      <a:gs pos="100000">
                        <a:srgbClr val="4D4D4D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3873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4542" y="2220"/>
                    <a:ext cx="48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4D4D4D"/>
                      </a:gs>
                      <a:gs pos="50000">
                        <a:srgbClr val="FFFFFF"/>
                      </a:gs>
                      <a:gs pos="100000">
                        <a:srgbClr val="4D4D4D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grpSp>
                <p:nvGrpSpPr>
                  <p:cNvPr id="10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4272" y="2304"/>
                    <a:ext cx="480" cy="600"/>
                    <a:chOff x="3744" y="2400"/>
                    <a:chExt cx="480" cy="648"/>
                  </a:xfrm>
                </p:grpSpPr>
                <p:sp>
                  <p:nvSpPr>
                    <p:cNvPr id="33875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2" y="2688"/>
                      <a:ext cx="384" cy="360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4D4D4D"/>
                        </a:gs>
                        <a:gs pos="50000">
                          <a:srgbClr val="FFFFFF"/>
                        </a:gs>
                        <a:gs pos="100000">
                          <a:srgbClr val="4D4D4D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76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2715"/>
                      <a:ext cx="480" cy="45"/>
                    </a:xfrm>
                    <a:prstGeom prst="rect">
                      <a:avLst/>
                    </a:prstGeom>
                    <a:gradFill rotWithShape="0">
                      <a:gsLst>
                        <a:gs pos="0">
                          <a:srgbClr val="4D4D4D"/>
                        </a:gs>
                        <a:gs pos="50000">
                          <a:srgbClr val="FFFFFF"/>
                        </a:gs>
                        <a:gs pos="100000">
                          <a:srgbClr val="4D4D4D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77" name="AutoShape 3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3826" y="2366"/>
                      <a:ext cx="315" cy="384"/>
                    </a:xfrm>
                    <a:prstGeom prst="flowChartDelay">
                      <a:avLst/>
                    </a:prstGeom>
                    <a:gradFill rotWithShape="0">
                      <a:gsLst>
                        <a:gs pos="0">
                          <a:srgbClr val="4D4D4D"/>
                        </a:gs>
                        <a:gs pos="50000">
                          <a:srgbClr val="FFFFFF"/>
                        </a:gs>
                        <a:gs pos="100000">
                          <a:srgbClr val="4D4D4D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ko-KR" altLang="en-US"/>
                    </a:p>
                  </p:txBody>
                </p:sp>
              </p:grpSp>
            </p:grpSp>
            <p:sp>
              <p:nvSpPr>
                <p:cNvPr id="33840" name="AutoShape 40"/>
                <p:cNvSpPr>
                  <a:spLocks noChangeArrowheads="1"/>
                </p:cNvSpPr>
                <p:nvPr/>
              </p:nvSpPr>
              <p:spPr bwMode="auto">
                <a:xfrm>
                  <a:off x="3156" y="2916"/>
                  <a:ext cx="245" cy="137"/>
                </a:xfrm>
                <a:prstGeom prst="flowChartCollate">
                  <a:avLst/>
                </a:prstGeom>
                <a:gradFill rotWithShape="0">
                  <a:gsLst>
                    <a:gs pos="0">
                      <a:srgbClr val="4D4D4D"/>
                    </a:gs>
                    <a:gs pos="50000">
                      <a:srgbClr val="FFFFFF"/>
                    </a:gs>
                    <a:gs pos="100000">
                      <a:srgbClr val="4D4D4D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3384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4936" y="2956"/>
                  <a:ext cx="0" cy="276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grpSp>
              <p:nvGrpSpPr>
                <p:cNvPr id="11" name="Group 42"/>
                <p:cNvGrpSpPr>
                  <a:grpSpLocks/>
                </p:cNvGrpSpPr>
                <p:nvPr/>
              </p:nvGrpSpPr>
              <p:grpSpPr bwMode="auto">
                <a:xfrm>
                  <a:off x="3245" y="2349"/>
                  <a:ext cx="289" cy="311"/>
                  <a:chOff x="3677" y="2429"/>
                  <a:chExt cx="289" cy="311"/>
                </a:xfrm>
              </p:grpSpPr>
              <p:grpSp>
                <p:nvGrpSpPr>
                  <p:cNvPr id="12" name="Group 4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560" y="2546"/>
                    <a:ext cx="311" cy="77"/>
                    <a:chOff x="4062" y="3180"/>
                    <a:chExt cx="367" cy="81"/>
                  </a:xfrm>
                </p:grpSpPr>
                <p:sp>
                  <p:nvSpPr>
                    <p:cNvPr id="33863" name="Line 44"/>
                    <p:cNvSpPr>
                      <a:spLocks noChangeShapeType="1"/>
                    </p:cNvSpPr>
                    <p:nvPr/>
                  </p:nvSpPr>
                  <p:spPr bwMode="auto">
                    <a:xfrm rot="8400000" flipV="1">
                      <a:off x="4091" y="3180"/>
                      <a:ext cx="43" cy="8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64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34" y="3180"/>
                      <a:ext cx="43" cy="8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65" name="Line 4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22" y="3180"/>
                      <a:ext cx="42" cy="8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66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62" y="3180"/>
                      <a:ext cx="26" cy="4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67" name="Line 4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3" y="3180"/>
                      <a:ext cx="43" cy="8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68" name="Line 49"/>
                    <p:cNvSpPr>
                      <a:spLocks noChangeShapeType="1"/>
                    </p:cNvSpPr>
                    <p:nvPr/>
                  </p:nvSpPr>
                  <p:spPr bwMode="auto">
                    <a:xfrm rot="8400000" flipV="1">
                      <a:off x="4178" y="3180"/>
                      <a:ext cx="42" cy="81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69" name="Line 50"/>
                    <p:cNvSpPr>
                      <a:spLocks noChangeShapeType="1"/>
                    </p:cNvSpPr>
                    <p:nvPr/>
                  </p:nvSpPr>
                  <p:spPr bwMode="auto">
                    <a:xfrm rot="8400000" flipV="1">
                      <a:off x="4356" y="3180"/>
                      <a:ext cx="42" cy="8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70" name="Line 51"/>
                    <p:cNvSpPr>
                      <a:spLocks noChangeShapeType="1"/>
                    </p:cNvSpPr>
                    <p:nvPr/>
                  </p:nvSpPr>
                  <p:spPr bwMode="auto">
                    <a:xfrm rot="8400000" flipV="1">
                      <a:off x="4267" y="3180"/>
                      <a:ext cx="42" cy="81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71" name="Line 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403" y="3219"/>
                      <a:ext cx="26" cy="4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  <p:grpSp>
                <p:nvGrpSpPr>
                  <p:cNvPr id="13" name="Group 53"/>
                  <p:cNvGrpSpPr>
                    <a:grpSpLocks/>
                  </p:cNvGrpSpPr>
                  <p:nvPr/>
                </p:nvGrpSpPr>
                <p:grpSpPr bwMode="auto">
                  <a:xfrm rot="5400000">
                    <a:off x="3774" y="2548"/>
                    <a:ext cx="311" cy="73"/>
                    <a:chOff x="4062" y="3180"/>
                    <a:chExt cx="367" cy="81"/>
                  </a:xfrm>
                </p:grpSpPr>
                <p:sp>
                  <p:nvSpPr>
                    <p:cNvPr id="33854" name="Line 54"/>
                    <p:cNvSpPr>
                      <a:spLocks noChangeShapeType="1"/>
                    </p:cNvSpPr>
                    <p:nvPr/>
                  </p:nvSpPr>
                  <p:spPr bwMode="auto">
                    <a:xfrm rot="8400000" flipV="1">
                      <a:off x="4091" y="3180"/>
                      <a:ext cx="43" cy="8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55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134" y="3180"/>
                      <a:ext cx="43" cy="8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56" name="Line 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222" y="3180"/>
                      <a:ext cx="42" cy="8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57" name="Line 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062" y="3180"/>
                      <a:ext cx="26" cy="4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58" name="Line 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313" y="3180"/>
                      <a:ext cx="43" cy="8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59" name="Line 59"/>
                    <p:cNvSpPr>
                      <a:spLocks noChangeShapeType="1"/>
                    </p:cNvSpPr>
                    <p:nvPr/>
                  </p:nvSpPr>
                  <p:spPr bwMode="auto">
                    <a:xfrm rot="8400000" flipV="1">
                      <a:off x="4178" y="3180"/>
                      <a:ext cx="42" cy="81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60" name="Line 60"/>
                    <p:cNvSpPr>
                      <a:spLocks noChangeShapeType="1"/>
                    </p:cNvSpPr>
                    <p:nvPr/>
                  </p:nvSpPr>
                  <p:spPr bwMode="auto">
                    <a:xfrm rot="8400000" flipV="1">
                      <a:off x="4356" y="3180"/>
                      <a:ext cx="42" cy="8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61" name="Line 61"/>
                    <p:cNvSpPr>
                      <a:spLocks noChangeShapeType="1"/>
                    </p:cNvSpPr>
                    <p:nvPr/>
                  </p:nvSpPr>
                  <p:spPr bwMode="auto">
                    <a:xfrm rot="8400000" flipV="1">
                      <a:off x="4267" y="3180"/>
                      <a:ext cx="42" cy="81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  <p:sp>
                  <p:nvSpPr>
                    <p:cNvPr id="33862" name="Line 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4403" y="3219"/>
                      <a:ext cx="26" cy="40"/>
                    </a:xfrm>
                    <a:prstGeom prst="line">
                      <a:avLst/>
                    </a:prstGeom>
                    <a:noFill/>
                    <a:ln w="50800">
                      <a:solidFill>
                        <a:srgbClr val="FF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ko-KR" altLang="en-US"/>
                    </a:p>
                  </p:txBody>
                </p:sp>
              </p:grpSp>
            </p:grpSp>
            <p:sp>
              <p:nvSpPr>
                <p:cNvPr id="33843" name="Line 63"/>
                <p:cNvSpPr>
                  <a:spLocks noChangeShapeType="1"/>
                </p:cNvSpPr>
                <p:nvPr/>
              </p:nvSpPr>
              <p:spPr bwMode="auto">
                <a:xfrm flipH="1" flipV="1">
                  <a:off x="3284" y="3056"/>
                  <a:ext cx="0" cy="176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44" name="Line 64"/>
                <p:cNvSpPr>
                  <a:spLocks noChangeShapeType="1"/>
                </p:cNvSpPr>
                <p:nvPr/>
              </p:nvSpPr>
              <p:spPr bwMode="auto">
                <a:xfrm>
                  <a:off x="3268" y="3220"/>
                  <a:ext cx="292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45" name="Line 65"/>
                <p:cNvSpPr>
                  <a:spLocks noChangeShapeType="1"/>
                </p:cNvSpPr>
                <p:nvPr/>
              </p:nvSpPr>
              <p:spPr bwMode="auto">
                <a:xfrm flipH="1" flipV="1">
                  <a:off x="3280" y="2656"/>
                  <a:ext cx="0" cy="26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46" name="Line 66"/>
                <p:cNvSpPr>
                  <a:spLocks noChangeShapeType="1"/>
                </p:cNvSpPr>
                <p:nvPr/>
              </p:nvSpPr>
              <p:spPr bwMode="auto">
                <a:xfrm>
                  <a:off x="3492" y="2656"/>
                  <a:ext cx="1444" cy="312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47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3504" y="2224"/>
                  <a:ext cx="0" cy="132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48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3492" y="2232"/>
                  <a:ext cx="1748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4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4864" y="1888"/>
                  <a:ext cx="484" cy="4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50" name="Line 70"/>
                <p:cNvSpPr>
                  <a:spLocks noChangeShapeType="1"/>
                </p:cNvSpPr>
                <p:nvPr/>
              </p:nvSpPr>
              <p:spPr bwMode="auto">
                <a:xfrm flipH="1">
                  <a:off x="3268" y="1892"/>
                  <a:ext cx="340" cy="0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33851" name="Line 71"/>
                <p:cNvSpPr>
                  <a:spLocks noChangeShapeType="1"/>
                </p:cNvSpPr>
                <p:nvPr/>
              </p:nvSpPr>
              <p:spPr bwMode="auto">
                <a:xfrm>
                  <a:off x="3284" y="1904"/>
                  <a:ext cx="0" cy="452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33826" name="Line 111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27" name="Line 112"/>
              <p:cNvSpPr>
                <a:spLocks noChangeShapeType="1"/>
              </p:cNvSpPr>
              <p:nvPr/>
            </p:nvSpPr>
            <p:spPr bwMode="auto">
              <a:xfrm>
                <a:off x="2154" y="1806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28" name="Line 113"/>
              <p:cNvSpPr>
                <a:spLocks noChangeShapeType="1"/>
              </p:cNvSpPr>
              <p:nvPr/>
            </p:nvSpPr>
            <p:spPr bwMode="auto">
              <a:xfrm>
                <a:off x="744" y="1812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29" name="Line 114"/>
              <p:cNvSpPr>
                <a:spLocks noChangeShapeType="1"/>
              </p:cNvSpPr>
              <p:nvPr/>
            </p:nvSpPr>
            <p:spPr bwMode="auto">
              <a:xfrm>
                <a:off x="1866" y="2826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30" name="Line 115"/>
              <p:cNvSpPr>
                <a:spLocks noChangeShapeType="1"/>
              </p:cNvSpPr>
              <p:nvPr/>
            </p:nvSpPr>
            <p:spPr bwMode="auto">
              <a:xfrm rot="5400000">
                <a:off x="540" y="3048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3831" name="Line 118"/>
              <p:cNvSpPr>
                <a:spLocks noChangeShapeType="1"/>
              </p:cNvSpPr>
              <p:nvPr/>
            </p:nvSpPr>
            <p:spPr bwMode="auto">
              <a:xfrm rot="5400000">
                <a:off x="534" y="2706"/>
                <a:ext cx="0" cy="181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33819" name="Text Box 124"/>
            <p:cNvSpPr txBox="1">
              <a:spLocks noChangeArrowheads="1"/>
            </p:cNvSpPr>
            <p:nvPr/>
          </p:nvSpPr>
          <p:spPr bwMode="auto">
            <a:xfrm>
              <a:off x="2076" y="2395"/>
              <a:ext cx="1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1</a:t>
              </a:r>
            </a:p>
          </p:txBody>
        </p:sp>
        <p:sp>
          <p:nvSpPr>
            <p:cNvPr id="33820" name="Text Box 125"/>
            <p:cNvSpPr txBox="1">
              <a:spLocks noChangeArrowheads="1"/>
            </p:cNvSpPr>
            <p:nvPr/>
          </p:nvSpPr>
          <p:spPr bwMode="auto">
            <a:xfrm>
              <a:off x="2070" y="1542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  <p:sp>
          <p:nvSpPr>
            <p:cNvPr id="33821" name="Text Box 127"/>
            <p:cNvSpPr txBox="1">
              <a:spLocks noChangeArrowheads="1"/>
            </p:cNvSpPr>
            <p:nvPr/>
          </p:nvSpPr>
          <p:spPr bwMode="auto">
            <a:xfrm>
              <a:off x="641" y="1569"/>
              <a:ext cx="1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33822" name="Text Box 128"/>
            <p:cNvSpPr txBox="1">
              <a:spLocks noChangeArrowheads="1"/>
            </p:cNvSpPr>
            <p:nvPr/>
          </p:nvSpPr>
          <p:spPr bwMode="auto">
            <a:xfrm>
              <a:off x="203" y="2675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4</a:t>
              </a:r>
            </a:p>
          </p:txBody>
        </p:sp>
        <p:sp>
          <p:nvSpPr>
            <p:cNvPr id="33823" name="Text Box 129"/>
            <p:cNvSpPr txBox="1">
              <a:spLocks noChangeArrowheads="1"/>
            </p:cNvSpPr>
            <p:nvPr/>
          </p:nvSpPr>
          <p:spPr bwMode="auto">
            <a:xfrm flipH="1">
              <a:off x="220" y="3065"/>
              <a:ext cx="15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5</a:t>
              </a:r>
            </a:p>
          </p:txBody>
        </p:sp>
        <p:sp>
          <p:nvSpPr>
            <p:cNvPr id="33824" name="Text Box 130"/>
            <p:cNvSpPr txBox="1">
              <a:spLocks noChangeArrowheads="1"/>
            </p:cNvSpPr>
            <p:nvPr/>
          </p:nvSpPr>
          <p:spPr bwMode="auto">
            <a:xfrm>
              <a:off x="1770" y="2562"/>
              <a:ext cx="18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6</a:t>
              </a:r>
            </a:p>
          </p:txBody>
        </p:sp>
      </p:grpSp>
      <p:sp>
        <p:nvSpPr>
          <p:cNvPr id="33817" name="Rectangle 1033"/>
          <p:cNvSpPr>
            <a:spLocks noChangeArrowheads="1"/>
          </p:cNvSpPr>
          <p:nvPr/>
        </p:nvSpPr>
        <p:spPr bwMode="auto">
          <a:xfrm>
            <a:off x="431800" y="3835400"/>
            <a:ext cx="774700" cy="5715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3" name="제목 112"/>
          <p:cNvSpPr>
            <a:spLocks noGrp="1"/>
          </p:cNvSpPr>
          <p:nvPr>
            <p:ph type="title"/>
          </p:nvPr>
        </p:nvSpPr>
        <p:spPr>
          <a:xfrm>
            <a:off x="-432048" y="0"/>
            <a:ext cx="8172400" cy="72000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Liquid line </a:t>
            </a:r>
            <a:r>
              <a:rPr lang="en-US" altLang="ko-KR" sz="2800" dirty="0">
                <a:latin typeface="Times New Roman" pitchFamily="18" charset="0"/>
              </a:rPr>
              <a:t>–</a:t>
            </a:r>
            <a:r>
              <a:rPr lang="en-US" altLang="ko-KR" sz="2800" dirty="0"/>
              <a:t> suction line heat exchange</a:t>
            </a:r>
            <a:endParaRPr lang="ko-KR" altLang="en-US" sz="2800" dirty="0"/>
          </a:p>
        </p:txBody>
      </p:sp>
      <p:sp>
        <p:nvSpPr>
          <p:cNvPr id="114" name="텍스트 개체 틀 1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Schematic and graph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39800" y="2349500"/>
            <a:ext cx="7696200" cy="1552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Superheating of the vapor leaving the evaporator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ko-KR" dirty="0" err="1">
                <a:latin typeface="맑은 고딕" pitchFamily="50" charset="-127"/>
                <a:ea typeface="맑은 고딕" pitchFamily="50" charset="-127"/>
              </a:rPr>
              <a:t>Subcooling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 of the liquid leaving the condenser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Increased the refrigeration effect</a:t>
            </a:r>
          </a:p>
        </p:txBody>
      </p:sp>
      <p:graphicFrame>
        <p:nvGraphicFramePr>
          <p:cNvPr id="35842" name="Object 4"/>
          <p:cNvGraphicFramePr>
            <a:graphicFrameLocks noChangeAspect="1"/>
          </p:cNvGraphicFramePr>
          <p:nvPr/>
        </p:nvGraphicFramePr>
        <p:xfrm>
          <a:off x="3563938" y="4286250"/>
          <a:ext cx="163512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3" imgW="571320" imgH="228600" progId="Equation.DSMT4">
                  <p:embed/>
                </p:oleObj>
              </mc:Choice>
              <mc:Fallback>
                <p:oleObj name="Equation" r:id="rId3" imgW="5713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286250"/>
                        <a:ext cx="163512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2987824" y="4941168"/>
            <a:ext cx="5245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(  </a:t>
            </a:r>
            <a:r>
              <a:rPr lang="en-US" altLang="ko-KR" i="1" dirty="0" smtClean="0">
                <a:latin typeface="맑은 고딕" pitchFamily="50" charset="-127"/>
                <a:ea typeface="맑은 고딕" pitchFamily="50" charset="-127"/>
              </a:rPr>
              <a:t>h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</a:rPr>
              <a:t>= refrigeration effect )</a:t>
            </a: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800" dirty="0"/>
              <a:t>Liquid line – suction line </a:t>
            </a:r>
            <a:r>
              <a:rPr lang="en-US" altLang="ko-KR" sz="2800" dirty="0" smtClean="0"/>
              <a:t>heat exchange</a:t>
            </a:r>
            <a:endParaRPr lang="ko-KR" altLang="en-US" sz="2800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Advantage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092200" y="1428736"/>
            <a:ext cx="497999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marL="457200" indent="-457200" algn="just">
              <a:spcBef>
                <a:spcPct val="50000"/>
              </a:spcBef>
              <a:buFont typeface="+mj-lt"/>
              <a:buAutoNum type="arabicPeriod"/>
            </a:pPr>
            <a:r>
              <a:rPr lang="en-US" altLang="ko-KR" dirty="0"/>
              <a:t>Increase compressor </a:t>
            </a:r>
            <a:r>
              <a:rPr lang="en-US" altLang="ko-KR" dirty="0" smtClean="0"/>
              <a:t>work</a:t>
            </a:r>
          </a:p>
        </p:txBody>
      </p:sp>
      <p:graphicFrame>
        <p:nvGraphicFramePr>
          <p:cNvPr id="34818" name="Object 12"/>
          <p:cNvGraphicFramePr>
            <a:graphicFrameLocks noChangeAspect="1"/>
          </p:cNvGraphicFramePr>
          <p:nvPr/>
        </p:nvGraphicFramePr>
        <p:xfrm>
          <a:off x="5308600" y="2412986"/>
          <a:ext cx="16954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" name="Equation" r:id="rId3" imgW="685800" imgH="241200" progId="Equation.DSMT4">
                  <p:embed/>
                </p:oleObj>
              </mc:Choice>
              <mc:Fallback>
                <p:oleObj name="Equation" r:id="rId3" imgW="685800" imgH="241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2412986"/>
                        <a:ext cx="169545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13"/>
          <p:cNvGraphicFramePr>
            <a:graphicFrameLocks noChangeAspect="1"/>
          </p:cNvGraphicFramePr>
          <p:nvPr/>
        </p:nvGraphicFramePr>
        <p:xfrm>
          <a:off x="5308600" y="3530586"/>
          <a:ext cx="17002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" name="Equation" r:id="rId5" imgW="660240" imgH="215640" progId="Equation.DSMT4">
                  <p:embed/>
                </p:oleObj>
              </mc:Choice>
              <mc:Fallback>
                <p:oleObj name="Equation" r:id="rId5" imgW="660240" imgH="215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8600" y="3530586"/>
                        <a:ext cx="17002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3" name="AutoShape 36"/>
          <p:cNvSpPr>
            <a:spLocks noChangeArrowheads="1"/>
          </p:cNvSpPr>
          <p:nvPr/>
        </p:nvSpPr>
        <p:spPr bwMode="auto">
          <a:xfrm>
            <a:off x="5969000" y="3105136"/>
            <a:ext cx="546100" cy="444500"/>
          </a:xfrm>
          <a:prstGeom prst="down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835025" y="2095487"/>
            <a:ext cx="3711575" cy="2713038"/>
            <a:chOff x="526" y="1772"/>
            <a:chExt cx="2338" cy="1709"/>
          </a:xfrm>
        </p:grpSpPr>
        <p:sp>
          <p:nvSpPr>
            <p:cNvPr id="34825" name="Line 8"/>
            <p:cNvSpPr>
              <a:spLocks noChangeShapeType="1"/>
            </p:cNvSpPr>
            <p:nvPr/>
          </p:nvSpPr>
          <p:spPr bwMode="auto">
            <a:xfrm>
              <a:off x="734" y="1772"/>
              <a:ext cx="0" cy="1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26" name="Text Box 10"/>
            <p:cNvSpPr txBox="1">
              <a:spLocks noChangeArrowheads="1"/>
            </p:cNvSpPr>
            <p:nvPr/>
          </p:nvSpPr>
          <p:spPr bwMode="auto">
            <a:xfrm rot="10800000">
              <a:off x="526" y="1972"/>
              <a:ext cx="270" cy="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/>
                <a:t>Pressure,</a:t>
              </a:r>
              <a:r>
                <a:rPr lang="en-US" altLang="ko-KR" sz="1600" dirty="0"/>
                <a:t> </a:t>
              </a:r>
              <a:r>
                <a:rPr lang="en-US" altLang="ko-KR" sz="1400" dirty="0" err="1"/>
                <a:t>kPa</a:t>
              </a:r>
              <a:endParaRPr lang="en-US" altLang="ko-KR" sz="1400" dirty="0"/>
            </a:p>
          </p:txBody>
        </p:sp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1305" y="3287"/>
              <a:ext cx="97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 smtClean="0"/>
                <a:t>Enthalpy, kJ/kg</a:t>
              </a:r>
              <a:endParaRPr lang="en-US" altLang="ko-KR" sz="1400" dirty="0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066" y="2389"/>
              <a:ext cx="1378" cy="455"/>
              <a:chOff x="3638" y="2057"/>
              <a:chExt cx="1548" cy="509"/>
            </a:xfrm>
          </p:grpSpPr>
          <p:sp>
            <p:nvSpPr>
              <p:cNvPr id="34848" name="Line 15"/>
              <p:cNvSpPr>
                <a:spLocks noChangeShapeType="1"/>
              </p:cNvSpPr>
              <p:nvPr/>
            </p:nvSpPr>
            <p:spPr bwMode="auto">
              <a:xfrm>
                <a:off x="3638" y="2057"/>
                <a:ext cx="15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849" name="Line 16"/>
              <p:cNvSpPr>
                <a:spLocks noChangeShapeType="1"/>
              </p:cNvSpPr>
              <p:nvPr/>
            </p:nvSpPr>
            <p:spPr bwMode="auto">
              <a:xfrm>
                <a:off x="3644" y="2057"/>
                <a:ext cx="0" cy="4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850" name="Line 17"/>
              <p:cNvSpPr>
                <a:spLocks noChangeShapeType="1"/>
              </p:cNvSpPr>
              <p:nvPr/>
            </p:nvSpPr>
            <p:spPr bwMode="auto">
              <a:xfrm>
                <a:off x="3644" y="2553"/>
                <a:ext cx="11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4851" name="Freeform 18"/>
              <p:cNvSpPr>
                <a:spLocks/>
              </p:cNvSpPr>
              <p:nvPr/>
            </p:nvSpPr>
            <p:spPr bwMode="auto">
              <a:xfrm>
                <a:off x="4775" y="2064"/>
                <a:ext cx="399" cy="502"/>
              </a:xfrm>
              <a:custGeom>
                <a:avLst/>
                <a:gdLst>
                  <a:gd name="T0" fmla="*/ 399 w 520"/>
                  <a:gd name="T1" fmla="*/ 0 h 616"/>
                  <a:gd name="T2" fmla="*/ 172 w 520"/>
                  <a:gd name="T3" fmla="*/ 222 h 616"/>
                  <a:gd name="T4" fmla="*/ 0 w 520"/>
                  <a:gd name="T5" fmla="*/ 502 h 616"/>
                  <a:gd name="T6" fmla="*/ 0 60000 65536"/>
                  <a:gd name="T7" fmla="*/ 0 60000 65536"/>
                  <a:gd name="T8" fmla="*/ 0 60000 65536"/>
                  <a:gd name="T9" fmla="*/ 0 w 520"/>
                  <a:gd name="T10" fmla="*/ 0 h 616"/>
                  <a:gd name="T11" fmla="*/ 520 w 520"/>
                  <a:gd name="T12" fmla="*/ 616 h 6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0" h="616">
                    <a:moveTo>
                      <a:pt x="520" y="0"/>
                    </a:moveTo>
                    <a:cubicBezTo>
                      <a:pt x="415" y="84"/>
                      <a:pt x="311" y="169"/>
                      <a:pt x="224" y="272"/>
                    </a:cubicBezTo>
                    <a:cubicBezTo>
                      <a:pt x="137" y="375"/>
                      <a:pt x="21" y="524"/>
                      <a:pt x="0" y="6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34829" name="Text Box 19"/>
            <p:cNvSpPr txBox="1">
              <a:spLocks noChangeArrowheads="1"/>
            </p:cNvSpPr>
            <p:nvPr/>
          </p:nvSpPr>
          <p:spPr bwMode="auto">
            <a:xfrm>
              <a:off x="769" y="2202"/>
              <a:ext cx="1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4</a:t>
              </a:r>
            </a:p>
          </p:txBody>
        </p:sp>
        <p:sp>
          <p:nvSpPr>
            <p:cNvPr id="34830" name="Text Box 20"/>
            <p:cNvSpPr txBox="1">
              <a:spLocks noChangeArrowheads="1"/>
            </p:cNvSpPr>
            <p:nvPr/>
          </p:nvSpPr>
          <p:spPr bwMode="auto">
            <a:xfrm>
              <a:off x="967" y="2195"/>
              <a:ext cx="1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34831" name="Text Box 21"/>
            <p:cNvSpPr txBox="1">
              <a:spLocks noChangeArrowheads="1"/>
            </p:cNvSpPr>
            <p:nvPr/>
          </p:nvSpPr>
          <p:spPr bwMode="auto">
            <a:xfrm>
              <a:off x="2640" y="2197"/>
              <a:ext cx="1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  <p:sp>
          <p:nvSpPr>
            <p:cNvPr id="34832" name="Text Box 22"/>
            <p:cNvSpPr txBox="1">
              <a:spLocks noChangeArrowheads="1"/>
            </p:cNvSpPr>
            <p:nvPr/>
          </p:nvSpPr>
          <p:spPr bwMode="auto">
            <a:xfrm>
              <a:off x="2191" y="2836"/>
              <a:ext cx="1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1</a:t>
              </a:r>
            </a:p>
          </p:txBody>
        </p:sp>
        <p:sp>
          <p:nvSpPr>
            <p:cNvPr id="34833" name="Line 23"/>
            <p:cNvSpPr>
              <a:spLocks noChangeShapeType="1"/>
            </p:cNvSpPr>
            <p:nvPr/>
          </p:nvSpPr>
          <p:spPr bwMode="auto">
            <a:xfrm flipH="1">
              <a:off x="920" y="2390"/>
              <a:ext cx="1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34" name="Line 24"/>
            <p:cNvSpPr>
              <a:spLocks noChangeShapeType="1"/>
            </p:cNvSpPr>
            <p:nvPr/>
          </p:nvSpPr>
          <p:spPr bwMode="auto">
            <a:xfrm flipH="1">
              <a:off x="920" y="2834"/>
              <a:ext cx="1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34835" name="AutoShape 25"/>
            <p:cNvCxnSpPr>
              <a:cxnSpLocks noChangeShapeType="1"/>
              <a:stCxn id="34833" idx="1"/>
              <a:endCxn id="34834" idx="1"/>
            </p:cNvCxnSpPr>
            <p:nvPr/>
          </p:nvCxnSpPr>
          <p:spPr bwMode="auto">
            <a:xfrm>
              <a:off x="921" y="2390"/>
              <a:ext cx="0" cy="4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4836" name="Line 26"/>
            <p:cNvSpPr>
              <a:spLocks noChangeShapeType="1"/>
            </p:cNvSpPr>
            <p:nvPr/>
          </p:nvSpPr>
          <p:spPr bwMode="auto">
            <a:xfrm flipH="1">
              <a:off x="2084" y="2834"/>
              <a:ext cx="1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37" name="Line 27"/>
            <p:cNvSpPr>
              <a:spLocks noChangeShapeType="1"/>
            </p:cNvSpPr>
            <p:nvPr/>
          </p:nvSpPr>
          <p:spPr bwMode="auto">
            <a:xfrm flipH="1">
              <a:off x="2426" y="2390"/>
              <a:ext cx="2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38" name="Freeform 28"/>
            <p:cNvSpPr>
              <a:spLocks/>
            </p:cNvSpPr>
            <p:nvPr/>
          </p:nvSpPr>
          <p:spPr bwMode="auto">
            <a:xfrm>
              <a:off x="2229" y="2396"/>
              <a:ext cx="475" cy="434"/>
            </a:xfrm>
            <a:custGeom>
              <a:avLst/>
              <a:gdLst>
                <a:gd name="T0" fmla="*/ 475 w 534"/>
                <a:gd name="T1" fmla="*/ 0 h 486"/>
                <a:gd name="T2" fmla="*/ 213 w 534"/>
                <a:gd name="T3" fmla="*/ 198 h 486"/>
                <a:gd name="T4" fmla="*/ 0 w 534"/>
                <a:gd name="T5" fmla="*/ 434 h 486"/>
                <a:gd name="T6" fmla="*/ 0 60000 65536"/>
                <a:gd name="T7" fmla="*/ 0 60000 65536"/>
                <a:gd name="T8" fmla="*/ 0 60000 65536"/>
                <a:gd name="T9" fmla="*/ 0 w 534"/>
                <a:gd name="T10" fmla="*/ 0 h 486"/>
                <a:gd name="T11" fmla="*/ 534 w 534"/>
                <a:gd name="T12" fmla="*/ 486 h 4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4" h="486">
                  <a:moveTo>
                    <a:pt x="534" y="0"/>
                  </a:moveTo>
                  <a:cubicBezTo>
                    <a:pt x="431" y="70"/>
                    <a:pt x="329" y="141"/>
                    <a:pt x="240" y="222"/>
                  </a:cubicBezTo>
                  <a:cubicBezTo>
                    <a:pt x="151" y="303"/>
                    <a:pt x="56" y="417"/>
                    <a:pt x="0" y="4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39" name="Text Box 29"/>
            <p:cNvSpPr txBox="1">
              <a:spLocks noChangeArrowheads="1"/>
            </p:cNvSpPr>
            <p:nvPr/>
          </p:nvSpPr>
          <p:spPr bwMode="auto">
            <a:xfrm>
              <a:off x="738" y="2840"/>
              <a:ext cx="16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5</a:t>
              </a:r>
            </a:p>
          </p:txBody>
        </p:sp>
        <p:sp>
          <p:nvSpPr>
            <p:cNvPr id="34840" name="Text Box 30"/>
            <p:cNvSpPr txBox="1">
              <a:spLocks noChangeArrowheads="1"/>
            </p:cNvSpPr>
            <p:nvPr/>
          </p:nvSpPr>
          <p:spPr bwMode="auto">
            <a:xfrm>
              <a:off x="2031" y="2835"/>
              <a:ext cx="1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6</a:t>
              </a:r>
            </a:p>
          </p:txBody>
        </p:sp>
        <p:sp>
          <p:nvSpPr>
            <p:cNvPr id="34841" name="Text Box 31"/>
            <p:cNvSpPr txBox="1">
              <a:spLocks noChangeArrowheads="1"/>
            </p:cNvSpPr>
            <p:nvPr/>
          </p:nvSpPr>
          <p:spPr bwMode="auto">
            <a:xfrm>
              <a:off x="2333" y="2197"/>
              <a:ext cx="200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 smtClean="0"/>
                <a:t>2’</a:t>
              </a:r>
              <a:endParaRPr lang="en-US" altLang="ko-KR" sz="1600" dirty="0"/>
            </a:p>
          </p:txBody>
        </p:sp>
        <p:sp>
          <p:nvSpPr>
            <p:cNvPr id="34842" name="Text Box 32"/>
            <p:cNvSpPr txBox="1">
              <a:spLocks noChangeArrowheads="1"/>
            </p:cNvSpPr>
            <p:nvPr/>
          </p:nvSpPr>
          <p:spPr bwMode="auto">
            <a:xfrm>
              <a:off x="988" y="2861"/>
              <a:ext cx="20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 smtClean="0"/>
                <a:t>4’</a:t>
              </a:r>
              <a:endParaRPr lang="en-US" altLang="ko-KR" sz="1600" dirty="0"/>
            </a:p>
          </p:txBody>
        </p:sp>
        <p:sp>
          <p:nvSpPr>
            <p:cNvPr id="34843" name="Line 2"/>
            <p:cNvSpPr>
              <a:spLocks noChangeShapeType="1"/>
            </p:cNvSpPr>
            <p:nvPr/>
          </p:nvSpPr>
          <p:spPr bwMode="auto">
            <a:xfrm>
              <a:off x="2080" y="2824"/>
              <a:ext cx="0" cy="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44" name="Line 3"/>
            <p:cNvSpPr>
              <a:spLocks noChangeShapeType="1"/>
            </p:cNvSpPr>
            <p:nvPr/>
          </p:nvSpPr>
          <p:spPr bwMode="auto">
            <a:xfrm>
              <a:off x="2232" y="2824"/>
              <a:ext cx="0" cy="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45" name="Line 4"/>
            <p:cNvSpPr>
              <a:spLocks noChangeShapeType="1"/>
            </p:cNvSpPr>
            <p:nvPr/>
          </p:nvSpPr>
          <p:spPr bwMode="auto">
            <a:xfrm>
              <a:off x="736" y="3288"/>
              <a:ext cx="21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46" name="Line 6"/>
            <p:cNvSpPr>
              <a:spLocks noChangeShapeType="1"/>
            </p:cNvSpPr>
            <p:nvPr/>
          </p:nvSpPr>
          <p:spPr bwMode="auto">
            <a:xfrm>
              <a:off x="2712" y="2400"/>
              <a:ext cx="0" cy="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4847" name="Freeform 13"/>
            <p:cNvSpPr>
              <a:spLocks/>
            </p:cNvSpPr>
            <p:nvPr/>
          </p:nvSpPr>
          <p:spPr bwMode="auto">
            <a:xfrm>
              <a:off x="864" y="1973"/>
              <a:ext cx="1264" cy="1101"/>
            </a:xfrm>
            <a:custGeom>
              <a:avLst/>
              <a:gdLst>
                <a:gd name="T0" fmla="*/ 0 w 1407"/>
                <a:gd name="T1" fmla="*/ 1101 h 1152"/>
                <a:gd name="T2" fmla="*/ 158 w 1407"/>
                <a:gd name="T3" fmla="*/ 505 h 1152"/>
                <a:gd name="T4" fmla="*/ 395 w 1407"/>
                <a:gd name="T5" fmla="*/ 168 h 1152"/>
                <a:gd name="T6" fmla="*/ 683 w 1407"/>
                <a:gd name="T7" fmla="*/ 23 h 1152"/>
                <a:gd name="T8" fmla="*/ 934 w 1407"/>
                <a:gd name="T9" fmla="*/ 31 h 1152"/>
                <a:gd name="T10" fmla="*/ 1121 w 1407"/>
                <a:gd name="T11" fmla="*/ 153 h 1152"/>
                <a:gd name="T12" fmla="*/ 1229 w 1407"/>
                <a:gd name="T13" fmla="*/ 390 h 1152"/>
                <a:gd name="T14" fmla="*/ 1251 w 1407"/>
                <a:gd name="T15" fmla="*/ 680 h 1152"/>
                <a:gd name="T16" fmla="*/ 1150 w 1407"/>
                <a:gd name="T17" fmla="*/ 1078 h 1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7"/>
                <a:gd name="T28" fmla="*/ 0 h 1152"/>
                <a:gd name="T29" fmla="*/ 1407 w 1407"/>
                <a:gd name="T30" fmla="*/ 1152 h 1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7" h="1152">
                  <a:moveTo>
                    <a:pt x="0" y="1152"/>
                  </a:moveTo>
                  <a:cubicBezTo>
                    <a:pt x="51" y="921"/>
                    <a:pt x="103" y="691"/>
                    <a:pt x="176" y="528"/>
                  </a:cubicBezTo>
                  <a:cubicBezTo>
                    <a:pt x="249" y="365"/>
                    <a:pt x="343" y="260"/>
                    <a:pt x="440" y="176"/>
                  </a:cubicBezTo>
                  <a:cubicBezTo>
                    <a:pt x="537" y="92"/>
                    <a:pt x="660" y="48"/>
                    <a:pt x="760" y="24"/>
                  </a:cubicBezTo>
                  <a:cubicBezTo>
                    <a:pt x="860" y="0"/>
                    <a:pt x="959" y="9"/>
                    <a:pt x="1040" y="32"/>
                  </a:cubicBezTo>
                  <a:cubicBezTo>
                    <a:pt x="1121" y="55"/>
                    <a:pt x="1193" y="97"/>
                    <a:pt x="1248" y="160"/>
                  </a:cubicBezTo>
                  <a:cubicBezTo>
                    <a:pt x="1303" y="223"/>
                    <a:pt x="1344" y="316"/>
                    <a:pt x="1368" y="408"/>
                  </a:cubicBezTo>
                  <a:cubicBezTo>
                    <a:pt x="1392" y="500"/>
                    <a:pt x="1407" y="592"/>
                    <a:pt x="1392" y="712"/>
                  </a:cubicBezTo>
                  <a:cubicBezTo>
                    <a:pt x="1377" y="832"/>
                    <a:pt x="1311" y="1035"/>
                    <a:pt x="1280" y="1128"/>
                  </a:cubicBezTo>
                </a:path>
              </a:pathLst>
            </a:custGeom>
            <a:noFill/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8" name="제목 3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/>
              <a:t>Liquid line – suction line heat exchange</a:t>
            </a:r>
            <a:endParaRPr lang="ko-KR" altLang="en-US" sz="2800" dirty="0"/>
          </a:p>
        </p:txBody>
      </p:sp>
      <p:sp>
        <p:nvSpPr>
          <p:cNvPr id="39" name="텍스트 개체 틀 3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altLang="ko-KR" dirty="0" smtClean="0"/>
              <a:t>Disadvantage</a:t>
            </a:r>
            <a:endParaRPr lang="en-US" altLang="ko-KR" dirty="0"/>
          </a:p>
        </p:txBody>
      </p:sp>
      <p:sp>
        <p:nvSpPr>
          <p:cNvPr id="40" name="직사각형 39"/>
          <p:cNvSpPr/>
          <p:nvPr/>
        </p:nvSpPr>
        <p:spPr>
          <a:xfrm>
            <a:off x="1131773" y="5202808"/>
            <a:ext cx="50118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anchor="ctr" anchorCtr="0">
            <a:normAutofit/>
          </a:bodyPr>
          <a:lstStyle/>
          <a:p>
            <a:pPr marL="457200" indent="-457200" algn="just">
              <a:spcBef>
                <a:spcPct val="50000"/>
              </a:spcBef>
              <a:buFont typeface="+mj-lt"/>
              <a:buAutoNum type="arabicPeriod" startAt="2"/>
            </a:pPr>
            <a:r>
              <a:rPr lang="en-US" altLang="ko-KR" dirty="0" smtClean="0"/>
              <a:t>Additional cost of heat exchanger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Actual vapor-compression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81025" y="2285992"/>
            <a:ext cx="4495800" cy="3111500"/>
            <a:chOff x="336" y="1592"/>
            <a:chExt cx="2832" cy="1960"/>
          </a:xfrm>
        </p:grpSpPr>
        <p:sp>
          <p:nvSpPr>
            <p:cNvPr id="2069" name="Line 21"/>
            <p:cNvSpPr>
              <a:spLocks noChangeShapeType="1"/>
            </p:cNvSpPr>
            <p:nvPr/>
          </p:nvSpPr>
          <p:spPr bwMode="auto">
            <a:xfrm>
              <a:off x="488" y="2631"/>
              <a:ext cx="0" cy="55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0" name="Line 22"/>
            <p:cNvSpPr>
              <a:spLocks noChangeShapeType="1"/>
            </p:cNvSpPr>
            <p:nvPr/>
          </p:nvSpPr>
          <p:spPr bwMode="auto">
            <a:xfrm flipV="1">
              <a:off x="2522" y="2069"/>
              <a:ext cx="0" cy="46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>
              <a:off x="2136" y="2403"/>
              <a:ext cx="310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 flipV="1">
              <a:off x="2136" y="2482"/>
              <a:ext cx="0" cy="69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2438" y="2399"/>
              <a:ext cx="0" cy="14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2426" y="2497"/>
              <a:ext cx="30" cy="87"/>
            </a:xfrm>
            <a:prstGeom prst="rect">
              <a:avLst/>
            </a:prstGeom>
            <a:gradFill rotWithShape="0">
              <a:gsLst>
                <a:gs pos="0">
                  <a:srgbClr val="4D4D4D"/>
                </a:gs>
                <a:gs pos="50000">
                  <a:srgbClr val="FFFFFF"/>
                </a:gs>
                <a:gs pos="100000">
                  <a:srgbClr val="4D4D4D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2506" y="2497"/>
              <a:ext cx="31" cy="87"/>
            </a:xfrm>
            <a:prstGeom prst="rect">
              <a:avLst/>
            </a:prstGeom>
            <a:gradFill rotWithShape="0">
              <a:gsLst>
                <a:gs pos="0">
                  <a:srgbClr val="4D4D4D"/>
                </a:gs>
                <a:gs pos="50000">
                  <a:srgbClr val="FFFFFF"/>
                </a:gs>
                <a:gs pos="100000">
                  <a:srgbClr val="4D4D4D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2334" y="2548"/>
              <a:ext cx="306" cy="362"/>
              <a:chOff x="3744" y="2400"/>
              <a:chExt cx="480" cy="648"/>
            </a:xfrm>
          </p:grpSpPr>
          <p:sp>
            <p:nvSpPr>
              <p:cNvPr id="2119" name="Rectangle 29"/>
              <p:cNvSpPr>
                <a:spLocks noChangeArrowheads="1"/>
              </p:cNvSpPr>
              <p:nvPr/>
            </p:nvSpPr>
            <p:spPr bwMode="auto">
              <a:xfrm>
                <a:off x="3792" y="2688"/>
                <a:ext cx="384" cy="36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20" name="Rectangle 30"/>
              <p:cNvSpPr>
                <a:spLocks noChangeArrowheads="1"/>
              </p:cNvSpPr>
              <p:nvPr/>
            </p:nvSpPr>
            <p:spPr bwMode="auto">
              <a:xfrm>
                <a:off x="3744" y="2715"/>
                <a:ext cx="480" cy="45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21" name="AutoShape 31"/>
              <p:cNvSpPr>
                <a:spLocks noChangeArrowheads="1"/>
              </p:cNvSpPr>
              <p:nvPr/>
            </p:nvSpPr>
            <p:spPr bwMode="auto">
              <a:xfrm rot="-5400000">
                <a:off x="3826" y="2366"/>
                <a:ext cx="315" cy="384"/>
              </a:xfrm>
              <a:prstGeom prst="flowChartDelay">
                <a:avLst/>
              </a:prstGeom>
              <a:gradFill rotWithShape="0">
                <a:gsLst>
                  <a:gs pos="0">
                    <a:srgbClr val="4D4D4D"/>
                  </a:gs>
                  <a:gs pos="50000">
                    <a:srgbClr val="FFFFFF"/>
                  </a:gs>
                  <a:gs pos="100000">
                    <a:srgbClr val="4D4D4D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2077" name="Rectangle 32"/>
            <p:cNvSpPr>
              <a:spLocks noChangeArrowheads="1"/>
            </p:cNvSpPr>
            <p:nvPr/>
          </p:nvSpPr>
          <p:spPr bwMode="auto">
            <a:xfrm>
              <a:off x="916" y="1996"/>
              <a:ext cx="1051" cy="145"/>
            </a:xfrm>
            <a:prstGeom prst="rect">
              <a:avLst/>
            </a:prstGeom>
            <a:gradFill rotWithShape="0">
              <a:gsLst>
                <a:gs pos="0">
                  <a:srgbClr val="5F5F5F"/>
                </a:gs>
                <a:gs pos="50000">
                  <a:srgbClr val="FFFFFF"/>
                </a:gs>
                <a:gs pos="100000">
                  <a:srgbClr val="5F5F5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2078" name="AutoShape 33"/>
            <p:cNvCxnSpPr>
              <a:cxnSpLocks noChangeShapeType="1"/>
            </p:cNvCxnSpPr>
            <p:nvPr/>
          </p:nvCxnSpPr>
          <p:spPr bwMode="auto">
            <a:xfrm>
              <a:off x="729" y="2068"/>
              <a:ext cx="522" cy="0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079" name="AutoShape 34"/>
            <p:cNvCxnSpPr>
              <a:cxnSpLocks noChangeShapeType="1"/>
            </p:cNvCxnSpPr>
            <p:nvPr/>
          </p:nvCxnSpPr>
          <p:spPr bwMode="auto">
            <a:xfrm>
              <a:off x="1614" y="2066"/>
              <a:ext cx="522" cy="0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080" name="Line 35"/>
            <p:cNvSpPr>
              <a:spLocks noChangeShapeType="1"/>
            </p:cNvSpPr>
            <p:nvPr/>
          </p:nvSpPr>
          <p:spPr bwMode="auto">
            <a:xfrm rot="8400000" flipV="1">
              <a:off x="1279" y="2025"/>
              <a:ext cx="43" cy="8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1" name="Line 36"/>
            <p:cNvSpPr>
              <a:spLocks noChangeShapeType="1"/>
            </p:cNvSpPr>
            <p:nvPr/>
          </p:nvSpPr>
          <p:spPr bwMode="auto">
            <a:xfrm flipV="1">
              <a:off x="1322" y="2025"/>
              <a:ext cx="43" cy="8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2" name="Line 37"/>
            <p:cNvSpPr>
              <a:spLocks noChangeShapeType="1"/>
            </p:cNvSpPr>
            <p:nvPr/>
          </p:nvSpPr>
          <p:spPr bwMode="auto">
            <a:xfrm flipV="1">
              <a:off x="1410" y="2025"/>
              <a:ext cx="42" cy="8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3" name="Line 38"/>
            <p:cNvSpPr>
              <a:spLocks noChangeShapeType="1"/>
            </p:cNvSpPr>
            <p:nvPr/>
          </p:nvSpPr>
          <p:spPr bwMode="auto">
            <a:xfrm flipV="1">
              <a:off x="1251" y="2025"/>
              <a:ext cx="26" cy="4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4" name="Line 39"/>
            <p:cNvSpPr>
              <a:spLocks noChangeShapeType="1"/>
            </p:cNvSpPr>
            <p:nvPr/>
          </p:nvSpPr>
          <p:spPr bwMode="auto">
            <a:xfrm flipV="1">
              <a:off x="1501" y="2025"/>
              <a:ext cx="42" cy="8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5" name="Line 40"/>
            <p:cNvSpPr>
              <a:spLocks noChangeShapeType="1"/>
            </p:cNvSpPr>
            <p:nvPr/>
          </p:nvSpPr>
          <p:spPr bwMode="auto">
            <a:xfrm rot="8400000" flipV="1">
              <a:off x="1366" y="2026"/>
              <a:ext cx="42" cy="8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6" name="Line 41"/>
            <p:cNvSpPr>
              <a:spLocks noChangeShapeType="1"/>
            </p:cNvSpPr>
            <p:nvPr/>
          </p:nvSpPr>
          <p:spPr bwMode="auto">
            <a:xfrm rot="8400000" flipV="1">
              <a:off x="1543" y="2025"/>
              <a:ext cx="43" cy="8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7" name="Line 42"/>
            <p:cNvSpPr>
              <a:spLocks noChangeShapeType="1"/>
            </p:cNvSpPr>
            <p:nvPr/>
          </p:nvSpPr>
          <p:spPr bwMode="auto">
            <a:xfrm rot="8400000" flipV="1">
              <a:off x="1455" y="2026"/>
              <a:ext cx="42" cy="8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8" name="Line 43"/>
            <p:cNvSpPr>
              <a:spLocks noChangeShapeType="1"/>
            </p:cNvSpPr>
            <p:nvPr/>
          </p:nvSpPr>
          <p:spPr bwMode="auto">
            <a:xfrm flipV="1">
              <a:off x="1590" y="2067"/>
              <a:ext cx="27" cy="4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89" name="Rectangle 44"/>
            <p:cNvSpPr>
              <a:spLocks noChangeArrowheads="1"/>
            </p:cNvSpPr>
            <p:nvPr/>
          </p:nvSpPr>
          <p:spPr bwMode="auto">
            <a:xfrm>
              <a:off x="916" y="3099"/>
              <a:ext cx="1050" cy="145"/>
            </a:xfrm>
            <a:prstGeom prst="rect">
              <a:avLst/>
            </a:prstGeom>
            <a:gradFill rotWithShape="0">
              <a:gsLst>
                <a:gs pos="0">
                  <a:srgbClr val="5F5F5F"/>
                </a:gs>
                <a:gs pos="50000">
                  <a:srgbClr val="FFFFFF"/>
                </a:gs>
                <a:gs pos="100000">
                  <a:srgbClr val="5F5F5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cxnSp>
          <p:nvCxnSpPr>
            <p:cNvPr id="2090" name="AutoShape 45"/>
            <p:cNvCxnSpPr>
              <a:cxnSpLocks noChangeShapeType="1"/>
            </p:cNvCxnSpPr>
            <p:nvPr/>
          </p:nvCxnSpPr>
          <p:spPr bwMode="auto">
            <a:xfrm>
              <a:off x="729" y="3171"/>
              <a:ext cx="523" cy="0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091" name="AutoShape 46"/>
            <p:cNvCxnSpPr>
              <a:cxnSpLocks noChangeShapeType="1"/>
            </p:cNvCxnSpPr>
            <p:nvPr/>
          </p:nvCxnSpPr>
          <p:spPr bwMode="auto">
            <a:xfrm>
              <a:off x="1613" y="3169"/>
              <a:ext cx="523" cy="0"/>
            </a:xfrm>
            <a:prstGeom prst="straightConnector1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092" name="Line 47"/>
            <p:cNvSpPr>
              <a:spLocks noChangeShapeType="1"/>
            </p:cNvSpPr>
            <p:nvPr/>
          </p:nvSpPr>
          <p:spPr bwMode="auto">
            <a:xfrm rot="8400000" flipV="1">
              <a:off x="1280" y="3129"/>
              <a:ext cx="42" cy="8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3" name="Line 48"/>
            <p:cNvSpPr>
              <a:spLocks noChangeShapeType="1"/>
            </p:cNvSpPr>
            <p:nvPr/>
          </p:nvSpPr>
          <p:spPr bwMode="auto">
            <a:xfrm flipV="1">
              <a:off x="1322" y="3129"/>
              <a:ext cx="43" cy="8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4" name="Line 49"/>
            <p:cNvSpPr>
              <a:spLocks noChangeShapeType="1"/>
            </p:cNvSpPr>
            <p:nvPr/>
          </p:nvSpPr>
          <p:spPr bwMode="auto">
            <a:xfrm flipV="1">
              <a:off x="1410" y="3129"/>
              <a:ext cx="42" cy="8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5" name="Line 50"/>
            <p:cNvSpPr>
              <a:spLocks noChangeShapeType="1"/>
            </p:cNvSpPr>
            <p:nvPr/>
          </p:nvSpPr>
          <p:spPr bwMode="auto">
            <a:xfrm flipV="1">
              <a:off x="1251" y="3129"/>
              <a:ext cx="26" cy="4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6" name="Line 51"/>
            <p:cNvSpPr>
              <a:spLocks noChangeShapeType="1"/>
            </p:cNvSpPr>
            <p:nvPr/>
          </p:nvSpPr>
          <p:spPr bwMode="auto">
            <a:xfrm flipV="1">
              <a:off x="1501" y="3129"/>
              <a:ext cx="42" cy="8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7" name="Line 52"/>
            <p:cNvSpPr>
              <a:spLocks noChangeShapeType="1"/>
            </p:cNvSpPr>
            <p:nvPr/>
          </p:nvSpPr>
          <p:spPr bwMode="auto">
            <a:xfrm rot="8400000" flipV="1">
              <a:off x="1366" y="3129"/>
              <a:ext cx="42" cy="8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8" name="Line 53"/>
            <p:cNvSpPr>
              <a:spLocks noChangeShapeType="1"/>
            </p:cNvSpPr>
            <p:nvPr/>
          </p:nvSpPr>
          <p:spPr bwMode="auto">
            <a:xfrm rot="8400000" flipV="1">
              <a:off x="1543" y="3129"/>
              <a:ext cx="43" cy="8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99" name="Line 54"/>
            <p:cNvSpPr>
              <a:spLocks noChangeShapeType="1"/>
            </p:cNvSpPr>
            <p:nvPr/>
          </p:nvSpPr>
          <p:spPr bwMode="auto">
            <a:xfrm rot="8400000" flipV="1">
              <a:off x="1455" y="3129"/>
              <a:ext cx="42" cy="8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0" name="Line 55"/>
            <p:cNvSpPr>
              <a:spLocks noChangeShapeType="1"/>
            </p:cNvSpPr>
            <p:nvPr/>
          </p:nvSpPr>
          <p:spPr bwMode="auto">
            <a:xfrm flipV="1">
              <a:off x="1591" y="3170"/>
              <a:ext cx="26" cy="4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1" name="Line 56"/>
            <p:cNvSpPr>
              <a:spLocks noChangeShapeType="1"/>
            </p:cNvSpPr>
            <p:nvPr/>
          </p:nvSpPr>
          <p:spPr bwMode="auto">
            <a:xfrm flipV="1">
              <a:off x="2136" y="2395"/>
              <a:ext cx="0" cy="8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2" name="Line 57"/>
            <p:cNvSpPr>
              <a:spLocks noChangeShapeType="1"/>
            </p:cNvSpPr>
            <p:nvPr/>
          </p:nvSpPr>
          <p:spPr bwMode="auto">
            <a:xfrm>
              <a:off x="2074" y="2065"/>
              <a:ext cx="459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3" name="Line 58"/>
            <p:cNvSpPr>
              <a:spLocks noChangeShapeType="1"/>
            </p:cNvSpPr>
            <p:nvPr/>
          </p:nvSpPr>
          <p:spPr bwMode="auto">
            <a:xfrm flipH="1">
              <a:off x="358" y="2069"/>
              <a:ext cx="42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4" name="Line 59"/>
            <p:cNvSpPr>
              <a:spLocks noChangeShapeType="1"/>
            </p:cNvSpPr>
            <p:nvPr/>
          </p:nvSpPr>
          <p:spPr bwMode="auto">
            <a:xfrm>
              <a:off x="362" y="2061"/>
              <a:ext cx="0" cy="49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05" name="Text Box 60"/>
            <p:cNvSpPr txBox="1">
              <a:spLocks noChangeArrowheads="1"/>
            </p:cNvSpPr>
            <p:nvPr/>
          </p:nvSpPr>
          <p:spPr bwMode="auto">
            <a:xfrm>
              <a:off x="2208" y="2984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Compressor</a:t>
              </a:r>
            </a:p>
          </p:txBody>
        </p:sp>
        <p:sp>
          <p:nvSpPr>
            <p:cNvPr id="2106" name="Text Box 61"/>
            <p:cNvSpPr txBox="1">
              <a:spLocks noChangeArrowheads="1"/>
            </p:cNvSpPr>
            <p:nvPr/>
          </p:nvSpPr>
          <p:spPr bwMode="auto">
            <a:xfrm>
              <a:off x="960" y="3340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Evaporator</a:t>
              </a:r>
            </a:p>
          </p:txBody>
        </p:sp>
        <p:sp>
          <p:nvSpPr>
            <p:cNvPr id="2107" name="Text Box 62"/>
            <p:cNvSpPr txBox="1">
              <a:spLocks noChangeArrowheads="1"/>
            </p:cNvSpPr>
            <p:nvPr/>
          </p:nvSpPr>
          <p:spPr bwMode="auto">
            <a:xfrm>
              <a:off x="1008" y="1592"/>
              <a:ext cx="9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Condenser</a:t>
              </a:r>
            </a:p>
          </p:txBody>
        </p:sp>
        <p:sp>
          <p:nvSpPr>
            <p:cNvPr id="2108" name="AutoShape 63"/>
            <p:cNvSpPr>
              <a:spLocks noChangeArrowheads="1"/>
            </p:cNvSpPr>
            <p:nvPr/>
          </p:nvSpPr>
          <p:spPr bwMode="auto">
            <a:xfrm rot="5400000">
              <a:off x="216" y="2524"/>
              <a:ext cx="408" cy="168"/>
            </a:xfrm>
            <a:custGeom>
              <a:avLst/>
              <a:gdLst>
                <a:gd name="T0" fmla="*/ 7 w 21600"/>
                <a:gd name="T1" fmla="*/ 1 h 21600"/>
                <a:gd name="T2" fmla="*/ 4 w 21600"/>
                <a:gd name="T3" fmla="*/ 1 h 21600"/>
                <a:gd name="T4" fmla="*/ 1 w 21600"/>
                <a:gd name="T5" fmla="*/ 1 h 21600"/>
                <a:gd name="T6" fmla="*/ 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292929"/>
                </a:gs>
                <a:gs pos="50000">
                  <a:srgbClr val="FFFFFF"/>
                </a:gs>
                <a:gs pos="100000">
                  <a:srgbClr val="29292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109" name="Line 64"/>
            <p:cNvSpPr>
              <a:spLocks noChangeShapeType="1"/>
            </p:cNvSpPr>
            <p:nvPr/>
          </p:nvSpPr>
          <p:spPr bwMode="auto">
            <a:xfrm>
              <a:off x="472" y="3172"/>
              <a:ext cx="288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0" name="Text Box 65"/>
            <p:cNvSpPr txBox="1">
              <a:spLocks noChangeArrowheads="1"/>
            </p:cNvSpPr>
            <p:nvPr/>
          </p:nvSpPr>
          <p:spPr bwMode="auto">
            <a:xfrm>
              <a:off x="576" y="2476"/>
              <a:ext cx="7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Turbine</a:t>
              </a:r>
            </a:p>
          </p:txBody>
        </p:sp>
        <p:sp>
          <p:nvSpPr>
            <p:cNvPr id="2111" name="Line 66"/>
            <p:cNvSpPr>
              <a:spLocks noChangeShapeType="1"/>
            </p:cNvSpPr>
            <p:nvPr/>
          </p:nvSpPr>
          <p:spPr bwMode="auto">
            <a:xfrm>
              <a:off x="2352" y="1968"/>
              <a:ext cx="0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2" name="Line 67"/>
            <p:cNvSpPr>
              <a:spLocks noChangeShapeType="1"/>
            </p:cNvSpPr>
            <p:nvPr/>
          </p:nvSpPr>
          <p:spPr bwMode="auto">
            <a:xfrm>
              <a:off x="672" y="1968"/>
              <a:ext cx="0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3" name="Line 68"/>
            <p:cNvSpPr>
              <a:spLocks noChangeShapeType="1"/>
            </p:cNvSpPr>
            <p:nvPr/>
          </p:nvSpPr>
          <p:spPr bwMode="auto">
            <a:xfrm>
              <a:off x="672" y="3072"/>
              <a:ext cx="0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4" name="Line 69"/>
            <p:cNvSpPr>
              <a:spLocks noChangeShapeType="1"/>
            </p:cNvSpPr>
            <p:nvPr/>
          </p:nvSpPr>
          <p:spPr bwMode="auto">
            <a:xfrm rot="5400000">
              <a:off x="2128" y="2688"/>
              <a:ext cx="0" cy="19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15" name="Text Box 70"/>
            <p:cNvSpPr txBox="1">
              <a:spLocks noChangeArrowheads="1"/>
            </p:cNvSpPr>
            <p:nvPr/>
          </p:nvSpPr>
          <p:spPr bwMode="auto">
            <a:xfrm>
              <a:off x="1872" y="268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1</a:t>
              </a:r>
            </a:p>
          </p:txBody>
        </p:sp>
        <p:sp>
          <p:nvSpPr>
            <p:cNvPr id="2116" name="Text Box 71"/>
            <p:cNvSpPr txBox="1">
              <a:spLocks noChangeArrowheads="1"/>
            </p:cNvSpPr>
            <p:nvPr/>
          </p:nvSpPr>
          <p:spPr bwMode="auto">
            <a:xfrm>
              <a:off x="480" y="17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2117" name="Text Box 72"/>
            <p:cNvSpPr txBox="1">
              <a:spLocks noChangeArrowheads="1"/>
            </p:cNvSpPr>
            <p:nvPr/>
          </p:nvSpPr>
          <p:spPr bwMode="auto">
            <a:xfrm>
              <a:off x="480" y="3168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4</a:t>
              </a:r>
            </a:p>
          </p:txBody>
        </p:sp>
        <p:sp>
          <p:nvSpPr>
            <p:cNvPr id="2118" name="Text Box 73"/>
            <p:cNvSpPr txBox="1">
              <a:spLocks noChangeArrowheads="1"/>
            </p:cNvSpPr>
            <p:nvPr/>
          </p:nvSpPr>
          <p:spPr bwMode="auto">
            <a:xfrm>
              <a:off x="2400" y="177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</p:grpSp>
      <p:grpSp>
        <p:nvGrpSpPr>
          <p:cNvPr id="5" name="Group 80"/>
          <p:cNvGrpSpPr>
            <a:grpSpLocks/>
          </p:cNvGrpSpPr>
          <p:nvPr/>
        </p:nvGrpSpPr>
        <p:grpSpPr bwMode="auto">
          <a:xfrm>
            <a:off x="5334000" y="2959092"/>
            <a:ext cx="2971800" cy="2136775"/>
            <a:chOff x="3360" y="2016"/>
            <a:chExt cx="1872" cy="1346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3648" y="2112"/>
              <a:ext cx="1584" cy="1056"/>
              <a:chOff x="912" y="1632"/>
              <a:chExt cx="1584" cy="1056"/>
            </a:xfrm>
          </p:grpSpPr>
          <p:sp>
            <p:nvSpPr>
              <p:cNvPr id="2067" name="Line 6"/>
              <p:cNvSpPr>
                <a:spLocks noChangeShapeType="1"/>
              </p:cNvSpPr>
              <p:nvPr/>
            </p:nvSpPr>
            <p:spPr bwMode="auto">
              <a:xfrm>
                <a:off x="912" y="1632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cxnSp>
            <p:nvCxnSpPr>
              <p:cNvPr id="2068" name="AutoShape 7"/>
              <p:cNvCxnSpPr>
                <a:cxnSpLocks noChangeShapeType="1"/>
                <a:stCxn id="2067" idx="1"/>
              </p:cNvCxnSpPr>
              <p:nvPr/>
            </p:nvCxnSpPr>
            <p:spPr bwMode="auto">
              <a:xfrm>
                <a:off x="912" y="2688"/>
                <a:ext cx="158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055" name="Rectangle 8" descr="밝은 하향 대각선"/>
            <p:cNvSpPr>
              <a:spLocks noChangeArrowheads="1"/>
            </p:cNvSpPr>
            <p:nvPr/>
          </p:nvSpPr>
          <p:spPr bwMode="auto">
            <a:xfrm>
              <a:off x="3936" y="2352"/>
              <a:ext cx="960" cy="288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056" name="Text Box 9"/>
            <p:cNvSpPr txBox="1">
              <a:spLocks noChangeArrowheads="1"/>
            </p:cNvSpPr>
            <p:nvPr/>
          </p:nvSpPr>
          <p:spPr bwMode="auto">
            <a:xfrm rot="10800000">
              <a:off x="3360" y="2016"/>
              <a:ext cx="250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/>
                <a:t>Temperature, K</a:t>
              </a:r>
            </a:p>
          </p:txBody>
        </p:sp>
        <p:sp>
          <p:nvSpPr>
            <p:cNvPr id="2066" name="Text Box 11"/>
            <p:cNvSpPr txBox="1">
              <a:spLocks noChangeArrowheads="1"/>
            </p:cNvSpPr>
            <p:nvPr/>
          </p:nvSpPr>
          <p:spPr bwMode="auto">
            <a:xfrm>
              <a:off x="3840" y="3168"/>
              <a:ext cx="124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 smtClean="0"/>
                <a:t>Entropy, kJ/</a:t>
              </a:r>
              <a:r>
                <a:rPr lang="en-US" altLang="ko-KR" sz="1400" dirty="0" err="1" smtClean="0"/>
                <a:t>kg·K</a:t>
              </a:r>
              <a:endParaRPr lang="en-US" altLang="ko-KR" sz="1400" dirty="0" smtClean="0"/>
            </a:p>
          </p:txBody>
        </p:sp>
        <p:sp>
          <p:nvSpPr>
            <p:cNvPr id="2058" name="Text Box 13"/>
            <p:cNvSpPr txBox="1">
              <a:spLocks noChangeArrowheads="1"/>
            </p:cNvSpPr>
            <p:nvPr/>
          </p:nvSpPr>
          <p:spPr bwMode="auto">
            <a:xfrm>
              <a:off x="4944" y="2688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1</a:t>
              </a:r>
            </a:p>
          </p:txBody>
        </p:sp>
        <p:sp>
          <p:nvSpPr>
            <p:cNvPr id="2059" name="Text Box 14"/>
            <p:cNvSpPr txBox="1">
              <a:spLocks noChangeArrowheads="1"/>
            </p:cNvSpPr>
            <p:nvPr/>
          </p:nvSpPr>
          <p:spPr bwMode="auto">
            <a:xfrm>
              <a:off x="4944" y="220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2</a:t>
              </a:r>
            </a:p>
          </p:txBody>
        </p:sp>
        <p:sp>
          <p:nvSpPr>
            <p:cNvPr id="2060" name="Text Box 15"/>
            <p:cNvSpPr txBox="1">
              <a:spLocks noChangeArrowheads="1"/>
            </p:cNvSpPr>
            <p:nvPr/>
          </p:nvSpPr>
          <p:spPr bwMode="auto">
            <a:xfrm>
              <a:off x="3696" y="220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3</a:t>
              </a:r>
            </a:p>
          </p:txBody>
        </p:sp>
        <p:sp>
          <p:nvSpPr>
            <p:cNvPr id="2061" name="Text Box 16"/>
            <p:cNvSpPr txBox="1">
              <a:spLocks noChangeArrowheads="1"/>
            </p:cNvSpPr>
            <p:nvPr/>
          </p:nvSpPr>
          <p:spPr bwMode="auto">
            <a:xfrm>
              <a:off x="3696" y="2688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4</a:t>
              </a:r>
            </a:p>
          </p:txBody>
        </p:sp>
        <p:sp>
          <p:nvSpPr>
            <p:cNvPr id="2062" name="Line 74"/>
            <p:cNvSpPr>
              <a:spLocks noChangeShapeType="1"/>
            </p:cNvSpPr>
            <p:nvPr/>
          </p:nvSpPr>
          <p:spPr bwMode="auto">
            <a:xfrm rot="10800000">
              <a:off x="4900" y="2403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3" name="Line 75"/>
            <p:cNvSpPr>
              <a:spLocks noChangeShapeType="1"/>
            </p:cNvSpPr>
            <p:nvPr/>
          </p:nvSpPr>
          <p:spPr bwMode="auto">
            <a:xfrm rot="5400000">
              <a:off x="4385" y="2250"/>
              <a:ext cx="0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4" name="Line 76"/>
            <p:cNvSpPr>
              <a:spLocks noChangeShapeType="1"/>
            </p:cNvSpPr>
            <p:nvPr/>
          </p:nvSpPr>
          <p:spPr bwMode="auto">
            <a:xfrm rot="-5400000">
              <a:off x="4395" y="2544"/>
              <a:ext cx="0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65" name="Line 77"/>
            <p:cNvSpPr>
              <a:spLocks noChangeShapeType="1"/>
            </p:cNvSpPr>
            <p:nvPr/>
          </p:nvSpPr>
          <p:spPr bwMode="auto">
            <a:xfrm>
              <a:off x="3941" y="2393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76" name="제목 7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/>
              <a:t>Fundamentals of cycle</a:t>
            </a:r>
            <a:endParaRPr lang="ko-KR" altLang="en-US" dirty="0"/>
          </a:p>
        </p:txBody>
      </p:sp>
      <p:sp>
        <p:nvSpPr>
          <p:cNvPr id="77" name="텍스트 개체 틀 7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Schematic and T-S diagram of Carnot ref. cycle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1763505" y="1000108"/>
            <a:ext cx="5094513" cy="2665725"/>
            <a:chOff x="1356" y="1528"/>
            <a:chExt cx="3764" cy="2165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1684" y="1528"/>
              <a:ext cx="2567" cy="1934"/>
              <a:chOff x="928" y="1008"/>
              <a:chExt cx="2154" cy="1587"/>
            </a:xfrm>
          </p:grpSpPr>
          <p:sp>
            <p:nvSpPr>
              <p:cNvPr id="36893" name="Line 10"/>
              <p:cNvSpPr>
                <a:spLocks noChangeShapeType="1"/>
              </p:cNvSpPr>
              <p:nvPr/>
            </p:nvSpPr>
            <p:spPr bwMode="auto">
              <a:xfrm>
                <a:off x="928" y="1008"/>
                <a:ext cx="0" cy="15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cxnSp>
            <p:nvCxnSpPr>
              <p:cNvPr id="36894" name="AutoShape 11"/>
              <p:cNvCxnSpPr>
                <a:cxnSpLocks noChangeShapeType="1"/>
                <a:stCxn id="36893" idx="1"/>
              </p:cNvCxnSpPr>
              <p:nvPr/>
            </p:nvCxnSpPr>
            <p:spPr bwMode="auto">
              <a:xfrm>
                <a:off x="928" y="2595"/>
                <a:ext cx="215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36870" name="Text Box 12"/>
            <p:cNvSpPr txBox="1">
              <a:spLocks noChangeArrowheads="1"/>
            </p:cNvSpPr>
            <p:nvPr/>
          </p:nvSpPr>
          <p:spPr bwMode="auto">
            <a:xfrm rot="10800000">
              <a:off x="1356" y="1760"/>
              <a:ext cx="296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 smtClean="0"/>
                <a:t>Pressure ,</a:t>
              </a:r>
              <a:r>
                <a:rPr lang="en-US" altLang="ko-KR" sz="1400" dirty="0" err="1" smtClean="0"/>
                <a:t>kPa</a:t>
              </a:r>
              <a:endParaRPr lang="en-US" altLang="ko-KR" sz="1400" dirty="0"/>
            </a:p>
          </p:txBody>
        </p:sp>
        <p:sp>
          <p:nvSpPr>
            <p:cNvPr id="36871" name="Text Box 13"/>
            <p:cNvSpPr txBox="1">
              <a:spLocks noChangeArrowheads="1"/>
            </p:cNvSpPr>
            <p:nvPr/>
          </p:nvSpPr>
          <p:spPr bwMode="auto">
            <a:xfrm>
              <a:off x="2519" y="3443"/>
              <a:ext cx="1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400" dirty="0" smtClean="0"/>
                <a:t>Enthalpy, kJ/kg</a:t>
              </a:r>
              <a:endParaRPr lang="en-US" altLang="ko-KR" sz="1400" dirty="0"/>
            </a:p>
          </p:txBody>
        </p:sp>
        <p:sp>
          <p:nvSpPr>
            <p:cNvPr id="36872" name="Freeform 15"/>
            <p:cNvSpPr>
              <a:spLocks/>
            </p:cNvSpPr>
            <p:nvPr/>
          </p:nvSpPr>
          <p:spPr bwMode="auto">
            <a:xfrm>
              <a:off x="2063" y="1784"/>
              <a:ext cx="1678" cy="1404"/>
            </a:xfrm>
            <a:custGeom>
              <a:avLst/>
              <a:gdLst>
                <a:gd name="T0" fmla="*/ 0 w 1407"/>
                <a:gd name="T1" fmla="*/ 1404 h 1152"/>
                <a:gd name="T2" fmla="*/ 210 w 1407"/>
                <a:gd name="T3" fmla="*/ 644 h 1152"/>
                <a:gd name="T4" fmla="*/ 525 w 1407"/>
                <a:gd name="T5" fmla="*/ 214 h 1152"/>
                <a:gd name="T6" fmla="*/ 906 w 1407"/>
                <a:gd name="T7" fmla="*/ 29 h 1152"/>
                <a:gd name="T8" fmla="*/ 1240 w 1407"/>
                <a:gd name="T9" fmla="*/ 39 h 1152"/>
                <a:gd name="T10" fmla="*/ 1488 w 1407"/>
                <a:gd name="T11" fmla="*/ 195 h 1152"/>
                <a:gd name="T12" fmla="*/ 1631 w 1407"/>
                <a:gd name="T13" fmla="*/ 497 h 1152"/>
                <a:gd name="T14" fmla="*/ 1660 w 1407"/>
                <a:gd name="T15" fmla="*/ 868 h 1152"/>
                <a:gd name="T16" fmla="*/ 1527 w 1407"/>
                <a:gd name="T17" fmla="*/ 1375 h 11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07"/>
                <a:gd name="T28" fmla="*/ 0 h 1152"/>
                <a:gd name="T29" fmla="*/ 1407 w 1407"/>
                <a:gd name="T30" fmla="*/ 1152 h 11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07" h="1152">
                  <a:moveTo>
                    <a:pt x="0" y="1152"/>
                  </a:moveTo>
                  <a:cubicBezTo>
                    <a:pt x="51" y="921"/>
                    <a:pt x="103" y="691"/>
                    <a:pt x="176" y="528"/>
                  </a:cubicBezTo>
                  <a:cubicBezTo>
                    <a:pt x="249" y="365"/>
                    <a:pt x="343" y="260"/>
                    <a:pt x="440" y="176"/>
                  </a:cubicBezTo>
                  <a:cubicBezTo>
                    <a:pt x="537" y="92"/>
                    <a:pt x="660" y="48"/>
                    <a:pt x="760" y="24"/>
                  </a:cubicBezTo>
                  <a:cubicBezTo>
                    <a:pt x="860" y="0"/>
                    <a:pt x="959" y="9"/>
                    <a:pt x="1040" y="32"/>
                  </a:cubicBezTo>
                  <a:cubicBezTo>
                    <a:pt x="1121" y="55"/>
                    <a:pt x="1193" y="97"/>
                    <a:pt x="1248" y="160"/>
                  </a:cubicBezTo>
                  <a:cubicBezTo>
                    <a:pt x="1303" y="223"/>
                    <a:pt x="1344" y="316"/>
                    <a:pt x="1368" y="408"/>
                  </a:cubicBezTo>
                  <a:cubicBezTo>
                    <a:pt x="1392" y="500"/>
                    <a:pt x="1407" y="592"/>
                    <a:pt x="1392" y="712"/>
                  </a:cubicBezTo>
                  <a:cubicBezTo>
                    <a:pt x="1377" y="832"/>
                    <a:pt x="1311" y="1035"/>
                    <a:pt x="1280" y="1128"/>
                  </a:cubicBezTo>
                </a:path>
              </a:pathLst>
            </a:custGeom>
            <a:noFill/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73" name="Line 16"/>
            <p:cNvSpPr>
              <a:spLocks noChangeShapeType="1"/>
            </p:cNvSpPr>
            <p:nvPr/>
          </p:nvSpPr>
          <p:spPr bwMode="auto">
            <a:xfrm>
              <a:off x="2316" y="2315"/>
              <a:ext cx="18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74" name="Line 17"/>
            <p:cNvSpPr>
              <a:spLocks noChangeShapeType="1"/>
            </p:cNvSpPr>
            <p:nvPr/>
          </p:nvSpPr>
          <p:spPr bwMode="auto">
            <a:xfrm>
              <a:off x="2330" y="2315"/>
              <a:ext cx="0" cy="5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75" name="Line 18"/>
            <p:cNvSpPr>
              <a:spLocks noChangeShapeType="1"/>
            </p:cNvSpPr>
            <p:nvPr/>
          </p:nvSpPr>
          <p:spPr bwMode="auto">
            <a:xfrm>
              <a:off x="2330" y="2880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76" name="Freeform 19"/>
            <p:cNvSpPr>
              <a:spLocks/>
            </p:cNvSpPr>
            <p:nvPr/>
          </p:nvSpPr>
          <p:spPr bwMode="auto">
            <a:xfrm>
              <a:off x="3667" y="2323"/>
              <a:ext cx="472" cy="572"/>
            </a:xfrm>
            <a:custGeom>
              <a:avLst/>
              <a:gdLst>
                <a:gd name="T0" fmla="*/ 472 w 520"/>
                <a:gd name="T1" fmla="*/ 0 h 616"/>
                <a:gd name="T2" fmla="*/ 203 w 520"/>
                <a:gd name="T3" fmla="*/ 253 h 616"/>
                <a:gd name="T4" fmla="*/ 0 w 520"/>
                <a:gd name="T5" fmla="*/ 572 h 616"/>
                <a:gd name="T6" fmla="*/ 0 60000 65536"/>
                <a:gd name="T7" fmla="*/ 0 60000 65536"/>
                <a:gd name="T8" fmla="*/ 0 60000 65536"/>
                <a:gd name="T9" fmla="*/ 0 w 520"/>
                <a:gd name="T10" fmla="*/ 0 h 616"/>
                <a:gd name="T11" fmla="*/ 520 w 520"/>
                <a:gd name="T12" fmla="*/ 616 h 6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0" h="616">
                  <a:moveTo>
                    <a:pt x="520" y="0"/>
                  </a:moveTo>
                  <a:cubicBezTo>
                    <a:pt x="415" y="84"/>
                    <a:pt x="311" y="169"/>
                    <a:pt x="224" y="272"/>
                  </a:cubicBezTo>
                  <a:cubicBezTo>
                    <a:pt x="137" y="375"/>
                    <a:pt x="21" y="524"/>
                    <a:pt x="0" y="61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77" name="Text Box 24"/>
            <p:cNvSpPr txBox="1">
              <a:spLocks noChangeArrowheads="1"/>
            </p:cNvSpPr>
            <p:nvPr/>
          </p:nvSpPr>
          <p:spPr bwMode="auto">
            <a:xfrm>
              <a:off x="2136" y="2944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4</a:t>
              </a:r>
            </a:p>
          </p:txBody>
        </p:sp>
        <p:sp>
          <p:nvSpPr>
            <p:cNvPr id="36878" name="Text Box 25"/>
            <p:cNvSpPr txBox="1">
              <a:spLocks noChangeArrowheads="1"/>
            </p:cNvSpPr>
            <p:nvPr/>
          </p:nvSpPr>
          <p:spPr bwMode="auto">
            <a:xfrm>
              <a:off x="2080" y="2040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3</a:t>
              </a:r>
            </a:p>
          </p:txBody>
        </p:sp>
        <p:sp>
          <p:nvSpPr>
            <p:cNvPr id="36879" name="Text Box 26"/>
            <p:cNvSpPr txBox="1">
              <a:spLocks noChangeArrowheads="1"/>
            </p:cNvSpPr>
            <p:nvPr/>
          </p:nvSpPr>
          <p:spPr bwMode="auto">
            <a:xfrm>
              <a:off x="4288" y="2048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2</a:t>
              </a:r>
            </a:p>
          </p:txBody>
        </p:sp>
        <p:sp>
          <p:nvSpPr>
            <p:cNvPr id="36880" name="Text Box 27"/>
            <p:cNvSpPr txBox="1">
              <a:spLocks noChangeArrowheads="1"/>
            </p:cNvSpPr>
            <p:nvPr/>
          </p:nvSpPr>
          <p:spPr bwMode="auto">
            <a:xfrm>
              <a:off x="3792" y="2896"/>
              <a:ext cx="21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1</a:t>
              </a:r>
            </a:p>
          </p:txBody>
        </p:sp>
        <p:sp>
          <p:nvSpPr>
            <p:cNvPr id="36881" name="Line 30"/>
            <p:cNvSpPr>
              <a:spLocks noChangeShapeType="1"/>
            </p:cNvSpPr>
            <p:nvPr/>
          </p:nvSpPr>
          <p:spPr bwMode="auto">
            <a:xfrm flipV="1">
              <a:off x="2216" y="2256"/>
              <a:ext cx="215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82" name="Line 31"/>
            <p:cNvSpPr>
              <a:spLocks noChangeShapeType="1"/>
            </p:cNvSpPr>
            <p:nvPr/>
          </p:nvSpPr>
          <p:spPr bwMode="auto">
            <a:xfrm>
              <a:off x="2216" y="2304"/>
              <a:ext cx="0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83" name="Line 32"/>
            <p:cNvSpPr>
              <a:spLocks noChangeShapeType="1"/>
            </p:cNvSpPr>
            <p:nvPr/>
          </p:nvSpPr>
          <p:spPr bwMode="auto">
            <a:xfrm>
              <a:off x="2216" y="2896"/>
              <a:ext cx="1536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84" name="Freeform 33"/>
            <p:cNvSpPr>
              <a:spLocks/>
            </p:cNvSpPr>
            <p:nvPr/>
          </p:nvSpPr>
          <p:spPr bwMode="auto">
            <a:xfrm>
              <a:off x="3752" y="2256"/>
              <a:ext cx="632" cy="688"/>
            </a:xfrm>
            <a:custGeom>
              <a:avLst/>
              <a:gdLst>
                <a:gd name="T0" fmla="*/ 632 w 632"/>
                <a:gd name="T1" fmla="*/ 0 h 688"/>
                <a:gd name="T2" fmla="*/ 232 w 632"/>
                <a:gd name="T3" fmla="*/ 368 h 688"/>
                <a:gd name="T4" fmla="*/ 0 w 632"/>
                <a:gd name="T5" fmla="*/ 688 h 688"/>
                <a:gd name="T6" fmla="*/ 0 60000 65536"/>
                <a:gd name="T7" fmla="*/ 0 60000 65536"/>
                <a:gd name="T8" fmla="*/ 0 60000 65536"/>
                <a:gd name="T9" fmla="*/ 0 w 632"/>
                <a:gd name="T10" fmla="*/ 0 h 688"/>
                <a:gd name="T11" fmla="*/ 632 w 632"/>
                <a:gd name="T12" fmla="*/ 688 h 6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32" h="688">
                  <a:moveTo>
                    <a:pt x="632" y="0"/>
                  </a:moveTo>
                  <a:cubicBezTo>
                    <a:pt x="484" y="126"/>
                    <a:pt x="337" y="253"/>
                    <a:pt x="232" y="368"/>
                  </a:cubicBezTo>
                  <a:cubicBezTo>
                    <a:pt x="127" y="483"/>
                    <a:pt x="43" y="627"/>
                    <a:pt x="0" y="6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85" name="Line 34"/>
            <p:cNvSpPr>
              <a:spLocks noChangeShapeType="1"/>
            </p:cNvSpPr>
            <p:nvPr/>
          </p:nvSpPr>
          <p:spPr bwMode="auto">
            <a:xfrm flipH="1" flipV="1">
              <a:off x="3728" y="2984"/>
              <a:ext cx="176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86" name="Line 36"/>
            <p:cNvSpPr>
              <a:spLocks noChangeShapeType="1"/>
            </p:cNvSpPr>
            <p:nvPr/>
          </p:nvSpPr>
          <p:spPr bwMode="auto">
            <a:xfrm>
              <a:off x="3960" y="1960"/>
              <a:ext cx="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87" name="Line 37"/>
            <p:cNvSpPr>
              <a:spLocks noChangeShapeType="1"/>
            </p:cNvSpPr>
            <p:nvPr/>
          </p:nvSpPr>
          <p:spPr bwMode="auto">
            <a:xfrm flipV="1">
              <a:off x="3016" y="2968"/>
              <a:ext cx="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88" name="Line 38"/>
            <p:cNvSpPr>
              <a:spLocks noChangeShapeType="1"/>
            </p:cNvSpPr>
            <p:nvPr/>
          </p:nvSpPr>
          <p:spPr bwMode="auto">
            <a:xfrm>
              <a:off x="2264" y="1936"/>
              <a:ext cx="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889" name="Text Box 39"/>
            <p:cNvSpPr txBox="1">
              <a:spLocks noChangeArrowheads="1"/>
            </p:cNvSpPr>
            <p:nvPr/>
          </p:nvSpPr>
          <p:spPr bwMode="auto">
            <a:xfrm>
              <a:off x="1976" y="1640"/>
              <a:ext cx="11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Subcooling</a:t>
              </a:r>
            </a:p>
          </p:txBody>
        </p:sp>
        <p:sp>
          <p:nvSpPr>
            <p:cNvPr id="36890" name="Text Box 40"/>
            <p:cNvSpPr txBox="1">
              <a:spLocks noChangeArrowheads="1"/>
            </p:cNvSpPr>
            <p:nvPr/>
          </p:nvSpPr>
          <p:spPr bwMode="auto">
            <a:xfrm>
              <a:off x="3456" y="1704"/>
              <a:ext cx="11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 dirty="0"/>
                <a:t>Pressure drop</a:t>
              </a:r>
            </a:p>
          </p:txBody>
        </p:sp>
        <p:sp>
          <p:nvSpPr>
            <p:cNvPr id="36891" name="Text Box 41"/>
            <p:cNvSpPr txBox="1">
              <a:spLocks noChangeArrowheads="1"/>
            </p:cNvSpPr>
            <p:nvPr/>
          </p:nvSpPr>
          <p:spPr bwMode="auto">
            <a:xfrm>
              <a:off x="3960" y="3096"/>
              <a:ext cx="11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Superheating</a:t>
              </a:r>
            </a:p>
          </p:txBody>
        </p:sp>
        <p:sp>
          <p:nvSpPr>
            <p:cNvPr id="36892" name="Text Box 42"/>
            <p:cNvSpPr txBox="1">
              <a:spLocks noChangeArrowheads="1"/>
            </p:cNvSpPr>
            <p:nvPr/>
          </p:nvSpPr>
          <p:spPr bwMode="auto">
            <a:xfrm>
              <a:off x="2552" y="3176"/>
              <a:ext cx="11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/>
                <a:t>Pressure drop</a:t>
              </a:r>
            </a:p>
          </p:txBody>
        </p:sp>
      </p:grp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965200" y="3898005"/>
            <a:ext cx="7632700" cy="21742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Pressure drop in the compressor and evaporator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Superheating of the vapor leaving the evaporator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altLang="ko-KR" dirty="0" err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Subcooling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of the liquid leaving the condenser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The compression is not isentropic.</a:t>
            </a:r>
          </a:p>
          <a:p>
            <a:pPr marL="457200" indent="-457200" algn="just">
              <a:spcBef>
                <a:spcPct val="50000"/>
              </a:spcBef>
            </a:pPr>
            <a:r>
              <a:rPr lang="en-US" altLang="ko-KR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   ( There are inefficiencies due to friction and </a:t>
            </a:r>
            <a:r>
              <a:rPr lang="en-US" altLang="ko-KR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other losses. ) </a:t>
            </a:r>
          </a:p>
        </p:txBody>
      </p:sp>
      <p:sp>
        <p:nvSpPr>
          <p:cNvPr id="34" name="제목 3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Actual vapor-compression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cycle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제목 3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HW #2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755650" y="1052736"/>
            <a:ext cx="7632700" cy="2304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When the efficiency of refrigerating systems in household(for example, refrigerator, air conditioner, etc.) operate in an ideal state, let’s consider about how much energy customer could save.</a:t>
            </a:r>
          </a:p>
        </p:txBody>
      </p:sp>
      <p:pic>
        <p:nvPicPr>
          <p:cNvPr id="9" name="그림 8" descr="refrigerator-41.jpg"/>
          <p:cNvPicPr>
            <a:picLocks noChangeAspect="1"/>
          </p:cNvPicPr>
          <p:nvPr/>
        </p:nvPicPr>
        <p:blipFill>
          <a:blip r:embed="rId2" cstate="print"/>
          <a:srcRect l="40319"/>
          <a:stretch>
            <a:fillRect/>
          </a:stretch>
        </p:blipFill>
        <p:spPr>
          <a:xfrm>
            <a:off x="323528" y="3528392"/>
            <a:ext cx="2361626" cy="3068960"/>
          </a:xfrm>
          <a:prstGeom prst="rect">
            <a:avLst/>
          </a:prstGeom>
        </p:spPr>
      </p:pic>
      <p:pic>
        <p:nvPicPr>
          <p:cNvPr id="10" name="그림 9" descr="6.gif"/>
          <p:cNvPicPr>
            <a:picLocks noChangeAspect="1"/>
          </p:cNvPicPr>
          <p:nvPr/>
        </p:nvPicPr>
        <p:blipFill>
          <a:blip r:embed="rId3" cstate="print"/>
          <a:srcRect l="2379" t="1474" r="3569" b="4028"/>
          <a:stretch>
            <a:fillRect/>
          </a:stretch>
        </p:blipFill>
        <p:spPr>
          <a:xfrm>
            <a:off x="2915816" y="3620414"/>
            <a:ext cx="3024336" cy="2832922"/>
          </a:xfrm>
          <a:prstGeom prst="rect">
            <a:avLst/>
          </a:prstGeom>
        </p:spPr>
      </p:pic>
      <p:pic>
        <p:nvPicPr>
          <p:cNvPr id="64524" name="Picture 12" descr="C:\Documents and Settings\hak\바탕 화면\DAX_010_071029193626487.jpg"/>
          <p:cNvPicPr>
            <a:picLocks noChangeAspect="1" noChangeArrowheads="1"/>
          </p:cNvPicPr>
          <p:nvPr/>
        </p:nvPicPr>
        <p:blipFill>
          <a:blip r:embed="rId4" cstate="print"/>
          <a:srcRect l="3499" t="9797" r="6446" b="11004"/>
          <a:stretch>
            <a:fillRect/>
          </a:stretch>
        </p:blipFill>
        <p:spPr bwMode="auto">
          <a:xfrm>
            <a:off x="6084168" y="3789040"/>
            <a:ext cx="273630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036632" y="1412862"/>
            <a:ext cx="2892425" cy="2193926"/>
            <a:chOff x="387" y="1769"/>
            <a:chExt cx="1822" cy="1382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625" y="1921"/>
              <a:ext cx="1584" cy="1056"/>
              <a:chOff x="912" y="1632"/>
              <a:chExt cx="1584" cy="1056"/>
            </a:xfrm>
          </p:grpSpPr>
          <p:sp>
            <p:nvSpPr>
              <p:cNvPr id="3092" name="Line 7"/>
              <p:cNvSpPr>
                <a:spLocks noChangeShapeType="1"/>
              </p:cNvSpPr>
              <p:nvPr/>
            </p:nvSpPr>
            <p:spPr bwMode="auto">
              <a:xfrm>
                <a:off x="912" y="1632"/>
                <a:ext cx="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cxnSp>
            <p:nvCxnSpPr>
              <p:cNvPr id="3093" name="AutoShape 8"/>
              <p:cNvCxnSpPr>
                <a:cxnSpLocks noChangeShapeType="1"/>
                <a:stCxn id="3092" idx="1"/>
              </p:cNvCxnSpPr>
              <p:nvPr/>
            </p:nvCxnSpPr>
            <p:spPr bwMode="auto">
              <a:xfrm>
                <a:off x="912" y="2688"/>
                <a:ext cx="1584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3080" name="Rectangle 9" descr="밝은 하향 대각선"/>
            <p:cNvSpPr>
              <a:spLocks noChangeArrowheads="1"/>
            </p:cNvSpPr>
            <p:nvPr/>
          </p:nvSpPr>
          <p:spPr bwMode="auto">
            <a:xfrm>
              <a:off x="913" y="2161"/>
              <a:ext cx="960" cy="288"/>
            </a:xfrm>
            <a:prstGeom prst="rect">
              <a:avLst/>
            </a:prstGeom>
            <a:pattFill prst="ltDnDiag">
              <a:fgClr>
                <a:srgbClr val="FF0000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081" name="Text Box 10"/>
            <p:cNvSpPr txBox="1">
              <a:spLocks noChangeArrowheads="1"/>
            </p:cNvSpPr>
            <p:nvPr/>
          </p:nvSpPr>
          <p:spPr bwMode="auto">
            <a:xfrm rot="10800000">
              <a:off x="387" y="1769"/>
              <a:ext cx="231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 dirty="0"/>
                <a:t>Temperature, K</a:t>
              </a:r>
            </a:p>
          </p:txBody>
        </p:sp>
        <p:sp>
          <p:nvSpPr>
            <p:cNvPr id="3091" name="Text Box 12"/>
            <p:cNvSpPr txBox="1">
              <a:spLocks noChangeArrowheads="1"/>
            </p:cNvSpPr>
            <p:nvPr/>
          </p:nvSpPr>
          <p:spPr bwMode="auto">
            <a:xfrm>
              <a:off x="991" y="2977"/>
              <a:ext cx="8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 dirty="0" smtClean="0"/>
                <a:t>Entropy, kJ/</a:t>
              </a:r>
              <a:r>
                <a:rPr lang="en-US" altLang="ko-KR" sz="1200" dirty="0" err="1" smtClean="0"/>
                <a:t>kg·K</a:t>
              </a:r>
              <a:endParaRPr lang="en-US" altLang="ko-KR" sz="1200" dirty="0"/>
            </a:p>
          </p:txBody>
        </p:sp>
        <p:sp>
          <p:nvSpPr>
            <p:cNvPr id="3083" name="Text Box 14"/>
            <p:cNvSpPr txBox="1">
              <a:spLocks noChangeArrowheads="1"/>
            </p:cNvSpPr>
            <p:nvPr/>
          </p:nvSpPr>
          <p:spPr bwMode="auto">
            <a:xfrm>
              <a:off x="1921" y="2497"/>
              <a:ext cx="14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1</a:t>
              </a:r>
            </a:p>
          </p:txBody>
        </p:sp>
        <p:sp>
          <p:nvSpPr>
            <p:cNvPr id="3084" name="Text Box 15"/>
            <p:cNvSpPr txBox="1">
              <a:spLocks noChangeArrowheads="1"/>
            </p:cNvSpPr>
            <p:nvPr/>
          </p:nvSpPr>
          <p:spPr bwMode="auto">
            <a:xfrm>
              <a:off x="1921" y="2017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2</a:t>
              </a:r>
            </a:p>
          </p:txBody>
        </p:sp>
        <p:sp>
          <p:nvSpPr>
            <p:cNvPr id="3085" name="Text Box 16"/>
            <p:cNvSpPr txBox="1">
              <a:spLocks noChangeArrowheads="1"/>
            </p:cNvSpPr>
            <p:nvPr/>
          </p:nvSpPr>
          <p:spPr bwMode="auto">
            <a:xfrm>
              <a:off x="673" y="2017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3</a:t>
              </a:r>
            </a:p>
          </p:txBody>
        </p:sp>
        <p:sp>
          <p:nvSpPr>
            <p:cNvPr id="3086" name="Text Box 17"/>
            <p:cNvSpPr txBox="1">
              <a:spLocks noChangeArrowheads="1"/>
            </p:cNvSpPr>
            <p:nvPr/>
          </p:nvSpPr>
          <p:spPr bwMode="auto">
            <a:xfrm>
              <a:off x="673" y="2497"/>
              <a:ext cx="2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200"/>
                <a:t>4</a:t>
              </a:r>
            </a:p>
          </p:txBody>
        </p:sp>
        <p:sp>
          <p:nvSpPr>
            <p:cNvPr id="3087" name="Line 22"/>
            <p:cNvSpPr>
              <a:spLocks noChangeShapeType="1"/>
            </p:cNvSpPr>
            <p:nvPr/>
          </p:nvSpPr>
          <p:spPr bwMode="auto">
            <a:xfrm rot="10800000">
              <a:off x="1876" y="2179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8" name="Line 23"/>
            <p:cNvSpPr>
              <a:spLocks noChangeShapeType="1"/>
            </p:cNvSpPr>
            <p:nvPr/>
          </p:nvSpPr>
          <p:spPr bwMode="auto">
            <a:xfrm rot="5400000">
              <a:off x="1377" y="2066"/>
              <a:ext cx="0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89" name="Line 24"/>
            <p:cNvSpPr>
              <a:spLocks noChangeShapeType="1"/>
            </p:cNvSpPr>
            <p:nvPr/>
          </p:nvSpPr>
          <p:spPr bwMode="auto">
            <a:xfrm rot="-5400000">
              <a:off x="1435" y="2352"/>
              <a:ext cx="0" cy="2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090" name="Line 25"/>
            <p:cNvSpPr>
              <a:spLocks noChangeShapeType="1"/>
            </p:cNvSpPr>
            <p:nvPr/>
          </p:nvSpPr>
          <p:spPr bwMode="auto">
            <a:xfrm>
              <a:off x="917" y="2217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4" name="제목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Fundamentals of cycle</a:t>
            </a:r>
            <a:endParaRPr lang="ko-KR" altLang="en-US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Processes of the Carnot refrigeration cycle</a:t>
            </a:r>
          </a:p>
          <a:p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429124" y="1357298"/>
            <a:ext cx="3929122" cy="24288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 anchorCtr="0"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1 - 2  Adiabatic compression</a:t>
            </a:r>
          </a:p>
          <a:p>
            <a:pPr algn="just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2 – 3  Isothermal rejection of heat</a:t>
            </a:r>
          </a:p>
          <a:p>
            <a:pPr algn="just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3 – 4  Adiabatic expansion</a:t>
            </a:r>
          </a:p>
          <a:p>
            <a:pPr algn="just">
              <a:spcBef>
                <a:spcPct val="50000"/>
              </a:spcBef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4 – 1  Isothermal addition of heat</a:t>
            </a:r>
          </a:p>
        </p:txBody>
      </p:sp>
      <p:sp>
        <p:nvSpPr>
          <p:cNvPr id="27" name="텍스트 개체 틀 8"/>
          <p:cNvSpPr txBox="1">
            <a:spLocks/>
          </p:cNvSpPr>
          <p:nvPr/>
        </p:nvSpPr>
        <p:spPr>
          <a:xfrm>
            <a:off x="-32" y="3857629"/>
            <a:ext cx="9144000" cy="571503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rPr>
              <a:t>The reason why we discuss the Carnot cycle</a:t>
            </a:r>
          </a:p>
          <a:p>
            <a:pPr marL="514350" marR="0" lvl="0" indent="-51435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5786" y="4500570"/>
            <a:ext cx="7500990" cy="142876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The Carnot cycle serves as a standard of comparison.</a:t>
            </a:r>
          </a:p>
          <a:p>
            <a:pPr marL="457200" indent="-457200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ko-KR" dirty="0" smtClean="0">
                <a:latin typeface="맑은 고딕" pitchFamily="50" charset="-127"/>
                <a:ea typeface="맑은 고딕" pitchFamily="50" charset="-127"/>
              </a:rPr>
              <a:t>The Carnot cycle provides a convenient guide to the temperatures that should be maintained to achieve maximum effectiveness</a:t>
            </a:r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COP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Coefficient of performance (1)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1142976" y="2071678"/>
            <a:ext cx="6929486" cy="3286148"/>
            <a:chOff x="1142976" y="2071678"/>
            <a:chExt cx="6929486" cy="3286148"/>
          </a:xfrm>
        </p:grpSpPr>
        <p:sp>
          <p:nvSpPr>
            <p:cNvPr id="11" name="TextBox 10"/>
            <p:cNvSpPr txBox="1"/>
            <p:nvPr/>
          </p:nvSpPr>
          <p:spPr>
            <a:xfrm>
              <a:off x="1142976" y="2071678"/>
              <a:ext cx="6929486" cy="32861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 anchor="t" anchorCtr="0">
              <a:normAutofit/>
            </a:bodyPr>
            <a:lstStyle/>
            <a:p>
              <a:pPr marL="457200" indent="-457200" algn="just">
                <a:spcBef>
                  <a:spcPct val="50000"/>
                </a:spcBef>
                <a:buFont typeface="Wingdings" pitchFamily="2" charset="2"/>
                <a:buChar char="Ø"/>
              </a:pPr>
              <a:endParaRPr lang="en-US" altLang="ko-KR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457200" indent="-457200" algn="just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The concept of the performance index of the refrigeration cycle is the same as efficiency. </a:t>
              </a:r>
            </a:p>
            <a:p>
              <a:pPr marL="457200" indent="-457200" algn="just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It represent the ratio</a:t>
              </a:r>
            </a:p>
          </p:txBody>
        </p:sp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1954426" y="3910404"/>
            <a:ext cx="4903590" cy="947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4" name="Equation" r:id="rId3" imgW="2234880" imgH="431640" progId="Equation.DSMT4">
                    <p:embed/>
                  </p:oleObj>
                </mc:Choice>
                <mc:Fallback>
                  <p:oleObj name="Equation" r:id="rId3" imgW="2234880" imgH="43164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4426" y="3910404"/>
                          <a:ext cx="4903590" cy="9473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COP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Coefficient of performance (2)</a:t>
            </a:r>
          </a:p>
          <a:p>
            <a:endParaRPr lang="ko-KR" altLang="en-US" dirty="0"/>
          </a:p>
        </p:txBody>
      </p:sp>
      <p:grpSp>
        <p:nvGrpSpPr>
          <p:cNvPr id="13" name="그룹 12"/>
          <p:cNvGrpSpPr/>
          <p:nvPr/>
        </p:nvGrpSpPr>
        <p:grpSpPr>
          <a:xfrm>
            <a:off x="1142976" y="2071678"/>
            <a:ext cx="6929486" cy="3286148"/>
            <a:chOff x="1142976" y="2071678"/>
            <a:chExt cx="6929486" cy="3286148"/>
          </a:xfrm>
        </p:grpSpPr>
        <p:sp>
          <p:nvSpPr>
            <p:cNvPr id="11" name="TextBox 10"/>
            <p:cNvSpPr txBox="1"/>
            <p:nvPr/>
          </p:nvSpPr>
          <p:spPr>
            <a:xfrm>
              <a:off x="1142976" y="2071678"/>
              <a:ext cx="6929486" cy="32861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 anchor="t" anchorCtr="0">
              <a:normAutofit/>
            </a:bodyPr>
            <a:lstStyle/>
            <a:p>
              <a:pPr marL="457200" indent="-457200" algn="just">
                <a:spcBef>
                  <a:spcPct val="50000"/>
                </a:spcBef>
                <a:buFont typeface="Wingdings" pitchFamily="2" charset="2"/>
                <a:buChar char="Ø"/>
              </a:pPr>
              <a:endParaRPr lang="en-US" altLang="ko-KR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457200" indent="-457200" algn="just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The performance term in the refrigeration cycle is called the coefficient of performance (COP) , define as,</a:t>
              </a:r>
            </a:p>
          </p:txBody>
        </p:sp>
        <p:graphicFrame>
          <p:nvGraphicFramePr>
            <p:cNvPr id="12" name="Object 6"/>
            <p:cNvGraphicFramePr>
              <a:graphicFrameLocks noChangeAspect="1"/>
            </p:cNvGraphicFramePr>
            <p:nvPr/>
          </p:nvGraphicFramePr>
          <p:xfrm>
            <a:off x="2214546" y="3571876"/>
            <a:ext cx="3929090" cy="982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Equation" r:id="rId3" imgW="1726920" imgH="431640" progId="Equation.DSMT4">
                    <p:embed/>
                  </p:oleObj>
                </mc:Choice>
                <mc:Fallback>
                  <p:oleObj name="Equation" r:id="rId3" imgW="1726920" imgH="43164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4546" y="3571876"/>
                          <a:ext cx="3929090" cy="982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1142976" y="2071678"/>
            <a:ext cx="6929486" cy="3286148"/>
            <a:chOff x="1142976" y="2071678"/>
            <a:chExt cx="6929486" cy="3286148"/>
          </a:xfrm>
        </p:grpSpPr>
        <p:sp>
          <p:nvSpPr>
            <p:cNvPr id="8" name="TextBox 7"/>
            <p:cNvSpPr txBox="1"/>
            <p:nvPr/>
          </p:nvSpPr>
          <p:spPr>
            <a:xfrm>
              <a:off x="1142976" y="2071678"/>
              <a:ext cx="6929486" cy="32861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 anchor="t" anchorCtr="0">
              <a:normAutofit/>
            </a:bodyPr>
            <a:lstStyle/>
            <a:p>
              <a:pPr marL="457200" indent="-457200" algn="just">
                <a:spcBef>
                  <a:spcPct val="50000"/>
                </a:spcBef>
                <a:buFont typeface="Wingdings" pitchFamily="2" charset="2"/>
                <a:buChar char="Ø"/>
              </a:pPr>
              <a:endParaRPr lang="en-US" altLang="ko-KR" dirty="0" smtClean="0">
                <a:latin typeface="맑은 고딕" pitchFamily="50" charset="-127"/>
                <a:ea typeface="맑은 고딕" pitchFamily="50" charset="-127"/>
              </a:endParaRPr>
            </a:p>
            <a:p>
              <a:pPr marL="457200" indent="-457200" algn="just"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lang="en-US" altLang="ko-KR" dirty="0" smtClean="0">
                  <a:latin typeface="맑은 고딕" pitchFamily="50" charset="-127"/>
                  <a:ea typeface="맑은 고딕" pitchFamily="50" charset="-127"/>
                </a:rPr>
                <a:t>Express the COP of the Carnot cycle in terms of the temperatures that exist in the cycle. We know the heat transferred in a reversible process can express T his way.</a:t>
              </a:r>
            </a:p>
            <a:p>
              <a:pPr marL="457200" indent="-457200" algn="just">
                <a:spcBef>
                  <a:spcPct val="50000"/>
                </a:spcBef>
                <a:buFont typeface="Wingdings" pitchFamily="2" charset="2"/>
                <a:buChar char="Ø"/>
              </a:pPr>
              <a:endParaRPr lang="en-US" altLang="ko-KR" dirty="0" smtClean="0">
                <a:latin typeface="맑은 고딕" pitchFamily="50" charset="-127"/>
                <a:ea typeface="맑은 고딕" pitchFamily="50" charset="-127"/>
              </a:endParaRPr>
            </a:p>
          </p:txBody>
        </p:sp>
        <p:graphicFrame>
          <p:nvGraphicFramePr>
            <p:cNvPr id="6146" name="Object 6"/>
            <p:cNvGraphicFramePr>
              <a:graphicFrameLocks noChangeAspect="1"/>
            </p:cNvGraphicFramePr>
            <p:nvPr/>
          </p:nvGraphicFramePr>
          <p:xfrm>
            <a:off x="3714744" y="3852870"/>
            <a:ext cx="1504950" cy="719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1" name="Equation" r:id="rId3" imgW="583920" imgH="279360" progId="Equation.DSMT4">
                    <p:embed/>
                  </p:oleObj>
                </mc:Choice>
                <mc:Fallback>
                  <p:oleObj name="Equation" r:id="rId3" imgW="583920" imgH="27936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4744" y="3852870"/>
                          <a:ext cx="1504950" cy="719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COP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Condition for highest coefficient of performance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3645</TotalTime>
  <Words>1659</Words>
  <Application>Microsoft Office PowerPoint</Application>
  <PresentationFormat>화면 슬라이드 쇼(4:3)</PresentationFormat>
  <Paragraphs>385</Paragraphs>
  <Slides>51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8" baseType="lpstr">
      <vt:lpstr>맑은 고딕</vt:lpstr>
      <vt:lpstr>휴먼편지체</vt:lpstr>
      <vt:lpstr>Arial</vt:lpstr>
      <vt:lpstr>Times New Roman</vt:lpstr>
      <vt:lpstr>Wingdings</vt:lpstr>
      <vt:lpstr>Office 테마</vt:lpstr>
      <vt:lpstr>Equation</vt:lpstr>
      <vt:lpstr>Environmental Thermal Engineering</vt:lpstr>
      <vt:lpstr>PowerPoint 프레젠테이션</vt:lpstr>
      <vt:lpstr>Fundamentals of cycle</vt:lpstr>
      <vt:lpstr>Fundamentals of cycle</vt:lpstr>
      <vt:lpstr>Fundamentals of cycle</vt:lpstr>
      <vt:lpstr>Fundamentals of cycle</vt:lpstr>
      <vt:lpstr>COP</vt:lpstr>
      <vt:lpstr>COP</vt:lpstr>
      <vt:lpstr>COP</vt:lpstr>
      <vt:lpstr>T-S diagram analysis</vt:lpstr>
      <vt:lpstr>T-S diagram analysis</vt:lpstr>
      <vt:lpstr>T-S diagram analysis</vt:lpstr>
      <vt:lpstr>T-S diagram analysis</vt:lpstr>
      <vt:lpstr>T-S diagram analysis</vt:lpstr>
      <vt:lpstr>T-S diagram analysis</vt:lpstr>
      <vt:lpstr>T-S diagram analysis</vt:lpstr>
      <vt:lpstr>T-S diagram analysis</vt:lpstr>
      <vt:lpstr>Overall heat transfer</vt:lpstr>
      <vt:lpstr>Overall heat transfer</vt:lpstr>
      <vt:lpstr>Overall heat transfer</vt:lpstr>
      <vt:lpstr>Overall heat transfer</vt:lpstr>
      <vt:lpstr>Overall heat transfer</vt:lpstr>
      <vt:lpstr>PowerPoint 프레젠테이션</vt:lpstr>
      <vt:lpstr>Compression process</vt:lpstr>
      <vt:lpstr>Compression process</vt:lpstr>
      <vt:lpstr>Compression process</vt:lpstr>
      <vt:lpstr>Revision of the Carnot cycle</vt:lpstr>
      <vt:lpstr>Revision of the Carnot cycle</vt:lpstr>
      <vt:lpstr>Expansion process</vt:lpstr>
      <vt:lpstr>Another revision in expansion process</vt:lpstr>
      <vt:lpstr>Expansion process</vt:lpstr>
      <vt:lpstr>Expansion process</vt:lpstr>
      <vt:lpstr>Expansion process</vt:lpstr>
      <vt:lpstr>Expansion process</vt:lpstr>
      <vt:lpstr>PowerPoint 프레젠테이션</vt:lpstr>
      <vt:lpstr>Standard vapor-compression cycle</vt:lpstr>
      <vt:lpstr>Standard vapor-compression cycle</vt:lpstr>
      <vt:lpstr>Standard vapor-compression cycle</vt:lpstr>
      <vt:lpstr>Standard vapor-compression cycle</vt:lpstr>
      <vt:lpstr>Standard vapor-compression cycle</vt:lpstr>
      <vt:lpstr>Standard vapor-compression cycle</vt:lpstr>
      <vt:lpstr>Standard vapor-compression cycle</vt:lpstr>
      <vt:lpstr>Standard vapor-compression cycle</vt:lpstr>
      <vt:lpstr>PowerPoint 프레젠테이션</vt:lpstr>
      <vt:lpstr>Liquid line – suction line heat exchange</vt:lpstr>
      <vt:lpstr>Liquid line – suction line heat exchange</vt:lpstr>
      <vt:lpstr>Liquid line – suction line heat exchange</vt:lpstr>
      <vt:lpstr>Liquid line – suction line heat exchange</vt:lpstr>
      <vt:lpstr>PowerPoint 프레젠테이션</vt:lpstr>
      <vt:lpstr>Actual vapor-compression cycle</vt:lpstr>
      <vt:lpstr>HW #2</vt:lpstr>
    </vt:vector>
  </TitlesOfParts>
  <Company>snu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spykan</dc:creator>
  <cp:lastModifiedBy>Richard</cp:lastModifiedBy>
  <cp:revision>852</cp:revision>
  <dcterms:created xsi:type="dcterms:W3CDTF">2011-01-15T15:21:51Z</dcterms:created>
  <dcterms:modified xsi:type="dcterms:W3CDTF">2014-02-03T04:18:01Z</dcterms:modified>
</cp:coreProperties>
</file>