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61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47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45" r:id="rId32"/>
    <p:sldId id="323" r:id="rId33"/>
    <p:sldId id="324" r:id="rId34"/>
    <p:sldId id="325" r:id="rId35"/>
    <p:sldId id="326" r:id="rId36"/>
    <p:sldId id="327" r:id="rId37"/>
    <p:sldId id="346" r:id="rId38"/>
    <p:sldId id="348" r:id="rId39"/>
    <p:sldId id="329" r:id="rId40"/>
    <p:sldId id="336" r:id="rId41"/>
    <p:sldId id="330" r:id="rId42"/>
    <p:sldId id="331" r:id="rId43"/>
    <p:sldId id="332" r:id="rId44"/>
    <p:sldId id="333" r:id="rId45"/>
    <p:sldId id="335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19" autoAdjust="0"/>
  </p:normalViewPr>
  <p:slideViewPr>
    <p:cSldViewPr>
      <p:cViewPr varScale="1">
        <p:scale>
          <a:sx n="85" d="100"/>
          <a:sy n="85" d="100"/>
        </p:scale>
        <p:origin x="8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5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7.wmf"/><Relationship Id="rId7" Type="http://schemas.openxmlformats.org/officeDocument/2006/relationships/image" Target="../media/image24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23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36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7.wmf"/><Relationship Id="rId7" Type="http://schemas.openxmlformats.org/officeDocument/2006/relationships/image" Target="../media/image40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1A833-D083-4C99-B445-819823E3B1DA}" type="datetimeFigureOut">
              <a:rPr lang="ko-KR" altLang="en-US" smtClean="0"/>
              <a:pPr/>
              <a:t>2014-02-03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6EED-9736-4EEE-8954-FE44CC2736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875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AB49-0C93-49ED-AA38-0803D4E3CC62}" type="datetimeFigureOut">
              <a:rPr lang="ko-KR" altLang="en-US" smtClean="0"/>
              <a:pPr/>
              <a:t>2014-02-03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A7B2F-4543-4637-9CF4-84970CA7FF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97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7B2F-4543-4637-9CF4-84970CA7FF9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2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0"/>
                </a:schemeClr>
              </a:gs>
              <a:gs pos="85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-32" y="1700808"/>
            <a:ext cx="9144000" cy="1008112"/>
          </a:xfrm>
        </p:spPr>
        <p:txBody>
          <a:bodyPr anchor="ctr" anchorCtr="1">
            <a:noAutofit/>
          </a:bodyPr>
          <a:lstStyle>
            <a:lvl1pPr>
              <a:defRPr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발표 제목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14620"/>
            <a:ext cx="6400800" cy="2657617"/>
          </a:xfrm>
        </p:spPr>
        <p:txBody>
          <a:bodyPr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z="1600" dirty="0" smtClean="0"/>
              <a:t>강의 </a:t>
            </a:r>
            <a:r>
              <a:rPr lang="en-US" altLang="ko-KR" sz="1600" dirty="0" smtClean="0"/>
              <a:t># ?</a:t>
            </a:r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ko-KR" altLang="en-US" dirty="0" smtClean="0"/>
              <a:t>소속 지위</a:t>
            </a:r>
            <a:endParaRPr lang="en-US" altLang="ko-KR" dirty="0" smtClean="0"/>
          </a:p>
          <a:p>
            <a:r>
              <a:rPr lang="ko-KR" altLang="en-US" dirty="0" smtClean="0"/>
              <a:t>이름</a:t>
            </a:r>
            <a:endParaRPr lang="en-US" altLang="ko-KR" dirty="0" smtClean="0"/>
          </a:p>
          <a:p>
            <a:endParaRPr lang="en-US" altLang="ko-KR" sz="8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994B-B535-4D12-9E29-47860A679267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143900" y="6381328"/>
            <a:ext cx="500066" cy="365125"/>
          </a:xfrm>
        </p:spPr>
        <p:txBody>
          <a:bodyPr/>
          <a:lstStyle/>
          <a:p>
            <a:r>
              <a:rPr lang="en-US" altLang="ko-KR" smtClean="0"/>
              <a:t>/ 52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429520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u="none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90510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&amp;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u="none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14356"/>
            <a:ext cx="9144000" cy="571503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514350" indent="-514350" algn="ctr">
              <a:buFontTx/>
              <a:buNone/>
              <a:defRPr sz="2800" b="1" u="none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부제목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1588-352A-4A9B-BBE5-45034FB4849B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0" y="2060848"/>
            <a:ext cx="9144000" cy="126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4400" b="1" u="none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err="1" smtClean="0"/>
              <a:t>단원명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목차 적기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-5644"/>
            <a:ext cx="9144000" cy="72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736B-F8B5-4D4B-85F4-EE8BDA4ABF22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2520" y="6429396"/>
            <a:ext cx="111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1" hangingPunct="1">
              <a:defRPr lang="ko-KR" altLang="en-US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fld id="{6F11E6AE-1819-4329-AE37-143071FA2C37}" type="datetime1">
              <a:rPr lang="en-US" altLang="ko-KR" smtClean="0"/>
              <a:pPr/>
              <a:t>2/3/2014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7668344" y="6381328"/>
            <a:ext cx="832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1" hangingPunct="1">
              <a:defRPr lang="en-US" altLang="ko-KR" sz="1200" b="1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 </a:t>
            </a:r>
            <a:fld id="{7BB653A9-786D-45B2-B40C-4C095B7799F7}" type="slidenum">
              <a:rPr lang="en-US" altLang="ko-KR" smtClean="0"/>
              <a:pPr/>
              <a:t>‹#›</a:t>
            </a:fld>
            <a:r>
              <a:rPr lang="en-US" altLang="ko-KR" dirty="0" smtClean="0"/>
              <a:t> / 52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2" r:id="rId3"/>
    <p:sldLayoutId id="2147483655" r:id="rId4"/>
    <p:sldLayoutId id="2147483657" r:id="rId5"/>
    <p:sldLayoutId id="2147483658" r:id="rId6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7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51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6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55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Environmental Thermal Engineering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2514741"/>
          </a:xfrm>
        </p:spPr>
        <p:txBody>
          <a:bodyPr/>
          <a:lstStyle/>
          <a:p>
            <a:r>
              <a:rPr lang="en-US" altLang="ko-KR" sz="1600" dirty="0" smtClean="0"/>
              <a:t>Lecture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# 6</a:t>
            </a:r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en-US" altLang="ko-KR" dirty="0"/>
              <a:t>Min </a:t>
            </a:r>
            <a:r>
              <a:rPr lang="en-US" altLang="ko-KR" dirty="0" err="1"/>
              <a:t>soo</a:t>
            </a:r>
            <a:r>
              <a:rPr lang="en-US" altLang="ko-KR" dirty="0"/>
              <a:t> Kim</a:t>
            </a:r>
          </a:p>
          <a:p>
            <a:endParaRPr lang="en-US" altLang="ko-KR" sz="800" dirty="0"/>
          </a:p>
          <a:p>
            <a:r>
              <a:rPr lang="en-US" altLang="ko-KR" dirty="0"/>
              <a:t>Mechanical &amp; Aerospace Engineering</a:t>
            </a:r>
          </a:p>
        </p:txBody>
      </p:sp>
      <p:pic>
        <p:nvPicPr>
          <p:cNvPr id="6" name="Picture 10" descr="MP0064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381" y="2321647"/>
            <a:ext cx="21336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Oval 2"/>
          <p:cNvSpPr>
            <a:spLocks noChangeArrowheads="1"/>
          </p:cNvSpPr>
          <p:nvPr/>
        </p:nvSpPr>
        <p:spPr bwMode="auto">
          <a:xfrm>
            <a:off x="3505200" y="2443163"/>
            <a:ext cx="2314575" cy="1947862"/>
          </a:xfrm>
          <a:prstGeom prst="ellipse">
            <a:avLst/>
          </a:prstGeom>
          <a:gradFill rotWithShape="0">
            <a:gsLst>
              <a:gs pos="0">
                <a:srgbClr val="E0FFF7"/>
              </a:gs>
              <a:gs pos="100000">
                <a:srgbClr val="6DFFD9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Absorption</a:t>
            </a:r>
            <a:br>
              <a:rPr lang="en-US" altLang="ko-KR"/>
            </a:br>
            <a:r>
              <a:rPr lang="en-US" altLang="ko-KR"/>
              <a:t>fluids</a:t>
            </a:r>
            <a:br>
              <a:rPr lang="en-US" altLang="ko-KR"/>
            </a:br>
            <a:r>
              <a:rPr lang="en-US" altLang="ko-KR"/>
              <a:t>system</a:t>
            </a:r>
          </a:p>
        </p:txBody>
      </p:sp>
      <p:sp>
        <p:nvSpPr>
          <p:cNvPr id="2055" name="Oval 3"/>
          <p:cNvSpPr>
            <a:spLocks noChangeArrowheads="1"/>
          </p:cNvSpPr>
          <p:nvPr/>
        </p:nvSpPr>
        <p:spPr bwMode="auto">
          <a:xfrm>
            <a:off x="1539875" y="1611313"/>
            <a:ext cx="1366838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Generator</a:t>
            </a:r>
            <a:br>
              <a:rPr lang="en-US" altLang="ko-KR"/>
            </a:br>
            <a:r>
              <a:rPr lang="en-US" altLang="ko-KR"/>
              <a:t>heating</a:t>
            </a:r>
            <a:br>
              <a:rPr lang="en-US" altLang="ko-KR"/>
            </a:br>
            <a:r>
              <a:rPr lang="en-US" altLang="ko-KR"/>
              <a:t>medium</a:t>
            </a:r>
          </a:p>
        </p:txBody>
      </p:sp>
      <p:sp>
        <p:nvSpPr>
          <p:cNvPr id="2056" name="Oval 4"/>
          <p:cNvSpPr>
            <a:spLocks noChangeArrowheads="1"/>
          </p:cNvSpPr>
          <p:nvPr/>
        </p:nvSpPr>
        <p:spPr bwMode="auto">
          <a:xfrm>
            <a:off x="6365875" y="1611313"/>
            <a:ext cx="1295400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Pump</a:t>
            </a:r>
          </a:p>
        </p:txBody>
      </p:sp>
      <p:sp>
        <p:nvSpPr>
          <p:cNvPr id="2057" name="Oval 5"/>
          <p:cNvSpPr>
            <a:spLocks noChangeArrowheads="1"/>
          </p:cNvSpPr>
          <p:nvPr/>
        </p:nvSpPr>
        <p:spPr bwMode="auto">
          <a:xfrm>
            <a:off x="1441450" y="4198938"/>
            <a:ext cx="1485900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Refrigerated</a:t>
            </a:r>
            <a:br>
              <a:rPr lang="en-US" altLang="ko-KR"/>
            </a:br>
            <a:r>
              <a:rPr lang="en-US" altLang="ko-KR"/>
              <a:t>space</a:t>
            </a:r>
          </a:p>
        </p:txBody>
      </p:sp>
      <p:sp>
        <p:nvSpPr>
          <p:cNvPr id="2058" name="Oval 6"/>
          <p:cNvSpPr>
            <a:spLocks noChangeArrowheads="1"/>
          </p:cNvSpPr>
          <p:nvPr/>
        </p:nvSpPr>
        <p:spPr bwMode="auto">
          <a:xfrm>
            <a:off x="6346825" y="4198938"/>
            <a:ext cx="1436688" cy="11525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Environment</a:t>
            </a:r>
          </a:p>
        </p:txBody>
      </p:sp>
      <p:sp>
        <p:nvSpPr>
          <p:cNvPr id="2059" name="Line 7"/>
          <p:cNvSpPr>
            <a:spLocks noChangeShapeType="1"/>
          </p:cNvSpPr>
          <p:nvPr/>
        </p:nvSpPr>
        <p:spPr bwMode="auto">
          <a:xfrm flipV="1">
            <a:off x="2851150" y="3998913"/>
            <a:ext cx="830263" cy="5349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60" name="Line 8"/>
          <p:cNvSpPr>
            <a:spLocks noChangeShapeType="1"/>
          </p:cNvSpPr>
          <p:nvPr/>
        </p:nvSpPr>
        <p:spPr bwMode="auto">
          <a:xfrm>
            <a:off x="2970213" y="2466975"/>
            <a:ext cx="665162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61" name="Line 9"/>
          <p:cNvSpPr>
            <a:spLocks noChangeShapeType="1"/>
          </p:cNvSpPr>
          <p:nvPr/>
        </p:nvSpPr>
        <p:spPr bwMode="auto">
          <a:xfrm flipH="1">
            <a:off x="5654675" y="2490788"/>
            <a:ext cx="842963" cy="452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062" name="Line 10"/>
          <p:cNvSpPr>
            <a:spLocks noChangeShapeType="1"/>
          </p:cNvSpPr>
          <p:nvPr/>
        </p:nvSpPr>
        <p:spPr bwMode="auto">
          <a:xfrm>
            <a:off x="5665788" y="4048125"/>
            <a:ext cx="712787" cy="487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050" name="Object 11"/>
          <p:cNvGraphicFramePr>
            <a:graphicFrameLocks noChangeAspect="1"/>
          </p:cNvGraphicFramePr>
          <p:nvPr/>
        </p:nvGraphicFramePr>
        <p:xfrm>
          <a:off x="2992438" y="3919538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0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3919538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3236913" y="2284413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1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284413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5889625" y="2305050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2"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25" y="2305050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/>
          <p:cNvGraphicFramePr>
            <a:graphicFrameLocks noChangeAspect="1"/>
          </p:cNvGraphicFramePr>
          <p:nvPr/>
        </p:nvGraphicFramePr>
        <p:xfrm>
          <a:off x="6034088" y="3984625"/>
          <a:ext cx="2873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3" name="Equation" r:id="rId9" imgW="190440" imgH="241200" progId="Equation.DSMT4">
                  <p:embed/>
                </p:oleObj>
              </mc:Choice>
              <mc:Fallback>
                <p:oleObj name="Equation" r:id="rId9" imgW="19044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4088" y="3984625"/>
                        <a:ext cx="287337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441450" y="5723964"/>
            <a:ext cx="6514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External energy transfer for absorption refrigerating system</a:t>
            </a:r>
            <a:endParaRPr lang="ko-KR" altLang="en-US" dirty="0"/>
          </a:p>
        </p:txBody>
      </p:sp>
      <p:sp>
        <p:nvSpPr>
          <p:cNvPr id="16" name="제목 1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Flow of energy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505450" y="3643313"/>
            <a:ext cx="500063" cy="250825"/>
          </a:xfrm>
          <a:prstGeom prst="rightArrow">
            <a:avLst>
              <a:gd name="adj1" fmla="val 49333"/>
              <a:gd name="adj2" fmla="val 108987"/>
            </a:avLst>
          </a:prstGeom>
          <a:solidFill>
            <a:srgbClr val="FFB5A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6625" y="4860925"/>
            <a:ext cx="1022350" cy="985838"/>
            <a:chOff x="1279" y="3157"/>
            <a:chExt cx="644" cy="621"/>
          </a:xfrm>
        </p:grpSpPr>
        <p:sp>
          <p:nvSpPr>
            <p:cNvPr id="28772" name="Oval 6"/>
            <p:cNvSpPr>
              <a:spLocks noChangeArrowheads="1"/>
            </p:cNvSpPr>
            <p:nvPr/>
          </p:nvSpPr>
          <p:spPr bwMode="auto">
            <a:xfrm>
              <a:off x="1279" y="3157"/>
              <a:ext cx="644" cy="6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73" name="Line 7"/>
            <p:cNvSpPr>
              <a:spLocks noChangeShapeType="1"/>
            </p:cNvSpPr>
            <p:nvPr/>
          </p:nvSpPr>
          <p:spPr bwMode="auto">
            <a:xfrm>
              <a:off x="1298" y="3516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74" name="Line 8"/>
            <p:cNvSpPr>
              <a:spLocks noChangeShapeType="1"/>
            </p:cNvSpPr>
            <p:nvPr/>
          </p:nvSpPr>
          <p:spPr bwMode="auto">
            <a:xfrm>
              <a:off x="1420" y="3657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75" name="Line 9"/>
            <p:cNvSpPr>
              <a:spLocks noChangeShapeType="1"/>
            </p:cNvSpPr>
            <p:nvPr/>
          </p:nvSpPr>
          <p:spPr bwMode="auto">
            <a:xfrm>
              <a:off x="1340" y="3588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76" name="Line 10"/>
            <p:cNvSpPr>
              <a:spLocks noChangeShapeType="1"/>
            </p:cNvSpPr>
            <p:nvPr/>
          </p:nvSpPr>
          <p:spPr bwMode="auto">
            <a:xfrm>
              <a:off x="1559" y="3720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600700" y="4860925"/>
            <a:ext cx="1022350" cy="985838"/>
            <a:chOff x="1279" y="3157"/>
            <a:chExt cx="644" cy="621"/>
          </a:xfrm>
        </p:grpSpPr>
        <p:sp>
          <p:nvSpPr>
            <p:cNvPr id="28767" name="Oval 12"/>
            <p:cNvSpPr>
              <a:spLocks noChangeArrowheads="1"/>
            </p:cNvSpPr>
            <p:nvPr/>
          </p:nvSpPr>
          <p:spPr bwMode="auto">
            <a:xfrm>
              <a:off x="1279" y="3157"/>
              <a:ext cx="644" cy="6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68" name="Line 13"/>
            <p:cNvSpPr>
              <a:spLocks noChangeShapeType="1"/>
            </p:cNvSpPr>
            <p:nvPr/>
          </p:nvSpPr>
          <p:spPr bwMode="auto">
            <a:xfrm>
              <a:off x="1298" y="3516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69" name="Line 14"/>
            <p:cNvSpPr>
              <a:spLocks noChangeShapeType="1"/>
            </p:cNvSpPr>
            <p:nvPr/>
          </p:nvSpPr>
          <p:spPr bwMode="auto">
            <a:xfrm>
              <a:off x="1420" y="3657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70" name="Line 15"/>
            <p:cNvSpPr>
              <a:spLocks noChangeShapeType="1"/>
            </p:cNvSpPr>
            <p:nvPr/>
          </p:nvSpPr>
          <p:spPr bwMode="auto">
            <a:xfrm>
              <a:off x="1340" y="3588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71" name="Line 16"/>
            <p:cNvSpPr>
              <a:spLocks noChangeShapeType="1"/>
            </p:cNvSpPr>
            <p:nvPr/>
          </p:nvSpPr>
          <p:spPr bwMode="auto">
            <a:xfrm>
              <a:off x="1559" y="3720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06625" y="2949575"/>
            <a:ext cx="1022350" cy="985838"/>
            <a:chOff x="1734" y="1953"/>
            <a:chExt cx="644" cy="621"/>
          </a:xfrm>
        </p:grpSpPr>
        <p:sp>
          <p:nvSpPr>
            <p:cNvPr id="28763" name="Oval 18"/>
            <p:cNvSpPr>
              <a:spLocks noChangeArrowheads="1"/>
            </p:cNvSpPr>
            <p:nvPr/>
          </p:nvSpPr>
          <p:spPr bwMode="auto">
            <a:xfrm>
              <a:off x="1734" y="1953"/>
              <a:ext cx="644" cy="6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64" name="Line 19"/>
            <p:cNvSpPr>
              <a:spLocks noChangeShapeType="1"/>
            </p:cNvSpPr>
            <p:nvPr/>
          </p:nvSpPr>
          <p:spPr bwMode="auto">
            <a:xfrm>
              <a:off x="1875" y="2453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65" name="Line 20"/>
            <p:cNvSpPr>
              <a:spLocks noChangeShapeType="1"/>
            </p:cNvSpPr>
            <p:nvPr/>
          </p:nvSpPr>
          <p:spPr bwMode="auto">
            <a:xfrm>
              <a:off x="1795" y="2384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66" name="Line 21"/>
            <p:cNvSpPr>
              <a:spLocks noChangeShapeType="1"/>
            </p:cNvSpPr>
            <p:nvPr/>
          </p:nvSpPr>
          <p:spPr bwMode="auto">
            <a:xfrm>
              <a:off x="2014" y="2516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600700" y="2949575"/>
            <a:ext cx="1022350" cy="985838"/>
            <a:chOff x="1279" y="3157"/>
            <a:chExt cx="644" cy="621"/>
          </a:xfrm>
        </p:grpSpPr>
        <p:sp>
          <p:nvSpPr>
            <p:cNvPr id="28758" name="Oval 23"/>
            <p:cNvSpPr>
              <a:spLocks noChangeArrowheads="1"/>
            </p:cNvSpPr>
            <p:nvPr/>
          </p:nvSpPr>
          <p:spPr bwMode="auto">
            <a:xfrm>
              <a:off x="1279" y="3157"/>
              <a:ext cx="644" cy="6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9" name="Line 24"/>
            <p:cNvSpPr>
              <a:spLocks noChangeShapeType="1"/>
            </p:cNvSpPr>
            <p:nvPr/>
          </p:nvSpPr>
          <p:spPr bwMode="auto">
            <a:xfrm>
              <a:off x="1298" y="3516"/>
              <a:ext cx="6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60" name="Line 25"/>
            <p:cNvSpPr>
              <a:spLocks noChangeShapeType="1"/>
            </p:cNvSpPr>
            <p:nvPr/>
          </p:nvSpPr>
          <p:spPr bwMode="auto">
            <a:xfrm>
              <a:off x="1420" y="3657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61" name="Line 26"/>
            <p:cNvSpPr>
              <a:spLocks noChangeShapeType="1"/>
            </p:cNvSpPr>
            <p:nvPr/>
          </p:nvSpPr>
          <p:spPr bwMode="auto">
            <a:xfrm>
              <a:off x="1340" y="3588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62" name="Line 27"/>
            <p:cNvSpPr>
              <a:spLocks noChangeShapeType="1"/>
            </p:cNvSpPr>
            <p:nvPr/>
          </p:nvSpPr>
          <p:spPr bwMode="auto">
            <a:xfrm>
              <a:off x="1559" y="3720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cxnSp>
        <p:nvCxnSpPr>
          <p:cNvPr id="28681" name="AutoShape 28"/>
          <p:cNvCxnSpPr>
            <a:cxnSpLocks noChangeShapeType="1"/>
            <a:stCxn id="28772" idx="0"/>
            <a:endCxn id="28767" idx="0"/>
          </p:cNvCxnSpPr>
          <p:nvPr/>
        </p:nvCxnSpPr>
        <p:spPr bwMode="auto">
          <a:xfrm rot="5400000" flipV="1">
            <a:off x="4414044" y="3164681"/>
            <a:ext cx="1588" cy="3394075"/>
          </a:xfrm>
          <a:prstGeom prst="curvedConnector3">
            <a:avLst>
              <a:gd name="adj1" fmla="val -14400005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8682" name="AutoShape 29"/>
          <p:cNvCxnSpPr>
            <a:cxnSpLocks noChangeShapeType="1"/>
            <a:stCxn id="28763" idx="0"/>
            <a:endCxn id="28758" idx="0"/>
          </p:cNvCxnSpPr>
          <p:nvPr/>
        </p:nvCxnSpPr>
        <p:spPr bwMode="auto">
          <a:xfrm rot="5400000" flipV="1">
            <a:off x="4414044" y="1253331"/>
            <a:ext cx="1588" cy="3394075"/>
          </a:xfrm>
          <a:prstGeom prst="curvedConnector3">
            <a:avLst>
              <a:gd name="adj1" fmla="val -14400005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683" name="Line 30"/>
          <p:cNvSpPr>
            <a:spLocks noChangeShapeType="1"/>
          </p:cNvSpPr>
          <p:nvPr/>
        </p:nvSpPr>
        <p:spPr bwMode="auto">
          <a:xfrm>
            <a:off x="1817688" y="5178425"/>
            <a:ext cx="99695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28684" name="AutoShape 31"/>
          <p:cNvCxnSpPr>
            <a:cxnSpLocks noChangeShapeType="1"/>
            <a:stCxn id="28683" idx="0"/>
            <a:endCxn id="28763" idx="4"/>
          </p:cNvCxnSpPr>
          <p:nvPr/>
        </p:nvCxnSpPr>
        <p:spPr bwMode="auto">
          <a:xfrm rot="-5400000">
            <a:off x="1646238" y="4106863"/>
            <a:ext cx="1243012" cy="900112"/>
          </a:xfrm>
          <a:prstGeom prst="bentConnector3">
            <a:avLst>
              <a:gd name="adj1" fmla="val 49935"/>
            </a:avLst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cxnSp>
      <p:sp>
        <p:nvSpPr>
          <p:cNvPr id="28685" name="Line 32"/>
          <p:cNvSpPr>
            <a:spLocks noChangeShapeType="1"/>
          </p:cNvSpPr>
          <p:nvPr/>
        </p:nvSpPr>
        <p:spPr bwMode="auto">
          <a:xfrm>
            <a:off x="5951538" y="5216525"/>
            <a:ext cx="1189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6" name="Group 33"/>
          <p:cNvGrpSpPr>
            <a:grpSpLocks noChangeAspect="1"/>
          </p:cNvGrpSpPr>
          <p:nvPr/>
        </p:nvGrpSpPr>
        <p:grpSpPr bwMode="auto">
          <a:xfrm rot="5400000" flipH="1">
            <a:off x="6711950" y="4165601"/>
            <a:ext cx="763587" cy="506412"/>
            <a:chOff x="4740" y="2712"/>
            <a:chExt cx="240" cy="159"/>
          </a:xfrm>
        </p:grpSpPr>
        <p:sp>
          <p:nvSpPr>
            <p:cNvPr id="28741" name="Rectangle 34"/>
            <p:cNvSpPr>
              <a:spLocks noChangeAspect="1" noChangeArrowheads="1"/>
            </p:cNvSpPr>
            <p:nvPr/>
          </p:nvSpPr>
          <p:spPr bwMode="auto">
            <a:xfrm>
              <a:off x="4740" y="2712"/>
              <a:ext cx="240" cy="1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42" name="Line 35"/>
            <p:cNvSpPr>
              <a:spLocks noChangeAspect="1" noChangeShapeType="1"/>
            </p:cNvSpPr>
            <p:nvPr/>
          </p:nvSpPr>
          <p:spPr bwMode="auto">
            <a:xfrm flipV="1">
              <a:off x="4769" y="2736"/>
              <a:ext cx="21" cy="47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43" name="Line 36"/>
            <p:cNvSpPr>
              <a:spLocks noChangeAspect="1" noChangeShapeType="1"/>
            </p:cNvSpPr>
            <p:nvPr/>
          </p:nvSpPr>
          <p:spPr bwMode="auto">
            <a:xfrm flipH="1" flipV="1">
              <a:off x="4789" y="2742"/>
              <a:ext cx="27" cy="4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44" name="Line 37"/>
            <p:cNvSpPr>
              <a:spLocks noChangeAspect="1" noChangeShapeType="1"/>
            </p:cNvSpPr>
            <p:nvPr/>
          </p:nvSpPr>
          <p:spPr bwMode="auto">
            <a:xfrm flipV="1">
              <a:off x="4860" y="2742"/>
              <a:ext cx="20" cy="47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45" name="Line 38"/>
            <p:cNvSpPr>
              <a:spLocks noChangeAspect="1" noChangeShapeType="1"/>
            </p:cNvSpPr>
            <p:nvPr/>
          </p:nvSpPr>
          <p:spPr bwMode="auto">
            <a:xfrm flipH="1" flipV="1">
              <a:off x="4879" y="2748"/>
              <a:ext cx="26" cy="4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46" name="Line 39"/>
            <p:cNvSpPr>
              <a:spLocks noChangeAspect="1" noChangeShapeType="1"/>
            </p:cNvSpPr>
            <p:nvPr/>
          </p:nvSpPr>
          <p:spPr bwMode="auto">
            <a:xfrm flipV="1">
              <a:off x="4814" y="2739"/>
              <a:ext cx="20" cy="48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47" name="Line 40"/>
            <p:cNvSpPr>
              <a:spLocks noChangeAspect="1" noChangeShapeType="1"/>
            </p:cNvSpPr>
            <p:nvPr/>
          </p:nvSpPr>
          <p:spPr bwMode="auto">
            <a:xfrm flipH="1" flipV="1">
              <a:off x="4835" y="2744"/>
              <a:ext cx="26" cy="40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48" name="Line 41"/>
            <p:cNvSpPr>
              <a:spLocks noChangeAspect="1" noChangeShapeType="1"/>
            </p:cNvSpPr>
            <p:nvPr/>
          </p:nvSpPr>
          <p:spPr bwMode="auto">
            <a:xfrm flipV="1">
              <a:off x="4901" y="2744"/>
              <a:ext cx="20" cy="48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49" name="Line 42"/>
            <p:cNvSpPr>
              <a:spLocks noChangeAspect="1" noChangeShapeType="1"/>
            </p:cNvSpPr>
            <p:nvPr/>
          </p:nvSpPr>
          <p:spPr bwMode="auto">
            <a:xfrm flipH="1" flipV="1">
              <a:off x="4921" y="2750"/>
              <a:ext cx="25" cy="41"/>
            </a:xfrm>
            <a:prstGeom prst="line">
              <a:avLst/>
            </a:prstGeom>
            <a:noFill/>
            <a:ln w="222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0" name="Line 43"/>
            <p:cNvSpPr>
              <a:spLocks noChangeAspect="1" noChangeShapeType="1"/>
            </p:cNvSpPr>
            <p:nvPr/>
          </p:nvSpPr>
          <p:spPr bwMode="auto">
            <a:xfrm flipV="1">
              <a:off x="4775" y="2796"/>
              <a:ext cx="20" cy="48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1" name="Line 44"/>
            <p:cNvSpPr>
              <a:spLocks noChangeAspect="1" noChangeShapeType="1"/>
            </p:cNvSpPr>
            <p:nvPr/>
          </p:nvSpPr>
          <p:spPr bwMode="auto">
            <a:xfrm flipH="1" flipV="1">
              <a:off x="4794" y="2801"/>
              <a:ext cx="26" cy="41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2" name="Line 45"/>
            <p:cNvSpPr>
              <a:spLocks noChangeAspect="1" noChangeShapeType="1"/>
            </p:cNvSpPr>
            <p:nvPr/>
          </p:nvSpPr>
          <p:spPr bwMode="auto">
            <a:xfrm flipV="1">
              <a:off x="4864" y="2802"/>
              <a:ext cx="20" cy="48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3" name="Line 46"/>
            <p:cNvSpPr>
              <a:spLocks noChangeAspect="1" noChangeShapeType="1"/>
            </p:cNvSpPr>
            <p:nvPr/>
          </p:nvSpPr>
          <p:spPr bwMode="auto">
            <a:xfrm flipH="1" flipV="1">
              <a:off x="4883" y="2808"/>
              <a:ext cx="26" cy="4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4" name="Line 47"/>
            <p:cNvSpPr>
              <a:spLocks noChangeAspect="1" noChangeShapeType="1"/>
            </p:cNvSpPr>
            <p:nvPr/>
          </p:nvSpPr>
          <p:spPr bwMode="auto">
            <a:xfrm flipV="1">
              <a:off x="4819" y="2798"/>
              <a:ext cx="20" cy="49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5" name="Line 48"/>
            <p:cNvSpPr>
              <a:spLocks noChangeAspect="1" noChangeShapeType="1"/>
            </p:cNvSpPr>
            <p:nvPr/>
          </p:nvSpPr>
          <p:spPr bwMode="auto">
            <a:xfrm flipH="1" flipV="1">
              <a:off x="4836" y="2802"/>
              <a:ext cx="28" cy="42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6" name="Line 49"/>
            <p:cNvSpPr>
              <a:spLocks noChangeAspect="1" noChangeShapeType="1"/>
            </p:cNvSpPr>
            <p:nvPr/>
          </p:nvSpPr>
          <p:spPr bwMode="auto">
            <a:xfrm flipV="1">
              <a:off x="4905" y="2805"/>
              <a:ext cx="21" cy="48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757" name="Line 50"/>
            <p:cNvSpPr>
              <a:spLocks noChangeAspect="1" noChangeShapeType="1"/>
            </p:cNvSpPr>
            <p:nvPr/>
          </p:nvSpPr>
          <p:spPr bwMode="auto">
            <a:xfrm flipH="1" flipV="1">
              <a:off x="4924" y="2810"/>
              <a:ext cx="26" cy="40"/>
            </a:xfrm>
            <a:prstGeom prst="line">
              <a:avLst/>
            </a:prstGeom>
            <a:noFill/>
            <a:ln w="222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8687" name="Line 51"/>
          <p:cNvSpPr>
            <a:spLocks noChangeShapeType="1"/>
          </p:cNvSpPr>
          <p:nvPr/>
        </p:nvSpPr>
        <p:spPr bwMode="auto">
          <a:xfrm>
            <a:off x="7140575" y="4816475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88" name="Line 52"/>
          <p:cNvSpPr>
            <a:spLocks noChangeShapeType="1"/>
          </p:cNvSpPr>
          <p:nvPr/>
        </p:nvSpPr>
        <p:spPr bwMode="auto">
          <a:xfrm>
            <a:off x="6116638" y="3573463"/>
            <a:ext cx="995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89" name="Line 53"/>
          <p:cNvSpPr>
            <a:spLocks noChangeShapeType="1"/>
          </p:cNvSpPr>
          <p:nvPr/>
        </p:nvSpPr>
        <p:spPr bwMode="auto">
          <a:xfrm>
            <a:off x="7112000" y="3578225"/>
            <a:ext cx="0" cy="452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0" name="Line 54"/>
          <p:cNvSpPr>
            <a:spLocks noChangeShapeType="1"/>
          </p:cNvSpPr>
          <p:nvPr/>
        </p:nvSpPr>
        <p:spPr bwMode="auto">
          <a:xfrm>
            <a:off x="6445250" y="5607050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1" name="Line 55"/>
          <p:cNvSpPr>
            <a:spLocks noChangeShapeType="1"/>
          </p:cNvSpPr>
          <p:nvPr/>
        </p:nvSpPr>
        <p:spPr bwMode="auto">
          <a:xfrm>
            <a:off x="6940550" y="4802188"/>
            <a:ext cx="0" cy="804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2" name="Line 56"/>
          <p:cNvSpPr>
            <a:spLocks noChangeShapeType="1"/>
          </p:cNvSpPr>
          <p:nvPr/>
        </p:nvSpPr>
        <p:spPr bwMode="auto">
          <a:xfrm>
            <a:off x="6354763" y="3811588"/>
            <a:ext cx="55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3" name="Line 57"/>
          <p:cNvSpPr>
            <a:spLocks noChangeShapeType="1"/>
          </p:cNvSpPr>
          <p:nvPr/>
        </p:nvSpPr>
        <p:spPr bwMode="auto">
          <a:xfrm>
            <a:off x="6911975" y="3806825"/>
            <a:ext cx="0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4" name="Line 58"/>
          <p:cNvSpPr>
            <a:spLocks noChangeShapeType="1"/>
          </p:cNvSpPr>
          <p:nvPr/>
        </p:nvSpPr>
        <p:spPr bwMode="auto">
          <a:xfrm flipV="1">
            <a:off x="5926138" y="3103563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5" name="Line 59"/>
          <p:cNvSpPr>
            <a:spLocks noChangeShapeType="1"/>
          </p:cNvSpPr>
          <p:nvPr/>
        </p:nvSpPr>
        <p:spPr bwMode="auto">
          <a:xfrm flipV="1">
            <a:off x="6105525" y="3103563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6" name="Line 60"/>
          <p:cNvSpPr>
            <a:spLocks noChangeShapeType="1"/>
          </p:cNvSpPr>
          <p:nvPr/>
        </p:nvSpPr>
        <p:spPr bwMode="auto">
          <a:xfrm flipV="1">
            <a:off x="6259513" y="3103563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7" name="Line 61"/>
          <p:cNvSpPr>
            <a:spLocks noChangeShapeType="1"/>
          </p:cNvSpPr>
          <p:nvPr/>
        </p:nvSpPr>
        <p:spPr bwMode="auto">
          <a:xfrm>
            <a:off x="2528888" y="3103563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8" name="Line 62"/>
          <p:cNvSpPr>
            <a:spLocks noChangeShapeType="1"/>
          </p:cNvSpPr>
          <p:nvPr/>
        </p:nvSpPr>
        <p:spPr bwMode="auto">
          <a:xfrm>
            <a:off x="2708275" y="3103563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99" name="Line 63"/>
          <p:cNvSpPr>
            <a:spLocks noChangeShapeType="1"/>
          </p:cNvSpPr>
          <p:nvPr/>
        </p:nvSpPr>
        <p:spPr bwMode="auto">
          <a:xfrm>
            <a:off x="2862263" y="3103563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6350000" y="5216525"/>
            <a:ext cx="157163" cy="100013"/>
            <a:chOff x="2649" y="3459"/>
            <a:chExt cx="99" cy="63"/>
          </a:xfrm>
        </p:grpSpPr>
        <p:sp>
          <p:nvSpPr>
            <p:cNvPr id="28738" name="Line 65"/>
            <p:cNvSpPr>
              <a:spLocks noChangeShapeType="1"/>
            </p:cNvSpPr>
            <p:nvPr/>
          </p:nvSpPr>
          <p:spPr bwMode="auto">
            <a:xfrm>
              <a:off x="2700" y="3459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39" name="Line 66"/>
            <p:cNvSpPr>
              <a:spLocks noChangeShapeType="1"/>
            </p:cNvSpPr>
            <p:nvPr/>
          </p:nvSpPr>
          <p:spPr bwMode="auto">
            <a:xfrm flipH="1">
              <a:off x="2649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40" name="Line 67"/>
            <p:cNvSpPr>
              <a:spLocks noChangeShapeType="1"/>
            </p:cNvSpPr>
            <p:nvPr/>
          </p:nvSpPr>
          <p:spPr bwMode="auto">
            <a:xfrm>
              <a:off x="2700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2306638" y="5187950"/>
            <a:ext cx="157162" cy="100013"/>
            <a:chOff x="2649" y="3459"/>
            <a:chExt cx="99" cy="63"/>
          </a:xfrm>
        </p:grpSpPr>
        <p:sp>
          <p:nvSpPr>
            <p:cNvPr id="28735" name="Line 69"/>
            <p:cNvSpPr>
              <a:spLocks noChangeShapeType="1"/>
            </p:cNvSpPr>
            <p:nvPr/>
          </p:nvSpPr>
          <p:spPr bwMode="auto">
            <a:xfrm>
              <a:off x="2700" y="3459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36" name="Line 70"/>
            <p:cNvSpPr>
              <a:spLocks noChangeShapeType="1"/>
            </p:cNvSpPr>
            <p:nvPr/>
          </p:nvSpPr>
          <p:spPr bwMode="auto">
            <a:xfrm flipH="1">
              <a:off x="2649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37" name="Line 71"/>
            <p:cNvSpPr>
              <a:spLocks noChangeShapeType="1"/>
            </p:cNvSpPr>
            <p:nvPr/>
          </p:nvSpPr>
          <p:spPr bwMode="auto">
            <a:xfrm>
              <a:off x="2700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2511425" y="5187950"/>
            <a:ext cx="157163" cy="100013"/>
            <a:chOff x="2649" y="3459"/>
            <a:chExt cx="99" cy="63"/>
          </a:xfrm>
        </p:grpSpPr>
        <p:sp>
          <p:nvSpPr>
            <p:cNvPr id="28732" name="Line 73"/>
            <p:cNvSpPr>
              <a:spLocks noChangeShapeType="1"/>
            </p:cNvSpPr>
            <p:nvPr/>
          </p:nvSpPr>
          <p:spPr bwMode="auto">
            <a:xfrm>
              <a:off x="2700" y="3459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33" name="Line 74"/>
            <p:cNvSpPr>
              <a:spLocks noChangeShapeType="1"/>
            </p:cNvSpPr>
            <p:nvPr/>
          </p:nvSpPr>
          <p:spPr bwMode="auto">
            <a:xfrm flipH="1">
              <a:off x="2649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34" name="Line 75"/>
            <p:cNvSpPr>
              <a:spLocks noChangeShapeType="1"/>
            </p:cNvSpPr>
            <p:nvPr/>
          </p:nvSpPr>
          <p:spPr bwMode="auto">
            <a:xfrm>
              <a:off x="2700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2701925" y="5187950"/>
            <a:ext cx="157163" cy="100013"/>
            <a:chOff x="2649" y="3459"/>
            <a:chExt cx="99" cy="63"/>
          </a:xfrm>
        </p:grpSpPr>
        <p:sp>
          <p:nvSpPr>
            <p:cNvPr id="28729" name="Line 77"/>
            <p:cNvSpPr>
              <a:spLocks noChangeShapeType="1"/>
            </p:cNvSpPr>
            <p:nvPr/>
          </p:nvSpPr>
          <p:spPr bwMode="auto">
            <a:xfrm>
              <a:off x="2700" y="3459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30" name="Line 78"/>
            <p:cNvSpPr>
              <a:spLocks noChangeShapeType="1"/>
            </p:cNvSpPr>
            <p:nvPr/>
          </p:nvSpPr>
          <p:spPr bwMode="auto">
            <a:xfrm flipH="1">
              <a:off x="2649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31" name="Line 79"/>
            <p:cNvSpPr>
              <a:spLocks noChangeShapeType="1"/>
            </p:cNvSpPr>
            <p:nvPr/>
          </p:nvSpPr>
          <p:spPr bwMode="auto">
            <a:xfrm>
              <a:off x="2700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6159500" y="5216525"/>
            <a:ext cx="157163" cy="98425"/>
            <a:chOff x="2649" y="3459"/>
            <a:chExt cx="99" cy="63"/>
          </a:xfrm>
        </p:grpSpPr>
        <p:sp>
          <p:nvSpPr>
            <p:cNvPr id="28726" name="Line 81"/>
            <p:cNvSpPr>
              <a:spLocks noChangeShapeType="1"/>
            </p:cNvSpPr>
            <p:nvPr/>
          </p:nvSpPr>
          <p:spPr bwMode="auto">
            <a:xfrm>
              <a:off x="2700" y="3459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27" name="Line 82"/>
            <p:cNvSpPr>
              <a:spLocks noChangeShapeType="1"/>
            </p:cNvSpPr>
            <p:nvPr/>
          </p:nvSpPr>
          <p:spPr bwMode="auto">
            <a:xfrm flipH="1">
              <a:off x="2649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28" name="Line 83"/>
            <p:cNvSpPr>
              <a:spLocks noChangeShapeType="1"/>
            </p:cNvSpPr>
            <p:nvPr/>
          </p:nvSpPr>
          <p:spPr bwMode="auto">
            <a:xfrm>
              <a:off x="2700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5964238" y="5216525"/>
            <a:ext cx="157162" cy="98425"/>
            <a:chOff x="2649" y="3459"/>
            <a:chExt cx="99" cy="63"/>
          </a:xfrm>
        </p:grpSpPr>
        <p:sp>
          <p:nvSpPr>
            <p:cNvPr id="28723" name="Line 85"/>
            <p:cNvSpPr>
              <a:spLocks noChangeShapeType="1"/>
            </p:cNvSpPr>
            <p:nvPr/>
          </p:nvSpPr>
          <p:spPr bwMode="auto">
            <a:xfrm>
              <a:off x="2700" y="3459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24" name="Line 86"/>
            <p:cNvSpPr>
              <a:spLocks noChangeShapeType="1"/>
            </p:cNvSpPr>
            <p:nvPr/>
          </p:nvSpPr>
          <p:spPr bwMode="auto">
            <a:xfrm flipH="1">
              <a:off x="2649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725" name="Line 87"/>
            <p:cNvSpPr>
              <a:spLocks noChangeShapeType="1"/>
            </p:cNvSpPr>
            <p:nvPr/>
          </p:nvSpPr>
          <p:spPr bwMode="auto">
            <a:xfrm>
              <a:off x="2700" y="3465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8706" name="Line 88"/>
          <p:cNvSpPr>
            <a:spLocks noChangeShapeType="1"/>
          </p:cNvSpPr>
          <p:nvPr/>
        </p:nvSpPr>
        <p:spPr bwMode="auto">
          <a:xfrm flipH="1">
            <a:off x="4408488" y="2711450"/>
            <a:ext cx="2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07" name="Line 89"/>
          <p:cNvSpPr>
            <a:spLocks noChangeShapeType="1"/>
          </p:cNvSpPr>
          <p:nvPr/>
        </p:nvSpPr>
        <p:spPr bwMode="auto">
          <a:xfrm>
            <a:off x="4408488" y="4622800"/>
            <a:ext cx="2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08" name="Line 90"/>
          <p:cNvSpPr>
            <a:spLocks noChangeShapeType="1"/>
          </p:cNvSpPr>
          <p:nvPr/>
        </p:nvSpPr>
        <p:spPr bwMode="auto">
          <a:xfrm rot="-5400000">
            <a:off x="6923881" y="4980782"/>
            <a:ext cx="23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09" name="Line 91"/>
          <p:cNvSpPr>
            <a:spLocks noChangeShapeType="1"/>
          </p:cNvSpPr>
          <p:nvPr/>
        </p:nvSpPr>
        <p:spPr bwMode="auto">
          <a:xfrm flipH="1">
            <a:off x="6640513" y="3794125"/>
            <a:ext cx="2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10" name="Line 92"/>
          <p:cNvSpPr>
            <a:spLocks noChangeShapeType="1"/>
          </p:cNvSpPr>
          <p:nvPr/>
        </p:nvSpPr>
        <p:spPr bwMode="auto">
          <a:xfrm>
            <a:off x="6938963" y="3567113"/>
            <a:ext cx="2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11" name="Line 93"/>
          <p:cNvSpPr>
            <a:spLocks noChangeShapeType="1"/>
          </p:cNvSpPr>
          <p:nvPr/>
        </p:nvSpPr>
        <p:spPr bwMode="auto">
          <a:xfrm rot="5400000" flipV="1">
            <a:off x="7125494" y="5080794"/>
            <a:ext cx="2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12" name="Line 94"/>
          <p:cNvSpPr>
            <a:spLocks noChangeShapeType="1"/>
          </p:cNvSpPr>
          <p:nvPr/>
        </p:nvSpPr>
        <p:spPr bwMode="auto">
          <a:xfrm rot="5400000" flipV="1">
            <a:off x="2696369" y="4299744"/>
            <a:ext cx="23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13" name="Line 95"/>
          <p:cNvSpPr>
            <a:spLocks noChangeShapeType="1"/>
          </p:cNvSpPr>
          <p:nvPr/>
        </p:nvSpPr>
        <p:spPr bwMode="auto">
          <a:xfrm>
            <a:off x="2070100" y="5167313"/>
            <a:ext cx="23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714" name="Text Box 96"/>
          <p:cNvSpPr txBox="1">
            <a:spLocks noChangeArrowheads="1"/>
          </p:cNvSpPr>
          <p:nvPr/>
        </p:nvSpPr>
        <p:spPr bwMode="auto">
          <a:xfrm>
            <a:off x="3263900" y="5275263"/>
            <a:ext cx="12827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Evaporator</a:t>
            </a:r>
            <a:endParaRPr lang="ko-KR" altLang="en-US" sz="1600" dirty="0"/>
          </a:p>
        </p:txBody>
      </p:sp>
      <p:sp>
        <p:nvSpPr>
          <p:cNvPr id="28715" name="Text Box 97"/>
          <p:cNvSpPr txBox="1">
            <a:spLocks noChangeArrowheads="1"/>
          </p:cNvSpPr>
          <p:nvPr/>
        </p:nvSpPr>
        <p:spPr bwMode="auto">
          <a:xfrm>
            <a:off x="4727575" y="5553849"/>
            <a:ext cx="1266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Absorber</a:t>
            </a:r>
            <a:endParaRPr lang="ko-KR" altLang="en-US" sz="1600" dirty="0"/>
          </a:p>
        </p:txBody>
      </p:sp>
      <p:sp>
        <p:nvSpPr>
          <p:cNvPr id="28716" name="Text Box 98"/>
          <p:cNvSpPr txBox="1">
            <a:spLocks noChangeArrowheads="1"/>
          </p:cNvSpPr>
          <p:nvPr/>
        </p:nvSpPr>
        <p:spPr bwMode="auto">
          <a:xfrm>
            <a:off x="4303713" y="3455274"/>
            <a:ext cx="13541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Regenerator</a:t>
            </a:r>
            <a:endParaRPr lang="ko-KR" altLang="en-US" sz="1600" dirty="0"/>
          </a:p>
        </p:txBody>
      </p:sp>
      <p:sp>
        <p:nvSpPr>
          <p:cNvPr id="28717" name="Text Box 99"/>
          <p:cNvSpPr txBox="1">
            <a:spLocks noChangeArrowheads="1"/>
          </p:cNvSpPr>
          <p:nvPr/>
        </p:nvSpPr>
        <p:spPr bwMode="auto">
          <a:xfrm>
            <a:off x="3265487" y="3209925"/>
            <a:ext cx="12509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Condenser</a:t>
            </a:r>
            <a:endParaRPr lang="ko-KR" altLang="en-US" sz="1600" dirty="0"/>
          </a:p>
        </p:txBody>
      </p:sp>
      <p:sp>
        <p:nvSpPr>
          <p:cNvPr id="28718" name="Text Box 100"/>
          <p:cNvSpPr txBox="1">
            <a:spLocks noChangeArrowheads="1"/>
          </p:cNvSpPr>
          <p:nvPr/>
        </p:nvSpPr>
        <p:spPr bwMode="auto">
          <a:xfrm>
            <a:off x="5386393" y="3925191"/>
            <a:ext cx="976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Heating</a:t>
            </a:r>
            <a:endParaRPr lang="ko-KR" altLang="en-US" sz="1600" dirty="0"/>
          </a:p>
        </p:txBody>
      </p:sp>
      <p:sp>
        <p:nvSpPr>
          <p:cNvPr id="28719" name="Text Box 101"/>
          <p:cNvSpPr txBox="1">
            <a:spLocks noChangeArrowheads="1"/>
          </p:cNvSpPr>
          <p:nvPr/>
        </p:nvSpPr>
        <p:spPr bwMode="auto">
          <a:xfrm>
            <a:off x="6780338" y="5601436"/>
            <a:ext cx="1733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Thin solution</a:t>
            </a:r>
            <a:endParaRPr lang="ko-KR" altLang="en-US" sz="1600" dirty="0"/>
          </a:p>
        </p:txBody>
      </p:sp>
      <p:sp>
        <p:nvSpPr>
          <p:cNvPr id="28720" name="Text Box 102"/>
          <p:cNvSpPr txBox="1">
            <a:spLocks noChangeArrowheads="1"/>
          </p:cNvSpPr>
          <p:nvPr/>
        </p:nvSpPr>
        <p:spPr bwMode="auto">
          <a:xfrm>
            <a:off x="6780832" y="3198151"/>
            <a:ext cx="21164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Condensed solution</a:t>
            </a:r>
            <a:endParaRPr lang="ko-KR" altLang="en-US" sz="1600" dirty="0"/>
          </a:p>
        </p:txBody>
      </p:sp>
      <p:sp>
        <p:nvSpPr>
          <p:cNvPr id="28721" name="Text Box 103"/>
          <p:cNvSpPr txBox="1">
            <a:spLocks noChangeArrowheads="1"/>
          </p:cNvSpPr>
          <p:nvPr/>
        </p:nvSpPr>
        <p:spPr bwMode="auto">
          <a:xfrm>
            <a:off x="3532981" y="4250840"/>
            <a:ext cx="20780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/>
              <a:t>Refrigerant steam</a:t>
            </a:r>
            <a:endParaRPr lang="ko-KR" altLang="en-US" sz="1600" dirty="0"/>
          </a:p>
        </p:txBody>
      </p:sp>
      <p:sp>
        <p:nvSpPr>
          <p:cNvPr id="28722" name="Text Box 104"/>
          <p:cNvSpPr txBox="1">
            <a:spLocks noChangeArrowheads="1"/>
          </p:cNvSpPr>
          <p:nvPr/>
        </p:nvSpPr>
        <p:spPr bwMode="auto">
          <a:xfrm>
            <a:off x="3481388" y="2304634"/>
            <a:ext cx="26241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/>
              <a:t>Refrigerant steam</a:t>
            </a:r>
            <a:endParaRPr lang="ko-KR" altLang="en-US" sz="1600" dirty="0"/>
          </a:p>
        </p:txBody>
      </p:sp>
      <p:sp>
        <p:nvSpPr>
          <p:cNvPr id="105" name="제목 10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Absorption </a:t>
            </a:r>
            <a:r>
              <a:rPr lang="en-US" altLang="ko-KR" dirty="0" smtClean="0"/>
              <a:t>refrigerating cycle</a:t>
            </a:r>
            <a:endParaRPr lang="ko-KR" altLang="en-US" dirty="0"/>
          </a:p>
        </p:txBody>
      </p:sp>
      <p:sp>
        <p:nvSpPr>
          <p:cNvPr id="106" name="텍스트 개체 틀 10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Single effect </a:t>
            </a:r>
            <a:r>
              <a:rPr lang="en-US" altLang="ko-KR" dirty="0" smtClean="0"/>
              <a:t>absorption </a:t>
            </a:r>
            <a:r>
              <a:rPr lang="en-US" altLang="ko-KR" dirty="0" smtClean="0"/>
              <a:t>refrigerating cycle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259632" y="1749400"/>
            <a:ext cx="73501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A absorption refrigerating cycle having 2 regenerator changing thin solution to condensed solution</a:t>
            </a:r>
            <a:endParaRPr lang="ko-KR" alt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50" y="2638425"/>
            <a:ext cx="47148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Absorption </a:t>
            </a:r>
            <a:r>
              <a:rPr lang="en-US" altLang="ko-KR" dirty="0" smtClean="0"/>
              <a:t>refrigerating </a:t>
            </a:r>
            <a:r>
              <a:rPr lang="en-US" altLang="ko-KR" dirty="0"/>
              <a:t>cycle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Double </a:t>
            </a:r>
            <a:r>
              <a:rPr lang="en-US" altLang="ko-KR" dirty="0" smtClean="0"/>
              <a:t>effect a</a:t>
            </a:r>
            <a:r>
              <a:rPr lang="en-US" altLang="ko-KR" dirty="0" smtClean="0"/>
              <a:t>bsorption </a:t>
            </a:r>
            <a:r>
              <a:rPr lang="en-US" altLang="ko-KR" dirty="0" smtClean="0"/>
              <a:t>refrigerating </a:t>
            </a:r>
            <a:r>
              <a:rPr lang="en-US" altLang="ko-KR" dirty="0"/>
              <a:t>cycle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143000" y="2724150"/>
            <a:ext cx="65659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large latent heat, high critical pressure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Difference of the boiling point between absorber and coolant is large and small heat capacity</a:t>
            </a:r>
            <a:endParaRPr lang="ko-KR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dirty="0" smtClean="0"/>
              <a:t> </a:t>
            </a:r>
            <a:r>
              <a:rPr lang="en-US" altLang="ko-KR" dirty="0" smtClean="0"/>
              <a:t>The freezing point of coolant and absorber is low and coolant does not coagulation at operation stop.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No corrosiveness to ion and pipe material, and needs stability to heat.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Cheap and easily purchase.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1800" dirty="0" smtClean="0"/>
              <a:t>Coolant and absorber for absorption refrigerating system</a:t>
            </a:r>
            <a:endParaRPr lang="ko-KR" altLang="en-US" sz="1800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Requirements of coolant and absorber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69975" y="2695575"/>
            <a:ext cx="7743825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 smtClean="0"/>
              <a:t>  A binary system based </a:t>
            </a:r>
            <a:r>
              <a:rPr lang="en-US" altLang="ko-KR" dirty="0"/>
              <a:t>on </a:t>
            </a:r>
            <a:r>
              <a:rPr lang="en-US" altLang="ko-KR" dirty="0" smtClean="0"/>
              <a:t>H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O/</a:t>
            </a:r>
            <a:r>
              <a:rPr lang="en-US" altLang="ko-KR" dirty="0" err="1" smtClean="0"/>
              <a:t>LiBr</a:t>
            </a:r>
            <a:r>
              <a:rPr lang="en-US" altLang="ko-KR" dirty="0" smtClean="0"/>
              <a:t>, and a advanced ternary and quaternary system.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W</a:t>
            </a:r>
            <a:r>
              <a:rPr lang="en-US" altLang="ko-KR" dirty="0" smtClean="0"/>
              <a:t>ater has large evaporative latent heat, and high COP and easily acquire.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 Due to large boiling point, it is hard to air cooling.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It cannot acquire cold heat source </a:t>
            </a:r>
            <a:r>
              <a:rPr lang="en-US" altLang="ko-KR" dirty="0"/>
              <a:t>below 0</a:t>
            </a:r>
            <a:r>
              <a:rPr lang="en-US" altLang="ko-KR" dirty="0" smtClean="0"/>
              <a:t>℃.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 smtClean="0"/>
              <a:t> Due to strong corrosiveness, it is hard to manage solution.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 smtClean="0"/>
              <a:t> Recently, water receives attention as coolant/absorber of absorption </a:t>
            </a:r>
            <a:r>
              <a:rPr lang="en-US" altLang="ko-KR" dirty="0" smtClean="0"/>
              <a:t>refrigerating system </a:t>
            </a:r>
            <a:r>
              <a:rPr lang="en-US" altLang="ko-KR" dirty="0" smtClean="0"/>
              <a:t>for solar heat.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1800" dirty="0"/>
              <a:t>Coolant and absorber for absorption </a:t>
            </a:r>
            <a:r>
              <a:rPr lang="en-US" altLang="ko-KR" sz="1800" dirty="0" smtClean="0"/>
              <a:t>refrigerating </a:t>
            </a:r>
            <a:r>
              <a:rPr lang="en-US" altLang="ko-KR" sz="1800" dirty="0"/>
              <a:t>system</a:t>
            </a:r>
            <a:endParaRPr lang="ko-KR" altLang="en-US" sz="1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 system using Water as coolant (H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O/</a:t>
            </a:r>
            <a:r>
              <a:rPr lang="en-US" altLang="ko-KR" dirty="0" err="1" smtClean="0"/>
              <a:t>LiBr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69975" y="2695575"/>
            <a:ext cx="78755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 smtClean="0"/>
              <a:t> Due to high operating pressure, it needs pressure vessel.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Ammonia has adequate characteristic for coolant.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Toxicity, flammable and explosiveness is critical defects.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Applications : large absorption refrigerating system for industry</a:t>
            </a:r>
            <a:r>
              <a:rPr lang="en-US" altLang="ko-KR" dirty="0"/>
              <a:t>, </a:t>
            </a:r>
            <a:r>
              <a:rPr lang="en-US" altLang="ko-KR" dirty="0" smtClean="0"/>
              <a:t>small </a:t>
            </a:r>
            <a:r>
              <a:rPr lang="en-US" altLang="ko-KR" dirty="0"/>
              <a:t>absorption refrigerant system </a:t>
            </a:r>
            <a:r>
              <a:rPr lang="en-US" altLang="ko-KR" dirty="0" smtClean="0"/>
              <a:t>for air conditioning.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1800" dirty="0"/>
              <a:t>Coolant and absorber for absorption </a:t>
            </a:r>
            <a:r>
              <a:rPr lang="en-US" altLang="ko-KR" sz="1800" dirty="0" smtClean="0"/>
              <a:t>refrigerating </a:t>
            </a:r>
            <a:r>
              <a:rPr lang="en-US" altLang="ko-KR" sz="1800" dirty="0"/>
              <a:t>system</a:t>
            </a:r>
            <a:endParaRPr lang="ko-KR" altLang="en-US" sz="18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 system using </a:t>
            </a:r>
            <a:r>
              <a:rPr lang="en-US" altLang="ko-KR" dirty="0" smtClean="0"/>
              <a:t>Ammonia </a:t>
            </a:r>
            <a:r>
              <a:rPr lang="en-US" altLang="ko-KR" dirty="0"/>
              <a:t>as coolant</a:t>
            </a:r>
            <a:r>
              <a:rPr lang="ko-KR" altLang="en-US" dirty="0" smtClean="0"/>
              <a:t> </a:t>
            </a:r>
            <a:r>
              <a:rPr lang="en-US" altLang="ko-KR" dirty="0" smtClean="0"/>
              <a:t>(NH</a:t>
            </a:r>
            <a:r>
              <a:rPr lang="en-US" altLang="ko-KR" baseline="-25000" dirty="0" smtClean="0"/>
              <a:t>3</a:t>
            </a:r>
            <a:r>
              <a:rPr lang="en-US" altLang="ko-KR" dirty="0" smtClean="0"/>
              <a:t>/H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O)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9975" y="1988840"/>
            <a:ext cx="78755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 smtClean="0"/>
              <a:t> larger latent heat and low freezing point compared to water.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flammable problem.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CF</a:t>
            </a:r>
            <a:r>
              <a:rPr lang="en-US" altLang="ko-KR" baseline="-25000" dirty="0" smtClean="0"/>
              <a:t>3</a:t>
            </a:r>
            <a:r>
              <a:rPr lang="en-US" altLang="ko-KR" dirty="0" smtClean="0"/>
              <a:t>CH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OH</a:t>
            </a:r>
            <a:r>
              <a:rPr lang="en-US" altLang="ko-KR" dirty="0"/>
              <a:t> </a:t>
            </a:r>
            <a:r>
              <a:rPr lang="en-US" altLang="ko-KR" dirty="0" smtClean="0"/>
              <a:t>receives attention for substitutes of H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O/</a:t>
            </a:r>
            <a:r>
              <a:rPr lang="en-US" altLang="ko-KR" dirty="0" err="1" smtClean="0"/>
              <a:t>LiBr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69975" y="4648200"/>
            <a:ext cx="787558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err="1" smtClean="0"/>
              <a:t>Dimethly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formamide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solition</a:t>
            </a:r>
            <a:r>
              <a:rPr lang="en-US" altLang="ko-KR" dirty="0"/>
              <a:t> </a:t>
            </a:r>
            <a:r>
              <a:rPr lang="en-US" altLang="ko-KR" dirty="0" smtClean="0"/>
              <a:t>(DMF) is largely used for absorbent.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R21, R22, R124, R31, R123, </a:t>
            </a:r>
            <a:r>
              <a:rPr lang="en-US" altLang="ko-KR" dirty="0" smtClean="0"/>
              <a:t>R133a are coolants for this system. </a:t>
            </a:r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1800" dirty="0"/>
              <a:t>Coolant and absorber for absorption </a:t>
            </a:r>
            <a:r>
              <a:rPr lang="en-US" altLang="ko-KR" sz="1800" dirty="0" smtClean="0"/>
              <a:t>refrigerating </a:t>
            </a:r>
            <a:r>
              <a:rPr lang="en-US" altLang="ko-KR" sz="1800" dirty="0"/>
              <a:t>system</a:t>
            </a:r>
            <a:endParaRPr lang="ko-KR" altLang="en-US" sz="180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A system using </a:t>
            </a:r>
            <a:r>
              <a:rPr lang="en-US" altLang="ko-KR" dirty="0" smtClean="0"/>
              <a:t>Alcohol </a:t>
            </a:r>
            <a:r>
              <a:rPr lang="en-US" altLang="ko-KR" dirty="0"/>
              <a:t>as coolant</a:t>
            </a:r>
            <a:endParaRPr lang="ko-KR" altLang="en-US" dirty="0"/>
          </a:p>
        </p:txBody>
      </p:sp>
      <p:sp>
        <p:nvSpPr>
          <p:cNvPr id="8" name="텍스트 개체 틀 6"/>
          <p:cNvSpPr txBox="1">
            <a:spLocks/>
          </p:cNvSpPr>
          <p:nvPr/>
        </p:nvSpPr>
        <p:spPr>
          <a:xfrm>
            <a:off x="0" y="3505569"/>
            <a:ext cx="9144000" cy="571503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ctr">
              <a:spcBef>
                <a:spcPct val="20000"/>
              </a:spcBef>
            </a:pPr>
            <a:r>
              <a:rPr lang="en-US" altLang="ko-KR" sz="2800" b="1" dirty="0"/>
              <a:t>A system using </a:t>
            </a:r>
            <a:r>
              <a:rPr lang="en-US" altLang="ko-KR" sz="2800" b="1" dirty="0" smtClean="0"/>
              <a:t>Halocarbon </a:t>
            </a:r>
            <a:r>
              <a:rPr lang="en-US" altLang="ko-KR" sz="2800" b="1" dirty="0"/>
              <a:t>as </a:t>
            </a:r>
            <a:r>
              <a:rPr lang="en-US" altLang="ko-KR" sz="2800" b="1" dirty="0" smtClean="0"/>
              <a:t>coolant</a:t>
            </a:r>
            <a:endParaRPr lang="ko-KR" altLang="en-US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26227"/>
              </p:ext>
            </p:extLst>
          </p:nvPr>
        </p:nvGraphicFramePr>
        <p:xfrm>
          <a:off x="365125" y="1863725"/>
          <a:ext cx="8415338" cy="4456558"/>
        </p:xfrm>
        <a:graphic>
          <a:graphicData uri="http://schemas.openxmlformats.org/drawingml/2006/table">
            <a:tbl>
              <a:tblPr/>
              <a:tblGrid>
                <a:gridCol w="3200400"/>
                <a:gridCol w="5214938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Coolant 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Absorbent 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Water type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LiBr, LiI, LiSCN, LiCl, NaOH, CsBr, CsF, RbF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LiBRLiSCN, LiBr-ZnCl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LiBr-ZnBr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LiBr-C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4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6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LiBr-C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6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LiBr-LiCl, LiCl-CaCl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-Zn(NO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)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CH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OH-LiBr-ZnCl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Ammonia type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NH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NH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NH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O, LiSCN, C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6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O, LiSCN-NaSCN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Alcohol type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OH, C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OH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CFH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OH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CF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HCH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OH, CClF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OH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CF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OH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CF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CH</a:t>
                      </a:r>
                      <a:r>
                        <a:rPr kumimoji="1" lang="en-US" altLang="ko-KR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OH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LiBr, LiI, ZnBr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LiBr-ZnCl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LiI-ZnBr</a:t>
                      </a:r>
                      <a:r>
                        <a:rPr kumimoji="1" lang="en-US" altLang="ko-KR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b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</a:b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TEGDME, N-methyle-2-pirolidone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Halocarbon type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R22, R21,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R124, R23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R31, R123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R133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TEGDME, 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TrEGDME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, DMF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DMA, DEGDME, DMF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" pitchFamily="18" charset="-127"/>
                          <a:ea typeface="바탕" pitchFamily="18" charset="-127"/>
                        </a:rPr>
                        <a:t>DMA, DEGDME, ETFE, BTFE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2000" dirty="0"/>
              <a:t>Coolant and absorber for absorption </a:t>
            </a:r>
            <a:r>
              <a:rPr lang="en-US" altLang="ko-KR" sz="2000" dirty="0" smtClean="0"/>
              <a:t>refrigerating </a:t>
            </a:r>
            <a:r>
              <a:rPr lang="en-US" altLang="ko-KR" sz="2000" dirty="0"/>
              <a:t>system</a:t>
            </a:r>
            <a:endParaRPr lang="ko-KR" altLang="en-US" sz="200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Combination of coolant and absorbent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ko-KR" dirty="0" smtClean="0"/>
              <a:t>Process of cycle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654175" y="2246313"/>
            <a:ext cx="2063750" cy="3005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 rot="2179309">
            <a:off x="1406525" y="3306763"/>
            <a:ext cx="255905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2565400" y="2757488"/>
            <a:ext cx="0" cy="249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2566988" y="2757488"/>
            <a:ext cx="0" cy="1544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281238" y="3421063"/>
            <a:ext cx="641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V="1">
            <a:off x="2560638" y="4037013"/>
            <a:ext cx="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V="1">
            <a:off x="2560638" y="2927350"/>
            <a:ext cx="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433638" y="2347913"/>
            <a:ext cx="1284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Superheat</a:t>
            </a:r>
            <a:br>
              <a:rPr lang="en-US" altLang="ko-KR" sz="1600"/>
            </a:br>
            <a:r>
              <a:rPr lang="en-US" altLang="ko-KR" sz="1600"/>
              <a:t>region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646238" y="4479925"/>
            <a:ext cx="2041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Subcooled liquid</a:t>
            </a:r>
            <a:br>
              <a:rPr lang="en-US" altLang="ko-KR" sz="1600"/>
            </a:br>
            <a:r>
              <a:rPr lang="en-US" altLang="ko-KR" sz="1600"/>
              <a:t>region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 rot="-5400000">
            <a:off x="259556" y="3518694"/>
            <a:ext cx="2160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Temperature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635125" y="5329238"/>
            <a:ext cx="204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i="1"/>
              <a:t>x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47700" y="1878013"/>
            <a:ext cx="151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Condensing</a:t>
            </a:r>
            <a:br>
              <a:rPr lang="en-US" altLang="ko-KR" sz="1600"/>
            </a:br>
            <a:r>
              <a:rPr lang="en-US" altLang="ko-KR" sz="1600"/>
              <a:t>line</a:t>
            </a: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1612900" y="228123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521075" y="3732213"/>
            <a:ext cx="151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Boiling</a:t>
            </a:r>
            <a:br>
              <a:rPr lang="en-US" altLang="ko-KR" sz="1600"/>
            </a:br>
            <a:r>
              <a:rPr lang="en-US" altLang="ko-KR" sz="1600"/>
              <a:t>line</a:t>
            </a:r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>
            <a:off x="3290888" y="4037013"/>
            <a:ext cx="674687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93938" y="5642996"/>
            <a:ext cx="4171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 smtClean="0"/>
              <a:t>T-x diagram of isotropic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2-fluids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mixture</a:t>
            </a:r>
            <a:endParaRPr lang="ko-KR" altLang="en-US" sz="1600" dirty="0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4371897" y="1160403"/>
            <a:ext cx="46620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 dirty="0"/>
              <a:t>isotropic</a:t>
            </a:r>
            <a:r>
              <a:rPr lang="ko-KR" altLang="en-US" b="1" dirty="0"/>
              <a:t> </a:t>
            </a:r>
            <a:r>
              <a:rPr lang="en-US" altLang="ko-KR" b="1" dirty="0"/>
              <a:t>2-fluids</a:t>
            </a:r>
            <a:r>
              <a:rPr lang="ko-KR" altLang="en-US" b="1" dirty="0"/>
              <a:t> </a:t>
            </a:r>
            <a:r>
              <a:rPr lang="en-US" altLang="ko-KR" b="1" dirty="0"/>
              <a:t>mixture </a:t>
            </a:r>
            <a:endParaRPr lang="en-US" altLang="ko-KR" b="1" dirty="0" smtClean="0"/>
          </a:p>
          <a:p>
            <a:pPr algn="r">
              <a:spcBef>
                <a:spcPct val="50000"/>
              </a:spcBef>
            </a:pPr>
            <a:r>
              <a:rPr lang="en-US" altLang="ko-KR" dirty="0" smtClean="0"/>
              <a:t>Uniform composition</a:t>
            </a:r>
            <a:endParaRPr lang="en-US" altLang="ko-KR" dirty="0"/>
          </a:p>
          <a:p>
            <a:pPr algn="r">
              <a:spcBef>
                <a:spcPct val="50000"/>
              </a:spcBef>
            </a:pPr>
            <a:r>
              <a:rPr lang="en-US" altLang="ko-KR" dirty="0" smtClean="0"/>
              <a:t>It does not separated by mechanical ways</a:t>
            </a:r>
            <a:r>
              <a:rPr lang="ko-KR" altLang="en-US" dirty="0"/>
              <a:t>	</a:t>
            </a:r>
            <a:endParaRPr lang="en-US" altLang="ko-KR" dirty="0" smtClean="0"/>
          </a:p>
          <a:p>
            <a:pPr algn="r">
              <a:spcBef>
                <a:spcPct val="50000"/>
              </a:spcBef>
            </a:pPr>
            <a:r>
              <a:rPr lang="en-US" altLang="ko-KR" dirty="0" smtClean="0"/>
              <a:t>It needs pressure, temperature and concentration</a:t>
            </a:r>
          </a:p>
          <a:p>
            <a:pPr algn="r">
              <a:spcBef>
                <a:spcPct val="50000"/>
              </a:spcBef>
            </a:pPr>
            <a:r>
              <a:rPr lang="en-US" altLang="ko-KR" dirty="0" smtClean="0"/>
              <a:t>Several saturated temperature in each pressure</a:t>
            </a:r>
          </a:p>
        </p:txBody>
      </p:sp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 smtClean="0"/>
              <a:t>Basic process of thermodynamics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733800"/>
            <a:ext cx="25146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pPr marL="0" lvl="1"/>
            <a:r>
              <a:rPr lang="en-US" altLang="ko-KR" sz="4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The principle and application of absorption refrigerating system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8725" y="1071563"/>
            <a:ext cx="4149725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90600" y="5870575"/>
            <a:ext cx="73258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 dirty="0"/>
              <a:t>h(</a:t>
            </a:r>
            <a:r>
              <a:rPr lang="en-US" altLang="ko-KR" i="1" dirty="0" err="1"/>
              <a:t>i</a:t>
            </a:r>
            <a:r>
              <a:rPr lang="en-US" altLang="ko-KR" i="1" dirty="0"/>
              <a:t>)</a:t>
            </a:r>
            <a:r>
              <a:rPr lang="en-US" altLang="ko-KR" dirty="0"/>
              <a:t>-</a:t>
            </a:r>
            <a:r>
              <a:rPr lang="en-US" altLang="ko-KR" i="1" dirty="0"/>
              <a:t>x</a:t>
            </a:r>
            <a:r>
              <a:rPr lang="en-US" altLang="ko-KR" dirty="0"/>
              <a:t> </a:t>
            </a:r>
            <a:r>
              <a:rPr lang="en-US" altLang="ko-KR" dirty="0" smtClean="0"/>
              <a:t> diagram of isotropic</a:t>
            </a:r>
            <a:r>
              <a:rPr lang="ko-KR" altLang="en-US" dirty="0" smtClean="0"/>
              <a:t> </a:t>
            </a:r>
            <a:r>
              <a:rPr lang="en-US" altLang="ko-KR" dirty="0" smtClean="0"/>
              <a:t>2-fluids</a:t>
            </a:r>
            <a:r>
              <a:rPr lang="ko-KR" altLang="en-US" dirty="0" smtClean="0"/>
              <a:t> </a:t>
            </a:r>
            <a:r>
              <a:rPr lang="en-US" altLang="ko-KR" dirty="0" smtClean="0"/>
              <a:t>mixture in liquid-gas region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h(</a:t>
            </a:r>
            <a:r>
              <a:rPr lang="en-US" altLang="ko-KR" dirty="0" err="1"/>
              <a:t>i</a:t>
            </a:r>
            <a:r>
              <a:rPr lang="en-US" altLang="ko-KR" dirty="0"/>
              <a:t>)-x </a:t>
            </a:r>
            <a:r>
              <a:rPr lang="en-US" altLang="ko-KR" dirty="0" smtClean="0"/>
              <a:t>Diagram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3426"/>
          <a:stretch>
            <a:fillRect/>
          </a:stretch>
        </p:blipFill>
        <p:spPr bwMode="auto">
          <a:xfrm>
            <a:off x="2555776" y="724271"/>
            <a:ext cx="4341844" cy="6089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</a:t>
            </a:r>
            <a:r>
              <a:rPr lang="en-US" altLang="ko-KR" baseline="-25000" dirty="0"/>
              <a:t>2</a:t>
            </a:r>
            <a:r>
              <a:rPr lang="en-US" altLang="ko-KR" dirty="0"/>
              <a:t>O/NH</a:t>
            </a:r>
            <a:r>
              <a:rPr lang="en-US" altLang="ko-KR" baseline="-25000" dirty="0"/>
              <a:t>3</a:t>
            </a:r>
            <a:r>
              <a:rPr lang="en-US" altLang="ko-KR" dirty="0"/>
              <a:t> h(</a:t>
            </a:r>
            <a:r>
              <a:rPr lang="en-US" altLang="ko-KR" dirty="0" err="1"/>
              <a:t>i</a:t>
            </a:r>
            <a:r>
              <a:rPr lang="en-US" altLang="ko-KR" dirty="0"/>
              <a:t>)-x diagram (1)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2419" r="1866"/>
          <a:stretch>
            <a:fillRect/>
          </a:stretch>
        </p:blipFill>
        <p:spPr bwMode="auto">
          <a:xfrm>
            <a:off x="793750" y="1304925"/>
            <a:ext cx="7977188" cy="482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</a:t>
            </a:r>
            <a:r>
              <a:rPr lang="en-US" altLang="ko-KR" baseline="-25000" dirty="0"/>
              <a:t>2</a:t>
            </a:r>
            <a:r>
              <a:rPr lang="en-US" altLang="ko-KR" dirty="0"/>
              <a:t>O/NH</a:t>
            </a:r>
            <a:r>
              <a:rPr lang="en-US" altLang="ko-KR" baseline="-25000" dirty="0"/>
              <a:t>3</a:t>
            </a:r>
            <a:r>
              <a:rPr lang="en-US" altLang="ko-KR" dirty="0"/>
              <a:t> h(</a:t>
            </a:r>
            <a:r>
              <a:rPr lang="en-US" altLang="ko-KR" dirty="0" err="1"/>
              <a:t>i</a:t>
            </a:r>
            <a:r>
              <a:rPr lang="en-US" altLang="ko-KR" dirty="0"/>
              <a:t>)-x diagram 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l="5991" r="2646"/>
          <a:stretch>
            <a:fillRect/>
          </a:stretch>
        </p:blipFill>
        <p:spPr bwMode="auto">
          <a:xfrm>
            <a:off x="769938" y="1238250"/>
            <a:ext cx="7893050" cy="530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</a:t>
            </a:r>
            <a:r>
              <a:rPr lang="en-US" altLang="ko-KR" baseline="-25000" dirty="0"/>
              <a:t>2</a:t>
            </a:r>
            <a:r>
              <a:rPr lang="en-US" altLang="ko-KR" dirty="0"/>
              <a:t>O/NH</a:t>
            </a:r>
            <a:r>
              <a:rPr lang="en-US" altLang="ko-KR" baseline="-25000" dirty="0"/>
              <a:t>3</a:t>
            </a:r>
            <a:r>
              <a:rPr lang="en-US" altLang="ko-KR" dirty="0"/>
              <a:t> h(</a:t>
            </a:r>
            <a:r>
              <a:rPr lang="en-US" altLang="ko-KR" dirty="0" err="1"/>
              <a:t>i</a:t>
            </a:r>
            <a:r>
              <a:rPr lang="en-US" altLang="ko-KR" dirty="0"/>
              <a:t>)-x diagram (3)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627784" y="1196752"/>
            <a:ext cx="3729038" cy="4678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err="1"/>
              <a:t>LiBr</a:t>
            </a:r>
            <a:r>
              <a:rPr lang="en-US" altLang="ko-KR" dirty="0"/>
              <a:t>/H</a:t>
            </a:r>
            <a:r>
              <a:rPr lang="en-US" altLang="ko-KR" baseline="-25000" dirty="0"/>
              <a:t>2</a:t>
            </a:r>
            <a:r>
              <a:rPr lang="en-US" altLang="ko-KR" dirty="0"/>
              <a:t>O h(</a:t>
            </a:r>
            <a:r>
              <a:rPr lang="en-US" altLang="ko-KR" dirty="0" err="1"/>
              <a:t>i</a:t>
            </a:r>
            <a:r>
              <a:rPr lang="en-US" altLang="ko-KR" dirty="0"/>
              <a:t>)-x diagram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4751388" y="1711325"/>
            <a:ext cx="2624137" cy="254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2309813" y="3255963"/>
            <a:ext cx="129540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4584700" y="1444625"/>
            <a:ext cx="2932113" cy="695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83" name="Line 6"/>
          <p:cNvSpPr>
            <a:spLocks noChangeShapeType="1"/>
          </p:cNvSpPr>
          <p:nvPr/>
        </p:nvSpPr>
        <p:spPr bwMode="auto">
          <a:xfrm flipV="1">
            <a:off x="5248275" y="2379663"/>
            <a:ext cx="1758950" cy="109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4" name="Line 7"/>
          <p:cNvSpPr>
            <a:spLocks noChangeShapeType="1"/>
          </p:cNvSpPr>
          <p:nvPr/>
        </p:nvSpPr>
        <p:spPr bwMode="auto">
          <a:xfrm>
            <a:off x="5248275" y="3508375"/>
            <a:ext cx="0" cy="747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>
            <a:off x="6021388" y="3009900"/>
            <a:ext cx="0" cy="1235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6" name="Line 9"/>
          <p:cNvSpPr>
            <a:spLocks noChangeShapeType="1"/>
          </p:cNvSpPr>
          <p:nvPr/>
        </p:nvSpPr>
        <p:spPr bwMode="auto">
          <a:xfrm>
            <a:off x="6983413" y="2403475"/>
            <a:ext cx="0" cy="18415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7" name="Line 10"/>
          <p:cNvSpPr>
            <a:spLocks noChangeShapeType="1"/>
          </p:cNvSpPr>
          <p:nvPr/>
        </p:nvSpPr>
        <p:spPr bwMode="auto">
          <a:xfrm>
            <a:off x="5248275" y="3495675"/>
            <a:ext cx="2125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8" name="Line 11"/>
          <p:cNvSpPr>
            <a:spLocks noChangeShapeType="1"/>
          </p:cNvSpPr>
          <p:nvPr/>
        </p:nvSpPr>
        <p:spPr bwMode="auto">
          <a:xfrm>
            <a:off x="6021388" y="3021013"/>
            <a:ext cx="13525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89" name="Line 12"/>
          <p:cNvSpPr>
            <a:spLocks noChangeShapeType="1"/>
          </p:cNvSpPr>
          <p:nvPr/>
        </p:nvSpPr>
        <p:spPr bwMode="auto">
          <a:xfrm>
            <a:off x="6983413" y="2405063"/>
            <a:ext cx="403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90" name="Line 13"/>
          <p:cNvSpPr>
            <a:spLocks noChangeShapeType="1"/>
          </p:cNvSpPr>
          <p:nvPr/>
        </p:nvSpPr>
        <p:spPr bwMode="auto">
          <a:xfrm>
            <a:off x="5086350" y="3279775"/>
            <a:ext cx="1778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91" name="Line 14"/>
          <p:cNvSpPr>
            <a:spLocks noChangeShapeType="1"/>
          </p:cNvSpPr>
          <p:nvPr/>
        </p:nvSpPr>
        <p:spPr bwMode="auto">
          <a:xfrm>
            <a:off x="5834063" y="2803525"/>
            <a:ext cx="1778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092" name="Line 15"/>
          <p:cNvSpPr>
            <a:spLocks noChangeShapeType="1"/>
          </p:cNvSpPr>
          <p:nvPr/>
        </p:nvSpPr>
        <p:spPr bwMode="auto">
          <a:xfrm>
            <a:off x="6832600" y="2211388"/>
            <a:ext cx="1778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3093" name="AutoShape 16"/>
          <p:cNvCxnSpPr>
            <a:cxnSpLocks noChangeShapeType="1"/>
            <a:stCxn id="3081" idx="0"/>
          </p:cNvCxnSpPr>
          <p:nvPr/>
        </p:nvCxnSpPr>
        <p:spPr bwMode="auto">
          <a:xfrm flipV="1">
            <a:off x="2957513" y="2498725"/>
            <a:ext cx="0" cy="757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094" name="AutoShape 17"/>
          <p:cNvCxnSpPr>
            <a:cxnSpLocks noChangeShapeType="1"/>
            <a:stCxn id="3081" idx="1"/>
          </p:cNvCxnSpPr>
          <p:nvPr/>
        </p:nvCxnSpPr>
        <p:spPr bwMode="auto">
          <a:xfrm flipH="1">
            <a:off x="1500188" y="3717925"/>
            <a:ext cx="8096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3095" name="AutoShape 18"/>
          <p:cNvCxnSpPr>
            <a:cxnSpLocks noChangeShapeType="1"/>
            <a:stCxn id="3081" idx="3"/>
          </p:cNvCxnSpPr>
          <p:nvPr/>
        </p:nvCxnSpPr>
        <p:spPr bwMode="auto">
          <a:xfrm>
            <a:off x="3605213" y="3717925"/>
            <a:ext cx="733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96" name="Rectangle 19"/>
          <p:cNvSpPr>
            <a:spLocks noChangeArrowheads="1"/>
          </p:cNvSpPr>
          <p:nvPr/>
        </p:nvSpPr>
        <p:spPr bwMode="auto">
          <a:xfrm>
            <a:off x="1647825" y="32559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/>
              <a:t>①</a:t>
            </a: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3014663" y="26225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/>
              <a:t>②</a:t>
            </a:r>
          </a:p>
        </p:txBody>
      </p:sp>
      <p:sp>
        <p:nvSpPr>
          <p:cNvPr id="3098" name="Rectangle 21"/>
          <p:cNvSpPr>
            <a:spLocks noChangeArrowheads="1"/>
          </p:cNvSpPr>
          <p:nvPr/>
        </p:nvSpPr>
        <p:spPr bwMode="auto">
          <a:xfrm>
            <a:off x="3678238" y="32559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/>
              <a:t>③</a:t>
            </a:r>
          </a:p>
        </p:txBody>
      </p:sp>
      <p:sp>
        <p:nvSpPr>
          <p:cNvPr id="3099" name="Text Box 22"/>
          <p:cNvSpPr txBox="1">
            <a:spLocks noChangeArrowheads="1"/>
          </p:cNvSpPr>
          <p:nvPr/>
        </p:nvSpPr>
        <p:spPr bwMode="auto">
          <a:xfrm>
            <a:off x="5024438" y="4229100"/>
            <a:ext cx="500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/>
              <a:t>x</a:t>
            </a:r>
            <a:r>
              <a:rPr lang="en-US" altLang="ko-KR" baseline="-25000"/>
              <a:t>1</a:t>
            </a:r>
          </a:p>
        </p:txBody>
      </p:sp>
      <p:sp>
        <p:nvSpPr>
          <p:cNvPr id="3100" name="Text Box 23"/>
          <p:cNvSpPr txBox="1">
            <a:spLocks noChangeArrowheads="1"/>
          </p:cNvSpPr>
          <p:nvPr/>
        </p:nvSpPr>
        <p:spPr bwMode="auto">
          <a:xfrm>
            <a:off x="5784850" y="4229100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/>
              <a:t>x</a:t>
            </a:r>
            <a:r>
              <a:rPr lang="en-US" altLang="ko-KR" baseline="-25000"/>
              <a:t>3</a:t>
            </a:r>
          </a:p>
        </p:txBody>
      </p:sp>
      <p:sp>
        <p:nvSpPr>
          <p:cNvPr id="3101" name="Text Box 24"/>
          <p:cNvSpPr txBox="1">
            <a:spLocks noChangeArrowheads="1"/>
          </p:cNvSpPr>
          <p:nvPr/>
        </p:nvSpPr>
        <p:spPr bwMode="auto">
          <a:xfrm>
            <a:off x="6708775" y="4229100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/>
              <a:t>x</a:t>
            </a:r>
            <a:r>
              <a:rPr lang="en-US" altLang="ko-KR" baseline="-25000"/>
              <a:t>2</a:t>
            </a:r>
          </a:p>
        </p:txBody>
      </p:sp>
      <p:sp>
        <p:nvSpPr>
          <p:cNvPr id="3102" name="Text Box 25"/>
          <p:cNvSpPr txBox="1">
            <a:spLocks noChangeArrowheads="1"/>
          </p:cNvSpPr>
          <p:nvPr/>
        </p:nvSpPr>
        <p:spPr bwMode="auto">
          <a:xfrm>
            <a:off x="7315200" y="3322638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/>
              <a:t>i</a:t>
            </a:r>
            <a:r>
              <a:rPr lang="en-US" altLang="ko-KR" baseline="-25000"/>
              <a:t>1</a:t>
            </a:r>
          </a:p>
        </p:txBody>
      </p:sp>
      <p:sp>
        <p:nvSpPr>
          <p:cNvPr id="3103" name="Text Box 26"/>
          <p:cNvSpPr txBox="1">
            <a:spLocks noChangeArrowheads="1"/>
          </p:cNvSpPr>
          <p:nvPr/>
        </p:nvSpPr>
        <p:spPr bwMode="auto">
          <a:xfrm>
            <a:off x="7305675" y="2216150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/>
              <a:t>i</a:t>
            </a:r>
            <a:r>
              <a:rPr lang="en-US" altLang="ko-KR" baseline="-25000"/>
              <a:t>2</a:t>
            </a:r>
          </a:p>
        </p:txBody>
      </p:sp>
      <p:sp>
        <p:nvSpPr>
          <p:cNvPr id="3104" name="Text Box 27"/>
          <p:cNvSpPr txBox="1">
            <a:spLocks noChangeArrowheads="1"/>
          </p:cNvSpPr>
          <p:nvPr/>
        </p:nvSpPr>
        <p:spPr bwMode="auto">
          <a:xfrm>
            <a:off x="7334250" y="2792413"/>
            <a:ext cx="500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/>
              <a:t>i</a:t>
            </a:r>
            <a:r>
              <a:rPr lang="en-US" altLang="ko-KR" baseline="-25000"/>
              <a:t>3</a:t>
            </a:r>
          </a:p>
        </p:txBody>
      </p:sp>
      <p:sp>
        <p:nvSpPr>
          <p:cNvPr id="3105" name="Line 28"/>
          <p:cNvSpPr>
            <a:spLocks noChangeShapeType="1"/>
          </p:cNvSpPr>
          <p:nvPr/>
        </p:nvSpPr>
        <p:spPr bwMode="auto">
          <a:xfrm flipV="1">
            <a:off x="5130800" y="2871788"/>
            <a:ext cx="731838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106" name="Line 29"/>
          <p:cNvSpPr>
            <a:spLocks noChangeShapeType="1"/>
          </p:cNvSpPr>
          <p:nvPr/>
        </p:nvSpPr>
        <p:spPr bwMode="auto">
          <a:xfrm flipV="1">
            <a:off x="5900738" y="2281238"/>
            <a:ext cx="971550" cy="560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3074" name="Object 30"/>
          <p:cNvGraphicFramePr>
            <a:graphicFrameLocks noChangeAspect="1"/>
          </p:cNvGraphicFramePr>
          <p:nvPr/>
        </p:nvGraphicFramePr>
        <p:xfrm>
          <a:off x="1406525" y="4889500"/>
          <a:ext cx="261302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Equation" r:id="rId3" imgW="1307880" imgH="431640" progId="Equation.DSMT4">
                  <p:embed/>
                </p:oleObj>
              </mc:Choice>
              <mc:Fallback>
                <p:oleObj name="Equation" r:id="rId3" imgW="1307880" imgH="4316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889500"/>
                        <a:ext cx="2613025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1"/>
          <p:cNvGraphicFramePr>
            <a:graphicFrameLocks noChangeAspect="1"/>
          </p:cNvGraphicFramePr>
          <p:nvPr/>
        </p:nvGraphicFramePr>
        <p:xfrm>
          <a:off x="4751388" y="4659313"/>
          <a:ext cx="2563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0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4659313"/>
                        <a:ext cx="25638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2"/>
          <p:cNvGraphicFramePr>
            <a:graphicFrameLocks noChangeAspect="1"/>
          </p:cNvGraphicFramePr>
          <p:nvPr/>
        </p:nvGraphicFramePr>
        <p:xfrm>
          <a:off x="4751388" y="5553075"/>
          <a:ext cx="22590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1" name="Equation" r:id="rId7" imgW="1130040" imgH="431640" progId="Equation.DSMT4">
                  <p:embed/>
                </p:oleObj>
              </mc:Choice>
              <mc:Fallback>
                <p:oleObj name="Equation" r:id="rId7" imgW="1130040" imgH="4316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5553075"/>
                        <a:ext cx="22590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33"/>
          <p:cNvGraphicFramePr>
            <a:graphicFrameLocks noChangeAspect="1"/>
          </p:cNvGraphicFramePr>
          <p:nvPr/>
        </p:nvGraphicFramePr>
        <p:xfrm>
          <a:off x="439738" y="3465513"/>
          <a:ext cx="9890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2" name="Equation" r:id="rId9" imgW="495000" imgH="215640" progId="Equation.DSMT4">
                  <p:embed/>
                </p:oleObj>
              </mc:Choice>
              <mc:Fallback>
                <p:oleObj name="Equation" r:id="rId9" imgW="495000" imgH="215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3465513"/>
                        <a:ext cx="9890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4"/>
          <p:cNvGraphicFramePr>
            <a:graphicFrameLocks noChangeAspect="1"/>
          </p:cNvGraphicFramePr>
          <p:nvPr/>
        </p:nvGraphicFramePr>
        <p:xfrm>
          <a:off x="2406650" y="2089150"/>
          <a:ext cx="10906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3" name="Equation" r:id="rId11" imgW="545760" imgH="215640" progId="Equation.DSMT4">
                  <p:embed/>
                </p:oleObj>
              </mc:Choice>
              <mc:Fallback>
                <p:oleObj name="Equation" r:id="rId11" imgW="545760" imgH="2156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2089150"/>
                        <a:ext cx="10906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제목 3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Adiabatic mixing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60438" y="2087563"/>
            <a:ext cx="1970087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① P = 150 psi</a:t>
            </a:r>
            <a:br>
              <a:rPr lang="en-US" altLang="ko-KR" sz="1600"/>
            </a:br>
            <a:r>
              <a:rPr lang="en-US" altLang="ko-KR" sz="1600"/>
              <a:t>    T = 220F</a:t>
            </a:r>
            <a:br>
              <a:rPr lang="en-US" altLang="ko-KR" sz="1600"/>
            </a:br>
            <a:r>
              <a:rPr lang="en-US" altLang="ko-KR" sz="1600"/>
              <a:t>    x = 0.25</a:t>
            </a:r>
            <a:br>
              <a:rPr lang="en-US" altLang="ko-KR" sz="1600"/>
            </a:br>
            <a:r>
              <a:rPr lang="en-US" altLang="ko-KR" sz="1600"/>
              <a:t>    m = 20 lbm/min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60438" y="3698875"/>
            <a:ext cx="218187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/>
              <a:t>② P = 150 psi</a:t>
            </a:r>
            <a:br>
              <a:rPr lang="en-US" altLang="ko-KR" sz="1600" dirty="0"/>
            </a:br>
            <a:r>
              <a:rPr lang="en-US" altLang="ko-KR" sz="1600" dirty="0"/>
              <a:t>    T = 100F</a:t>
            </a:r>
            <a:br>
              <a:rPr lang="en-US" altLang="ko-KR" sz="1600" dirty="0"/>
            </a:br>
            <a:r>
              <a:rPr lang="en-US" altLang="ko-KR" sz="1600" dirty="0"/>
              <a:t>    </a:t>
            </a:r>
            <a:r>
              <a:rPr lang="en-US" altLang="ko-KR" sz="1600" dirty="0" smtClean="0"/>
              <a:t>Saturated solution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    </a:t>
            </a:r>
            <a:r>
              <a:rPr lang="en-US" altLang="ko-KR" sz="1600" dirty="0"/>
              <a:t>m = 10 </a:t>
            </a:r>
            <a:r>
              <a:rPr lang="en-US" altLang="ko-KR" sz="1600" dirty="0" err="1"/>
              <a:t>lbm</a:t>
            </a:r>
            <a:r>
              <a:rPr lang="en-US" altLang="ko-KR" sz="1600" dirty="0"/>
              <a:t>/min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060825" y="1460500"/>
            <a:ext cx="3951288" cy="359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90" name="Freeform 6"/>
          <p:cNvSpPr>
            <a:spLocks/>
          </p:cNvSpPr>
          <p:nvPr/>
        </p:nvSpPr>
        <p:spPr bwMode="auto">
          <a:xfrm>
            <a:off x="4487863" y="3422650"/>
            <a:ext cx="2944812" cy="828675"/>
          </a:xfrm>
          <a:custGeom>
            <a:avLst/>
            <a:gdLst>
              <a:gd name="T0" fmla="*/ 0 w 1848"/>
              <a:gd name="T1" fmla="*/ 0 h 429"/>
              <a:gd name="T2" fmla="*/ 783 w 1848"/>
              <a:gd name="T3" fmla="*/ 359 h 429"/>
              <a:gd name="T4" fmla="*/ 1369 w 1848"/>
              <a:gd name="T5" fmla="*/ 419 h 429"/>
              <a:gd name="T6" fmla="*/ 1848 w 1848"/>
              <a:gd name="T7" fmla="*/ 299 h 429"/>
              <a:gd name="T8" fmla="*/ 0 60000 65536"/>
              <a:gd name="T9" fmla="*/ 0 60000 65536"/>
              <a:gd name="T10" fmla="*/ 0 60000 65536"/>
              <a:gd name="T11" fmla="*/ 0 60000 65536"/>
              <a:gd name="T12" fmla="*/ 0 w 1848"/>
              <a:gd name="T13" fmla="*/ 0 h 429"/>
              <a:gd name="T14" fmla="*/ 1848 w 1848"/>
              <a:gd name="T15" fmla="*/ 429 h 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8" h="429">
                <a:moveTo>
                  <a:pt x="0" y="0"/>
                </a:moveTo>
                <a:cubicBezTo>
                  <a:pt x="130" y="58"/>
                  <a:pt x="555" y="289"/>
                  <a:pt x="783" y="359"/>
                </a:cubicBezTo>
                <a:cubicBezTo>
                  <a:pt x="1011" y="429"/>
                  <a:pt x="1192" y="429"/>
                  <a:pt x="1369" y="419"/>
                </a:cubicBezTo>
                <a:cubicBezTo>
                  <a:pt x="1546" y="409"/>
                  <a:pt x="1748" y="324"/>
                  <a:pt x="1848" y="29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4487863" y="2009775"/>
            <a:ext cx="3192462" cy="977900"/>
          </a:xfrm>
          <a:custGeom>
            <a:avLst/>
            <a:gdLst>
              <a:gd name="T0" fmla="*/ 0 w 1863"/>
              <a:gd name="T1" fmla="*/ 0 h 501"/>
              <a:gd name="T2" fmla="*/ 868 w 1863"/>
              <a:gd name="T3" fmla="*/ 75 h 501"/>
              <a:gd name="T4" fmla="*/ 1496 w 1863"/>
              <a:gd name="T5" fmla="*/ 277 h 501"/>
              <a:gd name="T6" fmla="*/ 1863 w 1863"/>
              <a:gd name="T7" fmla="*/ 501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1863"/>
              <a:gd name="T13" fmla="*/ 0 h 501"/>
              <a:gd name="T14" fmla="*/ 1863 w 1863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3" h="501">
                <a:moveTo>
                  <a:pt x="0" y="0"/>
                </a:moveTo>
                <a:cubicBezTo>
                  <a:pt x="145" y="12"/>
                  <a:pt x="619" y="29"/>
                  <a:pt x="868" y="75"/>
                </a:cubicBezTo>
                <a:cubicBezTo>
                  <a:pt x="1117" y="121"/>
                  <a:pt x="1330" y="206"/>
                  <a:pt x="1496" y="277"/>
                </a:cubicBezTo>
                <a:cubicBezTo>
                  <a:pt x="1662" y="348"/>
                  <a:pt x="1787" y="454"/>
                  <a:pt x="1863" y="50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flipH="1">
            <a:off x="5688013" y="2589213"/>
            <a:ext cx="1447800" cy="1506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4989513" y="3819525"/>
            <a:ext cx="100012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6950075" y="4117975"/>
            <a:ext cx="100013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5761038" y="3930650"/>
            <a:ext cx="100012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387850" y="5395913"/>
            <a:ext cx="314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Concentration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 rot="-5400000">
            <a:off x="2146300" y="3082926"/>
            <a:ext cx="314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Enthalpy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487863" y="37560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1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7124700" y="42068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2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838825" y="39528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3</a:t>
            </a:r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5056188" y="3863975"/>
            <a:ext cx="1922462" cy="298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>
            <a:off x="5045075" y="3908425"/>
            <a:ext cx="0" cy="1149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6989763" y="4162425"/>
            <a:ext cx="0" cy="895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004" name="Line 20"/>
          <p:cNvSpPr>
            <a:spLocks noChangeShapeType="1"/>
          </p:cNvSpPr>
          <p:nvPr/>
        </p:nvSpPr>
        <p:spPr bwMode="auto">
          <a:xfrm>
            <a:off x="5805488" y="3971925"/>
            <a:ext cx="0" cy="1085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 rot="1914807">
            <a:off x="4646613" y="3419475"/>
            <a:ext cx="8842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150 psi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 rot="435953">
            <a:off x="5318125" y="1830388"/>
            <a:ext cx="8842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150 psi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4740275" y="5057775"/>
            <a:ext cx="646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0.25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5481638" y="5057775"/>
            <a:ext cx="646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0.41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6654800" y="5057775"/>
            <a:ext cx="646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0.72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 rot="-2859251">
            <a:off x="5919787" y="3057526"/>
            <a:ext cx="6572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180F</a:t>
            </a:r>
          </a:p>
        </p:txBody>
      </p:sp>
      <p:sp>
        <p:nvSpPr>
          <p:cNvPr id="42011" name="Freeform 27"/>
          <p:cNvSpPr>
            <a:spLocks/>
          </p:cNvSpPr>
          <p:nvPr/>
        </p:nvSpPr>
        <p:spPr bwMode="auto">
          <a:xfrm>
            <a:off x="4525963" y="2038350"/>
            <a:ext cx="3154362" cy="925513"/>
          </a:xfrm>
          <a:custGeom>
            <a:avLst/>
            <a:gdLst>
              <a:gd name="T0" fmla="*/ 0 w 1987"/>
              <a:gd name="T1" fmla="*/ 0 h 583"/>
              <a:gd name="T2" fmla="*/ 720 w 1987"/>
              <a:gd name="T3" fmla="*/ 367 h 583"/>
              <a:gd name="T4" fmla="*/ 1987 w 1987"/>
              <a:gd name="T5" fmla="*/ 583 h 583"/>
              <a:gd name="T6" fmla="*/ 0 60000 65536"/>
              <a:gd name="T7" fmla="*/ 0 60000 65536"/>
              <a:gd name="T8" fmla="*/ 0 60000 65536"/>
              <a:gd name="T9" fmla="*/ 0 w 1987"/>
              <a:gd name="T10" fmla="*/ 0 h 583"/>
              <a:gd name="T11" fmla="*/ 1987 w 1987"/>
              <a:gd name="T12" fmla="*/ 583 h 5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87" h="583">
                <a:moveTo>
                  <a:pt x="0" y="0"/>
                </a:moveTo>
                <a:cubicBezTo>
                  <a:pt x="120" y="61"/>
                  <a:pt x="389" y="270"/>
                  <a:pt x="720" y="367"/>
                </a:cubicBezTo>
                <a:cubicBezTo>
                  <a:pt x="1051" y="464"/>
                  <a:pt x="1723" y="538"/>
                  <a:pt x="1987" y="58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 flipV="1">
            <a:off x="5665788" y="2600325"/>
            <a:ext cx="0" cy="15065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5665788" y="2600325"/>
            <a:ext cx="14700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4075113" y="2151063"/>
            <a:ext cx="1517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Equilibrium</a:t>
            </a:r>
            <a:br>
              <a:rPr lang="en-US" altLang="ko-KR" sz="1600"/>
            </a:br>
            <a:r>
              <a:rPr lang="en-US" altLang="ko-KR" sz="1600"/>
              <a:t>construction</a:t>
            </a:r>
            <a:br>
              <a:rPr lang="en-US" altLang="ko-KR" sz="1600"/>
            </a:br>
            <a:r>
              <a:rPr lang="en-US" altLang="ko-KR" sz="1600"/>
              <a:t>line</a:t>
            </a: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960438" y="5248275"/>
            <a:ext cx="325278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spcBef>
                <a:spcPct val="50000"/>
              </a:spcBef>
            </a:pPr>
            <a:r>
              <a:rPr lang="en-US" altLang="ko-KR" sz="1600" dirty="0"/>
              <a:t>③ </a:t>
            </a:r>
            <a:r>
              <a:rPr lang="en-US" altLang="ko-KR" sz="1600" dirty="0" smtClean="0"/>
              <a:t>point 3 is saturation condition. To calculate temperature, apply graphical method using equilibrium line.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5351463" y="40989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f</a:t>
            </a: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7050088" y="229711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g</a:t>
            </a:r>
          </a:p>
        </p:txBody>
      </p:sp>
      <p:sp>
        <p:nvSpPr>
          <p:cNvPr id="34" name="제목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000066"/>
                </a:solidFill>
              </a:rPr>
              <a:t>Example of adiabatic mixing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6451" t="2869" r="4039" b="854"/>
          <a:stretch>
            <a:fillRect/>
          </a:stretch>
        </p:blipFill>
        <p:spPr bwMode="auto">
          <a:xfrm>
            <a:off x="835025" y="2273300"/>
            <a:ext cx="3738563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181350" y="1332774"/>
            <a:ext cx="29273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To increase purity 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/>
              <a:t>in water-Ammonia system</a:t>
            </a:r>
            <a:endParaRPr lang="ko-KR" altLang="en-US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419725" y="2220913"/>
            <a:ext cx="2955925" cy="359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5418138" y="4330700"/>
            <a:ext cx="2933700" cy="681038"/>
          </a:xfrm>
          <a:custGeom>
            <a:avLst/>
            <a:gdLst>
              <a:gd name="T0" fmla="*/ 0 w 1848"/>
              <a:gd name="T1" fmla="*/ 0 h 429"/>
              <a:gd name="T2" fmla="*/ 783 w 1848"/>
              <a:gd name="T3" fmla="*/ 359 h 429"/>
              <a:gd name="T4" fmla="*/ 1369 w 1848"/>
              <a:gd name="T5" fmla="*/ 419 h 429"/>
              <a:gd name="T6" fmla="*/ 1848 w 1848"/>
              <a:gd name="T7" fmla="*/ 299 h 429"/>
              <a:gd name="T8" fmla="*/ 0 60000 65536"/>
              <a:gd name="T9" fmla="*/ 0 60000 65536"/>
              <a:gd name="T10" fmla="*/ 0 60000 65536"/>
              <a:gd name="T11" fmla="*/ 0 60000 65536"/>
              <a:gd name="T12" fmla="*/ 0 w 1848"/>
              <a:gd name="T13" fmla="*/ 0 h 429"/>
              <a:gd name="T14" fmla="*/ 1848 w 1848"/>
              <a:gd name="T15" fmla="*/ 429 h 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8" h="429">
                <a:moveTo>
                  <a:pt x="0" y="0"/>
                </a:moveTo>
                <a:cubicBezTo>
                  <a:pt x="130" y="58"/>
                  <a:pt x="555" y="289"/>
                  <a:pt x="783" y="359"/>
                </a:cubicBezTo>
                <a:cubicBezTo>
                  <a:pt x="1011" y="429"/>
                  <a:pt x="1192" y="429"/>
                  <a:pt x="1369" y="419"/>
                </a:cubicBezTo>
                <a:cubicBezTo>
                  <a:pt x="1546" y="409"/>
                  <a:pt x="1748" y="324"/>
                  <a:pt x="1848" y="29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5407025" y="2759075"/>
            <a:ext cx="2957513" cy="795338"/>
          </a:xfrm>
          <a:custGeom>
            <a:avLst/>
            <a:gdLst>
              <a:gd name="T0" fmla="*/ 0 w 1863"/>
              <a:gd name="T1" fmla="*/ 0 h 501"/>
              <a:gd name="T2" fmla="*/ 868 w 1863"/>
              <a:gd name="T3" fmla="*/ 75 h 501"/>
              <a:gd name="T4" fmla="*/ 1496 w 1863"/>
              <a:gd name="T5" fmla="*/ 277 h 501"/>
              <a:gd name="T6" fmla="*/ 1863 w 1863"/>
              <a:gd name="T7" fmla="*/ 501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1863"/>
              <a:gd name="T13" fmla="*/ 0 h 501"/>
              <a:gd name="T14" fmla="*/ 1863 w 1863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3" h="501">
                <a:moveTo>
                  <a:pt x="0" y="0"/>
                </a:moveTo>
                <a:cubicBezTo>
                  <a:pt x="145" y="12"/>
                  <a:pt x="619" y="29"/>
                  <a:pt x="868" y="75"/>
                </a:cubicBezTo>
                <a:cubicBezTo>
                  <a:pt x="1117" y="121"/>
                  <a:pt x="1330" y="206"/>
                  <a:pt x="1496" y="277"/>
                </a:cubicBezTo>
                <a:cubicBezTo>
                  <a:pt x="1662" y="348"/>
                  <a:pt x="1787" y="454"/>
                  <a:pt x="1863" y="50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flipH="1">
            <a:off x="7246938" y="3554413"/>
            <a:ext cx="1093787" cy="1457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6059488" y="3125788"/>
            <a:ext cx="1425575" cy="149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6642100" y="4030663"/>
            <a:ext cx="0" cy="1787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>
            <a:off x="5418138" y="40306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418138" y="52625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7507288" y="3125788"/>
            <a:ext cx="0" cy="269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6597650" y="5218113"/>
            <a:ext cx="100013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6588125" y="3981450"/>
            <a:ext cx="100013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6008688" y="4579938"/>
            <a:ext cx="100012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7453313" y="3046413"/>
            <a:ext cx="100012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7453313" y="4614863"/>
            <a:ext cx="100012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7196138" y="4951413"/>
            <a:ext cx="100012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8275638" y="3495675"/>
            <a:ext cx="100012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5353050" y="5875338"/>
            <a:ext cx="314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Concentration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 rot="-5400000">
            <a:off x="3609975" y="3843338"/>
            <a:ext cx="314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Enthalpy</a:t>
            </a:r>
          </a:p>
        </p:txBody>
      </p: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6643688" y="51212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1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6642100" y="387826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2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5699125" y="464661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3</a:t>
            </a: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302500" y="27654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4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7075488" y="439896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5</a:t>
            </a: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7042150" y="504031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6</a:t>
            </a:r>
          </a:p>
        </p:txBody>
      </p:sp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7931150" y="34321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7</a:t>
            </a:r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Heating and cooling process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 rot="-5400000">
            <a:off x="1858169" y="2886869"/>
            <a:ext cx="325438" cy="59690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060450" y="3192463"/>
            <a:ext cx="661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2319338" y="3192463"/>
            <a:ext cx="661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060450" y="2854325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①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2593975" y="2855913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②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538663" y="1689100"/>
            <a:ext cx="2955925" cy="420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4537075" y="3798888"/>
            <a:ext cx="2933700" cy="681037"/>
          </a:xfrm>
          <a:custGeom>
            <a:avLst/>
            <a:gdLst>
              <a:gd name="T0" fmla="*/ 0 w 1848"/>
              <a:gd name="T1" fmla="*/ 0 h 429"/>
              <a:gd name="T2" fmla="*/ 783 w 1848"/>
              <a:gd name="T3" fmla="*/ 359 h 429"/>
              <a:gd name="T4" fmla="*/ 1369 w 1848"/>
              <a:gd name="T5" fmla="*/ 419 h 429"/>
              <a:gd name="T6" fmla="*/ 1848 w 1848"/>
              <a:gd name="T7" fmla="*/ 299 h 429"/>
              <a:gd name="T8" fmla="*/ 0 60000 65536"/>
              <a:gd name="T9" fmla="*/ 0 60000 65536"/>
              <a:gd name="T10" fmla="*/ 0 60000 65536"/>
              <a:gd name="T11" fmla="*/ 0 60000 65536"/>
              <a:gd name="T12" fmla="*/ 0 w 1848"/>
              <a:gd name="T13" fmla="*/ 0 h 429"/>
              <a:gd name="T14" fmla="*/ 1848 w 1848"/>
              <a:gd name="T15" fmla="*/ 429 h 4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8" h="429">
                <a:moveTo>
                  <a:pt x="0" y="0"/>
                </a:moveTo>
                <a:cubicBezTo>
                  <a:pt x="130" y="58"/>
                  <a:pt x="555" y="289"/>
                  <a:pt x="783" y="359"/>
                </a:cubicBezTo>
                <a:cubicBezTo>
                  <a:pt x="1011" y="429"/>
                  <a:pt x="1192" y="429"/>
                  <a:pt x="1369" y="419"/>
                </a:cubicBezTo>
                <a:cubicBezTo>
                  <a:pt x="1546" y="409"/>
                  <a:pt x="1748" y="324"/>
                  <a:pt x="1848" y="29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4525963" y="2227263"/>
            <a:ext cx="2957512" cy="795337"/>
          </a:xfrm>
          <a:custGeom>
            <a:avLst/>
            <a:gdLst>
              <a:gd name="T0" fmla="*/ 0 w 1863"/>
              <a:gd name="T1" fmla="*/ 0 h 501"/>
              <a:gd name="T2" fmla="*/ 868 w 1863"/>
              <a:gd name="T3" fmla="*/ 75 h 501"/>
              <a:gd name="T4" fmla="*/ 1496 w 1863"/>
              <a:gd name="T5" fmla="*/ 277 h 501"/>
              <a:gd name="T6" fmla="*/ 1863 w 1863"/>
              <a:gd name="T7" fmla="*/ 501 h 501"/>
              <a:gd name="T8" fmla="*/ 0 60000 65536"/>
              <a:gd name="T9" fmla="*/ 0 60000 65536"/>
              <a:gd name="T10" fmla="*/ 0 60000 65536"/>
              <a:gd name="T11" fmla="*/ 0 60000 65536"/>
              <a:gd name="T12" fmla="*/ 0 w 1863"/>
              <a:gd name="T13" fmla="*/ 0 h 501"/>
              <a:gd name="T14" fmla="*/ 1863 w 1863"/>
              <a:gd name="T15" fmla="*/ 501 h 5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3" h="501">
                <a:moveTo>
                  <a:pt x="0" y="0"/>
                </a:moveTo>
                <a:cubicBezTo>
                  <a:pt x="145" y="12"/>
                  <a:pt x="619" y="29"/>
                  <a:pt x="868" y="75"/>
                </a:cubicBezTo>
                <a:cubicBezTo>
                  <a:pt x="1117" y="121"/>
                  <a:pt x="1330" y="206"/>
                  <a:pt x="1496" y="277"/>
                </a:cubicBezTo>
                <a:cubicBezTo>
                  <a:pt x="1662" y="348"/>
                  <a:pt x="1787" y="454"/>
                  <a:pt x="1863" y="50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 flipH="1">
            <a:off x="5227638" y="2593975"/>
            <a:ext cx="1376362" cy="2219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5505450" y="4241800"/>
            <a:ext cx="100013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>
            <a:off x="5153025" y="4794250"/>
            <a:ext cx="100013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>
            <a:off x="6572250" y="2514600"/>
            <a:ext cx="100013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4471988" y="5889625"/>
            <a:ext cx="314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Concentration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 rot="-5400000">
            <a:off x="2728912" y="3311526"/>
            <a:ext cx="3146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Enthalpy</a:t>
            </a:r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300663" y="386715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1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5400675" y="432752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/>
              <a:t>2</a:t>
            </a:r>
          </a:p>
        </p:txBody>
      </p:sp>
      <p:sp>
        <p:nvSpPr>
          <p:cNvPr id="44051" name="Text Box 19"/>
          <p:cNvSpPr txBox="1">
            <a:spLocks noChangeArrowheads="1"/>
          </p:cNvSpPr>
          <p:nvPr/>
        </p:nvSpPr>
        <p:spPr bwMode="auto">
          <a:xfrm>
            <a:off x="4965700" y="484981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f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4843463" y="377825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P</a:t>
            </a:r>
            <a:r>
              <a:rPr lang="en-US" altLang="ko-KR" sz="1400" baseline="-25000"/>
              <a:t>1</a:t>
            </a:r>
          </a:p>
        </p:txBody>
      </p:sp>
      <p:sp>
        <p:nvSpPr>
          <p:cNvPr id="44053" name="Freeform 21"/>
          <p:cNvSpPr>
            <a:spLocks/>
          </p:cNvSpPr>
          <p:nvPr/>
        </p:nvSpPr>
        <p:spPr bwMode="auto">
          <a:xfrm>
            <a:off x="4537075" y="4508500"/>
            <a:ext cx="2933700" cy="731838"/>
          </a:xfrm>
          <a:custGeom>
            <a:avLst/>
            <a:gdLst>
              <a:gd name="T0" fmla="*/ 0 w 1848"/>
              <a:gd name="T1" fmla="*/ 0 h 461"/>
              <a:gd name="T2" fmla="*/ 814 w 1848"/>
              <a:gd name="T3" fmla="*/ 392 h 461"/>
              <a:gd name="T4" fmla="*/ 1382 w 1848"/>
              <a:gd name="T5" fmla="*/ 416 h 461"/>
              <a:gd name="T6" fmla="*/ 1848 w 1848"/>
              <a:gd name="T7" fmla="*/ 299 h 461"/>
              <a:gd name="T8" fmla="*/ 0 60000 65536"/>
              <a:gd name="T9" fmla="*/ 0 60000 65536"/>
              <a:gd name="T10" fmla="*/ 0 60000 65536"/>
              <a:gd name="T11" fmla="*/ 0 60000 65536"/>
              <a:gd name="T12" fmla="*/ 0 w 1848"/>
              <a:gd name="T13" fmla="*/ 0 h 461"/>
              <a:gd name="T14" fmla="*/ 1848 w 1848"/>
              <a:gd name="T15" fmla="*/ 461 h 4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8" h="461">
                <a:moveTo>
                  <a:pt x="0" y="0"/>
                </a:moveTo>
                <a:cubicBezTo>
                  <a:pt x="136" y="65"/>
                  <a:pt x="584" y="323"/>
                  <a:pt x="814" y="392"/>
                </a:cubicBezTo>
                <a:cubicBezTo>
                  <a:pt x="1044" y="461"/>
                  <a:pt x="1210" y="432"/>
                  <a:pt x="1382" y="416"/>
                </a:cubicBezTo>
                <a:cubicBezTo>
                  <a:pt x="1554" y="400"/>
                  <a:pt x="1751" y="324"/>
                  <a:pt x="1848" y="29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6553200" y="22383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g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5905500" y="2085975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P</a:t>
            </a:r>
            <a:r>
              <a:rPr lang="en-US" altLang="ko-KR" sz="1400" baseline="-25000"/>
              <a:t>2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/>
        </p:nvSpPr>
        <p:spPr bwMode="auto">
          <a:xfrm>
            <a:off x="5861050" y="488791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P</a:t>
            </a:r>
            <a:r>
              <a:rPr lang="en-US" altLang="ko-KR" sz="1400" baseline="-25000"/>
              <a:t>2</a:t>
            </a:r>
          </a:p>
        </p:txBody>
      </p:sp>
      <p:sp>
        <p:nvSpPr>
          <p:cNvPr id="44057" name="Freeform 25"/>
          <p:cNvSpPr>
            <a:spLocks/>
          </p:cNvSpPr>
          <p:nvPr/>
        </p:nvSpPr>
        <p:spPr bwMode="auto">
          <a:xfrm>
            <a:off x="4559300" y="4114800"/>
            <a:ext cx="1143000" cy="177800"/>
          </a:xfrm>
          <a:custGeom>
            <a:avLst/>
            <a:gdLst>
              <a:gd name="T0" fmla="*/ 0 w 720"/>
              <a:gd name="T1" fmla="*/ 0 h 112"/>
              <a:gd name="T2" fmla="*/ 280 w 720"/>
              <a:gd name="T3" fmla="*/ 80 h 112"/>
              <a:gd name="T4" fmla="*/ 720 w 720"/>
              <a:gd name="T5" fmla="*/ 112 h 112"/>
              <a:gd name="T6" fmla="*/ 0 60000 65536"/>
              <a:gd name="T7" fmla="*/ 0 60000 65536"/>
              <a:gd name="T8" fmla="*/ 0 60000 65536"/>
              <a:gd name="T9" fmla="*/ 0 w 720"/>
              <a:gd name="T10" fmla="*/ 0 h 112"/>
              <a:gd name="T11" fmla="*/ 720 w 72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12">
                <a:moveTo>
                  <a:pt x="0" y="0"/>
                </a:moveTo>
                <a:cubicBezTo>
                  <a:pt x="80" y="30"/>
                  <a:pt x="160" y="61"/>
                  <a:pt x="280" y="80"/>
                </a:cubicBezTo>
                <a:cubicBezTo>
                  <a:pt x="400" y="99"/>
                  <a:pt x="641" y="109"/>
                  <a:pt x="720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58" name="Freeform 26"/>
          <p:cNvSpPr>
            <a:spLocks/>
          </p:cNvSpPr>
          <p:nvPr/>
        </p:nvSpPr>
        <p:spPr bwMode="auto">
          <a:xfrm>
            <a:off x="4559300" y="4686300"/>
            <a:ext cx="1143000" cy="177800"/>
          </a:xfrm>
          <a:custGeom>
            <a:avLst/>
            <a:gdLst>
              <a:gd name="T0" fmla="*/ 0 w 720"/>
              <a:gd name="T1" fmla="*/ 0 h 112"/>
              <a:gd name="T2" fmla="*/ 280 w 720"/>
              <a:gd name="T3" fmla="*/ 80 h 112"/>
              <a:gd name="T4" fmla="*/ 720 w 720"/>
              <a:gd name="T5" fmla="*/ 112 h 112"/>
              <a:gd name="T6" fmla="*/ 0 60000 65536"/>
              <a:gd name="T7" fmla="*/ 0 60000 65536"/>
              <a:gd name="T8" fmla="*/ 0 60000 65536"/>
              <a:gd name="T9" fmla="*/ 0 w 720"/>
              <a:gd name="T10" fmla="*/ 0 h 112"/>
              <a:gd name="T11" fmla="*/ 720 w 720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112">
                <a:moveTo>
                  <a:pt x="0" y="0"/>
                </a:moveTo>
                <a:cubicBezTo>
                  <a:pt x="80" y="30"/>
                  <a:pt x="160" y="61"/>
                  <a:pt x="280" y="80"/>
                </a:cubicBezTo>
                <a:cubicBezTo>
                  <a:pt x="400" y="99"/>
                  <a:pt x="641" y="109"/>
                  <a:pt x="720" y="11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59" name="Text Box 27"/>
          <p:cNvSpPr txBox="1">
            <a:spLocks noChangeArrowheads="1"/>
          </p:cNvSpPr>
          <p:nvPr/>
        </p:nvSpPr>
        <p:spPr bwMode="auto">
          <a:xfrm>
            <a:off x="4564063" y="4121150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t</a:t>
            </a:r>
            <a:r>
              <a:rPr lang="en-US" altLang="ko-KR" sz="1400" baseline="-25000"/>
              <a:t>1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4603750" y="4748213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/>
              <a:t>t</a:t>
            </a:r>
            <a:r>
              <a:rPr lang="en-US" altLang="ko-KR" sz="1400" baseline="-25000"/>
              <a:t>2</a:t>
            </a:r>
          </a:p>
        </p:txBody>
      </p:sp>
      <p:sp>
        <p:nvSpPr>
          <p:cNvPr id="44061" name="Line 29"/>
          <p:cNvSpPr>
            <a:spLocks noChangeShapeType="1"/>
          </p:cNvSpPr>
          <p:nvPr/>
        </p:nvSpPr>
        <p:spPr bwMode="auto">
          <a:xfrm>
            <a:off x="5543550" y="4305300"/>
            <a:ext cx="0" cy="15970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62" name="Line 30"/>
          <p:cNvSpPr>
            <a:spLocks noChangeShapeType="1"/>
          </p:cNvSpPr>
          <p:nvPr/>
        </p:nvSpPr>
        <p:spPr bwMode="auto">
          <a:xfrm flipH="1">
            <a:off x="4537075" y="4302125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63" name="Rectangle 31"/>
          <p:cNvSpPr>
            <a:spLocks noChangeArrowheads="1"/>
          </p:cNvSpPr>
          <p:nvPr/>
        </p:nvSpPr>
        <p:spPr bwMode="auto">
          <a:xfrm>
            <a:off x="518319" y="3818837"/>
            <a:ext cx="368458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/>
              <a:t>① : </a:t>
            </a:r>
            <a:r>
              <a:rPr lang="en-US" altLang="ko-KR" sz="1600" dirty="0" smtClean="0"/>
              <a:t>High pressure, saturated solution</a:t>
            </a:r>
            <a:endParaRPr lang="ko-KR" altLang="en-US" sz="1600" dirty="0"/>
          </a:p>
        </p:txBody>
      </p:sp>
      <p:sp>
        <p:nvSpPr>
          <p:cNvPr id="44064" name="Rectangle 32"/>
          <p:cNvSpPr>
            <a:spLocks noChangeArrowheads="1"/>
          </p:cNvSpPr>
          <p:nvPr/>
        </p:nvSpPr>
        <p:spPr bwMode="auto">
          <a:xfrm>
            <a:off x="520120" y="4327525"/>
            <a:ext cx="369945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/>
              <a:t>② : </a:t>
            </a:r>
            <a:r>
              <a:rPr lang="en-US" altLang="ko-KR" sz="1600" dirty="0" smtClean="0"/>
              <a:t>low pressure, saturated condition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      </a:t>
            </a:r>
            <a:r>
              <a:rPr lang="en-US" altLang="ko-KR" sz="1600" dirty="0" smtClean="0"/>
              <a:t>Temperature of final state can be       calculated applying graphical method.</a:t>
            </a:r>
            <a:endParaRPr lang="ko-KR" altLang="en-US" sz="1600" dirty="0"/>
          </a:p>
        </p:txBody>
      </p:sp>
      <p:sp>
        <p:nvSpPr>
          <p:cNvPr id="33" name="제목 3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Throttling process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3"/>
          <p:cNvSpPr>
            <a:spLocks noChangeArrowheads="1"/>
          </p:cNvSpPr>
          <p:nvPr/>
        </p:nvSpPr>
        <p:spPr bwMode="auto">
          <a:xfrm>
            <a:off x="1384300" y="2335213"/>
            <a:ext cx="1874838" cy="309562"/>
          </a:xfrm>
          <a:prstGeom prst="rect">
            <a:avLst/>
          </a:prstGeom>
          <a:solidFill>
            <a:srgbClr val="FFD0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Condenser</a:t>
            </a:r>
          </a:p>
        </p:txBody>
      </p:sp>
      <p:sp>
        <p:nvSpPr>
          <p:cNvPr id="4109" name="Rectangle 4"/>
          <p:cNvSpPr>
            <a:spLocks noChangeArrowheads="1"/>
          </p:cNvSpPr>
          <p:nvPr/>
        </p:nvSpPr>
        <p:spPr bwMode="auto">
          <a:xfrm>
            <a:off x="1692275" y="5102225"/>
            <a:ext cx="1874838" cy="309563"/>
          </a:xfrm>
          <a:prstGeom prst="rect">
            <a:avLst/>
          </a:prstGeom>
          <a:solidFill>
            <a:srgbClr val="FFD0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Evaporator</a:t>
            </a:r>
          </a:p>
        </p:txBody>
      </p:sp>
      <p:sp>
        <p:nvSpPr>
          <p:cNvPr id="4110" name="Rectangle 5"/>
          <p:cNvSpPr>
            <a:spLocks noChangeArrowheads="1"/>
          </p:cNvSpPr>
          <p:nvPr/>
        </p:nvSpPr>
        <p:spPr bwMode="auto">
          <a:xfrm>
            <a:off x="4306888" y="2335213"/>
            <a:ext cx="1874837" cy="309562"/>
          </a:xfrm>
          <a:prstGeom prst="rect">
            <a:avLst/>
          </a:prstGeom>
          <a:solidFill>
            <a:srgbClr val="FF65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Generator</a:t>
            </a:r>
          </a:p>
        </p:txBody>
      </p:sp>
      <p:sp>
        <p:nvSpPr>
          <p:cNvPr id="4111" name="Rectangle 6"/>
          <p:cNvSpPr>
            <a:spLocks noChangeArrowheads="1"/>
          </p:cNvSpPr>
          <p:nvPr/>
        </p:nvSpPr>
        <p:spPr bwMode="auto">
          <a:xfrm>
            <a:off x="4306888" y="5102225"/>
            <a:ext cx="1874837" cy="3095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Absorber</a:t>
            </a:r>
          </a:p>
        </p:txBody>
      </p:sp>
      <p:sp>
        <p:nvSpPr>
          <p:cNvPr id="4112" name="AutoShape 7"/>
          <p:cNvSpPr>
            <a:spLocks noChangeArrowheads="1"/>
          </p:cNvSpPr>
          <p:nvPr/>
        </p:nvSpPr>
        <p:spPr bwMode="auto">
          <a:xfrm rot="5400000">
            <a:off x="937418" y="5133182"/>
            <a:ext cx="201613" cy="247650"/>
          </a:xfrm>
          <a:prstGeom prst="flowChartCollat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21488" y="4965700"/>
            <a:ext cx="787400" cy="581025"/>
            <a:chOff x="4577" y="3110"/>
            <a:chExt cx="496" cy="366"/>
          </a:xfrm>
        </p:grpSpPr>
        <p:sp>
          <p:nvSpPr>
            <p:cNvPr id="4151" name="Oval 9"/>
            <p:cNvSpPr>
              <a:spLocks noChangeAspect="1" noChangeArrowheads="1"/>
            </p:cNvSpPr>
            <p:nvPr/>
          </p:nvSpPr>
          <p:spPr bwMode="auto">
            <a:xfrm>
              <a:off x="4577" y="3110"/>
              <a:ext cx="365" cy="3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52" name="Rectangle 10"/>
            <p:cNvSpPr>
              <a:spLocks noChangeAspect="1" noChangeArrowheads="1"/>
            </p:cNvSpPr>
            <p:nvPr/>
          </p:nvSpPr>
          <p:spPr bwMode="auto">
            <a:xfrm>
              <a:off x="4771" y="3110"/>
              <a:ext cx="302" cy="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53" name="Oval 11"/>
            <p:cNvSpPr>
              <a:spLocks noChangeAspect="1" noChangeArrowheads="1"/>
            </p:cNvSpPr>
            <p:nvPr/>
          </p:nvSpPr>
          <p:spPr bwMode="auto">
            <a:xfrm>
              <a:off x="4682" y="3216"/>
              <a:ext cx="154" cy="1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54" name="Rectangle 12"/>
            <p:cNvSpPr>
              <a:spLocks noChangeAspect="1" noChangeArrowheads="1"/>
            </p:cNvSpPr>
            <p:nvPr/>
          </p:nvSpPr>
          <p:spPr bwMode="auto">
            <a:xfrm>
              <a:off x="4760" y="3115"/>
              <a:ext cx="45" cy="1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155" name="Rectangle 13"/>
            <p:cNvSpPr>
              <a:spLocks noChangeAspect="1" noChangeArrowheads="1"/>
            </p:cNvSpPr>
            <p:nvPr/>
          </p:nvSpPr>
          <p:spPr bwMode="auto">
            <a:xfrm rot="-5400000">
              <a:off x="4868" y="3207"/>
              <a:ext cx="45" cy="1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4114" name="Rectangle 14"/>
          <p:cNvSpPr>
            <a:spLocks noChangeArrowheads="1"/>
          </p:cNvSpPr>
          <p:nvPr/>
        </p:nvSpPr>
        <p:spPr bwMode="auto">
          <a:xfrm>
            <a:off x="7392988" y="3281363"/>
            <a:ext cx="736600" cy="74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15" name="Line 15"/>
          <p:cNvSpPr>
            <a:spLocks noChangeShapeType="1"/>
          </p:cNvSpPr>
          <p:nvPr/>
        </p:nvSpPr>
        <p:spPr bwMode="auto">
          <a:xfrm>
            <a:off x="7445375" y="3352800"/>
            <a:ext cx="582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6" name="Line 16"/>
          <p:cNvSpPr>
            <a:spLocks noChangeShapeType="1"/>
          </p:cNvSpPr>
          <p:nvPr/>
        </p:nvSpPr>
        <p:spPr bwMode="auto">
          <a:xfrm flipH="1">
            <a:off x="7481888" y="3357563"/>
            <a:ext cx="552450" cy="147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7" name="Line 17"/>
          <p:cNvSpPr>
            <a:spLocks noChangeShapeType="1"/>
          </p:cNvSpPr>
          <p:nvPr/>
        </p:nvSpPr>
        <p:spPr bwMode="auto">
          <a:xfrm flipH="1" flipV="1">
            <a:off x="7478713" y="3509963"/>
            <a:ext cx="552450" cy="147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8" name="Line 18"/>
          <p:cNvSpPr>
            <a:spLocks noChangeShapeType="1"/>
          </p:cNvSpPr>
          <p:nvPr/>
        </p:nvSpPr>
        <p:spPr bwMode="auto">
          <a:xfrm flipH="1">
            <a:off x="7467600" y="3657600"/>
            <a:ext cx="552450" cy="147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9" name="Line 19"/>
          <p:cNvSpPr>
            <a:spLocks noChangeShapeType="1"/>
          </p:cNvSpPr>
          <p:nvPr/>
        </p:nvSpPr>
        <p:spPr bwMode="auto">
          <a:xfrm flipH="1" flipV="1">
            <a:off x="7472363" y="3805238"/>
            <a:ext cx="552450" cy="147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0" name="Line 20"/>
          <p:cNvSpPr>
            <a:spLocks noChangeShapeType="1"/>
          </p:cNvSpPr>
          <p:nvPr/>
        </p:nvSpPr>
        <p:spPr bwMode="auto">
          <a:xfrm>
            <a:off x="7445375" y="3957638"/>
            <a:ext cx="582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1" name="AutoShape 21"/>
          <p:cNvSpPr>
            <a:spLocks noChangeArrowheads="1"/>
          </p:cNvSpPr>
          <p:nvPr/>
        </p:nvSpPr>
        <p:spPr bwMode="auto">
          <a:xfrm>
            <a:off x="5143500" y="4271963"/>
            <a:ext cx="214313" cy="24765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4122" name="AutoShape 22"/>
          <p:cNvCxnSpPr>
            <a:cxnSpLocks noChangeShapeType="1"/>
            <a:stCxn id="4108" idx="1"/>
            <a:endCxn id="4112" idx="2"/>
          </p:cNvCxnSpPr>
          <p:nvPr/>
        </p:nvCxnSpPr>
        <p:spPr bwMode="auto">
          <a:xfrm rot="10800000" flipV="1">
            <a:off x="914400" y="2490788"/>
            <a:ext cx="469900" cy="2765425"/>
          </a:xfrm>
          <a:prstGeom prst="bentConnector3">
            <a:avLst>
              <a:gd name="adj1" fmla="val 14864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23" name="AutoShape 23"/>
          <p:cNvCxnSpPr>
            <a:cxnSpLocks noChangeShapeType="1"/>
            <a:stCxn id="4112" idx="0"/>
            <a:endCxn id="4109" idx="1"/>
          </p:cNvCxnSpPr>
          <p:nvPr/>
        </p:nvCxnSpPr>
        <p:spPr bwMode="auto">
          <a:xfrm>
            <a:off x="1162050" y="5256213"/>
            <a:ext cx="530225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4124" name="AutoShape 24"/>
          <p:cNvCxnSpPr>
            <a:cxnSpLocks noChangeShapeType="1"/>
            <a:stCxn id="4109" idx="3"/>
            <a:endCxn id="4111" idx="1"/>
          </p:cNvCxnSpPr>
          <p:nvPr/>
        </p:nvCxnSpPr>
        <p:spPr bwMode="auto">
          <a:xfrm>
            <a:off x="3567113" y="5257800"/>
            <a:ext cx="739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5" name="AutoShape 25"/>
          <p:cNvCxnSpPr>
            <a:cxnSpLocks noChangeShapeType="1"/>
            <a:stCxn id="4111" idx="3"/>
            <a:endCxn id="4153" idx="2"/>
          </p:cNvCxnSpPr>
          <p:nvPr/>
        </p:nvCxnSpPr>
        <p:spPr bwMode="auto">
          <a:xfrm flipV="1">
            <a:off x="6181725" y="5256213"/>
            <a:ext cx="806450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4126" name="AutoShape 26"/>
          <p:cNvCxnSpPr>
            <a:cxnSpLocks noChangeShapeType="1"/>
            <a:stCxn id="4152" idx="3"/>
            <a:endCxn id="4114" idx="2"/>
          </p:cNvCxnSpPr>
          <p:nvPr/>
        </p:nvCxnSpPr>
        <p:spPr bwMode="auto">
          <a:xfrm flipV="1">
            <a:off x="7608888" y="4029075"/>
            <a:ext cx="152400" cy="1066800"/>
          </a:xfrm>
          <a:prstGeom prst="bentConnector2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4127" name="AutoShape 27"/>
          <p:cNvCxnSpPr>
            <a:cxnSpLocks noChangeShapeType="1"/>
            <a:stCxn id="4110" idx="3"/>
            <a:endCxn id="4114" idx="0"/>
          </p:cNvCxnSpPr>
          <p:nvPr/>
        </p:nvCxnSpPr>
        <p:spPr bwMode="auto">
          <a:xfrm>
            <a:off x="6181725" y="2490788"/>
            <a:ext cx="1579563" cy="790575"/>
          </a:xfrm>
          <a:prstGeom prst="bentConnector2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4128" name="AutoShape 28"/>
          <p:cNvCxnSpPr>
            <a:cxnSpLocks noChangeShapeType="1"/>
            <a:stCxn id="4108" idx="3"/>
            <a:endCxn id="4110" idx="1"/>
          </p:cNvCxnSpPr>
          <p:nvPr/>
        </p:nvCxnSpPr>
        <p:spPr bwMode="auto">
          <a:xfrm>
            <a:off x="3259138" y="2490788"/>
            <a:ext cx="10477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29" name="AutoShape 29"/>
          <p:cNvCxnSpPr>
            <a:cxnSpLocks noChangeShapeType="1"/>
            <a:stCxn id="4115" idx="0"/>
            <a:endCxn id="4110" idx="2"/>
          </p:cNvCxnSpPr>
          <p:nvPr/>
        </p:nvCxnSpPr>
        <p:spPr bwMode="auto">
          <a:xfrm rot="5400000" flipH="1">
            <a:off x="5998369" y="1891506"/>
            <a:ext cx="693738" cy="2200275"/>
          </a:xfrm>
          <a:prstGeom prst="bentConnector3">
            <a:avLst>
              <a:gd name="adj1" fmla="val -1833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4130" name="AutoShape 30"/>
          <p:cNvCxnSpPr>
            <a:cxnSpLocks noChangeShapeType="1"/>
            <a:stCxn id="4120" idx="0"/>
            <a:endCxn id="4121" idx="0"/>
          </p:cNvCxnSpPr>
          <p:nvPr/>
        </p:nvCxnSpPr>
        <p:spPr bwMode="auto">
          <a:xfrm rot="-5400000" flipH="1" flipV="1">
            <a:off x="6184106" y="3010694"/>
            <a:ext cx="328613" cy="2193925"/>
          </a:xfrm>
          <a:prstGeom prst="bentConnector3">
            <a:avLst>
              <a:gd name="adj1" fmla="val 4829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4131" name="AutoShape 31"/>
          <p:cNvCxnSpPr>
            <a:cxnSpLocks noChangeShapeType="1"/>
            <a:stCxn id="4121" idx="2"/>
            <a:endCxn id="4111" idx="0"/>
          </p:cNvCxnSpPr>
          <p:nvPr/>
        </p:nvCxnSpPr>
        <p:spPr bwMode="auto">
          <a:xfrm rot="5400000">
            <a:off x="4956969" y="4807744"/>
            <a:ext cx="582612" cy="6350"/>
          </a:xfrm>
          <a:prstGeom prst="bentConnector3">
            <a:avLst>
              <a:gd name="adj1" fmla="val 49866"/>
            </a:avLst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cxnSp>
      <p:sp>
        <p:nvSpPr>
          <p:cNvPr id="4132" name="Line 32"/>
          <p:cNvSpPr>
            <a:spLocks noChangeShapeType="1"/>
          </p:cNvSpPr>
          <p:nvPr/>
        </p:nvSpPr>
        <p:spPr bwMode="auto">
          <a:xfrm rot="5400000">
            <a:off x="623094" y="3937794"/>
            <a:ext cx="9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3" name="Line 33"/>
          <p:cNvSpPr>
            <a:spLocks noChangeShapeType="1"/>
          </p:cNvSpPr>
          <p:nvPr/>
        </p:nvSpPr>
        <p:spPr bwMode="auto">
          <a:xfrm>
            <a:off x="3911600" y="5237163"/>
            <a:ext cx="9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4" name="Line 34"/>
          <p:cNvSpPr>
            <a:spLocks noChangeShapeType="1"/>
          </p:cNvSpPr>
          <p:nvPr/>
        </p:nvSpPr>
        <p:spPr bwMode="auto">
          <a:xfrm>
            <a:off x="6548438" y="5237163"/>
            <a:ext cx="9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5" name="Line 35"/>
          <p:cNvSpPr>
            <a:spLocks noChangeShapeType="1"/>
          </p:cNvSpPr>
          <p:nvPr/>
        </p:nvSpPr>
        <p:spPr bwMode="auto">
          <a:xfrm>
            <a:off x="6415088" y="3341688"/>
            <a:ext cx="9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6" name="Line 36"/>
          <p:cNvSpPr>
            <a:spLocks noChangeShapeType="1"/>
          </p:cNvSpPr>
          <p:nvPr/>
        </p:nvSpPr>
        <p:spPr bwMode="auto">
          <a:xfrm flipH="1">
            <a:off x="3627438" y="2474913"/>
            <a:ext cx="9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7" name="Line 37"/>
          <p:cNvSpPr>
            <a:spLocks noChangeShapeType="1"/>
          </p:cNvSpPr>
          <p:nvPr/>
        </p:nvSpPr>
        <p:spPr bwMode="auto">
          <a:xfrm flipH="1">
            <a:off x="6892925" y="2474913"/>
            <a:ext cx="9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8" name="Line 38"/>
          <p:cNvSpPr>
            <a:spLocks noChangeShapeType="1"/>
          </p:cNvSpPr>
          <p:nvPr/>
        </p:nvSpPr>
        <p:spPr bwMode="auto">
          <a:xfrm flipH="1">
            <a:off x="6542088" y="3948113"/>
            <a:ext cx="9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39" name="Line 39"/>
          <p:cNvSpPr>
            <a:spLocks noChangeShapeType="1"/>
          </p:cNvSpPr>
          <p:nvPr/>
        </p:nvSpPr>
        <p:spPr bwMode="auto">
          <a:xfrm rot="5400000" flipH="1">
            <a:off x="7712869" y="4528344"/>
            <a:ext cx="9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40" name="Text Box 40"/>
          <p:cNvSpPr txBox="1">
            <a:spLocks noChangeArrowheads="1"/>
          </p:cNvSpPr>
          <p:nvPr/>
        </p:nvSpPr>
        <p:spPr bwMode="auto">
          <a:xfrm>
            <a:off x="3405188" y="2533650"/>
            <a:ext cx="1008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Refrig.</a:t>
            </a:r>
            <a:br>
              <a:rPr lang="en-US" altLang="ko-KR" sz="1600"/>
            </a:br>
            <a:r>
              <a:rPr lang="en-US" altLang="ko-KR" sz="1600"/>
              <a:t>vapor</a:t>
            </a:r>
          </a:p>
        </p:txBody>
      </p:sp>
      <p:sp>
        <p:nvSpPr>
          <p:cNvPr id="4141" name="Text Box 41"/>
          <p:cNvSpPr txBox="1">
            <a:spLocks noChangeArrowheads="1"/>
          </p:cNvSpPr>
          <p:nvPr/>
        </p:nvSpPr>
        <p:spPr bwMode="auto">
          <a:xfrm>
            <a:off x="695325" y="4610100"/>
            <a:ext cx="1008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Exp.</a:t>
            </a:r>
            <a:br>
              <a:rPr lang="en-US" altLang="ko-KR" sz="1600"/>
            </a:br>
            <a:r>
              <a:rPr lang="en-US" altLang="ko-KR" sz="1600"/>
              <a:t>Valve A</a:t>
            </a:r>
          </a:p>
        </p:txBody>
      </p:sp>
      <p:sp>
        <p:nvSpPr>
          <p:cNvPr id="4142" name="Text Box 42"/>
          <p:cNvSpPr txBox="1">
            <a:spLocks noChangeArrowheads="1"/>
          </p:cNvSpPr>
          <p:nvPr/>
        </p:nvSpPr>
        <p:spPr bwMode="auto">
          <a:xfrm>
            <a:off x="5372100" y="4100513"/>
            <a:ext cx="1008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Exp.</a:t>
            </a:r>
            <a:br>
              <a:rPr lang="en-US" altLang="ko-KR" sz="1600"/>
            </a:br>
            <a:r>
              <a:rPr lang="en-US" altLang="ko-KR" sz="1600"/>
              <a:t>Valve B</a:t>
            </a:r>
          </a:p>
        </p:txBody>
      </p:sp>
      <p:sp>
        <p:nvSpPr>
          <p:cNvPr id="4143" name="Text Box 43"/>
          <p:cNvSpPr txBox="1">
            <a:spLocks noChangeArrowheads="1"/>
          </p:cNvSpPr>
          <p:nvPr/>
        </p:nvSpPr>
        <p:spPr bwMode="auto">
          <a:xfrm>
            <a:off x="5965825" y="2732088"/>
            <a:ext cx="1008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Weak</a:t>
            </a:r>
            <a:br>
              <a:rPr lang="en-US" altLang="ko-KR" sz="1600"/>
            </a:br>
            <a:r>
              <a:rPr lang="en-US" altLang="ko-KR" sz="1600"/>
              <a:t>solution</a:t>
            </a:r>
          </a:p>
        </p:txBody>
      </p:sp>
      <p:sp>
        <p:nvSpPr>
          <p:cNvPr id="4144" name="Text Box 44"/>
          <p:cNvSpPr txBox="1">
            <a:spLocks noChangeArrowheads="1"/>
          </p:cNvSpPr>
          <p:nvPr/>
        </p:nvSpPr>
        <p:spPr bwMode="auto">
          <a:xfrm>
            <a:off x="7770813" y="2622550"/>
            <a:ext cx="1008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Strong</a:t>
            </a:r>
            <a:br>
              <a:rPr lang="en-US" altLang="ko-KR" sz="1600"/>
            </a:br>
            <a:r>
              <a:rPr lang="en-US" altLang="ko-KR" sz="1600"/>
              <a:t>solution</a:t>
            </a:r>
          </a:p>
        </p:txBody>
      </p:sp>
      <p:sp>
        <p:nvSpPr>
          <p:cNvPr id="4145" name="AutoShape 45"/>
          <p:cNvSpPr>
            <a:spLocks noChangeArrowheads="1"/>
          </p:cNvSpPr>
          <p:nvPr/>
        </p:nvSpPr>
        <p:spPr bwMode="auto">
          <a:xfrm>
            <a:off x="2330450" y="5465763"/>
            <a:ext cx="368300" cy="509587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FFD0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4146" name="AutoShape 46"/>
          <p:cNvSpPr>
            <a:spLocks noChangeArrowheads="1"/>
          </p:cNvSpPr>
          <p:nvPr/>
        </p:nvSpPr>
        <p:spPr bwMode="auto">
          <a:xfrm>
            <a:off x="2101850" y="1797050"/>
            <a:ext cx="368300" cy="509588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FFD0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4147" name="AutoShape 47"/>
          <p:cNvSpPr>
            <a:spLocks noChangeArrowheads="1"/>
          </p:cNvSpPr>
          <p:nvPr/>
        </p:nvSpPr>
        <p:spPr bwMode="auto">
          <a:xfrm flipV="1">
            <a:off x="4937125" y="5453063"/>
            <a:ext cx="368300" cy="509587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FFD0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4148" name="AutoShape 48"/>
          <p:cNvSpPr>
            <a:spLocks noChangeArrowheads="1"/>
          </p:cNvSpPr>
          <p:nvPr/>
        </p:nvSpPr>
        <p:spPr bwMode="auto">
          <a:xfrm>
            <a:off x="4567238" y="2681288"/>
            <a:ext cx="368300" cy="509587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FFD0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4149" name="AutoShape 49"/>
          <p:cNvSpPr>
            <a:spLocks noChangeArrowheads="1"/>
          </p:cNvSpPr>
          <p:nvPr/>
        </p:nvSpPr>
        <p:spPr bwMode="auto">
          <a:xfrm>
            <a:off x="7162800" y="5502275"/>
            <a:ext cx="368300" cy="509588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4150" name="Text Box 50"/>
          <p:cNvSpPr txBox="1">
            <a:spLocks noChangeArrowheads="1"/>
          </p:cNvSpPr>
          <p:nvPr/>
        </p:nvSpPr>
        <p:spPr bwMode="auto">
          <a:xfrm>
            <a:off x="6891338" y="4637088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Pump</a:t>
            </a:r>
          </a:p>
        </p:txBody>
      </p:sp>
      <p:graphicFrame>
        <p:nvGraphicFramePr>
          <p:cNvPr id="4098" name="Object 51"/>
          <p:cNvGraphicFramePr>
            <a:graphicFrameLocks noChangeAspect="1"/>
          </p:cNvGraphicFramePr>
          <p:nvPr/>
        </p:nvGraphicFramePr>
        <p:xfrm>
          <a:off x="2706688" y="5703888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5703888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2"/>
          <p:cNvGraphicFramePr>
            <a:graphicFrameLocks noChangeAspect="1"/>
          </p:cNvGraphicFramePr>
          <p:nvPr/>
        </p:nvGraphicFramePr>
        <p:xfrm>
          <a:off x="2513013" y="1885950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5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1885950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53"/>
          <p:cNvGraphicFramePr>
            <a:graphicFrameLocks noChangeAspect="1"/>
          </p:cNvGraphicFramePr>
          <p:nvPr/>
        </p:nvGraphicFramePr>
        <p:xfrm>
          <a:off x="4589463" y="3190875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6" name="Equation" r:id="rId7" imgW="215640" imgH="241200" progId="Equation.DSMT4">
                  <p:embed/>
                </p:oleObj>
              </mc:Choice>
              <mc:Fallback>
                <p:oleObj name="Equation" r:id="rId7" imgW="215640" imgH="2412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190875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4"/>
          <p:cNvGraphicFramePr>
            <a:graphicFrameLocks noChangeAspect="1"/>
          </p:cNvGraphicFramePr>
          <p:nvPr/>
        </p:nvGraphicFramePr>
        <p:xfrm>
          <a:off x="7539038" y="5703888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7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5703888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55"/>
          <p:cNvGraphicFramePr>
            <a:graphicFrameLocks noChangeAspect="1"/>
          </p:cNvGraphicFramePr>
          <p:nvPr/>
        </p:nvGraphicFramePr>
        <p:xfrm>
          <a:off x="5340350" y="5703888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8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5703888"/>
                        <a:ext cx="304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56"/>
          <p:cNvGraphicFramePr>
            <a:graphicFrameLocks noChangeAspect="1"/>
          </p:cNvGraphicFramePr>
          <p:nvPr/>
        </p:nvGraphicFramePr>
        <p:xfrm>
          <a:off x="2840038" y="1895475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9" name="Equation" r:id="rId13" imgW="177480" imgH="228600" progId="Equation.DSMT4">
                  <p:embed/>
                </p:oleObj>
              </mc:Choice>
              <mc:Fallback>
                <p:oleObj name="Equation" r:id="rId13" imgW="177480" imgH="2286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895475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57"/>
          <p:cNvGraphicFramePr>
            <a:graphicFrameLocks noChangeAspect="1"/>
          </p:cNvGraphicFramePr>
          <p:nvPr/>
        </p:nvGraphicFramePr>
        <p:xfrm>
          <a:off x="3024188" y="5713413"/>
          <a:ext cx="266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0" name="Equation" r:id="rId15" imgW="177480" imgH="215640" progId="Equation.DSMT4">
                  <p:embed/>
                </p:oleObj>
              </mc:Choice>
              <mc:Fallback>
                <p:oleObj name="Equation" r:id="rId15" imgW="177480" imgH="21564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5713413"/>
                        <a:ext cx="2667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58"/>
          <p:cNvGraphicFramePr>
            <a:graphicFrameLocks noChangeAspect="1"/>
          </p:cNvGraphicFramePr>
          <p:nvPr/>
        </p:nvGraphicFramePr>
        <p:xfrm>
          <a:off x="4899025" y="32004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1" name="Equation" r:id="rId17" imgW="177480" imgH="228600" progId="Equation.DSMT4">
                  <p:embed/>
                </p:oleObj>
              </mc:Choice>
              <mc:Fallback>
                <p:oleObj name="Equation" r:id="rId17" imgW="177480" imgH="2286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3200400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59"/>
          <p:cNvGraphicFramePr>
            <a:graphicFrameLocks noChangeAspect="1"/>
          </p:cNvGraphicFramePr>
          <p:nvPr/>
        </p:nvGraphicFramePr>
        <p:xfrm>
          <a:off x="5678488" y="5703888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12" name="Equation" r:id="rId19" imgW="177480" imgH="228600" progId="Equation.DSMT4">
                  <p:embed/>
                </p:oleObj>
              </mc:Choice>
              <mc:Fallback>
                <p:oleObj name="Equation" r:id="rId19" imgW="177480" imgH="2286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5703888"/>
                        <a:ext cx="266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제목 59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2000" dirty="0" smtClean="0"/>
              <a:t>Calculation of heat in absorption refrigerating cycle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4675" y="1375941"/>
            <a:ext cx="5077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000066"/>
                </a:solidFill>
              </a:rPr>
              <a:t>Global environmental pollution problem</a:t>
            </a:r>
            <a:endParaRPr lang="ko-KR" altLang="en-US" sz="2000" b="1" dirty="0">
              <a:solidFill>
                <a:srgbClr val="000066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674813" y="2249835"/>
            <a:ext cx="6425579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Restrict usage of Freon gases ( CFC and HCFC)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/>
              <a:t>R11 </a:t>
            </a:r>
            <a:r>
              <a:rPr lang="en-US" altLang="ko-KR" dirty="0">
                <a:latin typeface="Times New Roman" pitchFamily="18" charset="0"/>
              </a:rPr>
              <a:t>–</a:t>
            </a:r>
            <a:r>
              <a:rPr lang="en-US" altLang="ko-KR" dirty="0"/>
              <a:t> </a:t>
            </a:r>
            <a:r>
              <a:rPr lang="en-US" altLang="ko-KR" dirty="0" smtClean="0"/>
              <a:t>Prohibition of production in 1994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/>
              <a:t>R22 </a:t>
            </a:r>
            <a:r>
              <a:rPr lang="en-US" altLang="ko-KR" dirty="0">
                <a:latin typeface="Times New Roman" pitchFamily="18" charset="0"/>
              </a:rPr>
              <a:t>–</a:t>
            </a:r>
            <a:r>
              <a:rPr lang="en-US" altLang="ko-KR" dirty="0"/>
              <a:t> </a:t>
            </a:r>
            <a:r>
              <a:rPr lang="en-US" altLang="ko-KR" dirty="0" smtClean="0"/>
              <a:t>Expected to abolish all in 2020</a:t>
            </a:r>
            <a:endParaRPr lang="ko-KR" altLang="en-US" dirty="0" smtClean="0"/>
          </a:p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ko-KR" dirty="0" smtClean="0"/>
              <a:t> Necessity enlargement for air-conditioning using non- Freon gas</a:t>
            </a:r>
          </a:p>
          <a:p>
            <a:pPr>
              <a:spcBef>
                <a:spcPct val="50000"/>
              </a:spcBef>
              <a:buFont typeface="Symbol" pitchFamily="18" charset="2"/>
              <a:buChar char="Þ"/>
            </a:pPr>
            <a:r>
              <a:rPr lang="en-US" altLang="ko-KR" dirty="0" smtClean="0"/>
              <a:t> </a:t>
            </a:r>
            <a:r>
              <a:rPr lang="en-US" altLang="ko-KR" dirty="0"/>
              <a:t>Absorption refrigerating system </a:t>
            </a:r>
            <a:r>
              <a:rPr lang="en-US" altLang="ko-KR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/>
              <a:t>         - using natural coolant  </a:t>
            </a:r>
            <a:r>
              <a:rPr lang="en-US" altLang="ko-KR" dirty="0"/>
              <a:t>such as water or </a:t>
            </a:r>
            <a:r>
              <a:rPr lang="en-US" altLang="ko-KR" dirty="0" smtClean="0"/>
              <a:t>ammonia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/>
              <a:t>         - operates with gases, wasted heat or solar heat</a:t>
            </a:r>
            <a:endParaRPr lang="en-US" altLang="ko-KR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752600" y="1751013"/>
          <a:ext cx="2970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9" name="Equation" r:id="rId3" imgW="1485720" imgH="253800" progId="Equation.DSMT4">
                  <p:embed/>
                </p:oleObj>
              </mc:Choice>
              <mc:Fallback>
                <p:oleObj name="Equation" r:id="rId3" imgW="148572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1013"/>
                        <a:ext cx="29702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5213350" y="1763713"/>
          <a:ext cx="1700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0" name="Equation" r:id="rId5" imgW="850680" imgH="241200" progId="Equation.DSMT4">
                  <p:embed/>
                </p:oleObj>
              </mc:Choice>
              <mc:Fallback>
                <p:oleObj name="Equation" r:id="rId5" imgW="85068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1763713"/>
                        <a:ext cx="17002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1806575" y="3282950"/>
          <a:ext cx="5889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1" name="Equation" r:id="rId7" imgW="2946240" imgH="457200" progId="Equation.DSMT4">
                  <p:embed/>
                </p:oleObj>
              </mc:Choice>
              <mc:Fallback>
                <p:oleObj name="Equation" r:id="rId7" imgW="294624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3282950"/>
                        <a:ext cx="58896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1584325" y="2333625"/>
          <a:ext cx="1522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" name="Equation" r:id="rId9" imgW="761760" imgH="457200" progId="Equation.DSMT4">
                  <p:embed/>
                </p:oleObj>
              </mc:Choice>
              <mc:Fallback>
                <p:oleObj name="Equation" r:id="rId9" imgW="76176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2333625"/>
                        <a:ext cx="1522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7"/>
          <p:cNvGraphicFramePr>
            <a:graphicFrameLocks noChangeAspect="1"/>
          </p:cNvGraphicFramePr>
          <p:nvPr/>
        </p:nvGraphicFramePr>
        <p:xfrm>
          <a:off x="3989388" y="2335213"/>
          <a:ext cx="15224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3" name="Equation" r:id="rId11" imgW="761760" imgH="457200" progId="Equation.DSMT4">
                  <p:embed/>
                </p:oleObj>
              </mc:Choice>
              <mc:Fallback>
                <p:oleObj name="Equation" r:id="rId11" imgW="76176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2335213"/>
                        <a:ext cx="15224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8"/>
          <p:cNvGraphicFramePr>
            <a:graphicFrameLocks noChangeAspect="1"/>
          </p:cNvGraphicFramePr>
          <p:nvPr/>
        </p:nvGraphicFramePr>
        <p:xfrm>
          <a:off x="6523038" y="2335213"/>
          <a:ext cx="132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4" name="Equation" r:id="rId13" imgW="660240" imgH="457200" progId="Equation.DSMT4">
                  <p:embed/>
                </p:oleObj>
              </mc:Choice>
              <mc:Fallback>
                <p:oleObj name="Equation" r:id="rId13" imgW="66024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2335213"/>
                        <a:ext cx="1320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9"/>
          <p:cNvGraphicFramePr>
            <a:graphicFrameLocks noChangeAspect="1"/>
          </p:cNvGraphicFramePr>
          <p:nvPr/>
        </p:nvGraphicFramePr>
        <p:xfrm>
          <a:off x="2947988" y="4291013"/>
          <a:ext cx="36052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5" name="Equation" r:id="rId15" imgW="1803240" imgH="431640" progId="Equation.DSMT4">
                  <p:embed/>
                </p:oleObj>
              </mc:Choice>
              <mc:Fallback>
                <p:oleObj name="Equation" r:id="rId15" imgW="1803240" imgH="4316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4291013"/>
                        <a:ext cx="36052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0"/>
          <p:cNvGraphicFramePr>
            <a:graphicFrameLocks noChangeAspect="1"/>
          </p:cNvGraphicFramePr>
          <p:nvPr/>
        </p:nvGraphicFramePr>
        <p:xfrm>
          <a:off x="1381125" y="5367338"/>
          <a:ext cx="31226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6" name="Equation" r:id="rId17" imgW="1562040" imgH="457200" progId="Equation.DSMT4">
                  <p:embed/>
                </p:oleObj>
              </mc:Choice>
              <mc:Fallback>
                <p:oleObj name="Equation" r:id="rId17" imgW="156204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5367338"/>
                        <a:ext cx="3122613" cy="914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1"/>
          <p:cNvGraphicFramePr>
            <a:graphicFrameLocks noChangeAspect="1"/>
          </p:cNvGraphicFramePr>
          <p:nvPr/>
        </p:nvGraphicFramePr>
        <p:xfrm>
          <a:off x="4779963" y="5367338"/>
          <a:ext cx="27162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7" name="Equation" r:id="rId19" imgW="1358640" imgH="431640" progId="Equation.DSMT4">
                  <p:embed/>
                </p:oleObj>
              </mc:Choice>
              <mc:Fallback>
                <p:oleObj name="Equation" r:id="rId19" imgW="135864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5367338"/>
                        <a:ext cx="2716212" cy="863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COP is ideal system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ko-KR" dirty="0" smtClean="0"/>
              <a:t>Kind of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282700" y="2344738"/>
            <a:ext cx="6400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1800’ </a:t>
            </a:r>
            <a:r>
              <a:rPr lang="ko-KR" altLang="en-US" dirty="0" smtClean="0"/>
              <a:t> </a:t>
            </a:r>
            <a:r>
              <a:rPr lang="en-US" altLang="ko-KR" dirty="0" smtClean="0"/>
              <a:t>- the oldest absorption refrigerating cycle started </a:t>
            </a:r>
            <a:r>
              <a:rPr lang="en-US" altLang="ko-KR" dirty="0" smtClean="0">
                <a:solidFill>
                  <a:schemeClr val="bg1"/>
                </a:solidFill>
              </a:rPr>
              <a:t>f </a:t>
            </a:r>
            <a:r>
              <a:rPr lang="en-US" altLang="ko-KR" dirty="0" err="1" smtClean="0">
                <a:solidFill>
                  <a:schemeClr val="bg1"/>
                </a:solidFill>
              </a:rPr>
              <a:t>fff</a:t>
            </a:r>
            <a:r>
              <a:rPr lang="en-US" altLang="ko-KR" dirty="0" smtClean="0"/>
              <a:t>         from middle of 1800s</a:t>
            </a:r>
            <a:endParaRPr lang="ko-KR" altLang="en-US" dirty="0"/>
          </a:p>
          <a:p>
            <a:pPr>
              <a:spcBef>
                <a:spcPct val="50000"/>
              </a:spcBef>
            </a:pPr>
            <a:r>
              <a:rPr lang="en-US" altLang="ko-KR" dirty="0" smtClean="0"/>
              <a:t>1960’ – after 1960, it utilized for residential air-conditioning </a:t>
            </a:r>
            <a:r>
              <a:rPr lang="en-US" altLang="ko-KR" dirty="0" smtClean="0">
                <a:solidFill>
                  <a:schemeClr val="bg1"/>
                </a:solidFill>
              </a:rPr>
              <a:t>a</a:t>
            </a:r>
            <a:r>
              <a:rPr lang="en-US" altLang="ko-KR" dirty="0" smtClean="0"/>
              <a:t>         applications</a:t>
            </a:r>
            <a:endParaRPr lang="ko-KR" altLang="en-US" dirty="0"/>
          </a:p>
          <a:p>
            <a:pPr>
              <a:spcBef>
                <a:spcPct val="50000"/>
              </a:spcBef>
            </a:pPr>
            <a:r>
              <a:rPr lang="en-US" altLang="ko-KR" dirty="0" smtClean="0"/>
              <a:t>Coolant – Ammonia,  Absorption - water</a:t>
            </a:r>
            <a:endParaRPr lang="ko-KR" altLang="en-US" dirty="0"/>
          </a:p>
          <a:p>
            <a:pPr>
              <a:spcBef>
                <a:spcPct val="50000"/>
              </a:spcBef>
            </a:pPr>
            <a:r>
              <a:rPr lang="en-US" altLang="ko-KR" dirty="0" smtClean="0"/>
              <a:t>Water and Ammonia are flammable both, and have similar boiling point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	</a:t>
            </a:r>
            <a:r>
              <a:rPr lang="en-US" altLang="ko-KR" dirty="0"/>
              <a:t>-&gt; </a:t>
            </a:r>
            <a:r>
              <a:rPr lang="en-US" altLang="ko-KR" dirty="0" smtClean="0"/>
              <a:t>It need to </a:t>
            </a:r>
            <a:r>
              <a:rPr lang="en-US" altLang="ko-KR" dirty="0"/>
              <a:t>separate H</a:t>
            </a:r>
            <a:r>
              <a:rPr lang="en-US" altLang="ko-KR" baseline="-25000" dirty="0"/>
              <a:t>2</a:t>
            </a:r>
            <a:r>
              <a:rPr lang="en-US" altLang="ko-KR" dirty="0"/>
              <a:t>O </a:t>
            </a:r>
            <a:r>
              <a:rPr lang="en-US" altLang="ko-KR" dirty="0" smtClean="0"/>
              <a:t>from generator</a:t>
            </a:r>
            <a:endParaRPr lang="ko-KR" altLang="en-US" dirty="0"/>
          </a:p>
          <a:p>
            <a:pPr>
              <a:spcBef>
                <a:spcPct val="50000"/>
              </a:spcBef>
            </a:pPr>
            <a:r>
              <a:rPr lang="en-US" altLang="ko-KR" dirty="0" smtClean="0"/>
              <a:t>Generator is composed with generator, rectification column and shunt.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 smtClean="0"/>
              <a:t>Absorption refrigerating system (1)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000066"/>
                </a:solidFill>
              </a:rPr>
              <a:t>Water-Ammonia </a:t>
            </a:r>
            <a:r>
              <a:rPr lang="en-US" altLang="ko-KR" dirty="0"/>
              <a:t>Absorption </a:t>
            </a:r>
            <a:r>
              <a:rPr lang="en-US" altLang="ko-KR" dirty="0" smtClean="0"/>
              <a:t>refrigerating </a:t>
            </a:r>
            <a:r>
              <a:rPr lang="en-US" altLang="ko-KR" dirty="0"/>
              <a:t>system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2"/>
          <p:cNvSpPr txBox="1">
            <a:spLocks noChangeArrowheads="1"/>
          </p:cNvSpPr>
          <p:nvPr/>
        </p:nvSpPr>
        <p:spPr bwMode="auto">
          <a:xfrm>
            <a:off x="-108520" y="6014615"/>
            <a:ext cx="925252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dirty="0" smtClean="0"/>
              <a:t>Fig. </a:t>
            </a:r>
            <a:r>
              <a:rPr lang="en-US" altLang="ko-KR" dirty="0">
                <a:solidFill>
                  <a:srgbClr val="000066"/>
                </a:solidFill>
              </a:rPr>
              <a:t>Water-Ammonia </a:t>
            </a:r>
            <a:r>
              <a:rPr lang="en-US" altLang="ko-KR" dirty="0"/>
              <a:t>Absorption refrigerating system for industry</a:t>
            </a:r>
            <a:endParaRPr lang="ko-KR" altLang="en-US" dirty="0"/>
          </a:p>
          <a:p>
            <a:pPr algn="ctr">
              <a:spcBef>
                <a:spcPct val="50000"/>
              </a:spcBef>
            </a:pPr>
            <a:endParaRPr lang="ko-KR" alt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4438" y="1491828"/>
            <a:ext cx="6562725" cy="4048125"/>
            <a:chOff x="271" y="684"/>
            <a:chExt cx="4134" cy="255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612" y="2805"/>
              <a:ext cx="496" cy="366"/>
              <a:chOff x="4577" y="3110"/>
              <a:chExt cx="496" cy="366"/>
            </a:xfrm>
          </p:grpSpPr>
          <p:sp>
            <p:nvSpPr>
              <p:cNvPr id="6222" name="Oval 5"/>
              <p:cNvSpPr>
                <a:spLocks noChangeAspect="1" noChangeArrowheads="1"/>
              </p:cNvSpPr>
              <p:nvPr/>
            </p:nvSpPr>
            <p:spPr bwMode="auto">
              <a:xfrm>
                <a:off x="4577" y="3110"/>
                <a:ext cx="365" cy="3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23" name="Rectangle 6"/>
              <p:cNvSpPr>
                <a:spLocks noChangeAspect="1" noChangeArrowheads="1"/>
              </p:cNvSpPr>
              <p:nvPr/>
            </p:nvSpPr>
            <p:spPr bwMode="auto">
              <a:xfrm>
                <a:off x="4771" y="3110"/>
                <a:ext cx="302" cy="1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24" name="Oval 7"/>
              <p:cNvSpPr>
                <a:spLocks noChangeAspect="1" noChangeArrowheads="1"/>
              </p:cNvSpPr>
              <p:nvPr/>
            </p:nvSpPr>
            <p:spPr bwMode="auto">
              <a:xfrm>
                <a:off x="4682" y="3216"/>
                <a:ext cx="154" cy="15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25" name="Rectangle 8"/>
              <p:cNvSpPr>
                <a:spLocks noChangeAspect="1" noChangeArrowheads="1"/>
              </p:cNvSpPr>
              <p:nvPr/>
            </p:nvSpPr>
            <p:spPr bwMode="auto">
              <a:xfrm>
                <a:off x="4760" y="3115"/>
                <a:ext cx="45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226" name="Rectangle 9"/>
              <p:cNvSpPr>
                <a:spLocks noChangeAspect="1" noChangeArrowheads="1"/>
              </p:cNvSpPr>
              <p:nvPr/>
            </p:nvSpPr>
            <p:spPr bwMode="auto">
              <a:xfrm rot="-5400000">
                <a:off x="4868" y="3207"/>
                <a:ext cx="45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158" name="Rectangle 10"/>
            <p:cNvSpPr>
              <a:spLocks noChangeArrowheads="1"/>
            </p:cNvSpPr>
            <p:nvPr/>
          </p:nvSpPr>
          <p:spPr bwMode="auto">
            <a:xfrm>
              <a:off x="732" y="1972"/>
              <a:ext cx="464" cy="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>
              <a:off x="765" y="2017"/>
              <a:ext cx="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0" name="Line 12"/>
            <p:cNvSpPr>
              <a:spLocks noChangeShapeType="1"/>
            </p:cNvSpPr>
            <p:nvPr/>
          </p:nvSpPr>
          <p:spPr bwMode="auto">
            <a:xfrm flipH="1">
              <a:off x="788" y="2020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1" name="Line 13"/>
            <p:cNvSpPr>
              <a:spLocks noChangeShapeType="1"/>
            </p:cNvSpPr>
            <p:nvPr/>
          </p:nvSpPr>
          <p:spPr bwMode="auto">
            <a:xfrm flipH="1" flipV="1">
              <a:off x="786" y="2116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2" name="Line 14"/>
            <p:cNvSpPr>
              <a:spLocks noChangeShapeType="1"/>
            </p:cNvSpPr>
            <p:nvPr/>
          </p:nvSpPr>
          <p:spPr bwMode="auto">
            <a:xfrm flipH="1">
              <a:off x="779" y="2209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3" name="Line 15"/>
            <p:cNvSpPr>
              <a:spLocks noChangeShapeType="1"/>
            </p:cNvSpPr>
            <p:nvPr/>
          </p:nvSpPr>
          <p:spPr bwMode="auto">
            <a:xfrm flipH="1" flipV="1">
              <a:off x="782" y="2302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4" name="Line 16"/>
            <p:cNvSpPr>
              <a:spLocks noChangeShapeType="1"/>
            </p:cNvSpPr>
            <p:nvPr/>
          </p:nvSpPr>
          <p:spPr bwMode="auto">
            <a:xfrm>
              <a:off x="765" y="2398"/>
              <a:ext cx="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65" name="AutoShape 17"/>
            <p:cNvSpPr>
              <a:spLocks noChangeArrowheads="1"/>
            </p:cNvSpPr>
            <p:nvPr/>
          </p:nvSpPr>
          <p:spPr bwMode="auto">
            <a:xfrm>
              <a:off x="2813" y="2457"/>
              <a:ext cx="135" cy="156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66" name="Rectangle 18"/>
            <p:cNvSpPr>
              <a:spLocks noChangeArrowheads="1"/>
            </p:cNvSpPr>
            <p:nvPr/>
          </p:nvSpPr>
          <p:spPr bwMode="auto">
            <a:xfrm>
              <a:off x="576" y="1174"/>
              <a:ext cx="825" cy="4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/>
                <a:t>Condenser</a:t>
              </a:r>
            </a:p>
          </p:txBody>
        </p:sp>
        <p:sp>
          <p:nvSpPr>
            <p:cNvPr id="6167" name="Rectangle 19"/>
            <p:cNvSpPr>
              <a:spLocks noChangeArrowheads="1"/>
            </p:cNvSpPr>
            <p:nvPr/>
          </p:nvSpPr>
          <p:spPr bwMode="auto">
            <a:xfrm>
              <a:off x="576" y="2742"/>
              <a:ext cx="825" cy="4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/>
                <a:t>Evaporator</a:t>
              </a:r>
            </a:p>
          </p:txBody>
        </p:sp>
        <p:cxnSp>
          <p:nvCxnSpPr>
            <p:cNvPr id="6168" name="AutoShape 20"/>
            <p:cNvCxnSpPr>
              <a:cxnSpLocks noChangeShapeType="1"/>
              <a:stCxn id="6166" idx="2"/>
              <a:endCxn id="6159" idx="0"/>
            </p:cNvCxnSpPr>
            <p:nvPr/>
          </p:nvCxnSpPr>
          <p:spPr bwMode="auto">
            <a:xfrm rot="5400000">
              <a:off x="706" y="1725"/>
              <a:ext cx="342" cy="224"/>
            </a:xfrm>
            <a:prstGeom prst="bentConnector3">
              <a:avLst>
                <a:gd name="adj1" fmla="val 51171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69" name="AutoShape 21"/>
            <p:cNvSpPr>
              <a:spLocks noChangeArrowheads="1"/>
            </p:cNvSpPr>
            <p:nvPr/>
          </p:nvSpPr>
          <p:spPr bwMode="auto">
            <a:xfrm rot="5400000">
              <a:off x="285" y="2911"/>
              <a:ext cx="127" cy="156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6170" name="AutoShape 22"/>
            <p:cNvCxnSpPr>
              <a:cxnSpLocks noChangeShapeType="1"/>
              <a:stCxn id="6164" idx="0"/>
              <a:endCxn id="6169" idx="2"/>
            </p:cNvCxnSpPr>
            <p:nvPr/>
          </p:nvCxnSpPr>
          <p:spPr bwMode="auto">
            <a:xfrm rot="-5400000" flipH="1" flipV="1">
              <a:off x="218" y="2442"/>
              <a:ext cx="599" cy="494"/>
            </a:xfrm>
            <a:prstGeom prst="bentConnector4">
              <a:avLst>
                <a:gd name="adj1" fmla="val 1500"/>
                <a:gd name="adj2" fmla="val 12914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171" name="AutoShape 23"/>
            <p:cNvCxnSpPr>
              <a:cxnSpLocks noChangeShapeType="1"/>
              <a:stCxn id="6169" idx="0"/>
              <a:endCxn id="6167" idx="1"/>
            </p:cNvCxnSpPr>
            <p:nvPr/>
          </p:nvCxnSpPr>
          <p:spPr bwMode="auto">
            <a:xfrm>
              <a:off x="427" y="2988"/>
              <a:ext cx="14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72" name="AutoShape 24"/>
            <p:cNvCxnSpPr>
              <a:cxnSpLocks noChangeShapeType="1"/>
              <a:stCxn id="6167" idx="3"/>
            </p:cNvCxnSpPr>
            <p:nvPr/>
          </p:nvCxnSpPr>
          <p:spPr bwMode="auto">
            <a:xfrm>
              <a:off x="1401" y="2988"/>
              <a:ext cx="26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73" name="Line 25"/>
            <p:cNvSpPr>
              <a:spLocks noChangeShapeType="1"/>
            </p:cNvSpPr>
            <p:nvPr/>
          </p:nvSpPr>
          <p:spPr bwMode="auto">
            <a:xfrm flipV="1">
              <a:off x="1661" y="2389"/>
              <a:ext cx="0" cy="59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4" name="Line 26"/>
            <p:cNvSpPr>
              <a:spLocks noChangeShapeType="1"/>
            </p:cNvSpPr>
            <p:nvPr/>
          </p:nvSpPr>
          <p:spPr bwMode="auto">
            <a:xfrm flipH="1">
              <a:off x="1196" y="2384"/>
              <a:ext cx="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5" name="Rectangle 27"/>
            <p:cNvSpPr>
              <a:spLocks noChangeArrowheads="1"/>
            </p:cNvSpPr>
            <p:nvPr/>
          </p:nvSpPr>
          <p:spPr bwMode="auto">
            <a:xfrm>
              <a:off x="2468" y="2742"/>
              <a:ext cx="825" cy="4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/>
                <a:t>Absorber</a:t>
              </a:r>
            </a:p>
          </p:txBody>
        </p:sp>
        <p:sp>
          <p:nvSpPr>
            <p:cNvPr id="6176" name="Rectangle 28"/>
            <p:cNvSpPr>
              <a:spLocks noChangeArrowheads="1"/>
            </p:cNvSpPr>
            <p:nvPr/>
          </p:nvSpPr>
          <p:spPr bwMode="auto">
            <a:xfrm>
              <a:off x="2649" y="1839"/>
              <a:ext cx="464" cy="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177" name="Line 29"/>
            <p:cNvSpPr>
              <a:spLocks noChangeShapeType="1"/>
            </p:cNvSpPr>
            <p:nvPr/>
          </p:nvSpPr>
          <p:spPr bwMode="auto">
            <a:xfrm>
              <a:off x="2881" y="1884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8" name="Line 30"/>
            <p:cNvSpPr>
              <a:spLocks noChangeShapeType="1"/>
            </p:cNvSpPr>
            <p:nvPr/>
          </p:nvSpPr>
          <p:spPr bwMode="auto">
            <a:xfrm flipH="1">
              <a:off x="2706" y="1887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79" name="Line 31"/>
            <p:cNvSpPr>
              <a:spLocks noChangeShapeType="1"/>
            </p:cNvSpPr>
            <p:nvPr/>
          </p:nvSpPr>
          <p:spPr bwMode="auto">
            <a:xfrm flipH="1" flipV="1">
              <a:off x="2706" y="1983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0" name="Line 32"/>
            <p:cNvSpPr>
              <a:spLocks noChangeShapeType="1"/>
            </p:cNvSpPr>
            <p:nvPr/>
          </p:nvSpPr>
          <p:spPr bwMode="auto">
            <a:xfrm flipH="1">
              <a:off x="2706" y="2076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1" name="Line 33"/>
            <p:cNvSpPr>
              <a:spLocks noChangeShapeType="1"/>
            </p:cNvSpPr>
            <p:nvPr/>
          </p:nvSpPr>
          <p:spPr bwMode="auto">
            <a:xfrm flipH="1" flipV="1">
              <a:off x="2706" y="2169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2" name="Line 34"/>
            <p:cNvSpPr>
              <a:spLocks noChangeShapeType="1"/>
            </p:cNvSpPr>
            <p:nvPr/>
          </p:nvSpPr>
          <p:spPr bwMode="auto">
            <a:xfrm>
              <a:off x="2881" y="2265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6183" name="AutoShape 35"/>
            <p:cNvCxnSpPr>
              <a:cxnSpLocks noChangeShapeType="1"/>
              <a:stCxn id="6166" idx="0"/>
            </p:cNvCxnSpPr>
            <p:nvPr/>
          </p:nvCxnSpPr>
          <p:spPr bwMode="auto">
            <a:xfrm flipV="1">
              <a:off x="989" y="812"/>
              <a:ext cx="0" cy="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84" name="Line 36"/>
            <p:cNvSpPr>
              <a:spLocks noChangeShapeType="1"/>
            </p:cNvSpPr>
            <p:nvPr/>
          </p:nvSpPr>
          <p:spPr bwMode="auto">
            <a:xfrm>
              <a:off x="989" y="812"/>
              <a:ext cx="16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5" name="Line 37"/>
            <p:cNvSpPr>
              <a:spLocks noChangeShapeType="1"/>
            </p:cNvSpPr>
            <p:nvPr/>
          </p:nvSpPr>
          <p:spPr bwMode="auto">
            <a:xfrm>
              <a:off x="2881" y="1650"/>
              <a:ext cx="0" cy="2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6" name="Line 38"/>
            <p:cNvSpPr>
              <a:spLocks noChangeShapeType="1"/>
            </p:cNvSpPr>
            <p:nvPr/>
          </p:nvSpPr>
          <p:spPr bwMode="auto">
            <a:xfrm>
              <a:off x="2881" y="2265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6187" name="AutoShape 39"/>
            <p:cNvCxnSpPr>
              <a:cxnSpLocks noChangeShapeType="1"/>
              <a:stCxn id="6165" idx="2"/>
              <a:endCxn id="6175" idx="0"/>
            </p:cNvCxnSpPr>
            <p:nvPr/>
          </p:nvCxnSpPr>
          <p:spPr bwMode="auto">
            <a:xfrm>
              <a:off x="2881" y="2613"/>
              <a:ext cx="0" cy="12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88" name="Line 40"/>
            <p:cNvSpPr>
              <a:spLocks noChangeShapeType="1"/>
            </p:cNvSpPr>
            <p:nvPr/>
          </p:nvSpPr>
          <p:spPr bwMode="auto">
            <a:xfrm>
              <a:off x="1196" y="2017"/>
              <a:ext cx="7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89" name="Line 41"/>
            <p:cNvSpPr>
              <a:spLocks noChangeShapeType="1"/>
            </p:cNvSpPr>
            <p:nvPr/>
          </p:nvSpPr>
          <p:spPr bwMode="auto">
            <a:xfrm>
              <a:off x="1964" y="2017"/>
              <a:ext cx="0" cy="9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90" name="Line 42"/>
            <p:cNvSpPr>
              <a:spLocks noChangeShapeType="1"/>
            </p:cNvSpPr>
            <p:nvPr/>
          </p:nvSpPr>
          <p:spPr bwMode="auto">
            <a:xfrm>
              <a:off x="1964" y="2988"/>
              <a:ext cx="5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6191" name="AutoShape 43"/>
            <p:cNvCxnSpPr>
              <a:cxnSpLocks noChangeShapeType="1"/>
              <a:stCxn id="6175" idx="3"/>
              <a:endCxn id="6224" idx="2"/>
            </p:cNvCxnSpPr>
            <p:nvPr/>
          </p:nvCxnSpPr>
          <p:spPr bwMode="auto">
            <a:xfrm>
              <a:off x="3293" y="2988"/>
              <a:ext cx="42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192" name="Line 44"/>
            <p:cNvSpPr>
              <a:spLocks noChangeShapeType="1"/>
            </p:cNvSpPr>
            <p:nvPr/>
          </p:nvSpPr>
          <p:spPr bwMode="auto">
            <a:xfrm>
              <a:off x="4108" y="2879"/>
              <a:ext cx="2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93" name="Line 45"/>
            <p:cNvSpPr>
              <a:spLocks noChangeShapeType="1"/>
            </p:cNvSpPr>
            <p:nvPr/>
          </p:nvSpPr>
          <p:spPr bwMode="auto">
            <a:xfrm flipV="1">
              <a:off x="4404" y="2265"/>
              <a:ext cx="0" cy="6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94" name="Line 46"/>
            <p:cNvSpPr>
              <a:spLocks noChangeShapeType="1"/>
            </p:cNvSpPr>
            <p:nvPr/>
          </p:nvSpPr>
          <p:spPr bwMode="auto">
            <a:xfrm flipH="1">
              <a:off x="3113" y="2265"/>
              <a:ext cx="12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95" name="Line 47"/>
            <p:cNvSpPr>
              <a:spLocks noChangeShapeType="1"/>
            </p:cNvSpPr>
            <p:nvPr/>
          </p:nvSpPr>
          <p:spPr bwMode="auto">
            <a:xfrm flipH="1">
              <a:off x="3113" y="1893"/>
              <a:ext cx="129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196" name="Line 48"/>
            <p:cNvSpPr>
              <a:spLocks noChangeShapeType="1"/>
            </p:cNvSpPr>
            <p:nvPr/>
          </p:nvSpPr>
          <p:spPr bwMode="auto">
            <a:xfrm flipH="1">
              <a:off x="2948" y="1125"/>
              <a:ext cx="1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6197" name="AutoShape 49"/>
            <p:cNvCxnSpPr>
              <a:cxnSpLocks noChangeShapeType="1"/>
              <a:stCxn id="6196" idx="0"/>
              <a:endCxn id="6195" idx="0"/>
            </p:cNvCxnSpPr>
            <p:nvPr/>
          </p:nvCxnSpPr>
          <p:spPr bwMode="auto">
            <a:xfrm>
              <a:off x="4404" y="1119"/>
              <a:ext cx="1" cy="76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2549" y="684"/>
              <a:ext cx="649" cy="966"/>
              <a:chOff x="2549" y="684"/>
              <a:chExt cx="649" cy="966"/>
            </a:xfrm>
          </p:grpSpPr>
          <p:sp>
            <p:nvSpPr>
              <p:cNvPr id="6209" name="Freeform 51"/>
              <p:cNvSpPr>
                <a:spLocks/>
              </p:cNvSpPr>
              <p:nvPr/>
            </p:nvSpPr>
            <p:spPr bwMode="auto">
              <a:xfrm>
                <a:off x="2553" y="684"/>
                <a:ext cx="645" cy="966"/>
              </a:xfrm>
              <a:custGeom>
                <a:avLst/>
                <a:gdLst>
                  <a:gd name="T0" fmla="*/ 60 w 645"/>
                  <a:gd name="T1" fmla="*/ 0 h 966"/>
                  <a:gd name="T2" fmla="*/ 60 w 645"/>
                  <a:gd name="T3" fmla="*/ 219 h 966"/>
                  <a:gd name="T4" fmla="*/ 171 w 645"/>
                  <a:gd name="T5" fmla="*/ 219 h 966"/>
                  <a:gd name="T6" fmla="*/ 171 w 645"/>
                  <a:gd name="T7" fmla="*/ 666 h 966"/>
                  <a:gd name="T8" fmla="*/ 0 w 645"/>
                  <a:gd name="T9" fmla="*/ 666 h 966"/>
                  <a:gd name="T10" fmla="*/ 0 w 645"/>
                  <a:gd name="T11" fmla="*/ 966 h 966"/>
                  <a:gd name="T12" fmla="*/ 645 w 645"/>
                  <a:gd name="T13" fmla="*/ 966 h 966"/>
                  <a:gd name="T14" fmla="*/ 645 w 645"/>
                  <a:gd name="T15" fmla="*/ 666 h 966"/>
                  <a:gd name="T16" fmla="*/ 471 w 645"/>
                  <a:gd name="T17" fmla="*/ 666 h 966"/>
                  <a:gd name="T18" fmla="*/ 471 w 645"/>
                  <a:gd name="T19" fmla="*/ 219 h 966"/>
                  <a:gd name="T20" fmla="*/ 582 w 645"/>
                  <a:gd name="T21" fmla="*/ 219 h 966"/>
                  <a:gd name="T22" fmla="*/ 582 w 645"/>
                  <a:gd name="T23" fmla="*/ 0 h 966"/>
                  <a:gd name="T24" fmla="*/ 60 w 645"/>
                  <a:gd name="T25" fmla="*/ 0 h 9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45"/>
                  <a:gd name="T40" fmla="*/ 0 h 966"/>
                  <a:gd name="T41" fmla="*/ 645 w 645"/>
                  <a:gd name="T42" fmla="*/ 966 h 9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45" h="966">
                    <a:moveTo>
                      <a:pt x="60" y="0"/>
                    </a:moveTo>
                    <a:lnTo>
                      <a:pt x="60" y="219"/>
                    </a:lnTo>
                    <a:lnTo>
                      <a:pt x="171" y="219"/>
                    </a:lnTo>
                    <a:lnTo>
                      <a:pt x="171" y="666"/>
                    </a:lnTo>
                    <a:lnTo>
                      <a:pt x="0" y="666"/>
                    </a:lnTo>
                    <a:lnTo>
                      <a:pt x="0" y="966"/>
                    </a:lnTo>
                    <a:lnTo>
                      <a:pt x="645" y="966"/>
                    </a:lnTo>
                    <a:lnTo>
                      <a:pt x="645" y="666"/>
                    </a:lnTo>
                    <a:lnTo>
                      <a:pt x="471" y="666"/>
                    </a:lnTo>
                    <a:lnTo>
                      <a:pt x="471" y="219"/>
                    </a:lnTo>
                    <a:lnTo>
                      <a:pt x="582" y="219"/>
                    </a:lnTo>
                    <a:lnTo>
                      <a:pt x="582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0" name="Line 52"/>
              <p:cNvSpPr>
                <a:spLocks noChangeShapeType="1"/>
              </p:cNvSpPr>
              <p:nvPr/>
            </p:nvSpPr>
            <p:spPr bwMode="auto">
              <a:xfrm>
                <a:off x="2724" y="927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1" name="Line 53"/>
              <p:cNvSpPr>
                <a:spLocks noChangeShapeType="1"/>
              </p:cNvSpPr>
              <p:nvPr/>
            </p:nvSpPr>
            <p:spPr bwMode="auto">
              <a:xfrm>
                <a:off x="2724" y="1062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2" name="Line 54"/>
              <p:cNvSpPr>
                <a:spLocks noChangeShapeType="1"/>
              </p:cNvSpPr>
              <p:nvPr/>
            </p:nvSpPr>
            <p:spPr bwMode="auto">
              <a:xfrm>
                <a:off x="2725" y="1174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3" name="Line 55"/>
              <p:cNvSpPr>
                <a:spLocks noChangeShapeType="1"/>
              </p:cNvSpPr>
              <p:nvPr/>
            </p:nvSpPr>
            <p:spPr bwMode="auto">
              <a:xfrm>
                <a:off x="2725" y="1249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4" name="Line 56"/>
              <p:cNvSpPr>
                <a:spLocks noChangeShapeType="1"/>
              </p:cNvSpPr>
              <p:nvPr/>
            </p:nvSpPr>
            <p:spPr bwMode="auto">
              <a:xfrm>
                <a:off x="2725" y="1324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5" name="Line 57"/>
              <p:cNvSpPr>
                <a:spLocks noChangeShapeType="1"/>
              </p:cNvSpPr>
              <p:nvPr/>
            </p:nvSpPr>
            <p:spPr bwMode="auto">
              <a:xfrm>
                <a:off x="2845" y="993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6" name="Line 58"/>
              <p:cNvSpPr>
                <a:spLocks noChangeShapeType="1"/>
              </p:cNvSpPr>
              <p:nvPr/>
            </p:nvSpPr>
            <p:spPr bwMode="auto">
              <a:xfrm>
                <a:off x="2845" y="1125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7" name="Line 59"/>
              <p:cNvSpPr>
                <a:spLocks noChangeShapeType="1"/>
              </p:cNvSpPr>
              <p:nvPr/>
            </p:nvSpPr>
            <p:spPr bwMode="auto">
              <a:xfrm>
                <a:off x="2845" y="1213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8" name="Line 60"/>
              <p:cNvSpPr>
                <a:spLocks noChangeShapeType="1"/>
              </p:cNvSpPr>
              <p:nvPr/>
            </p:nvSpPr>
            <p:spPr bwMode="auto">
              <a:xfrm>
                <a:off x="2845" y="1291"/>
                <a:ext cx="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19" name="Line 61"/>
              <p:cNvSpPr>
                <a:spLocks noChangeShapeType="1"/>
              </p:cNvSpPr>
              <p:nvPr/>
            </p:nvSpPr>
            <p:spPr bwMode="auto">
              <a:xfrm>
                <a:off x="2553" y="1482"/>
                <a:ext cx="6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20" name="Line 62"/>
              <p:cNvSpPr>
                <a:spLocks noChangeShapeType="1"/>
              </p:cNvSpPr>
              <p:nvPr/>
            </p:nvSpPr>
            <p:spPr bwMode="auto">
              <a:xfrm>
                <a:off x="2549" y="1539"/>
                <a:ext cx="6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21" name="Line 63"/>
              <p:cNvSpPr>
                <a:spLocks noChangeShapeType="1"/>
              </p:cNvSpPr>
              <p:nvPr/>
            </p:nvSpPr>
            <p:spPr bwMode="auto">
              <a:xfrm>
                <a:off x="2552" y="1590"/>
                <a:ext cx="6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6199" name="Line 64"/>
            <p:cNvSpPr>
              <a:spLocks noChangeShapeType="1"/>
            </p:cNvSpPr>
            <p:nvPr/>
          </p:nvSpPr>
          <p:spPr bwMode="auto">
            <a:xfrm>
              <a:off x="1601" y="2013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0" name="Line 65"/>
            <p:cNvSpPr>
              <a:spLocks noChangeShapeType="1"/>
            </p:cNvSpPr>
            <p:nvPr/>
          </p:nvSpPr>
          <p:spPr bwMode="auto">
            <a:xfrm>
              <a:off x="3668" y="1887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1" name="Line 66"/>
            <p:cNvSpPr>
              <a:spLocks noChangeShapeType="1"/>
            </p:cNvSpPr>
            <p:nvPr/>
          </p:nvSpPr>
          <p:spPr bwMode="auto">
            <a:xfrm>
              <a:off x="3408" y="2987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2" name="Line 67"/>
            <p:cNvSpPr>
              <a:spLocks noChangeShapeType="1"/>
            </p:cNvSpPr>
            <p:nvPr/>
          </p:nvSpPr>
          <p:spPr bwMode="auto">
            <a:xfrm flipH="1">
              <a:off x="1904" y="805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3" name="Line 68"/>
            <p:cNvSpPr>
              <a:spLocks noChangeShapeType="1"/>
            </p:cNvSpPr>
            <p:nvPr/>
          </p:nvSpPr>
          <p:spPr bwMode="auto">
            <a:xfrm flipH="1">
              <a:off x="307" y="2395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4" name="Line 69"/>
            <p:cNvSpPr>
              <a:spLocks noChangeShapeType="1"/>
            </p:cNvSpPr>
            <p:nvPr/>
          </p:nvSpPr>
          <p:spPr bwMode="auto">
            <a:xfrm flipH="1">
              <a:off x="3657" y="1125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5" name="Line 70"/>
            <p:cNvSpPr>
              <a:spLocks noChangeShapeType="1"/>
            </p:cNvSpPr>
            <p:nvPr/>
          </p:nvSpPr>
          <p:spPr bwMode="auto">
            <a:xfrm flipH="1">
              <a:off x="3699" y="2255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6" name="Line 71"/>
            <p:cNvSpPr>
              <a:spLocks noChangeShapeType="1"/>
            </p:cNvSpPr>
            <p:nvPr/>
          </p:nvSpPr>
          <p:spPr bwMode="auto">
            <a:xfrm rot="-5400000">
              <a:off x="1589" y="2675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7" name="Line 72"/>
            <p:cNvSpPr>
              <a:spLocks noChangeShapeType="1"/>
            </p:cNvSpPr>
            <p:nvPr/>
          </p:nvSpPr>
          <p:spPr bwMode="auto">
            <a:xfrm rot="16200000" flipH="1">
              <a:off x="2812" y="269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08" name="Line 73"/>
            <p:cNvSpPr>
              <a:spLocks noChangeShapeType="1"/>
            </p:cNvSpPr>
            <p:nvPr/>
          </p:nvSpPr>
          <p:spPr bwMode="auto">
            <a:xfrm rot="16200000" flipH="1">
              <a:off x="2812" y="1744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6154" name="Rectangle 74"/>
          <p:cNvSpPr>
            <a:spLocks noChangeArrowheads="1"/>
          </p:cNvSpPr>
          <p:nvPr/>
        </p:nvSpPr>
        <p:spPr bwMode="auto">
          <a:xfrm>
            <a:off x="3683000" y="2574503"/>
            <a:ext cx="124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Generator</a:t>
            </a:r>
          </a:p>
        </p:txBody>
      </p:sp>
      <p:sp>
        <p:nvSpPr>
          <p:cNvPr id="6155" name="Rectangle 75"/>
          <p:cNvSpPr>
            <a:spLocks noChangeArrowheads="1"/>
          </p:cNvSpPr>
          <p:nvPr/>
        </p:nvSpPr>
        <p:spPr bwMode="auto">
          <a:xfrm>
            <a:off x="5754688" y="1615653"/>
            <a:ext cx="1550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Dephlegmtor</a:t>
            </a:r>
          </a:p>
        </p:txBody>
      </p:sp>
      <p:sp>
        <p:nvSpPr>
          <p:cNvPr id="6156" name="Rectangle 76"/>
          <p:cNvSpPr>
            <a:spLocks noChangeArrowheads="1"/>
          </p:cNvSpPr>
          <p:nvPr/>
        </p:nvSpPr>
        <p:spPr bwMode="auto">
          <a:xfrm>
            <a:off x="6580188" y="4492203"/>
            <a:ext cx="795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Pump</a:t>
            </a:r>
          </a:p>
        </p:txBody>
      </p:sp>
      <p:graphicFrame>
        <p:nvGraphicFramePr>
          <p:cNvPr id="6146" name="Object 77"/>
          <p:cNvGraphicFramePr>
            <a:graphicFrameLocks noChangeAspect="1"/>
          </p:cNvGraphicFramePr>
          <p:nvPr/>
        </p:nvGraphicFramePr>
        <p:xfrm>
          <a:off x="2192338" y="5581228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5581228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78"/>
          <p:cNvGraphicFramePr>
            <a:graphicFrameLocks noChangeAspect="1"/>
          </p:cNvGraphicFramePr>
          <p:nvPr/>
        </p:nvGraphicFramePr>
        <p:xfrm>
          <a:off x="1271588" y="2568153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5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2568153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9"/>
          <p:cNvGraphicFramePr>
            <a:graphicFrameLocks noChangeAspect="1"/>
          </p:cNvGraphicFramePr>
          <p:nvPr/>
        </p:nvGraphicFramePr>
        <p:xfrm>
          <a:off x="4506913" y="3025353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6" name="Equation" r:id="rId7" imgW="215640" imgH="241200" progId="Equation.DSMT4">
                  <p:embed/>
                </p:oleObj>
              </mc:Choice>
              <mc:Fallback>
                <p:oleObj name="Equation" r:id="rId7" imgW="215640" imgH="2412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3" y="3025353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80"/>
          <p:cNvGraphicFramePr>
            <a:graphicFrameLocks noChangeAspect="1"/>
          </p:cNvGraphicFramePr>
          <p:nvPr/>
        </p:nvGraphicFramePr>
        <p:xfrm>
          <a:off x="7213600" y="5368503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7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0" y="5368503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81"/>
          <p:cNvGraphicFramePr>
            <a:graphicFrameLocks noChangeAspect="1"/>
          </p:cNvGraphicFramePr>
          <p:nvPr/>
        </p:nvGraphicFramePr>
        <p:xfrm>
          <a:off x="5191125" y="5581228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8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5581228"/>
                        <a:ext cx="304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82"/>
          <p:cNvGraphicFramePr>
            <a:graphicFrameLocks noChangeAspect="1"/>
          </p:cNvGraphicFramePr>
          <p:nvPr/>
        </p:nvGraphicFramePr>
        <p:xfrm>
          <a:off x="5978525" y="1320378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9" name="Equation" r:id="rId13" imgW="215640" imgH="228600" progId="Equation.DSMT4">
                  <p:embed/>
                </p:oleObj>
              </mc:Choice>
              <mc:Fallback>
                <p:oleObj name="Equation" r:id="rId13" imgW="215640" imgH="228600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1320378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제목 8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/>
              <a:t>Absorption refrigerating </a:t>
            </a:r>
            <a:r>
              <a:rPr lang="en-US" altLang="ko-KR" dirty="0" smtClean="0"/>
              <a:t>system (</a:t>
            </a:r>
            <a:r>
              <a:rPr lang="en-US" altLang="ko-KR" dirty="0"/>
              <a:t>2)</a:t>
            </a:r>
            <a:endParaRPr lang="ko-KR" altLang="en-US" dirty="0"/>
          </a:p>
        </p:txBody>
      </p:sp>
      <p:sp>
        <p:nvSpPr>
          <p:cNvPr id="84" name="텍스트 개체 틀 8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>
                <a:solidFill>
                  <a:srgbClr val="000066"/>
                </a:solidFill>
              </a:rPr>
              <a:t>Water-Ammonia </a:t>
            </a:r>
            <a:r>
              <a:rPr lang="en-US" altLang="ko-KR" dirty="0" smtClean="0"/>
              <a:t>Absorption </a:t>
            </a:r>
            <a:r>
              <a:rPr lang="en-US" altLang="ko-KR" dirty="0"/>
              <a:t>refrigerating system </a:t>
            </a:r>
            <a:r>
              <a:rPr lang="en-US" altLang="ko-KR" dirty="0" smtClean="0"/>
              <a:t>for industry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2"/>
          <p:cNvSpPr>
            <a:spLocks noChangeArrowheads="1"/>
          </p:cNvSpPr>
          <p:nvPr/>
        </p:nvSpPr>
        <p:spPr bwMode="auto">
          <a:xfrm>
            <a:off x="1222375" y="2009775"/>
            <a:ext cx="769938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9" name="Rectangle 3"/>
          <p:cNvSpPr>
            <a:spLocks noChangeArrowheads="1"/>
          </p:cNvSpPr>
          <p:nvPr/>
        </p:nvSpPr>
        <p:spPr bwMode="auto">
          <a:xfrm>
            <a:off x="3148013" y="2009775"/>
            <a:ext cx="769937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0" name="Rectangle 4"/>
          <p:cNvSpPr>
            <a:spLocks noChangeArrowheads="1"/>
          </p:cNvSpPr>
          <p:nvPr/>
        </p:nvSpPr>
        <p:spPr bwMode="auto">
          <a:xfrm>
            <a:off x="4283075" y="1920875"/>
            <a:ext cx="1209675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Gen 1</a:t>
            </a:r>
          </a:p>
        </p:txBody>
      </p:sp>
      <p:sp>
        <p:nvSpPr>
          <p:cNvPr id="7181" name="Rectangle 5"/>
          <p:cNvSpPr>
            <a:spLocks noChangeArrowheads="1"/>
          </p:cNvSpPr>
          <p:nvPr/>
        </p:nvSpPr>
        <p:spPr bwMode="auto">
          <a:xfrm>
            <a:off x="6399213" y="2009775"/>
            <a:ext cx="769937" cy="58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2" name="Rectangle 6"/>
          <p:cNvSpPr>
            <a:spLocks noChangeArrowheads="1"/>
          </p:cNvSpPr>
          <p:nvPr/>
        </p:nvSpPr>
        <p:spPr bwMode="auto">
          <a:xfrm>
            <a:off x="7534275" y="1920875"/>
            <a:ext cx="1209675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Gen 2</a:t>
            </a:r>
          </a:p>
        </p:txBody>
      </p:sp>
      <p:sp>
        <p:nvSpPr>
          <p:cNvPr id="7183" name="Rectangle 7"/>
          <p:cNvSpPr>
            <a:spLocks noChangeArrowheads="1"/>
          </p:cNvSpPr>
          <p:nvPr/>
        </p:nvSpPr>
        <p:spPr bwMode="auto">
          <a:xfrm>
            <a:off x="384175" y="4608513"/>
            <a:ext cx="769938" cy="582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4" name="Rectangle 8"/>
          <p:cNvSpPr>
            <a:spLocks noChangeArrowheads="1"/>
          </p:cNvSpPr>
          <p:nvPr/>
        </p:nvSpPr>
        <p:spPr bwMode="auto">
          <a:xfrm>
            <a:off x="3444875" y="4519613"/>
            <a:ext cx="1209675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Absorber 1</a:t>
            </a:r>
          </a:p>
        </p:txBody>
      </p:sp>
      <p:sp>
        <p:nvSpPr>
          <p:cNvPr id="7185" name="Rectangle 9"/>
          <p:cNvSpPr>
            <a:spLocks noChangeArrowheads="1"/>
          </p:cNvSpPr>
          <p:nvPr/>
        </p:nvSpPr>
        <p:spPr bwMode="auto">
          <a:xfrm>
            <a:off x="6696075" y="4519613"/>
            <a:ext cx="1209675" cy="75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Absorber 2</a:t>
            </a:r>
          </a:p>
        </p:txBody>
      </p:sp>
      <p:sp>
        <p:nvSpPr>
          <p:cNvPr id="7186" name="Line 10"/>
          <p:cNvSpPr>
            <a:spLocks noChangeShapeType="1"/>
          </p:cNvSpPr>
          <p:nvPr/>
        </p:nvSpPr>
        <p:spPr bwMode="auto">
          <a:xfrm flipH="1">
            <a:off x="384175" y="2592388"/>
            <a:ext cx="838200" cy="2016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7" name="Line 11"/>
          <p:cNvSpPr>
            <a:spLocks noChangeShapeType="1"/>
          </p:cNvSpPr>
          <p:nvPr/>
        </p:nvSpPr>
        <p:spPr bwMode="auto">
          <a:xfrm flipH="1">
            <a:off x="3444875" y="2679700"/>
            <a:ext cx="838200" cy="1839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8" name="Line 12"/>
          <p:cNvSpPr>
            <a:spLocks noChangeShapeType="1"/>
          </p:cNvSpPr>
          <p:nvPr/>
        </p:nvSpPr>
        <p:spPr bwMode="auto">
          <a:xfrm flipH="1">
            <a:off x="4654550" y="2679700"/>
            <a:ext cx="838200" cy="1839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9" name="Line 13"/>
          <p:cNvSpPr>
            <a:spLocks noChangeShapeType="1"/>
          </p:cNvSpPr>
          <p:nvPr/>
        </p:nvSpPr>
        <p:spPr bwMode="auto">
          <a:xfrm flipH="1">
            <a:off x="7905750" y="2679700"/>
            <a:ext cx="838200" cy="1839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0" name="Line 14"/>
          <p:cNvSpPr>
            <a:spLocks noChangeShapeType="1"/>
          </p:cNvSpPr>
          <p:nvPr/>
        </p:nvSpPr>
        <p:spPr bwMode="auto">
          <a:xfrm flipH="1">
            <a:off x="6696075" y="2679700"/>
            <a:ext cx="838200" cy="1839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7191" name="AutoShape 15"/>
          <p:cNvCxnSpPr>
            <a:cxnSpLocks noChangeShapeType="1"/>
            <a:stCxn id="7178" idx="3"/>
            <a:endCxn id="7179" idx="1"/>
          </p:cNvCxnSpPr>
          <p:nvPr/>
        </p:nvCxnSpPr>
        <p:spPr bwMode="auto">
          <a:xfrm>
            <a:off x="1992313" y="2301875"/>
            <a:ext cx="11557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7192" name="Line 16"/>
          <p:cNvSpPr>
            <a:spLocks noChangeShapeType="1"/>
          </p:cNvSpPr>
          <p:nvPr/>
        </p:nvSpPr>
        <p:spPr bwMode="auto">
          <a:xfrm>
            <a:off x="3917950" y="2159000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3" name="Line 17"/>
          <p:cNvSpPr>
            <a:spLocks noChangeShapeType="1"/>
          </p:cNvSpPr>
          <p:nvPr/>
        </p:nvSpPr>
        <p:spPr bwMode="auto">
          <a:xfrm>
            <a:off x="3917950" y="2435225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4" name="Line 18"/>
          <p:cNvSpPr>
            <a:spLocks noChangeShapeType="1"/>
          </p:cNvSpPr>
          <p:nvPr/>
        </p:nvSpPr>
        <p:spPr bwMode="auto">
          <a:xfrm>
            <a:off x="7169150" y="2159000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5" name="Line 19"/>
          <p:cNvSpPr>
            <a:spLocks noChangeShapeType="1"/>
          </p:cNvSpPr>
          <p:nvPr/>
        </p:nvSpPr>
        <p:spPr bwMode="auto">
          <a:xfrm>
            <a:off x="7169150" y="2435225"/>
            <a:ext cx="365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6" name="AutoShape 20"/>
          <p:cNvSpPr>
            <a:spLocks noChangeArrowheads="1"/>
          </p:cNvSpPr>
          <p:nvPr/>
        </p:nvSpPr>
        <p:spPr bwMode="auto">
          <a:xfrm>
            <a:off x="3713163" y="3271838"/>
            <a:ext cx="1619250" cy="419100"/>
          </a:xfrm>
          <a:prstGeom prst="parallelogram">
            <a:avLst>
              <a:gd name="adj" fmla="val 5076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Sol. HX1</a:t>
            </a:r>
          </a:p>
        </p:txBody>
      </p:sp>
      <p:sp>
        <p:nvSpPr>
          <p:cNvPr id="7197" name="AutoShape 21"/>
          <p:cNvSpPr>
            <a:spLocks noChangeArrowheads="1"/>
          </p:cNvSpPr>
          <p:nvPr/>
        </p:nvSpPr>
        <p:spPr bwMode="auto">
          <a:xfrm>
            <a:off x="6962775" y="3271838"/>
            <a:ext cx="1619250" cy="419100"/>
          </a:xfrm>
          <a:prstGeom prst="parallelogram">
            <a:avLst>
              <a:gd name="adj" fmla="val 5076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Sol. HX2</a:t>
            </a:r>
          </a:p>
        </p:txBody>
      </p:sp>
      <p:sp>
        <p:nvSpPr>
          <p:cNvPr id="7198" name="Line 22"/>
          <p:cNvSpPr>
            <a:spLocks noChangeShapeType="1"/>
          </p:cNvSpPr>
          <p:nvPr/>
        </p:nvSpPr>
        <p:spPr bwMode="auto">
          <a:xfrm flipH="1">
            <a:off x="1390650" y="3105150"/>
            <a:ext cx="28575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9" name="AutoShape 23"/>
          <p:cNvSpPr>
            <a:spLocks noChangeArrowheads="1"/>
          </p:cNvSpPr>
          <p:nvPr/>
        </p:nvSpPr>
        <p:spPr bwMode="auto">
          <a:xfrm>
            <a:off x="617538" y="3271838"/>
            <a:ext cx="1046162" cy="419100"/>
          </a:xfrm>
          <a:prstGeom prst="parallelogram">
            <a:avLst>
              <a:gd name="adj" fmla="val 4242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/>
              <a:t>Precooler</a:t>
            </a:r>
          </a:p>
        </p:txBody>
      </p:sp>
      <p:sp>
        <p:nvSpPr>
          <p:cNvPr id="7200" name="Line 24"/>
          <p:cNvSpPr>
            <a:spLocks noChangeShapeType="1"/>
          </p:cNvSpPr>
          <p:nvPr/>
        </p:nvSpPr>
        <p:spPr bwMode="auto">
          <a:xfrm>
            <a:off x="1390650" y="3790950"/>
            <a:ext cx="0" cy="1111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1" name="Line 25"/>
          <p:cNvSpPr>
            <a:spLocks noChangeShapeType="1"/>
          </p:cNvSpPr>
          <p:nvPr/>
        </p:nvSpPr>
        <p:spPr bwMode="auto">
          <a:xfrm flipH="1">
            <a:off x="1154113" y="4902200"/>
            <a:ext cx="2365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2" name="Line 26"/>
          <p:cNvSpPr>
            <a:spLocks noChangeShapeType="1"/>
          </p:cNvSpPr>
          <p:nvPr/>
        </p:nvSpPr>
        <p:spPr bwMode="auto">
          <a:xfrm>
            <a:off x="1674813" y="3105150"/>
            <a:ext cx="0" cy="17970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3" name="Line 27"/>
          <p:cNvSpPr>
            <a:spLocks noChangeShapeType="1"/>
          </p:cNvSpPr>
          <p:nvPr/>
        </p:nvSpPr>
        <p:spPr bwMode="auto">
          <a:xfrm>
            <a:off x="1674813" y="4902200"/>
            <a:ext cx="1770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4" name="Line 28"/>
          <p:cNvSpPr>
            <a:spLocks noChangeShapeType="1"/>
          </p:cNvSpPr>
          <p:nvPr/>
        </p:nvSpPr>
        <p:spPr bwMode="auto">
          <a:xfrm>
            <a:off x="2489200" y="4902200"/>
            <a:ext cx="0" cy="804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5" name="Line 29"/>
          <p:cNvSpPr>
            <a:spLocks noChangeShapeType="1"/>
          </p:cNvSpPr>
          <p:nvPr/>
        </p:nvSpPr>
        <p:spPr bwMode="auto">
          <a:xfrm>
            <a:off x="2489200" y="5707063"/>
            <a:ext cx="3405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6" name="Line 30"/>
          <p:cNvSpPr>
            <a:spLocks noChangeShapeType="1"/>
          </p:cNvSpPr>
          <p:nvPr/>
        </p:nvSpPr>
        <p:spPr bwMode="auto">
          <a:xfrm flipV="1">
            <a:off x="5894388" y="4902200"/>
            <a:ext cx="0" cy="804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7" name="Line 31"/>
          <p:cNvSpPr>
            <a:spLocks noChangeShapeType="1"/>
          </p:cNvSpPr>
          <p:nvPr/>
        </p:nvSpPr>
        <p:spPr bwMode="auto">
          <a:xfrm>
            <a:off x="5894388" y="4902200"/>
            <a:ext cx="801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8" name="AutoShape 32"/>
          <p:cNvSpPr>
            <a:spLocks noChangeArrowheads="1"/>
          </p:cNvSpPr>
          <p:nvPr/>
        </p:nvSpPr>
        <p:spPr bwMode="auto">
          <a:xfrm rot="1800000">
            <a:off x="425450" y="4114800"/>
            <a:ext cx="214313" cy="247650"/>
          </a:xfrm>
          <a:prstGeom prst="flowChartCollat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09" name="AutoShape 33"/>
          <p:cNvSpPr>
            <a:spLocks noChangeArrowheads="1"/>
          </p:cNvSpPr>
          <p:nvPr/>
        </p:nvSpPr>
        <p:spPr bwMode="auto">
          <a:xfrm rot="1800000">
            <a:off x="4732338" y="3990975"/>
            <a:ext cx="214312" cy="247650"/>
          </a:xfrm>
          <a:prstGeom prst="flowChartCollat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10" name="AutoShape 34"/>
          <p:cNvSpPr>
            <a:spLocks noChangeArrowheads="1"/>
          </p:cNvSpPr>
          <p:nvPr/>
        </p:nvSpPr>
        <p:spPr bwMode="auto">
          <a:xfrm rot="1800000">
            <a:off x="7972425" y="3990975"/>
            <a:ext cx="214313" cy="247650"/>
          </a:xfrm>
          <a:prstGeom prst="flowChartCollat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11" name="Oval 35"/>
          <p:cNvSpPr>
            <a:spLocks noChangeArrowheads="1"/>
          </p:cNvSpPr>
          <p:nvPr/>
        </p:nvSpPr>
        <p:spPr bwMode="auto">
          <a:xfrm rot="1800000">
            <a:off x="3541713" y="3862388"/>
            <a:ext cx="198437" cy="447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12" name="Oval 36"/>
          <p:cNvSpPr>
            <a:spLocks noChangeArrowheads="1"/>
          </p:cNvSpPr>
          <p:nvPr/>
        </p:nvSpPr>
        <p:spPr bwMode="auto">
          <a:xfrm rot="1800000">
            <a:off x="6807200" y="3862388"/>
            <a:ext cx="198438" cy="447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213" name="Line 37"/>
          <p:cNvSpPr>
            <a:spLocks noChangeShapeType="1"/>
          </p:cNvSpPr>
          <p:nvPr/>
        </p:nvSpPr>
        <p:spPr bwMode="auto">
          <a:xfrm flipH="1" flipV="1">
            <a:off x="5332413" y="2435225"/>
            <a:ext cx="2071687" cy="21732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14" name="Line 38"/>
          <p:cNvSpPr>
            <a:spLocks noChangeShapeType="1"/>
          </p:cNvSpPr>
          <p:nvPr/>
        </p:nvSpPr>
        <p:spPr bwMode="auto">
          <a:xfrm flipV="1">
            <a:off x="2489200" y="1431925"/>
            <a:ext cx="0" cy="86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15" name="Line 39"/>
          <p:cNvSpPr>
            <a:spLocks noChangeShapeType="1"/>
          </p:cNvSpPr>
          <p:nvPr/>
        </p:nvSpPr>
        <p:spPr bwMode="auto">
          <a:xfrm>
            <a:off x="2489200" y="1431925"/>
            <a:ext cx="3405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16" name="Line 40"/>
          <p:cNvSpPr>
            <a:spLocks noChangeShapeType="1"/>
          </p:cNvSpPr>
          <p:nvPr/>
        </p:nvSpPr>
        <p:spPr bwMode="auto">
          <a:xfrm>
            <a:off x="5894388" y="1431925"/>
            <a:ext cx="0" cy="86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17" name="Line 41"/>
          <p:cNvSpPr>
            <a:spLocks noChangeShapeType="1"/>
          </p:cNvSpPr>
          <p:nvPr/>
        </p:nvSpPr>
        <p:spPr bwMode="auto">
          <a:xfrm>
            <a:off x="5894388" y="23018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18" name="Rectangle 42"/>
          <p:cNvSpPr>
            <a:spLocks noChangeArrowheads="1"/>
          </p:cNvSpPr>
          <p:nvPr/>
        </p:nvSpPr>
        <p:spPr bwMode="auto">
          <a:xfrm>
            <a:off x="828675" y="1651000"/>
            <a:ext cx="121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/>
              <a:t>Condenser</a:t>
            </a:r>
          </a:p>
        </p:txBody>
      </p:sp>
      <p:sp>
        <p:nvSpPr>
          <p:cNvPr id="7219" name="Rectangle 43"/>
          <p:cNvSpPr>
            <a:spLocks noChangeArrowheads="1"/>
          </p:cNvSpPr>
          <p:nvPr/>
        </p:nvSpPr>
        <p:spPr bwMode="auto">
          <a:xfrm>
            <a:off x="2965450" y="16510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/>
              <a:t>Rectifier 1</a:t>
            </a:r>
          </a:p>
        </p:txBody>
      </p:sp>
      <p:sp>
        <p:nvSpPr>
          <p:cNvPr id="7220" name="Rectangle 44"/>
          <p:cNvSpPr>
            <a:spLocks noChangeArrowheads="1"/>
          </p:cNvSpPr>
          <p:nvPr/>
        </p:nvSpPr>
        <p:spPr bwMode="auto">
          <a:xfrm>
            <a:off x="6208713" y="16510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/>
              <a:t>Rectifier 2</a:t>
            </a:r>
          </a:p>
        </p:txBody>
      </p:sp>
      <p:graphicFrame>
        <p:nvGraphicFramePr>
          <p:cNvPr id="7170" name="Object 45"/>
          <p:cNvGraphicFramePr>
            <a:graphicFrameLocks noChangeAspect="1"/>
          </p:cNvGraphicFramePr>
          <p:nvPr/>
        </p:nvGraphicFramePr>
        <p:xfrm>
          <a:off x="666750" y="5191125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4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5191125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6"/>
          <p:cNvGraphicFramePr>
            <a:graphicFrameLocks noChangeAspect="1"/>
          </p:cNvGraphicFramePr>
          <p:nvPr/>
        </p:nvGraphicFramePr>
        <p:xfrm>
          <a:off x="1514475" y="2592388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5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2592388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7"/>
          <p:cNvGraphicFramePr>
            <a:graphicFrameLocks noChangeAspect="1"/>
          </p:cNvGraphicFramePr>
          <p:nvPr/>
        </p:nvGraphicFramePr>
        <p:xfrm>
          <a:off x="7905750" y="1558925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6" name="Equation" r:id="rId7" imgW="215640" imgH="241200" progId="Equation.DSMT4">
                  <p:embed/>
                </p:oleObj>
              </mc:Choice>
              <mc:Fallback>
                <p:oleObj name="Equation" r:id="rId7" imgW="215640" imgH="24120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0" y="1558925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48"/>
          <p:cNvGraphicFramePr>
            <a:graphicFrameLocks noChangeAspect="1"/>
          </p:cNvGraphicFramePr>
          <p:nvPr/>
        </p:nvGraphicFramePr>
        <p:xfrm>
          <a:off x="6300788" y="3924300"/>
          <a:ext cx="438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" name="Equation" r:id="rId9" imgW="291960" imgH="253800" progId="Equation.DSMT4">
                  <p:embed/>
                </p:oleObj>
              </mc:Choice>
              <mc:Fallback>
                <p:oleObj name="Equation" r:id="rId9" imgW="291960" imgH="2538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924300"/>
                        <a:ext cx="4381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49"/>
          <p:cNvGraphicFramePr>
            <a:graphicFrameLocks noChangeAspect="1"/>
          </p:cNvGraphicFramePr>
          <p:nvPr/>
        </p:nvGraphicFramePr>
        <p:xfrm>
          <a:off x="3930650" y="5259388"/>
          <a:ext cx="4000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Equation" r:id="rId11" imgW="266400" imgH="253800" progId="Equation.DSMT4">
                  <p:embed/>
                </p:oleObj>
              </mc:Choice>
              <mc:Fallback>
                <p:oleObj name="Equation" r:id="rId11" imgW="266400" imgH="2538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5259388"/>
                        <a:ext cx="4000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50"/>
          <p:cNvGraphicFramePr>
            <a:graphicFrameLocks noChangeAspect="1"/>
          </p:cNvGraphicFramePr>
          <p:nvPr/>
        </p:nvGraphicFramePr>
        <p:xfrm>
          <a:off x="3016250" y="39243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Equation" r:id="rId13" imgW="279360" imgH="253800" progId="Equation.DSMT4">
                  <p:embed/>
                </p:oleObj>
              </mc:Choice>
              <mc:Fallback>
                <p:oleObj name="Equation" r:id="rId13" imgW="279360" imgH="25380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392430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51"/>
          <p:cNvGraphicFramePr>
            <a:graphicFrameLocks noChangeAspect="1"/>
          </p:cNvGraphicFramePr>
          <p:nvPr/>
        </p:nvGraphicFramePr>
        <p:xfrm>
          <a:off x="6272213" y="310515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0" name="Equation" r:id="rId15" imgW="279360" imgH="253800" progId="Equation.DSMT4">
                  <p:embed/>
                </p:oleObj>
              </mc:Choice>
              <mc:Fallback>
                <p:oleObj name="Equation" r:id="rId15" imgW="279360" imgH="2538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3105150"/>
                        <a:ext cx="41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52"/>
          <p:cNvGraphicFramePr>
            <a:graphicFrameLocks noChangeAspect="1"/>
          </p:cNvGraphicFramePr>
          <p:nvPr/>
        </p:nvGraphicFramePr>
        <p:xfrm>
          <a:off x="3206750" y="2582863"/>
          <a:ext cx="476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1" name="Equation" r:id="rId17" imgW="317160" imgH="253800" progId="Equation.DSMT4">
                  <p:embed/>
                </p:oleObj>
              </mc:Choice>
              <mc:Fallback>
                <p:oleObj name="Equation" r:id="rId17" imgW="31716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2582863"/>
                        <a:ext cx="476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1" name="Line 53"/>
          <p:cNvSpPr>
            <a:spLocks noChangeShapeType="1"/>
          </p:cNvSpPr>
          <p:nvPr/>
        </p:nvSpPr>
        <p:spPr bwMode="auto">
          <a:xfrm>
            <a:off x="1508125" y="2592388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 flipV="1">
            <a:off x="617538" y="5191125"/>
            <a:ext cx="0" cy="365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3" name="Line 55"/>
          <p:cNvSpPr>
            <a:spLocks noChangeShapeType="1"/>
          </p:cNvSpPr>
          <p:nvPr/>
        </p:nvSpPr>
        <p:spPr bwMode="auto">
          <a:xfrm>
            <a:off x="3713163" y="2624138"/>
            <a:ext cx="0" cy="2746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4330700" y="5300663"/>
            <a:ext cx="0" cy="2555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5" name="Line 57"/>
          <p:cNvSpPr>
            <a:spLocks noChangeShapeType="1"/>
          </p:cNvSpPr>
          <p:nvPr/>
        </p:nvSpPr>
        <p:spPr bwMode="auto">
          <a:xfrm>
            <a:off x="8229600" y="1639888"/>
            <a:ext cx="0" cy="2698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876300" y="5949950"/>
            <a:ext cx="7427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b="1" dirty="0" smtClean="0"/>
              <a:t>Fig. </a:t>
            </a:r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단 이중효용 </a:t>
            </a:r>
            <a:r>
              <a:rPr lang="en-US" altLang="ko-KR" dirty="0">
                <a:solidFill>
                  <a:srgbClr val="000066"/>
                </a:solidFill>
              </a:rPr>
              <a:t>Water-Ammonia </a:t>
            </a:r>
            <a:r>
              <a:rPr lang="en-US" altLang="ko-KR" dirty="0"/>
              <a:t>Absorption refrigerating system </a:t>
            </a:r>
            <a:endParaRPr lang="ko-KR" altLang="en-US" dirty="0"/>
          </a:p>
        </p:txBody>
      </p:sp>
      <p:sp>
        <p:nvSpPr>
          <p:cNvPr id="59" name="제목 58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/>
              <a:t>Absorption refrigerating </a:t>
            </a:r>
            <a:r>
              <a:rPr lang="en-US" altLang="ko-KR" dirty="0" smtClean="0"/>
              <a:t>system (</a:t>
            </a:r>
            <a:r>
              <a:rPr lang="en-US" altLang="ko-KR" dirty="0"/>
              <a:t>3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60" name="텍스트 개체 틀 5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>
                <a:solidFill>
                  <a:sysClr val="windowText" lastClr="000000"/>
                </a:solidFill>
              </a:rPr>
              <a:t>Double effect </a:t>
            </a:r>
            <a:r>
              <a:rPr lang="en-US" altLang="ko-KR" dirty="0" smtClean="0">
                <a:solidFill>
                  <a:srgbClr val="000066"/>
                </a:solidFill>
              </a:rPr>
              <a:t>Water-Ammonia </a:t>
            </a:r>
            <a:r>
              <a:rPr lang="en-US" altLang="ko-KR" dirty="0"/>
              <a:t>Absorption refrigerating system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>
            <a:off x="139700" y="4254500"/>
            <a:ext cx="1371600" cy="685800"/>
          </a:xfrm>
          <a:custGeom>
            <a:avLst/>
            <a:gdLst>
              <a:gd name="T0" fmla="*/ 0 w 864"/>
              <a:gd name="T1" fmla="*/ 416 h 432"/>
              <a:gd name="T2" fmla="*/ 0 w 864"/>
              <a:gd name="T3" fmla="*/ 0 h 432"/>
              <a:gd name="T4" fmla="*/ 864 w 864"/>
              <a:gd name="T5" fmla="*/ 0 h 432"/>
              <a:gd name="T6" fmla="*/ 864 w 864"/>
              <a:gd name="T7" fmla="*/ 432 h 432"/>
              <a:gd name="T8" fmla="*/ 0 w 864"/>
              <a:gd name="T9" fmla="*/ 41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432"/>
              <a:gd name="T17" fmla="*/ 864 w 864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432">
                <a:moveTo>
                  <a:pt x="0" y="416"/>
                </a:moveTo>
                <a:lnTo>
                  <a:pt x="0" y="0"/>
                </a:lnTo>
                <a:lnTo>
                  <a:pt x="864" y="0"/>
                </a:lnTo>
                <a:lnTo>
                  <a:pt x="864" y="432"/>
                </a:lnTo>
                <a:lnTo>
                  <a:pt x="0" y="416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6084" name="Freeform 4"/>
          <p:cNvSpPr>
            <a:spLocks/>
          </p:cNvSpPr>
          <p:nvPr/>
        </p:nvSpPr>
        <p:spPr bwMode="auto">
          <a:xfrm>
            <a:off x="139700" y="2794000"/>
            <a:ext cx="4445000" cy="2133600"/>
          </a:xfrm>
          <a:custGeom>
            <a:avLst/>
            <a:gdLst>
              <a:gd name="T0" fmla="*/ 0 w 3688"/>
              <a:gd name="T1" fmla="*/ 1768 h 1776"/>
              <a:gd name="T2" fmla="*/ 0 w 3688"/>
              <a:gd name="T3" fmla="*/ 696 h 1776"/>
              <a:gd name="T4" fmla="*/ 424 w 3688"/>
              <a:gd name="T5" fmla="*/ 696 h 1776"/>
              <a:gd name="T6" fmla="*/ 424 w 3688"/>
              <a:gd name="T7" fmla="*/ 0 h 1776"/>
              <a:gd name="T8" fmla="*/ 3232 w 3688"/>
              <a:gd name="T9" fmla="*/ 0 h 1776"/>
              <a:gd name="T10" fmla="*/ 3232 w 3688"/>
              <a:gd name="T11" fmla="*/ 696 h 1776"/>
              <a:gd name="T12" fmla="*/ 3688 w 3688"/>
              <a:gd name="T13" fmla="*/ 696 h 1776"/>
              <a:gd name="T14" fmla="*/ 3688 w 3688"/>
              <a:gd name="T15" fmla="*/ 1776 h 1776"/>
              <a:gd name="T16" fmla="*/ 2544 w 3688"/>
              <a:gd name="T17" fmla="*/ 1776 h 1776"/>
              <a:gd name="T18" fmla="*/ 2544 w 3688"/>
              <a:gd name="T19" fmla="*/ 696 h 1776"/>
              <a:gd name="T20" fmla="*/ 2984 w 3688"/>
              <a:gd name="T21" fmla="*/ 696 h 1776"/>
              <a:gd name="T22" fmla="*/ 2984 w 3688"/>
              <a:gd name="T23" fmla="*/ 240 h 1776"/>
              <a:gd name="T24" fmla="*/ 680 w 3688"/>
              <a:gd name="T25" fmla="*/ 240 h 1776"/>
              <a:gd name="T26" fmla="*/ 680 w 3688"/>
              <a:gd name="T27" fmla="*/ 704 h 1776"/>
              <a:gd name="T28" fmla="*/ 1144 w 3688"/>
              <a:gd name="T29" fmla="*/ 704 h 1776"/>
              <a:gd name="T30" fmla="*/ 1144 w 3688"/>
              <a:gd name="T31" fmla="*/ 1776 h 1776"/>
              <a:gd name="T32" fmla="*/ 0 w 3688"/>
              <a:gd name="T33" fmla="*/ 1768 h 17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88"/>
              <a:gd name="T52" fmla="*/ 0 h 1776"/>
              <a:gd name="T53" fmla="*/ 3688 w 3688"/>
              <a:gd name="T54" fmla="*/ 1776 h 17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88" h="1776">
                <a:moveTo>
                  <a:pt x="0" y="1768"/>
                </a:moveTo>
                <a:lnTo>
                  <a:pt x="0" y="696"/>
                </a:lnTo>
                <a:lnTo>
                  <a:pt x="424" y="696"/>
                </a:lnTo>
                <a:lnTo>
                  <a:pt x="424" y="0"/>
                </a:lnTo>
                <a:lnTo>
                  <a:pt x="3232" y="0"/>
                </a:lnTo>
                <a:lnTo>
                  <a:pt x="3232" y="696"/>
                </a:lnTo>
                <a:lnTo>
                  <a:pt x="3688" y="696"/>
                </a:lnTo>
                <a:lnTo>
                  <a:pt x="3688" y="1776"/>
                </a:lnTo>
                <a:lnTo>
                  <a:pt x="2544" y="1776"/>
                </a:lnTo>
                <a:lnTo>
                  <a:pt x="2544" y="696"/>
                </a:lnTo>
                <a:lnTo>
                  <a:pt x="2984" y="696"/>
                </a:lnTo>
                <a:lnTo>
                  <a:pt x="2984" y="240"/>
                </a:lnTo>
                <a:lnTo>
                  <a:pt x="680" y="240"/>
                </a:lnTo>
                <a:lnTo>
                  <a:pt x="680" y="704"/>
                </a:lnTo>
                <a:lnTo>
                  <a:pt x="1144" y="704"/>
                </a:lnTo>
                <a:lnTo>
                  <a:pt x="1144" y="1776"/>
                </a:lnTo>
                <a:lnTo>
                  <a:pt x="0" y="1768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39700" y="4267200"/>
            <a:ext cx="13462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Pure water</a:t>
            </a:r>
            <a:br>
              <a:rPr lang="en-US" altLang="ko-KR" sz="1600"/>
            </a:br>
            <a:r>
              <a:rPr lang="en-US" altLang="ko-KR" sz="1600"/>
              <a:t>40℃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39700" y="3622675"/>
            <a:ext cx="1346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Water vapor</a:t>
            </a:r>
            <a:br>
              <a:rPr lang="en-US" altLang="ko-KR" sz="1600"/>
            </a:br>
            <a:r>
              <a:rPr lang="en-US" altLang="ko-KR" sz="1600"/>
              <a:t>p=7.38 kPa</a:t>
            </a:r>
          </a:p>
        </p:txBody>
      </p:sp>
      <p:sp>
        <p:nvSpPr>
          <p:cNvPr id="46087" name="Freeform 7"/>
          <p:cNvSpPr>
            <a:spLocks/>
          </p:cNvSpPr>
          <p:nvPr/>
        </p:nvSpPr>
        <p:spPr bwMode="auto">
          <a:xfrm>
            <a:off x="3200400" y="4254500"/>
            <a:ext cx="1371600" cy="685800"/>
          </a:xfrm>
          <a:custGeom>
            <a:avLst/>
            <a:gdLst>
              <a:gd name="T0" fmla="*/ 0 w 864"/>
              <a:gd name="T1" fmla="*/ 416 h 432"/>
              <a:gd name="T2" fmla="*/ 0 w 864"/>
              <a:gd name="T3" fmla="*/ 0 h 432"/>
              <a:gd name="T4" fmla="*/ 864 w 864"/>
              <a:gd name="T5" fmla="*/ 0 h 432"/>
              <a:gd name="T6" fmla="*/ 864 w 864"/>
              <a:gd name="T7" fmla="*/ 432 h 432"/>
              <a:gd name="T8" fmla="*/ 0 w 864"/>
              <a:gd name="T9" fmla="*/ 416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432"/>
              <a:gd name="T17" fmla="*/ 864 w 864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432">
                <a:moveTo>
                  <a:pt x="0" y="416"/>
                </a:moveTo>
                <a:lnTo>
                  <a:pt x="0" y="0"/>
                </a:lnTo>
                <a:lnTo>
                  <a:pt x="864" y="0"/>
                </a:lnTo>
                <a:lnTo>
                  <a:pt x="864" y="432"/>
                </a:lnTo>
                <a:lnTo>
                  <a:pt x="0" y="416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200400" y="4267200"/>
            <a:ext cx="13462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LiBr-H</a:t>
            </a:r>
            <a:r>
              <a:rPr lang="en-US" altLang="ko-KR" sz="1600" baseline="-25000"/>
              <a:t>2</a:t>
            </a:r>
            <a:r>
              <a:rPr lang="en-US" altLang="ko-KR" sz="1600"/>
              <a:t>O</a:t>
            </a:r>
            <a:br>
              <a:rPr lang="en-US" altLang="ko-KR" sz="1600"/>
            </a:br>
            <a:r>
              <a:rPr lang="en-US" altLang="ko-KR" sz="1600"/>
              <a:t>80℃,59%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5149850" y="2989263"/>
            <a:ext cx="0" cy="195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5149850" y="4941888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7994650" y="2989263"/>
            <a:ext cx="0" cy="195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5441950" y="3879850"/>
            <a:ext cx="1320800" cy="722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6254750" y="2924175"/>
            <a:ext cx="1320800" cy="722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5149850" y="4275138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5149850" y="3294063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6132513" y="4275138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>
            <a:off x="6921500" y="329406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 rot="1633423">
            <a:off x="6567488" y="297656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80℃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 rot="1684350">
            <a:off x="5754688" y="39687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30℃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4589463" y="310197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40℃</a:t>
            </a:r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4567238" y="408146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10℃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894388" y="4941888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50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6645275" y="494188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59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8016875" y="3101975"/>
            <a:ext cx="1071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7.38 kPa</a:t>
            </a:r>
          </a:p>
        </p:txBody>
      </p:sp>
      <p:sp>
        <p:nvSpPr>
          <p:cNvPr id="46105" name="Text Box 25"/>
          <p:cNvSpPr txBox="1">
            <a:spLocks noChangeArrowheads="1"/>
          </p:cNvSpPr>
          <p:nvPr/>
        </p:nvSpPr>
        <p:spPr bwMode="auto">
          <a:xfrm>
            <a:off x="7994650" y="4081463"/>
            <a:ext cx="1081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1.23 kPa</a:t>
            </a:r>
          </a:p>
        </p:txBody>
      </p:sp>
      <p:sp>
        <p:nvSpPr>
          <p:cNvPr id="46106" name="Text Box 26"/>
          <p:cNvSpPr txBox="1">
            <a:spLocks noChangeArrowheads="1"/>
          </p:cNvSpPr>
          <p:nvPr/>
        </p:nvSpPr>
        <p:spPr bwMode="auto">
          <a:xfrm>
            <a:off x="3213100" y="3622675"/>
            <a:ext cx="1346200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Water vapor</a:t>
            </a:r>
            <a:br>
              <a:rPr lang="en-US" altLang="ko-KR" sz="1600"/>
            </a:br>
            <a:r>
              <a:rPr lang="en-US" altLang="ko-KR" sz="1600"/>
              <a:t>p=7.38 kPa</a:t>
            </a:r>
          </a:p>
        </p:txBody>
      </p:sp>
      <p:sp>
        <p:nvSpPr>
          <p:cNvPr id="27" name="제목 2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/>
              <a:t>Absorption refrigerating </a:t>
            </a:r>
            <a:r>
              <a:rPr lang="en-US" altLang="ko-KR" dirty="0" smtClean="0"/>
              <a:t>system (</a:t>
            </a:r>
            <a:r>
              <a:rPr lang="en-US" altLang="ko-KR" dirty="0"/>
              <a:t>4)</a:t>
            </a:r>
            <a:endParaRPr lang="ko-KR" altLang="en-US" dirty="0"/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LiBr-H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O Absorption </a:t>
            </a:r>
            <a:r>
              <a:rPr lang="en-US" altLang="ko-KR" dirty="0"/>
              <a:t>refrigerating system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b="6990"/>
          <a:stretch>
            <a:fillRect/>
          </a:stretch>
        </p:blipFill>
        <p:spPr bwMode="auto">
          <a:xfrm rot="60000">
            <a:off x="268288" y="1638300"/>
            <a:ext cx="8609012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/>
              <a:t>Absorption refrigerating </a:t>
            </a:r>
            <a:r>
              <a:rPr lang="en-US" altLang="ko-KR" dirty="0" smtClean="0"/>
              <a:t>system (</a:t>
            </a:r>
            <a:r>
              <a:rPr lang="en-US" altLang="ko-KR" dirty="0"/>
              <a:t>4)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LiBr-H</a:t>
            </a:r>
            <a:r>
              <a:rPr lang="en-US" altLang="ko-KR" baseline="-25000" dirty="0"/>
              <a:t>2</a:t>
            </a:r>
            <a:r>
              <a:rPr lang="en-US" altLang="ko-KR" dirty="0"/>
              <a:t>O Absorption refrigerating system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/>
              <a:t>Absorption refrigerating </a:t>
            </a:r>
            <a:r>
              <a:rPr lang="en-US" altLang="ko-KR" dirty="0" smtClean="0"/>
              <a:t>system (</a:t>
            </a:r>
            <a:r>
              <a:rPr lang="en-US" altLang="ko-KR" dirty="0"/>
              <a:t>4)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LiBr-H</a:t>
            </a:r>
            <a:r>
              <a:rPr lang="en-US" altLang="ko-KR" baseline="-25000" dirty="0"/>
              <a:t>2</a:t>
            </a:r>
            <a:r>
              <a:rPr lang="en-US" altLang="ko-KR" dirty="0"/>
              <a:t>O Absorption refrigerating system </a:t>
            </a:r>
            <a:endParaRPr lang="ko-KR" altLang="en-US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703388" y="2019300"/>
            <a:ext cx="5953125" cy="4114800"/>
            <a:chOff x="1073" y="1272"/>
            <a:chExt cx="3750" cy="2592"/>
          </a:xfrm>
        </p:grpSpPr>
        <p:pic>
          <p:nvPicPr>
            <p:cNvPr id="7" name="Picture 3" descr="pic4"/>
            <p:cNvPicPr>
              <a:picLocks noChangeAspect="1" noChangeArrowheads="1"/>
            </p:cNvPicPr>
            <p:nvPr/>
          </p:nvPicPr>
          <p:blipFill>
            <a:blip r:embed="rId2" cstate="print"/>
            <a:srcRect b="4665"/>
            <a:stretch>
              <a:fillRect/>
            </a:stretch>
          </p:blipFill>
          <p:spPr bwMode="auto">
            <a:xfrm>
              <a:off x="1073" y="1272"/>
              <a:ext cx="3750" cy="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352" y="3617"/>
              <a:ext cx="1092" cy="24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992270" y="5938044"/>
            <a:ext cx="566424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b="1" dirty="0" smtClean="0"/>
              <a:t>Fig. </a:t>
            </a:r>
            <a:r>
              <a:rPr lang="en-US" altLang="ko-KR" sz="1600" dirty="0" smtClean="0"/>
              <a:t>Example of </a:t>
            </a:r>
            <a:r>
              <a:rPr lang="en-US" altLang="ko-KR" sz="1600" dirty="0"/>
              <a:t>LiBr-H</a:t>
            </a:r>
            <a:r>
              <a:rPr lang="en-US" altLang="ko-KR" sz="1600" baseline="-25000" dirty="0"/>
              <a:t>2</a:t>
            </a:r>
            <a:r>
              <a:rPr lang="en-US" altLang="ko-KR" sz="1600" dirty="0"/>
              <a:t>O Absorption refrigerating system </a:t>
            </a:r>
            <a:endParaRPr lang="ko-KR" altLang="en-US" sz="1600" dirty="0"/>
          </a:p>
          <a:p>
            <a:pPr algn="ctr">
              <a:spcBef>
                <a:spcPct val="50000"/>
              </a:spcBef>
            </a:pP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ko-KR" dirty="0" smtClean="0"/>
              <a:t>Classification of systems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57429"/>
              </p:ext>
            </p:extLst>
          </p:nvPr>
        </p:nvGraphicFramePr>
        <p:xfrm>
          <a:off x="755576" y="1700808"/>
          <a:ext cx="7710487" cy="4462272"/>
        </p:xfrm>
        <a:graphic>
          <a:graphicData uri="http://schemas.openxmlformats.org/drawingml/2006/table">
            <a:tbl>
              <a:tblPr/>
              <a:tblGrid>
                <a:gridCol w="1928812"/>
                <a:gridCol w="1927225"/>
                <a:gridCol w="1925638"/>
                <a:gridCol w="1928812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Type 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Absorption refrigerating system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Absorption chilling system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Absorption heat pump system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Function 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Cold water (4~15℃)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Cold water (4~15℃)</a:t>
                      </a:r>
                      <a:b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</a:b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hot water (40~80℃)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hot water (50~104℃)</a:t>
                      </a:r>
                      <a:b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</a:b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Steam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(140℃~)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Heat sources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Steam , hot water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Exhausted gas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Combustion gas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Steam, combustion heat, wasted hot water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Application 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cooling, cooling process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icrosoft Himalaya" panose="01010100010101010101" pitchFamily="2" charset="0"/>
                          <a:ea typeface="Microsoft Himalaya" panose="01010100010101010101" pitchFamily="2" charset="0"/>
                          <a:cs typeface="Microsoft Himalaya" panose="01010100010101010101" pitchFamily="2" charset="0"/>
                        </a:rPr>
                        <a:t>Cooling/heating</a:t>
                      </a:r>
                      <a:endParaRPr kumimoji="1" lang="ko-KR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Himalaya" panose="01010100010101010101" pitchFamily="2" charset="0"/>
                        <a:ea typeface="굴림" pitchFamily="50" charset="-127"/>
                        <a:cs typeface="Microsoft Himalaya" panose="01010100010101010101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 smtClean="0"/>
              <a:t>Classification of absorption type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08075" y="2266950"/>
            <a:ext cx="3336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000" b="1" dirty="0" smtClean="0">
                <a:solidFill>
                  <a:srgbClr val="000066"/>
                </a:solidFill>
              </a:rPr>
              <a:t>An Energy policy of Korea</a:t>
            </a:r>
            <a:endParaRPr lang="ko-KR" altLang="en-US" sz="2000" b="1" dirty="0">
              <a:solidFill>
                <a:srgbClr val="000066"/>
              </a:solidFill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508104" y="2083631"/>
            <a:ext cx="23050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n-US" altLang="ko-KR" dirty="0" smtClean="0"/>
              <a:t>Reduce the amount of use of energy</a:t>
            </a:r>
            <a:endParaRPr lang="en-US" altLang="ko-KR" dirty="0"/>
          </a:p>
          <a:p>
            <a:pPr algn="ctr">
              <a:lnSpc>
                <a:spcPct val="120000"/>
              </a:lnSpc>
            </a:pPr>
            <a:r>
              <a:rPr lang="en-US" altLang="ko-KR" dirty="0" smtClean="0"/>
              <a:t>Develop substitute Energy for Petroleum</a:t>
            </a:r>
            <a:endParaRPr lang="ko-KR" altLang="en-US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1011" y="3848100"/>
            <a:ext cx="4058096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b" anchorCtr="1"/>
          <a:lstStyle/>
          <a:p>
            <a:pPr algn="ctr">
              <a:lnSpc>
                <a:spcPct val="150000"/>
              </a:lnSpc>
            </a:pPr>
            <a:r>
              <a:rPr lang="en-US" altLang="ko-KR" dirty="0" smtClean="0"/>
              <a:t>For diversity of importation of energy,</a:t>
            </a:r>
          </a:p>
          <a:p>
            <a:pPr algn="ctr">
              <a:lnSpc>
                <a:spcPct val="140000"/>
              </a:lnSpc>
            </a:pPr>
            <a:r>
              <a:rPr lang="en-US" altLang="ko-KR" dirty="0"/>
              <a:t>g</a:t>
            </a:r>
            <a:r>
              <a:rPr lang="en-US" altLang="ko-KR" dirty="0" smtClean="0"/>
              <a:t>overnment introduce LNG and </a:t>
            </a:r>
          </a:p>
          <a:p>
            <a:pPr algn="ctr">
              <a:lnSpc>
                <a:spcPct val="140000"/>
              </a:lnSpc>
            </a:pPr>
            <a:r>
              <a:rPr lang="en-US" altLang="ko-KR" dirty="0" smtClean="0"/>
              <a:t>Flame type air conditioners</a:t>
            </a:r>
            <a:endParaRPr lang="ko-KR" altLang="en-US" dirty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72100" y="3429000"/>
            <a:ext cx="3443288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Stabilization of electricity supplying system in summer </a:t>
            </a:r>
          </a:p>
          <a:p>
            <a:pPr algn="ctr">
              <a:spcBef>
                <a:spcPct val="50000"/>
              </a:spcBef>
            </a:pPr>
            <a:r>
              <a:rPr lang="en-US" altLang="ko-KR" dirty="0" smtClean="0"/>
              <a:t>Standardization of gas accommodation</a:t>
            </a:r>
          </a:p>
          <a:p>
            <a:pPr algn="ctr">
              <a:spcBef>
                <a:spcPct val="50000"/>
              </a:spcBef>
            </a:pPr>
            <a:r>
              <a:rPr lang="en-US" altLang="ko-KR" dirty="0" smtClean="0"/>
              <a:t>Standardization of demand of electricity in different season</a:t>
            </a: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445000" y="4038600"/>
            <a:ext cx="595313" cy="827088"/>
          </a:xfrm>
          <a:prstGeom prst="rightArrow">
            <a:avLst>
              <a:gd name="adj1" fmla="val 47407"/>
              <a:gd name="adj2" fmla="val 37866"/>
            </a:avLst>
          </a:prstGeom>
          <a:solidFill>
            <a:srgbClr val="FFB5A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Background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 smtClean="0"/>
              <a:t>Characteristics of absorption type</a:t>
            </a:r>
            <a:endParaRPr lang="ko-KR" altLang="en-US" dirty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691220"/>
              </p:ext>
            </p:extLst>
          </p:nvPr>
        </p:nvGraphicFramePr>
        <p:xfrm>
          <a:off x="1043608" y="1484784"/>
          <a:ext cx="7128792" cy="4606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2198"/>
                <a:gridCol w="1782198"/>
                <a:gridCol w="1782198"/>
                <a:gridCol w="1782198"/>
              </a:tblGrid>
              <a:tr h="98100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Absorption chilling system</a:t>
                      </a: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Absorption refrigerating system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Turbo refrigerating system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ea"/>
                          <a:ea typeface="+mn-ea"/>
                        </a:rPr>
                        <a:t>Driving source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Heat from</a:t>
                      </a:r>
                      <a:r>
                        <a:rPr lang="en-US" altLang="ko-KR" sz="14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gas combustion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Steam</a:t>
                      </a:r>
                      <a:r>
                        <a:rPr lang="en-US" altLang="ko-KR" sz="14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, hot water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Electricity 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+mn-ea"/>
                          <a:ea typeface="+mn-ea"/>
                        </a:rPr>
                        <a:t>Components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Evaporator, absorber,</a:t>
                      </a:r>
                      <a:r>
                        <a:rPr lang="en-US" altLang="ko-KR" sz="14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condenser, regenerator, heat exchanger, combustion room, circulation pump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Evaporator, absorber,</a:t>
                      </a:r>
                      <a:r>
                        <a:rPr lang="en-US" altLang="ko-KR" sz="14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condenser, regenerator, heat exchanger, combustion room, circulation pump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Evaporator,</a:t>
                      </a:r>
                      <a:r>
                        <a:rPr lang="en-US" altLang="ko-KR" sz="14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condenser, compressor , oil cooler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+mn-ea"/>
                          <a:ea typeface="+mn-ea"/>
                        </a:rPr>
                        <a:t>operating pressure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Vacuum 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Vacuum</a:t>
                      </a:r>
                      <a:r>
                        <a:rPr lang="en-US" altLang="ko-KR" sz="14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Condenser : above atmospheric pressure</a:t>
                      </a:r>
                    </a:p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Evaporator</a:t>
                      </a:r>
                      <a:r>
                        <a:rPr lang="en-US" altLang="ko-KR" sz="14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: varies according to coolant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+mn-ea"/>
                          <a:ea typeface="+mn-ea"/>
                        </a:rPr>
                        <a:t>heating method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Hot water 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Boiler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Boiler or heat pump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+mn-ea"/>
                          <a:ea typeface="+mn-ea"/>
                        </a:rPr>
                        <a:t>vibration and noise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Low noise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Low noise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effectLst/>
                          <a:latin typeface="+mn-ea"/>
                          <a:ea typeface="+mn-ea"/>
                        </a:rPr>
                        <a:t>High</a:t>
                      </a:r>
                      <a:r>
                        <a:rPr lang="en-US" altLang="ko-KR" sz="1400" b="0" i="0" u="none" strike="noStrike" baseline="0" dirty="0" smtClean="0">
                          <a:effectLst/>
                          <a:latin typeface="+mn-ea"/>
                          <a:ea typeface="+mn-ea"/>
                        </a:rPr>
                        <a:t> noise</a:t>
                      </a:r>
                      <a:endParaRPr lang="ko-KR" altLang="en-US" sz="14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987425" y="1556792"/>
            <a:ext cx="75057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Device acquiring cold water about 4~15</a:t>
            </a:r>
            <a:r>
              <a:rPr lang="en-US" altLang="ko-KR" dirty="0"/>
              <a:t>℃ </a:t>
            </a:r>
            <a:endParaRPr lang="ko-KR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dirty="0"/>
              <a:t> </a:t>
            </a:r>
            <a:r>
              <a:rPr lang="en-US" altLang="ko-KR" dirty="0" smtClean="0"/>
              <a:t>Cooling only</a:t>
            </a:r>
            <a:endParaRPr lang="ko-KR" alt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 dirty="0"/>
              <a:t> </a:t>
            </a:r>
            <a:r>
              <a:rPr lang="en-US" altLang="ko-KR" dirty="0" smtClean="0"/>
              <a:t>Generally, temperature at cold water outlet </a:t>
            </a:r>
            <a:r>
              <a:rPr lang="en-US" altLang="ko-KR" dirty="0"/>
              <a:t>is 7</a:t>
            </a:r>
            <a:r>
              <a:rPr lang="en-US" altLang="ko-KR" dirty="0" smtClean="0"/>
              <a:t>℃, and difference between inlet and outlet is </a:t>
            </a:r>
            <a:r>
              <a:rPr lang="en-US" altLang="ko-KR" dirty="0"/>
              <a:t>5</a:t>
            </a:r>
            <a:r>
              <a:rPr lang="en-US" altLang="ko-KR" dirty="0" smtClean="0"/>
              <a:t>℃.</a:t>
            </a:r>
            <a:endParaRPr lang="ko-KR" altLang="en-US" dirty="0"/>
          </a:p>
        </p:txBody>
      </p:sp>
      <p:graphicFrame>
        <p:nvGraphicFramePr>
          <p:cNvPr id="9523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171479"/>
              </p:ext>
            </p:extLst>
          </p:nvPr>
        </p:nvGraphicFramePr>
        <p:xfrm>
          <a:off x="344488" y="3330029"/>
          <a:ext cx="8421687" cy="2723071"/>
        </p:xfrm>
        <a:graphic>
          <a:graphicData uri="http://schemas.openxmlformats.org/drawingml/2006/table">
            <a:tbl>
              <a:tblPr/>
              <a:tblGrid>
                <a:gridCol w="1517650"/>
                <a:gridCol w="2508250"/>
                <a:gridCol w="2247900"/>
                <a:gridCol w="2147887"/>
              </a:tblGrid>
              <a:tr h="254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Driving method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Condition of standard heat source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Main purpose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Single effect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Double effect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Steam type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1.0 ~ 1.5 kg/cm</a:t>
                      </a:r>
                      <a:r>
                        <a:rPr kumimoji="1" lang="en-US" altLang="ko-KR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steam 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Hospital, factory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Hot water type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140℃ hot water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200℃ hot water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District cooling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Warm water type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80℃ warm water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Solar heat cooling,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Cooling through wasted heat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ctr"/>
            <a:r>
              <a:rPr lang="en-US" altLang="ko-KR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Absorption refrigerating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196752"/>
            <a:ext cx="4294212" cy="337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147888" y="4986338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000000"/>
                </a:solidFill>
              </a:rPr>
              <a:t>BCD100S ~ BCD1650S</a:t>
            </a:r>
            <a:r>
              <a:rPr lang="en-US" altLang="ko-KR">
                <a:solidFill>
                  <a:srgbClr val="FFFFFF"/>
                </a:solidFill>
              </a:rPr>
              <a:t>...</a:t>
            </a:r>
            <a:r>
              <a:rPr lang="en-US" altLang="ko-KR">
                <a:solidFill>
                  <a:srgbClr val="000000"/>
                </a:solidFill>
              </a:rPr>
              <a:t>(100R/T ~ 1650R/T)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987425" y="2138363"/>
            <a:ext cx="75057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Driving force is heat energy from combustion of LPG and gas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H</a:t>
            </a:r>
            <a:r>
              <a:rPr lang="en-US" altLang="ko-KR" dirty="0" smtClean="0"/>
              <a:t>eat source equipment producing hot and cold water simultaneously.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</a:t>
            </a:r>
            <a:r>
              <a:rPr lang="en-US" altLang="ko-KR" dirty="0" smtClean="0"/>
              <a:t>Mainly flame and absorption type chillers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 dirty="0"/>
              <a:t> C</a:t>
            </a:r>
            <a:r>
              <a:rPr lang="en-US" altLang="ko-KR" dirty="0" smtClean="0"/>
              <a:t>ondition for cold water  : </a:t>
            </a:r>
            <a:r>
              <a:rPr lang="en-US" altLang="ko-KR" dirty="0"/>
              <a:t>12 ~7</a:t>
            </a:r>
            <a:r>
              <a:rPr lang="en-US" altLang="ko-KR" dirty="0" smtClean="0"/>
              <a:t>℃</a:t>
            </a:r>
          </a:p>
          <a:p>
            <a:pPr>
              <a:spcBef>
                <a:spcPct val="50000"/>
              </a:spcBef>
            </a:pPr>
            <a:r>
              <a:rPr lang="en-US" altLang="ko-KR" dirty="0"/>
              <a:t> </a:t>
            </a:r>
            <a:r>
              <a:rPr lang="en-US" altLang="ko-KR" dirty="0" smtClean="0"/>
              <a:t> Condition for warm water </a:t>
            </a:r>
            <a:r>
              <a:rPr lang="en-US" altLang="ko-KR" dirty="0"/>
              <a:t>: 50 ~ 60℃ </a:t>
            </a:r>
            <a:endParaRPr lang="en-US" altLang="ko-KR" dirty="0" smtClean="0"/>
          </a:p>
          <a:p>
            <a:pPr>
              <a:spcBef>
                <a:spcPct val="50000"/>
              </a:spcBef>
            </a:pP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dirty="0">
                <a:latin typeface="+mn-ea"/>
              </a:rPr>
              <a:t>Absorption chilling system</a:t>
            </a:r>
            <a:endParaRPr kumimoji="1" lang="ko-KR" altLang="en-US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ko-KR" dirty="0">
                <a:latin typeface="+mn-ea"/>
              </a:rPr>
              <a:t>Absorption chilling system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Classification of </a:t>
            </a:r>
            <a:r>
              <a:rPr kumimoji="1" lang="en-US" altLang="ko-KR" dirty="0">
                <a:latin typeface="+mn-ea"/>
              </a:rPr>
              <a:t>Absorption chilling </a:t>
            </a:r>
            <a:r>
              <a:rPr kumimoji="1" lang="en-US" altLang="ko-KR" dirty="0" smtClean="0">
                <a:latin typeface="+mn-ea"/>
              </a:rPr>
              <a:t>system by capacity</a:t>
            </a:r>
            <a:endParaRPr lang="ko-KR" altLang="en-US" dirty="0" smtClean="0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88411"/>
              </p:ext>
            </p:extLst>
          </p:nvPr>
        </p:nvGraphicFramePr>
        <p:xfrm>
          <a:off x="827584" y="1477769"/>
          <a:ext cx="7344816" cy="51537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312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Size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Small 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Medium</a:t>
                      </a:r>
                      <a:r>
                        <a:rPr lang="en-US" altLang="ko-KR" sz="1400" baseline="0" dirty="0" smtClean="0"/>
                        <a:t> 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Large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Refrigerating capacity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~ 40RT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40~100RT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100RT ~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Combustion</a:t>
                      </a:r>
                      <a:r>
                        <a:rPr lang="en-US" altLang="ko-KR" sz="1400" baseline="0" dirty="0" smtClean="0"/>
                        <a:t> heat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~150,000 kcal/h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150,000~300,000</a:t>
                      </a:r>
                      <a:r>
                        <a:rPr lang="en-US" altLang="ko-KR" sz="1400" baseline="0" dirty="0" smtClean="0"/>
                        <a:t> </a:t>
                      </a:r>
                      <a:r>
                        <a:rPr lang="en-US" altLang="ko-KR" sz="1400" dirty="0" smtClean="0"/>
                        <a:t>kcal/h</a:t>
                      </a:r>
                      <a:endParaRPr lang="ko-KR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300,000 kcal/h~ </a:t>
                      </a:r>
                      <a:endParaRPr lang="ko-KR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Figure 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Outdoor</a:t>
                      </a:r>
                      <a:r>
                        <a:rPr lang="en-US" altLang="ko-KR" sz="1400" baseline="0" dirty="0" smtClean="0"/>
                        <a:t> with case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Outdoor, indoor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Indoor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71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Combustion</a:t>
                      </a:r>
                      <a:r>
                        <a:rPr lang="en-US" altLang="ko-KR" sz="1400" baseline="0" dirty="0" smtClean="0"/>
                        <a:t> control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On/off or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3-way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3-way</a:t>
                      </a:r>
                      <a:r>
                        <a:rPr lang="en-US" altLang="ko-KR" sz="1400" baseline="0" dirty="0" smtClean="0"/>
                        <a:t> or </a:t>
                      </a:r>
                    </a:p>
                    <a:p>
                      <a:pPr algn="ctr" latinLnBrk="1"/>
                      <a:r>
                        <a:rPr lang="en-US" altLang="ko-KR" sz="1400" baseline="0" dirty="0" smtClean="0"/>
                        <a:t>proportion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proportion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Bleeding</a:t>
                      </a:r>
                      <a:r>
                        <a:rPr lang="en-US" altLang="ko-KR" sz="1400" baseline="0" dirty="0" smtClean="0"/>
                        <a:t> device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Non-condensable gas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Tank + </a:t>
                      </a:r>
                      <a:r>
                        <a:rPr lang="en-US" altLang="ko-KR" sz="1400" dirty="0" err="1" smtClean="0"/>
                        <a:t>Paratium</a:t>
                      </a: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Vacuum pump method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Non-condensable gas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Tank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Vacuum pump method</a:t>
                      </a:r>
                      <a:endParaRPr lang="ko-KR" alt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Coolant circulation method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Natural circulation</a:t>
                      </a:r>
                    </a:p>
                    <a:p>
                      <a:pPr algn="ctr" latinLnBrk="1"/>
                      <a:r>
                        <a:rPr lang="en-US" altLang="ko-KR" sz="1400" dirty="0" smtClean="0"/>
                        <a:t>Air lift pump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Coolant pump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/>
                        <a:t>Coolant pump</a:t>
                      </a: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25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Electric facilities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Cooling tower, water pump, coolant,</a:t>
                      </a:r>
                      <a:r>
                        <a:rPr lang="en-US" altLang="ko-KR" sz="1400" baseline="0" dirty="0" smtClean="0"/>
                        <a:t> electric facility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aseline="0" dirty="0" smtClean="0"/>
                        <a:t>electric facility</a:t>
                      </a:r>
                      <a:endParaRPr lang="ko-KR" altLang="en-US" sz="1400" dirty="0" smtClean="0"/>
                    </a:p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4320480" cy="260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>
                <a:solidFill>
                  <a:srgbClr val="000000"/>
                </a:solidFill>
                <a:latin typeface="+mj-lt"/>
                <a:ea typeface="굴림" panose="020B0600000101010101" pitchFamily="50" charset="-127"/>
              </a:rPr>
              <a:t>Absorption refrigerating system</a:t>
            </a:r>
            <a:endParaRPr lang="ko-KR" altLang="en-US" dirty="0">
              <a:latin typeface="+mj-lt"/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Heating and cooling</a:t>
            </a:r>
            <a:endParaRPr lang="ko-KR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4320480" cy="258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403648" y="5301208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Cooling cycle</a:t>
            </a:r>
            <a:endParaRPr lang="ko-KR" alt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56176" y="5363924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Heating cycle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782638" y="2184400"/>
            <a:ext cx="72263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What is the </a:t>
            </a:r>
            <a:r>
              <a:rPr lang="en-US" altLang="ko-KR" b="1"/>
              <a:t>COP</a:t>
            </a:r>
            <a:r>
              <a:rPr lang="en-US" altLang="ko-KR"/>
              <a:t> of an ideal heat-operated refrigeration system that has a source temperature of heat of 100℃, a refrigerating temperature of 5℃, and an ambient temperature of 30℃?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436813" y="3822700"/>
          <a:ext cx="37988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0" name="Equation" r:id="rId3" imgW="2463480" imgH="457200" progId="Equation.DSMT4">
                  <p:embed/>
                </p:oleObj>
              </mc:Choice>
              <mc:Fallback>
                <p:oleObj name="Equation" r:id="rId3" imgW="24634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822700"/>
                        <a:ext cx="37988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Problems</a:t>
            </a:r>
            <a:r>
              <a:rPr lang="ko-KR" altLang="en-US" dirty="0" smtClean="0"/>
              <a:t> 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Problems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503613" y="3654425"/>
            <a:ext cx="1008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water</a:t>
            </a:r>
            <a:br>
              <a:rPr lang="en-US" altLang="ko-KR" sz="1600"/>
            </a:br>
            <a:r>
              <a:rPr lang="en-US" altLang="ko-KR" sz="1600"/>
              <a:t>vapor</a:t>
            </a:r>
          </a:p>
        </p:txBody>
      </p:sp>
      <p:sp>
        <p:nvSpPr>
          <p:cNvPr id="11272" name="Text Box 3"/>
          <p:cNvSpPr txBox="1">
            <a:spLocks noChangeArrowheads="1"/>
          </p:cNvSpPr>
          <p:nvPr/>
        </p:nvSpPr>
        <p:spPr bwMode="auto">
          <a:xfrm>
            <a:off x="6770688" y="4257675"/>
            <a:ext cx="1349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LiBr-water</a:t>
            </a:r>
            <a:br>
              <a:rPr lang="en-US" altLang="ko-KR" sz="1600"/>
            </a:br>
            <a:r>
              <a:rPr lang="en-US" altLang="ko-KR" sz="1600"/>
              <a:t>solution</a:t>
            </a:r>
          </a:p>
        </p:txBody>
      </p:sp>
      <p:sp>
        <p:nvSpPr>
          <p:cNvPr id="11273" name="Text Box 4"/>
          <p:cNvSpPr txBox="1">
            <a:spLocks noChangeArrowheads="1"/>
          </p:cNvSpPr>
          <p:nvPr/>
        </p:nvSpPr>
        <p:spPr bwMode="auto">
          <a:xfrm>
            <a:off x="4995863" y="376396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100℃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47825" y="3105150"/>
            <a:ext cx="5195888" cy="3298825"/>
            <a:chOff x="423" y="1282"/>
            <a:chExt cx="4530" cy="2677"/>
          </a:xfrm>
        </p:grpSpPr>
        <p:sp>
          <p:nvSpPr>
            <p:cNvPr id="11286" name="Rectangle 6"/>
            <p:cNvSpPr>
              <a:spLocks noChangeArrowheads="1"/>
            </p:cNvSpPr>
            <p:nvPr/>
          </p:nvSpPr>
          <p:spPr bwMode="auto">
            <a:xfrm>
              <a:off x="872" y="1621"/>
              <a:ext cx="1181" cy="195"/>
            </a:xfrm>
            <a:prstGeom prst="rect">
              <a:avLst/>
            </a:prstGeom>
            <a:solidFill>
              <a:srgbClr val="FFD0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/>
                <a:t>Condenser</a:t>
              </a:r>
            </a:p>
          </p:txBody>
        </p:sp>
        <p:sp>
          <p:nvSpPr>
            <p:cNvPr id="11287" name="Rectangle 7"/>
            <p:cNvSpPr>
              <a:spLocks noChangeArrowheads="1"/>
            </p:cNvSpPr>
            <p:nvPr/>
          </p:nvSpPr>
          <p:spPr bwMode="auto">
            <a:xfrm>
              <a:off x="1066" y="3364"/>
              <a:ext cx="1181" cy="195"/>
            </a:xfrm>
            <a:prstGeom prst="rect">
              <a:avLst/>
            </a:prstGeom>
            <a:solidFill>
              <a:srgbClr val="FFD0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/>
                <a:t>Evaporator</a:t>
              </a:r>
            </a:p>
          </p:txBody>
        </p:sp>
        <p:sp>
          <p:nvSpPr>
            <p:cNvPr id="11288" name="Rectangle 8"/>
            <p:cNvSpPr>
              <a:spLocks noChangeArrowheads="1"/>
            </p:cNvSpPr>
            <p:nvPr/>
          </p:nvSpPr>
          <p:spPr bwMode="auto">
            <a:xfrm>
              <a:off x="2713" y="1621"/>
              <a:ext cx="1181" cy="195"/>
            </a:xfrm>
            <a:prstGeom prst="rect">
              <a:avLst/>
            </a:prstGeom>
            <a:solidFill>
              <a:srgbClr val="FF65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/>
                <a:t>Generator</a:t>
              </a:r>
            </a:p>
          </p:txBody>
        </p:sp>
        <p:sp>
          <p:nvSpPr>
            <p:cNvPr id="11289" name="Rectangle 9"/>
            <p:cNvSpPr>
              <a:spLocks noChangeArrowheads="1"/>
            </p:cNvSpPr>
            <p:nvPr/>
          </p:nvSpPr>
          <p:spPr bwMode="auto">
            <a:xfrm>
              <a:off x="2713" y="3364"/>
              <a:ext cx="1181" cy="19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/>
                <a:t>Absorber</a:t>
              </a:r>
            </a:p>
          </p:txBody>
        </p:sp>
        <p:sp>
          <p:nvSpPr>
            <p:cNvPr id="11290" name="AutoShape 10"/>
            <p:cNvSpPr>
              <a:spLocks noChangeArrowheads="1"/>
            </p:cNvSpPr>
            <p:nvPr/>
          </p:nvSpPr>
          <p:spPr bwMode="auto">
            <a:xfrm rot="5400000">
              <a:off x="590" y="3384"/>
              <a:ext cx="127" cy="156"/>
            </a:xfrm>
            <a:prstGeom prst="flowChartCollat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297" y="3278"/>
              <a:ext cx="496" cy="366"/>
              <a:chOff x="4577" y="3110"/>
              <a:chExt cx="496" cy="366"/>
            </a:xfrm>
          </p:grpSpPr>
          <p:sp>
            <p:nvSpPr>
              <p:cNvPr id="11314" name="Oval 12"/>
              <p:cNvSpPr>
                <a:spLocks noChangeAspect="1" noChangeArrowheads="1"/>
              </p:cNvSpPr>
              <p:nvPr/>
            </p:nvSpPr>
            <p:spPr bwMode="auto">
              <a:xfrm>
                <a:off x="4577" y="3110"/>
                <a:ext cx="365" cy="3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315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4771" y="3110"/>
                <a:ext cx="302" cy="1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316" name="Oval 14"/>
              <p:cNvSpPr>
                <a:spLocks noChangeAspect="1" noChangeArrowheads="1"/>
              </p:cNvSpPr>
              <p:nvPr/>
            </p:nvSpPr>
            <p:spPr bwMode="auto">
              <a:xfrm>
                <a:off x="4682" y="3216"/>
                <a:ext cx="154" cy="15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317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760" y="3115"/>
                <a:ext cx="45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1318" name="Rectangle 16"/>
              <p:cNvSpPr>
                <a:spLocks noChangeAspect="1" noChangeArrowheads="1"/>
              </p:cNvSpPr>
              <p:nvPr/>
            </p:nvSpPr>
            <p:spPr bwMode="auto">
              <a:xfrm rot="-5400000">
                <a:off x="4868" y="3207"/>
                <a:ext cx="45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1292" name="AutoShape 17"/>
            <p:cNvSpPr>
              <a:spLocks noChangeArrowheads="1"/>
            </p:cNvSpPr>
            <p:nvPr/>
          </p:nvSpPr>
          <p:spPr bwMode="auto">
            <a:xfrm>
              <a:off x="3240" y="2841"/>
              <a:ext cx="135" cy="156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11293" name="AutoShape 18"/>
            <p:cNvCxnSpPr>
              <a:cxnSpLocks noChangeShapeType="1"/>
              <a:stCxn id="11286" idx="1"/>
              <a:endCxn id="11290" idx="2"/>
            </p:cNvCxnSpPr>
            <p:nvPr/>
          </p:nvCxnSpPr>
          <p:spPr bwMode="auto">
            <a:xfrm rot="10800000" flipV="1">
              <a:off x="576" y="1719"/>
              <a:ext cx="296" cy="1742"/>
            </a:xfrm>
            <a:prstGeom prst="bentConnector3">
              <a:avLst>
                <a:gd name="adj1" fmla="val 14864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294" name="AutoShape 19"/>
            <p:cNvCxnSpPr>
              <a:cxnSpLocks noChangeShapeType="1"/>
              <a:stCxn id="11290" idx="0"/>
              <a:endCxn id="11287" idx="1"/>
            </p:cNvCxnSpPr>
            <p:nvPr/>
          </p:nvCxnSpPr>
          <p:spPr bwMode="auto">
            <a:xfrm>
              <a:off x="732" y="3461"/>
              <a:ext cx="334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295" name="AutoShape 20"/>
            <p:cNvCxnSpPr>
              <a:cxnSpLocks noChangeShapeType="1"/>
              <a:stCxn id="11287" idx="3"/>
              <a:endCxn id="11289" idx="1"/>
            </p:cNvCxnSpPr>
            <p:nvPr/>
          </p:nvCxnSpPr>
          <p:spPr bwMode="auto">
            <a:xfrm>
              <a:off x="2247" y="3462"/>
              <a:ext cx="46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296" name="AutoShape 21"/>
            <p:cNvCxnSpPr>
              <a:cxnSpLocks noChangeShapeType="1"/>
              <a:stCxn id="11289" idx="3"/>
              <a:endCxn id="11316" idx="2"/>
            </p:cNvCxnSpPr>
            <p:nvPr/>
          </p:nvCxnSpPr>
          <p:spPr bwMode="auto">
            <a:xfrm flipV="1">
              <a:off x="3894" y="3461"/>
              <a:ext cx="508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1297" name="AutoShape 22"/>
            <p:cNvCxnSpPr>
              <a:cxnSpLocks noChangeShapeType="1"/>
              <a:stCxn id="11315" idx="3"/>
            </p:cNvCxnSpPr>
            <p:nvPr/>
          </p:nvCxnSpPr>
          <p:spPr bwMode="auto">
            <a:xfrm flipV="1">
              <a:off x="4793" y="2217"/>
              <a:ext cx="96" cy="1143"/>
            </a:xfrm>
            <a:prstGeom prst="bentConnector2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1298" name="AutoShape 23"/>
            <p:cNvCxnSpPr>
              <a:cxnSpLocks noChangeShapeType="1"/>
              <a:stCxn id="11288" idx="3"/>
            </p:cNvCxnSpPr>
            <p:nvPr/>
          </p:nvCxnSpPr>
          <p:spPr bwMode="auto">
            <a:xfrm>
              <a:off x="3894" y="1719"/>
              <a:ext cx="995" cy="498"/>
            </a:xfrm>
            <a:prstGeom prst="bentConnector2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1299" name="AutoShape 24"/>
            <p:cNvCxnSpPr>
              <a:cxnSpLocks noChangeShapeType="1"/>
              <a:stCxn id="11286" idx="3"/>
              <a:endCxn id="11288" idx="1"/>
            </p:cNvCxnSpPr>
            <p:nvPr/>
          </p:nvCxnSpPr>
          <p:spPr bwMode="auto">
            <a:xfrm>
              <a:off x="2053" y="1719"/>
              <a:ext cx="66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300" name="AutoShape 25"/>
            <p:cNvCxnSpPr>
              <a:cxnSpLocks noChangeShapeType="1"/>
              <a:stCxn id="11292" idx="0"/>
              <a:endCxn id="11288" idx="2"/>
            </p:cNvCxnSpPr>
            <p:nvPr/>
          </p:nvCxnSpPr>
          <p:spPr bwMode="auto">
            <a:xfrm rot="5400000" flipH="1">
              <a:off x="2793" y="2327"/>
              <a:ext cx="1025" cy="4"/>
            </a:xfrm>
            <a:prstGeom prst="bentConnector3">
              <a:avLst>
                <a:gd name="adj1" fmla="val 49949"/>
              </a:avLst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1301" name="AutoShape 26"/>
            <p:cNvCxnSpPr>
              <a:cxnSpLocks noChangeShapeType="1"/>
              <a:stCxn id="11292" idx="2"/>
              <a:endCxn id="11289" idx="0"/>
            </p:cNvCxnSpPr>
            <p:nvPr/>
          </p:nvCxnSpPr>
          <p:spPr bwMode="auto">
            <a:xfrm rot="5400000">
              <a:off x="3122" y="3179"/>
              <a:ext cx="367" cy="4"/>
            </a:xfrm>
            <a:prstGeom prst="bentConnector3">
              <a:avLst>
                <a:gd name="adj1" fmla="val 49866"/>
              </a:avLst>
            </a:prstGeom>
            <a:noFill/>
            <a:ln w="19050">
              <a:solidFill>
                <a:srgbClr val="3366FF"/>
              </a:solidFill>
              <a:miter lim="800000"/>
              <a:headEnd/>
              <a:tailEnd/>
            </a:ln>
          </p:spPr>
        </p:cxnSp>
        <p:sp>
          <p:nvSpPr>
            <p:cNvPr id="11302" name="Line 27"/>
            <p:cNvSpPr>
              <a:spLocks noChangeShapeType="1"/>
            </p:cNvSpPr>
            <p:nvPr/>
          </p:nvSpPr>
          <p:spPr bwMode="auto">
            <a:xfrm rot="5400000">
              <a:off x="392" y="2631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03" name="Line 28"/>
            <p:cNvSpPr>
              <a:spLocks noChangeShapeType="1"/>
            </p:cNvSpPr>
            <p:nvPr/>
          </p:nvSpPr>
          <p:spPr bwMode="auto">
            <a:xfrm>
              <a:off x="2464" y="3456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04" name="Line 29"/>
            <p:cNvSpPr>
              <a:spLocks noChangeShapeType="1"/>
            </p:cNvSpPr>
            <p:nvPr/>
          </p:nvSpPr>
          <p:spPr bwMode="auto">
            <a:xfrm>
              <a:off x="4125" y="3449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05" name="Line 30"/>
            <p:cNvSpPr>
              <a:spLocks noChangeShapeType="1"/>
            </p:cNvSpPr>
            <p:nvPr/>
          </p:nvSpPr>
          <p:spPr bwMode="auto">
            <a:xfrm rot="5400000">
              <a:off x="3279" y="2368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06" name="Line 31"/>
            <p:cNvSpPr>
              <a:spLocks noChangeShapeType="1"/>
            </p:cNvSpPr>
            <p:nvPr/>
          </p:nvSpPr>
          <p:spPr bwMode="auto">
            <a:xfrm flipH="1">
              <a:off x="2285" y="1709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07" name="Line 32"/>
            <p:cNvSpPr>
              <a:spLocks noChangeShapeType="1"/>
            </p:cNvSpPr>
            <p:nvPr/>
          </p:nvSpPr>
          <p:spPr bwMode="auto">
            <a:xfrm flipH="1">
              <a:off x="4342" y="1709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08" name="Line 33"/>
            <p:cNvSpPr>
              <a:spLocks noChangeShapeType="1"/>
            </p:cNvSpPr>
            <p:nvPr/>
          </p:nvSpPr>
          <p:spPr bwMode="auto">
            <a:xfrm rot="5400000" flipH="1">
              <a:off x="4858" y="3003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309" name="AutoShape 34"/>
            <p:cNvSpPr>
              <a:spLocks noChangeArrowheads="1"/>
            </p:cNvSpPr>
            <p:nvPr/>
          </p:nvSpPr>
          <p:spPr bwMode="auto">
            <a:xfrm>
              <a:off x="1468" y="3593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FFD0C5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10" name="AutoShape 35"/>
            <p:cNvSpPr>
              <a:spLocks noChangeArrowheads="1"/>
            </p:cNvSpPr>
            <p:nvPr/>
          </p:nvSpPr>
          <p:spPr bwMode="auto">
            <a:xfrm>
              <a:off x="1324" y="1282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FFD0C5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11" name="AutoShape 36"/>
            <p:cNvSpPr>
              <a:spLocks noChangeArrowheads="1"/>
            </p:cNvSpPr>
            <p:nvPr/>
          </p:nvSpPr>
          <p:spPr bwMode="auto">
            <a:xfrm flipV="1">
              <a:off x="3110" y="3585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FFD0C5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12" name="AutoShape 37"/>
            <p:cNvSpPr>
              <a:spLocks noChangeArrowheads="1"/>
            </p:cNvSpPr>
            <p:nvPr/>
          </p:nvSpPr>
          <p:spPr bwMode="auto">
            <a:xfrm>
              <a:off x="2877" y="1839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FFD0C5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1313" name="AutoShape 38"/>
            <p:cNvSpPr>
              <a:spLocks noChangeArrowheads="1"/>
            </p:cNvSpPr>
            <p:nvPr/>
          </p:nvSpPr>
          <p:spPr bwMode="auto">
            <a:xfrm>
              <a:off x="4512" y="3616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graphicFrame>
          <p:nvGraphicFramePr>
            <p:cNvPr id="11266" name="Object 39"/>
            <p:cNvGraphicFramePr>
              <a:graphicFrameLocks noChangeAspect="1"/>
            </p:cNvGraphicFramePr>
            <p:nvPr/>
          </p:nvGraphicFramePr>
          <p:xfrm>
            <a:off x="1705" y="3743"/>
            <a:ext cx="20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2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743"/>
                          <a:ext cx="20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40"/>
            <p:cNvGraphicFramePr>
              <a:graphicFrameLocks noChangeAspect="1"/>
            </p:cNvGraphicFramePr>
            <p:nvPr/>
          </p:nvGraphicFramePr>
          <p:xfrm>
            <a:off x="1583" y="1338"/>
            <a:ext cx="20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3" name="Equation" r:id="rId5" imgW="215640" imgH="241200" progId="Equation.DSMT4">
                    <p:embed/>
                  </p:oleObj>
                </mc:Choice>
                <mc:Fallback>
                  <p:oleObj name="Equation" r:id="rId5" imgW="215640" imgH="2412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3" y="1338"/>
                          <a:ext cx="204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41"/>
            <p:cNvGraphicFramePr>
              <a:graphicFrameLocks noChangeAspect="1"/>
            </p:cNvGraphicFramePr>
            <p:nvPr/>
          </p:nvGraphicFramePr>
          <p:xfrm>
            <a:off x="2891" y="2160"/>
            <a:ext cx="20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4" name="Equation" r:id="rId7" imgW="215640" imgH="241200" progId="Equation.DSMT4">
                    <p:embed/>
                  </p:oleObj>
                </mc:Choice>
                <mc:Fallback>
                  <p:oleObj name="Equation" r:id="rId7" imgW="215640" imgH="24120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" y="2160"/>
                          <a:ext cx="204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42"/>
            <p:cNvGraphicFramePr>
              <a:graphicFrameLocks noChangeAspect="1"/>
            </p:cNvGraphicFramePr>
            <p:nvPr/>
          </p:nvGraphicFramePr>
          <p:xfrm>
            <a:off x="4749" y="3743"/>
            <a:ext cx="20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5" name="Equation" r:id="rId9" imgW="215640" imgH="228600" progId="Equation.DSMT4">
                    <p:embed/>
                  </p:oleObj>
                </mc:Choice>
                <mc:Fallback>
                  <p:oleObj name="Equation" r:id="rId9" imgW="215640" imgH="228600" progId="Equation.DSMT4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9" y="3743"/>
                          <a:ext cx="20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0" name="Object 43"/>
            <p:cNvGraphicFramePr>
              <a:graphicFrameLocks noChangeAspect="1"/>
            </p:cNvGraphicFramePr>
            <p:nvPr/>
          </p:nvGraphicFramePr>
          <p:xfrm>
            <a:off x="3364" y="3743"/>
            <a:ext cx="19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6" name="Equation" r:id="rId11" imgW="203040" imgH="228600" progId="Equation.DSMT4">
                    <p:embed/>
                  </p:oleObj>
                </mc:Choice>
                <mc:Fallback>
                  <p:oleObj name="Equation" r:id="rId11" imgW="203040" imgH="2286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4" y="3743"/>
                          <a:ext cx="192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6" name="Text Box 45"/>
          <p:cNvSpPr txBox="1">
            <a:spLocks noChangeArrowheads="1"/>
          </p:cNvSpPr>
          <p:nvPr/>
        </p:nvSpPr>
        <p:spPr bwMode="auto">
          <a:xfrm>
            <a:off x="2473325" y="379095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40℃</a:t>
            </a:r>
          </a:p>
        </p:txBody>
      </p:sp>
      <p:sp>
        <p:nvSpPr>
          <p:cNvPr id="11277" name="Text Box 46"/>
          <p:cNvSpPr txBox="1">
            <a:spLocks noChangeArrowheads="1"/>
          </p:cNvSpPr>
          <p:nvPr/>
        </p:nvSpPr>
        <p:spPr bwMode="auto">
          <a:xfrm>
            <a:off x="3117850" y="58785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10℃</a:t>
            </a:r>
          </a:p>
        </p:txBody>
      </p:sp>
      <p:sp>
        <p:nvSpPr>
          <p:cNvPr id="11278" name="Text Box 47"/>
          <p:cNvSpPr txBox="1">
            <a:spLocks noChangeArrowheads="1"/>
          </p:cNvSpPr>
          <p:nvPr/>
        </p:nvSpPr>
        <p:spPr bwMode="auto">
          <a:xfrm>
            <a:off x="4953000" y="585628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30℃</a:t>
            </a:r>
          </a:p>
        </p:txBody>
      </p:sp>
      <p:sp>
        <p:nvSpPr>
          <p:cNvPr id="11279" name="Text Box 48"/>
          <p:cNvSpPr txBox="1">
            <a:spLocks noChangeArrowheads="1"/>
          </p:cNvSpPr>
          <p:nvPr/>
        </p:nvSpPr>
        <p:spPr bwMode="auto">
          <a:xfrm>
            <a:off x="935038" y="1819275"/>
            <a:ext cx="748030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spcBef>
                <a:spcPct val="50000"/>
              </a:spcBef>
            </a:pPr>
            <a:r>
              <a:rPr lang="en-US" altLang="ko-KR" b="1"/>
              <a:t>Compute the</a:t>
            </a:r>
            <a:r>
              <a:rPr lang="en-US" altLang="ko-KR"/>
              <a:t> </a:t>
            </a:r>
            <a:r>
              <a:rPr lang="en-US" altLang="ko-KR" b="1"/>
              <a:t>flow rate of refrigerant (water)</a:t>
            </a:r>
            <a:r>
              <a:rPr lang="en-US" altLang="ko-KR"/>
              <a:t> through the condenser and evaporator in the cycle shown in below figure if the pump delivers 0.6 kg/s and the following temperature prevail: generator, 100</a:t>
            </a:r>
            <a:r>
              <a:rPr lang="en-US" altLang="ko-KR" sz="1600"/>
              <a:t>℃; condenser, 40℃; evaporator, 10℃; and absorber, 30℃</a:t>
            </a:r>
            <a:r>
              <a:rPr lang="en-US" altLang="ko-KR"/>
              <a:t> </a:t>
            </a:r>
          </a:p>
        </p:txBody>
      </p:sp>
      <p:sp>
        <p:nvSpPr>
          <p:cNvPr id="11280" name="Rectangle 49"/>
          <p:cNvSpPr>
            <a:spLocks noChangeArrowheads="1"/>
          </p:cNvSpPr>
          <p:nvPr/>
        </p:nvSpPr>
        <p:spPr bwMode="auto">
          <a:xfrm>
            <a:off x="6604000" y="5791200"/>
            <a:ext cx="971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0.6 kg/s</a:t>
            </a:r>
          </a:p>
        </p:txBody>
      </p:sp>
      <p:sp>
        <p:nvSpPr>
          <p:cNvPr id="11281" name="Rectangle 50"/>
          <p:cNvSpPr>
            <a:spLocks noChangeArrowheads="1"/>
          </p:cNvSpPr>
          <p:nvPr/>
        </p:nvSpPr>
        <p:spPr bwMode="auto">
          <a:xfrm>
            <a:off x="6843713" y="5357813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①</a:t>
            </a:r>
          </a:p>
        </p:txBody>
      </p:sp>
      <p:sp>
        <p:nvSpPr>
          <p:cNvPr id="11282" name="Rectangle 51"/>
          <p:cNvSpPr>
            <a:spLocks noChangeArrowheads="1"/>
          </p:cNvSpPr>
          <p:nvPr/>
        </p:nvSpPr>
        <p:spPr bwMode="auto">
          <a:xfrm>
            <a:off x="4959350" y="4019550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②</a:t>
            </a:r>
          </a:p>
        </p:txBody>
      </p: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3865563" y="3286125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③</a:t>
            </a:r>
          </a:p>
        </p:txBody>
      </p:sp>
      <p:sp>
        <p:nvSpPr>
          <p:cNvPr id="11284" name="Rectangle 53"/>
          <p:cNvSpPr>
            <a:spLocks noChangeArrowheads="1"/>
          </p:cNvSpPr>
          <p:nvPr/>
        </p:nvSpPr>
        <p:spPr bwMode="auto">
          <a:xfrm>
            <a:off x="1647825" y="4926013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④</a:t>
            </a:r>
          </a:p>
        </p:txBody>
      </p:sp>
      <p:sp>
        <p:nvSpPr>
          <p:cNvPr id="11285" name="Rectangle 54"/>
          <p:cNvSpPr>
            <a:spLocks noChangeArrowheads="1"/>
          </p:cNvSpPr>
          <p:nvPr/>
        </p:nvSpPr>
        <p:spPr bwMode="auto">
          <a:xfrm>
            <a:off x="3819525" y="5427663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⑤</a:t>
            </a:r>
          </a:p>
        </p:txBody>
      </p:sp>
      <p:sp>
        <p:nvSpPr>
          <p:cNvPr id="57" name="제목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Problems</a:t>
            </a:r>
            <a:r>
              <a:rPr lang="ko-KR" altLang="en-US" dirty="0" smtClean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Line 2"/>
          <p:cNvSpPr>
            <a:spLocks noChangeShapeType="1"/>
          </p:cNvSpPr>
          <p:nvPr/>
        </p:nvSpPr>
        <p:spPr bwMode="auto">
          <a:xfrm>
            <a:off x="895350" y="2201863"/>
            <a:ext cx="0" cy="195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295" name="Line 3"/>
          <p:cNvSpPr>
            <a:spLocks noChangeShapeType="1"/>
          </p:cNvSpPr>
          <p:nvPr/>
        </p:nvSpPr>
        <p:spPr bwMode="auto">
          <a:xfrm>
            <a:off x="895350" y="4154488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296" name="Line 4"/>
          <p:cNvSpPr>
            <a:spLocks noChangeShapeType="1"/>
          </p:cNvSpPr>
          <p:nvPr/>
        </p:nvSpPr>
        <p:spPr bwMode="auto">
          <a:xfrm flipV="1">
            <a:off x="3740150" y="2201863"/>
            <a:ext cx="0" cy="195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297" name="Line 5"/>
          <p:cNvSpPr>
            <a:spLocks noChangeShapeType="1"/>
          </p:cNvSpPr>
          <p:nvPr/>
        </p:nvSpPr>
        <p:spPr bwMode="auto">
          <a:xfrm>
            <a:off x="1187450" y="3092450"/>
            <a:ext cx="1320800" cy="722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298" name="Line 6"/>
          <p:cNvSpPr>
            <a:spLocks noChangeShapeType="1"/>
          </p:cNvSpPr>
          <p:nvPr/>
        </p:nvSpPr>
        <p:spPr bwMode="auto">
          <a:xfrm>
            <a:off x="2000250" y="2136775"/>
            <a:ext cx="1320800" cy="7223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299" name="Line 7"/>
          <p:cNvSpPr>
            <a:spLocks noChangeShapeType="1"/>
          </p:cNvSpPr>
          <p:nvPr/>
        </p:nvSpPr>
        <p:spPr bwMode="auto">
          <a:xfrm>
            <a:off x="895350" y="3487738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300" name="Line 8"/>
          <p:cNvSpPr>
            <a:spLocks noChangeShapeType="1"/>
          </p:cNvSpPr>
          <p:nvPr/>
        </p:nvSpPr>
        <p:spPr bwMode="auto">
          <a:xfrm>
            <a:off x="895350" y="2506663"/>
            <a:ext cx="284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301" name="Line 9"/>
          <p:cNvSpPr>
            <a:spLocks noChangeShapeType="1"/>
          </p:cNvSpPr>
          <p:nvPr/>
        </p:nvSpPr>
        <p:spPr bwMode="auto">
          <a:xfrm>
            <a:off x="1878013" y="3487738"/>
            <a:ext cx="0" cy="666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302" name="Line 10"/>
          <p:cNvSpPr>
            <a:spLocks noChangeShapeType="1"/>
          </p:cNvSpPr>
          <p:nvPr/>
        </p:nvSpPr>
        <p:spPr bwMode="auto">
          <a:xfrm>
            <a:off x="2667000" y="2506663"/>
            <a:ext cx="0" cy="1647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12303" name="Text Box 11"/>
          <p:cNvSpPr txBox="1">
            <a:spLocks noChangeArrowheads="1"/>
          </p:cNvSpPr>
          <p:nvPr/>
        </p:nvSpPr>
        <p:spPr bwMode="auto">
          <a:xfrm rot="1633423">
            <a:off x="2312988" y="218916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100℃</a:t>
            </a:r>
          </a:p>
        </p:txBody>
      </p:sp>
      <p:sp>
        <p:nvSpPr>
          <p:cNvPr id="12304" name="Text Box 12"/>
          <p:cNvSpPr txBox="1">
            <a:spLocks noChangeArrowheads="1"/>
          </p:cNvSpPr>
          <p:nvPr/>
        </p:nvSpPr>
        <p:spPr bwMode="auto">
          <a:xfrm rot="1684350">
            <a:off x="1500188" y="3181350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30℃</a:t>
            </a:r>
          </a:p>
        </p:txBody>
      </p:sp>
      <p:sp>
        <p:nvSpPr>
          <p:cNvPr id="12305" name="Text Box 13"/>
          <p:cNvSpPr txBox="1">
            <a:spLocks noChangeArrowheads="1"/>
          </p:cNvSpPr>
          <p:nvPr/>
        </p:nvSpPr>
        <p:spPr bwMode="auto">
          <a:xfrm>
            <a:off x="334963" y="231457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40℃</a:t>
            </a:r>
          </a:p>
        </p:txBody>
      </p:sp>
      <p:sp>
        <p:nvSpPr>
          <p:cNvPr id="12306" name="Text Box 14"/>
          <p:cNvSpPr txBox="1">
            <a:spLocks noChangeArrowheads="1"/>
          </p:cNvSpPr>
          <p:nvPr/>
        </p:nvSpPr>
        <p:spPr bwMode="auto">
          <a:xfrm>
            <a:off x="312738" y="329406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10℃</a:t>
            </a:r>
          </a:p>
        </p:txBody>
      </p:sp>
      <p:sp>
        <p:nvSpPr>
          <p:cNvPr id="12307" name="Text Box 15"/>
          <p:cNvSpPr txBox="1">
            <a:spLocks noChangeArrowheads="1"/>
          </p:cNvSpPr>
          <p:nvPr/>
        </p:nvSpPr>
        <p:spPr bwMode="auto">
          <a:xfrm>
            <a:off x="1639888" y="4154488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50</a:t>
            </a:r>
          </a:p>
        </p:txBody>
      </p:sp>
      <p:sp>
        <p:nvSpPr>
          <p:cNvPr id="12308" name="Text Box 16"/>
          <p:cNvSpPr txBox="1">
            <a:spLocks noChangeArrowheads="1"/>
          </p:cNvSpPr>
          <p:nvPr/>
        </p:nvSpPr>
        <p:spPr bwMode="auto">
          <a:xfrm>
            <a:off x="2390775" y="415448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66.4</a:t>
            </a:r>
          </a:p>
        </p:txBody>
      </p:sp>
      <p:sp>
        <p:nvSpPr>
          <p:cNvPr id="12309" name="Text Box 17"/>
          <p:cNvSpPr txBox="1">
            <a:spLocks noChangeArrowheads="1"/>
          </p:cNvSpPr>
          <p:nvPr/>
        </p:nvSpPr>
        <p:spPr bwMode="auto">
          <a:xfrm>
            <a:off x="3762375" y="2314575"/>
            <a:ext cx="1173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7.38 kPa</a:t>
            </a:r>
          </a:p>
        </p:txBody>
      </p:sp>
      <p:sp>
        <p:nvSpPr>
          <p:cNvPr id="12310" name="Text Box 18"/>
          <p:cNvSpPr txBox="1">
            <a:spLocks noChangeArrowheads="1"/>
          </p:cNvSpPr>
          <p:nvPr/>
        </p:nvSpPr>
        <p:spPr bwMode="auto">
          <a:xfrm>
            <a:off x="3740150" y="3294063"/>
            <a:ext cx="1195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1.23 kPa</a:t>
            </a:r>
          </a:p>
        </p:txBody>
      </p:sp>
      <p:sp>
        <p:nvSpPr>
          <p:cNvPr id="12311" name="Text Box 19"/>
          <p:cNvSpPr txBox="1">
            <a:spLocks noChangeArrowheads="1"/>
          </p:cNvSpPr>
          <p:nvPr/>
        </p:nvSpPr>
        <p:spPr bwMode="auto">
          <a:xfrm>
            <a:off x="5478463" y="1900238"/>
            <a:ext cx="30924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/>
              <a:t>High pressure </a:t>
            </a:r>
            <a:r>
              <a:rPr lang="en-US" altLang="ko-KR" sz="1600" dirty="0">
                <a:latin typeface="Times New Roman" pitchFamily="18" charset="0"/>
              </a:rPr>
              <a:t>–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 generator, condenser</a:t>
            </a:r>
          </a:p>
          <a:p>
            <a:pPr>
              <a:spcBef>
                <a:spcPct val="50000"/>
              </a:spcBef>
            </a:pPr>
            <a:r>
              <a:rPr lang="en-US" altLang="ko-KR" sz="1600" dirty="0"/>
              <a:t>Low pressure </a:t>
            </a:r>
            <a:r>
              <a:rPr lang="en-US" altLang="ko-KR" sz="1600" dirty="0">
                <a:latin typeface="Times New Roman" pitchFamily="18" charset="0"/>
              </a:rPr>
              <a:t>–</a:t>
            </a:r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     absorber, evaporator</a:t>
            </a:r>
          </a:p>
        </p:txBody>
      </p:sp>
      <p:graphicFrame>
        <p:nvGraphicFramePr>
          <p:cNvPr id="12290" name="Object 20"/>
          <p:cNvGraphicFramePr>
            <a:graphicFrameLocks noChangeAspect="1"/>
          </p:cNvGraphicFramePr>
          <p:nvPr/>
        </p:nvGraphicFramePr>
        <p:xfrm>
          <a:off x="5497513" y="3630613"/>
          <a:ext cx="1879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4"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3630613"/>
                        <a:ext cx="1879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21"/>
          <p:cNvGraphicFramePr>
            <a:graphicFrameLocks noChangeAspect="1"/>
          </p:cNvGraphicFramePr>
          <p:nvPr/>
        </p:nvGraphicFramePr>
        <p:xfrm>
          <a:off x="5838825" y="3983038"/>
          <a:ext cx="11953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5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3983038"/>
                        <a:ext cx="119538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22"/>
          <p:cNvGraphicFramePr>
            <a:graphicFrameLocks noChangeAspect="1"/>
          </p:cNvGraphicFramePr>
          <p:nvPr/>
        </p:nvGraphicFramePr>
        <p:xfrm>
          <a:off x="5268913" y="4491038"/>
          <a:ext cx="1155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6"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4491038"/>
                        <a:ext cx="11557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23"/>
          <p:cNvGraphicFramePr>
            <a:graphicFrameLocks noChangeAspect="1"/>
          </p:cNvGraphicFramePr>
          <p:nvPr/>
        </p:nvGraphicFramePr>
        <p:xfrm>
          <a:off x="6799263" y="4491038"/>
          <a:ext cx="1155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7" name="Equation" r:id="rId9" imgW="749160" imgH="228600" progId="Equation.DSMT4">
                  <p:embed/>
                </p:oleObj>
              </mc:Choice>
              <mc:Fallback>
                <p:oleObj name="Equation" r:id="rId9" imgW="74916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9263" y="4491038"/>
                        <a:ext cx="11557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Problems</a:t>
            </a:r>
            <a:r>
              <a:rPr lang="ko-KR" altLang="en-US" dirty="0" smtClean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1727200" y="1970088"/>
            <a:ext cx="630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 dirty="0"/>
              <a:t>w</a:t>
            </a:r>
            <a:r>
              <a:rPr lang="en-US" altLang="ko-KR" sz="1600" baseline="-25000" dirty="0"/>
              <a:t>1</a:t>
            </a:r>
            <a:r>
              <a:rPr lang="en-US" altLang="ko-KR" sz="1600" dirty="0"/>
              <a:t> = 0.6 kg/s, </a:t>
            </a:r>
            <a:r>
              <a:rPr lang="en-US" altLang="ko-KR" sz="1600" i="1" dirty="0"/>
              <a:t>w</a:t>
            </a:r>
            <a:r>
              <a:rPr lang="en-US" altLang="ko-KR" sz="1600" baseline="-25000" dirty="0"/>
              <a:t>2</a:t>
            </a:r>
            <a:r>
              <a:rPr lang="en-US" altLang="ko-KR" sz="1600" dirty="0"/>
              <a:t> = 0.452 kg/s, </a:t>
            </a:r>
            <a:r>
              <a:rPr lang="en-US" altLang="ko-KR" sz="1600" i="1" dirty="0"/>
              <a:t>w</a:t>
            </a:r>
            <a:r>
              <a:rPr lang="en-US" altLang="ko-KR" sz="1600" baseline="-25000" dirty="0"/>
              <a:t>3</a:t>
            </a:r>
            <a:r>
              <a:rPr lang="en-US" altLang="ko-KR" sz="1600" dirty="0"/>
              <a:t> = </a:t>
            </a:r>
            <a:r>
              <a:rPr lang="en-US" altLang="ko-KR" sz="1600" i="1" dirty="0"/>
              <a:t>w</a:t>
            </a:r>
            <a:r>
              <a:rPr lang="en-US" altLang="ko-KR" sz="1600" baseline="-25000" dirty="0"/>
              <a:t>4</a:t>
            </a:r>
            <a:r>
              <a:rPr lang="en-US" altLang="ko-KR" sz="1600" dirty="0"/>
              <a:t> = </a:t>
            </a:r>
            <a:r>
              <a:rPr lang="en-US" altLang="ko-KR" sz="1600" i="1" dirty="0"/>
              <a:t>w</a:t>
            </a:r>
            <a:r>
              <a:rPr lang="en-US" altLang="ko-KR" sz="1600" baseline="-25000" dirty="0"/>
              <a:t>5</a:t>
            </a:r>
            <a:r>
              <a:rPr lang="en-US" altLang="ko-KR" sz="1600" dirty="0"/>
              <a:t> = 0.148 kg/s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727200" y="2474913"/>
            <a:ext cx="630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x</a:t>
            </a:r>
            <a:r>
              <a:rPr lang="en-US" altLang="ko-KR" sz="1600" baseline="-25000"/>
              <a:t>1</a:t>
            </a:r>
            <a:r>
              <a:rPr lang="en-US" altLang="ko-KR" sz="1600"/>
              <a:t> = 50%, </a:t>
            </a:r>
            <a:r>
              <a:rPr lang="en-US" altLang="ko-KR" sz="1600" i="1"/>
              <a:t>x</a:t>
            </a:r>
            <a:r>
              <a:rPr lang="en-US" altLang="ko-KR" sz="1600" baseline="-25000"/>
              <a:t>2</a:t>
            </a:r>
            <a:r>
              <a:rPr lang="en-US" altLang="ko-KR" sz="1600"/>
              <a:t> = 66.4 %</a:t>
            </a:r>
          </a:p>
        </p:txBody>
      </p:sp>
      <p:sp>
        <p:nvSpPr>
          <p:cNvPr id="13320" name="Rectangle 5"/>
          <p:cNvSpPr>
            <a:spLocks noChangeArrowheads="1"/>
          </p:cNvSpPr>
          <p:nvPr/>
        </p:nvSpPr>
        <p:spPr bwMode="auto">
          <a:xfrm>
            <a:off x="906463" y="3163888"/>
            <a:ext cx="2079625" cy="196691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321" name="Freeform 6"/>
          <p:cNvSpPr>
            <a:spLocks/>
          </p:cNvSpPr>
          <p:nvPr/>
        </p:nvSpPr>
        <p:spPr bwMode="auto">
          <a:xfrm>
            <a:off x="928688" y="4181475"/>
            <a:ext cx="2057400" cy="628650"/>
          </a:xfrm>
          <a:custGeom>
            <a:avLst/>
            <a:gdLst>
              <a:gd name="T0" fmla="*/ 0 w 1303"/>
              <a:gd name="T1" fmla="*/ 0 h 749"/>
              <a:gd name="T2" fmla="*/ 907 w 1303"/>
              <a:gd name="T3" fmla="*/ 612 h 749"/>
              <a:gd name="T4" fmla="*/ 1303 w 1303"/>
              <a:gd name="T5" fmla="*/ 749 h 749"/>
              <a:gd name="T6" fmla="*/ 0 60000 65536"/>
              <a:gd name="T7" fmla="*/ 0 60000 65536"/>
              <a:gd name="T8" fmla="*/ 0 60000 65536"/>
              <a:gd name="T9" fmla="*/ 0 w 1303"/>
              <a:gd name="T10" fmla="*/ 0 h 749"/>
              <a:gd name="T11" fmla="*/ 1303 w 1303"/>
              <a:gd name="T12" fmla="*/ 749 h 7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3" h="749">
                <a:moveTo>
                  <a:pt x="0" y="0"/>
                </a:moveTo>
                <a:cubicBezTo>
                  <a:pt x="345" y="243"/>
                  <a:pt x="690" y="487"/>
                  <a:pt x="907" y="612"/>
                </a:cubicBezTo>
                <a:cubicBezTo>
                  <a:pt x="1124" y="737"/>
                  <a:pt x="1213" y="743"/>
                  <a:pt x="1303" y="74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322" name="Freeform 7"/>
          <p:cNvSpPr>
            <a:spLocks/>
          </p:cNvSpPr>
          <p:nvPr/>
        </p:nvSpPr>
        <p:spPr bwMode="auto">
          <a:xfrm>
            <a:off x="928688" y="3884613"/>
            <a:ext cx="2057400" cy="706437"/>
          </a:xfrm>
          <a:custGeom>
            <a:avLst/>
            <a:gdLst>
              <a:gd name="T0" fmla="*/ 0 w 1303"/>
              <a:gd name="T1" fmla="*/ 0 h 749"/>
              <a:gd name="T2" fmla="*/ 907 w 1303"/>
              <a:gd name="T3" fmla="*/ 612 h 749"/>
              <a:gd name="T4" fmla="*/ 1303 w 1303"/>
              <a:gd name="T5" fmla="*/ 749 h 749"/>
              <a:gd name="T6" fmla="*/ 0 60000 65536"/>
              <a:gd name="T7" fmla="*/ 0 60000 65536"/>
              <a:gd name="T8" fmla="*/ 0 60000 65536"/>
              <a:gd name="T9" fmla="*/ 0 w 1303"/>
              <a:gd name="T10" fmla="*/ 0 h 749"/>
              <a:gd name="T11" fmla="*/ 1303 w 1303"/>
              <a:gd name="T12" fmla="*/ 749 h 7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3" h="749">
                <a:moveTo>
                  <a:pt x="0" y="0"/>
                </a:moveTo>
                <a:cubicBezTo>
                  <a:pt x="345" y="243"/>
                  <a:pt x="690" y="487"/>
                  <a:pt x="907" y="612"/>
                </a:cubicBezTo>
                <a:cubicBezTo>
                  <a:pt x="1124" y="737"/>
                  <a:pt x="1213" y="743"/>
                  <a:pt x="1303" y="74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323" name="Freeform 8"/>
          <p:cNvSpPr>
            <a:spLocks/>
          </p:cNvSpPr>
          <p:nvPr/>
        </p:nvSpPr>
        <p:spPr bwMode="auto">
          <a:xfrm>
            <a:off x="928688" y="3609975"/>
            <a:ext cx="2057400" cy="628650"/>
          </a:xfrm>
          <a:custGeom>
            <a:avLst/>
            <a:gdLst>
              <a:gd name="T0" fmla="*/ 0 w 1303"/>
              <a:gd name="T1" fmla="*/ 0 h 749"/>
              <a:gd name="T2" fmla="*/ 907 w 1303"/>
              <a:gd name="T3" fmla="*/ 612 h 749"/>
              <a:gd name="T4" fmla="*/ 1303 w 1303"/>
              <a:gd name="T5" fmla="*/ 749 h 749"/>
              <a:gd name="T6" fmla="*/ 0 60000 65536"/>
              <a:gd name="T7" fmla="*/ 0 60000 65536"/>
              <a:gd name="T8" fmla="*/ 0 60000 65536"/>
              <a:gd name="T9" fmla="*/ 0 w 1303"/>
              <a:gd name="T10" fmla="*/ 0 h 749"/>
              <a:gd name="T11" fmla="*/ 1303 w 1303"/>
              <a:gd name="T12" fmla="*/ 749 h 7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3" h="749">
                <a:moveTo>
                  <a:pt x="0" y="0"/>
                </a:moveTo>
                <a:cubicBezTo>
                  <a:pt x="345" y="243"/>
                  <a:pt x="690" y="487"/>
                  <a:pt x="907" y="612"/>
                </a:cubicBezTo>
                <a:cubicBezTo>
                  <a:pt x="1124" y="737"/>
                  <a:pt x="1213" y="743"/>
                  <a:pt x="1303" y="74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>
            <a:off x="2062163" y="3163888"/>
            <a:ext cx="0" cy="196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25" name="Line 10"/>
          <p:cNvSpPr>
            <a:spLocks noChangeShapeType="1"/>
          </p:cNvSpPr>
          <p:nvPr/>
        </p:nvSpPr>
        <p:spPr bwMode="auto">
          <a:xfrm>
            <a:off x="1431925" y="3163888"/>
            <a:ext cx="0" cy="196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>
            <a:off x="2700338" y="3163888"/>
            <a:ext cx="0" cy="196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>
            <a:off x="928688" y="459105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28" name="Line 13"/>
          <p:cNvSpPr>
            <a:spLocks noChangeShapeType="1"/>
          </p:cNvSpPr>
          <p:nvPr/>
        </p:nvSpPr>
        <p:spPr bwMode="auto">
          <a:xfrm>
            <a:off x="928688" y="42386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3329" name="Text Box 14"/>
          <p:cNvSpPr txBox="1">
            <a:spLocks noChangeArrowheads="1"/>
          </p:cNvSpPr>
          <p:nvPr/>
        </p:nvSpPr>
        <p:spPr bwMode="auto">
          <a:xfrm>
            <a:off x="1001713" y="5103813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45%</a:t>
            </a:r>
          </a:p>
        </p:txBody>
      </p:sp>
      <p:sp>
        <p:nvSpPr>
          <p:cNvPr id="13330" name="Text Box 15"/>
          <p:cNvSpPr txBox="1">
            <a:spLocks noChangeArrowheads="1"/>
          </p:cNvSpPr>
          <p:nvPr/>
        </p:nvSpPr>
        <p:spPr bwMode="auto">
          <a:xfrm>
            <a:off x="1606550" y="5103813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50%</a:t>
            </a:r>
          </a:p>
        </p:txBody>
      </p:sp>
      <p:sp>
        <p:nvSpPr>
          <p:cNvPr id="13331" name="Text Box 16"/>
          <p:cNvSpPr txBox="1">
            <a:spLocks noChangeArrowheads="1"/>
          </p:cNvSpPr>
          <p:nvPr/>
        </p:nvSpPr>
        <p:spPr bwMode="auto">
          <a:xfrm>
            <a:off x="2244725" y="5103813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55%</a:t>
            </a:r>
          </a:p>
        </p:txBody>
      </p:sp>
      <p:sp>
        <p:nvSpPr>
          <p:cNvPr id="13332" name="Text Box 17"/>
          <p:cNvSpPr txBox="1">
            <a:spLocks noChangeArrowheads="1"/>
          </p:cNvSpPr>
          <p:nvPr/>
        </p:nvSpPr>
        <p:spPr bwMode="auto">
          <a:xfrm>
            <a:off x="77788" y="4422775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-180</a:t>
            </a:r>
          </a:p>
        </p:txBody>
      </p:sp>
      <p:sp>
        <p:nvSpPr>
          <p:cNvPr id="13333" name="Text Box 18"/>
          <p:cNvSpPr txBox="1">
            <a:spLocks noChangeArrowheads="1"/>
          </p:cNvSpPr>
          <p:nvPr/>
        </p:nvSpPr>
        <p:spPr bwMode="auto">
          <a:xfrm>
            <a:off x="77788" y="4037013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-160</a:t>
            </a:r>
          </a:p>
        </p:txBody>
      </p:sp>
      <p:sp>
        <p:nvSpPr>
          <p:cNvPr id="13334" name="Text Box 19"/>
          <p:cNvSpPr txBox="1">
            <a:spLocks noChangeArrowheads="1"/>
          </p:cNvSpPr>
          <p:nvPr/>
        </p:nvSpPr>
        <p:spPr bwMode="auto">
          <a:xfrm>
            <a:off x="1431925" y="4283075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25℃</a:t>
            </a:r>
          </a:p>
        </p:txBody>
      </p:sp>
      <p:sp>
        <p:nvSpPr>
          <p:cNvPr id="13335" name="Text Box 20"/>
          <p:cNvSpPr txBox="1">
            <a:spLocks noChangeArrowheads="1"/>
          </p:cNvSpPr>
          <p:nvPr/>
        </p:nvSpPr>
        <p:spPr bwMode="auto">
          <a:xfrm>
            <a:off x="2017713" y="4181475"/>
            <a:ext cx="911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/>
              <a:t>30℃</a:t>
            </a:r>
          </a:p>
        </p:txBody>
      </p:sp>
      <p:sp>
        <p:nvSpPr>
          <p:cNvPr id="13336" name="AutoShape 21"/>
          <p:cNvSpPr>
            <a:spLocks noChangeArrowheads="1"/>
          </p:cNvSpPr>
          <p:nvPr/>
        </p:nvSpPr>
        <p:spPr bwMode="auto">
          <a:xfrm>
            <a:off x="2017713" y="4305300"/>
            <a:ext cx="100012" cy="889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337" name="Text Box 22"/>
          <p:cNvSpPr txBox="1">
            <a:spLocks noChangeArrowheads="1"/>
          </p:cNvSpPr>
          <p:nvPr/>
        </p:nvSpPr>
        <p:spPr bwMode="auto">
          <a:xfrm>
            <a:off x="3717925" y="3008313"/>
            <a:ext cx="515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 dirty="0"/>
              <a:t>h</a:t>
            </a:r>
            <a:r>
              <a:rPr lang="en-US" altLang="ko-KR" sz="1600" baseline="-25000" dirty="0"/>
              <a:t>1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 </a:t>
            </a:r>
            <a:r>
              <a:rPr lang="en-US" altLang="ko-KR" sz="1600" i="1" dirty="0" smtClean="0"/>
              <a:t>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at 30℃ &amp; </a:t>
            </a:r>
            <a:r>
              <a:rPr lang="en-US" altLang="ko-KR" sz="1600" i="1" dirty="0"/>
              <a:t>x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= 0.5 )= </a:t>
            </a:r>
            <a:r>
              <a:rPr lang="en-US" altLang="ko-KR" sz="1600" dirty="0"/>
              <a:t>-168 kJ/kg</a:t>
            </a:r>
          </a:p>
        </p:txBody>
      </p:sp>
      <p:sp>
        <p:nvSpPr>
          <p:cNvPr id="13338" name="Text Box 23"/>
          <p:cNvSpPr txBox="1">
            <a:spLocks noChangeArrowheads="1"/>
          </p:cNvSpPr>
          <p:nvPr/>
        </p:nvSpPr>
        <p:spPr bwMode="auto">
          <a:xfrm>
            <a:off x="3717925" y="3454400"/>
            <a:ext cx="515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 dirty="0"/>
              <a:t>h</a:t>
            </a:r>
            <a:r>
              <a:rPr lang="en-US" altLang="ko-KR" sz="1600" baseline="-25000" dirty="0"/>
              <a:t>2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 </a:t>
            </a:r>
            <a:r>
              <a:rPr lang="en-US" altLang="ko-KR" sz="1600" i="1" dirty="0"/>
              <a:t>h</a:t>
            </a:r>
            <a:r>
              <a:rPr lang="en-US" altLang="ko-KR" sz="1600" dirty="0"/>
              <a:t> at 100℃ &amp; </a:t>
            </a:r>
            <a:r>
              <a:rPr lang="en-US" altLang="ko-KR" sz="1600" i="1" dirty="0"/>
              <a:t>x </a:t>
            </a:r>
            <a:r>
              <a:rPr lang="en-US" altLang="ko-KR" sz="1600" i="1" dirty="0" smtClean="0"/>
              <a:t>= </a:t>
            </a:r>
            <a:r>
              <a:rPr lang="en-US" altLang="ko-KR" sz="1600" dirty="0" smtClean="0"/>
              <a:t>0.664 )= </a:t>
            </a:r>
            <a:r>
              <a:rPr lang="en-US" altLang="ko-KR" sz="1600" dirty="0"/>
              <a:t>-52 kJ/kg</a:t>
            </a:r>
          </a:p>
        </p:txBody>
      </p:sp>
      <p:sp>
        <p:nvSpPr>
          <p:cNvPr id="13339" name="Text Box 24"/>
          <p:cNvSpPr txBox="1">
            <a:spLocks noChangeArrowheads="1"/>
          </p:cNvSpPr>
          <p:nvPr/>
        </p:nvSpPr>
        <p:spPr bwMode="auto">
          <a:xfrm>
            <a:off x="3717925" y="3914775"/>
            <a:ext cx="5153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 dirty="0"/>
              <a:t>h</a:t>
            </a:r>
            <a:r>
              <a:rPr lang="en-US" altLang="ko-KR" sz="1600" i="1" baseline="-25000" dirty="0"/>
              <a:t>3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 </a:t>
            </a:r>
            <a:r>
              <a:rPr lang="en-US" altLang="ko-KR" sz="1600" i="1" dirty="0"/>
              <a:t>h</a:t>
            </a:r>
            <a:r>
              <a:rPr lang="en-US" altLang="ko-KR" sz="1600" dirty="0"/>
              <a:t> of saturated vapor at 100℃ </a:t>
            </a:r>
            <a:r>
              <a:rPr lang="en-US" altLang="ko-KR" sz="1600" dirty="0" smtClean="0"/>
              <a:t>)= </a:t>
            </a:r>
            <a:r>
              <a:rPr lang="en-US" altLang="ko-KR" sz="1600" dirty="0"/>
              <a:t>2676 kJ/kg</a:t>
            </a:r>
          </a:p>
        </p:txBody>
      </p:sp>
      <p:sp>
        <p:nvSpPr>
          <p:cNvPr id="13340" name="Text Box 25"/>
          <p:cNvSpPr txBox="1">
            <a:spLocks noChangeArrowheads="1"/>
          </p:cNvSpPr>
          <p:nvPr/>
        </p:nvSpPr>
        <p:spPr bwMode="auto">
          <a:xfrm>
            <a:off x="3717925" y="4386263"/>
            <a:ext cx="487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 dirty="0"/>
              <a:t>h</a:t>
            </a:r>
            <a:r>
              <a:rPr lang="en-US" altLang="ko-KR" sz="1600" i="1" baseline="-25000" dirty="0"/>
              <a:t>4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 </a:t>
            </a:r>
            <a:r>
              <a:rPr lang="en-US" altLang="ko-KR" sz="1600" i="1" dirty="0"/>
              <a:t>h</a:t>
            </a:r>
            <a:r>
              <a:rPr lang="en-US" altLang="ko-KR" sz="1600" dirty="0"/>
              <a:t> of saturated liquid at 40℃ </a:t>
            </a:r>
            <a:r>
              <a:rPr lang="en-US" altLang="ko-KR" sz="1600" dirty="0" smtClean="0"/>
              <a:t>)= </a:t>
            </a:r>
            <a:r>
              <a:rPr lang="en-US" altLang="ko-KR" sz="1600" dirty="0"/>
              <a:t>167.5 kJ/kg</a:t>
            </a:r>
          </a:p>
        </p:txBody>
      </p:sp>
      <p:sp>
        <p:nvSpPr>
          <p:cNvPr id="13341" name="Text Box 26"/>
          <p:cNvSpPr txBox="1">
            <a:spLocks noChangeArrowheads="1"/>
          </p:cNvSpPr>
          <p:nvPr/>
        </p:nvSpPr>
        <p:spPr bwMode="auto">
          <a:xfrm>
            <a:off x="3717925" y="4822825"/>
            <a:ext cx="487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 dirty="0"/>
              <a:t>h</a:t>
            </a:r>
            <a:r>
              <a:rPr lang="en-US" altLang="ko-KR" sz="1600" i="1" baseline="-25000" dirty="0"/>
              <a:t>5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( </a:t>
            </a:r>
            <a:r>
              <a:rPr lang="en-US" altLang="ko-KR" sz="1600" i="1" dirty="0"/>
              <a:t>h</a:t>
            </a:r>
            <a:r>
              <a:rPr lang="en-US" altLang="ko-KR" sz="1600" dirty="0"/>
              <a:t> of saturated vapor at 10℃ </a:t>
            </a:r>
            <a:r>
              <a:rPr lang="en-US" altLang="ko-KR" sz="1600" dirty="0" smtClean="0"/>
              <a:t>)= </a:t>
            </a:r>
            <a:r>
              <a:rPr lang="en-US" altLang="ko-KR" sz="1600" dirty="0"/>
              <a:t>2520 kJ/kg</a:t>
            </a:r>
          </a:p>
        </p:txBody>
      </p:sp>
      <p:graphicFrame>
        <p:nvGraphicFramePr>
          <p:cNvPr id="13314" name="Object 27"/>
          <p:cNvGraphicFramePr>
            <a:graphicFrameLocks noChangeAspect="1"/>
          </p:cNvGraphicFramePr>
          <p:nvPr/>
        </p:nvGraphicFramePr>
        <p:xfrm>
          <a:off x="1431925" y="5651500"/>
          <a:ext cx="3565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6" name="Equation" r:id="rId3" imgW="2311200" imgH="241200" progId="Equation.DSMT4">
                  <p:embed/>
                </p:oleObj>
              </mc:Choice>
              <mc:Fallback>
                <p:oleObj name="Equation" r:id="rId3" imgW="2311200" imgH="241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5651500"/>
                        <a:ext cx="3565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8"/>
          <p:cNvGraphicFramePr>
            <a:graphicFrameLocks noChangeAspect="1"/>
          </p:cNvGraphicFramePr>
          <p:nvPr/>
        </p:nvGraphicFramePr>
        <p:xfrm>
          <a:off x="1457325" y="6073775"/>
          <a:ext cx="29003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7" name="Equation" r:id="rId5" imgW="1879560" imgH="228600" progId="Equation.DSMT4">
                  <p:embed/>
                </p:oleObj>
              </mc:Choice>
              <mc:Fallback>
                <p:oleObj name="Equation" r:id="rId5" imgW="1879560" imgH="228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6073775"/>
                        <a:ext cx="290036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29"/>
          <p:cNvGraphicFramePr>
            <a:graphicFrameLocks noChangeAspect="1"/>
          </p:cNvGraphicFramePr>
          <p:nvPr/>
        </p:nvGraphicFramePr>
        <p:xfrm>
          <a:off x="5880100" y="5729288"/>
          <a:ext cx="21558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8" name="Equation" r:id="rId7" imgW="1396800" imgH="482400" progId="Equation.DSMT4">
                  <p:embed/>
                </p:oleObj>
              </mc:Choice>
              <mc:Fallback>
                <p:oleObj name="Equation" r:id="rId7" imgW="1396800" imgH="4824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5729288"/>
                        <a:ext cx="2155825" cy="742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제목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Problems</a:t>
            </a:r>
            <a:r>
              <a:rPr lang="ko-KR" altLang="en-US" dirty="0"/>
              <a:t> 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Compute heat inputs, outputs and the COP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76274" y="1628800"/>
            <a:ext cx="8144198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latin typeface="+mj-ea"/>
                <a:ea typeface="+mj-ea"/>
              </a:rPr>
              <a:t>1859’ &amp; 1860’ –patent for absorption refrigerating system  using </a:t>
            </a:r>
            <a:r>
              <a:rPr lang="en-US" altLang="ko-KR" dirty="0">
                <a:latin typeface="+mj-ea"/>
              </a:rPr>
              <a:t>NH</a:t>
            </a:r>
            <a:r>
              <a:rPr lang="en-US" altLang="ko-KR" baseline="-25000" dirty="0">
                <a:latin typeface="+mj-ea"/>
              </a:rPr>
              <a:t>3</a:t>
            </a:r>
            <a:r>
              <a:rPr lang="en-US" altLang="ko-KR" dirty="0">
                <a:latin typeface="+mj-ea"/>
              </a:rPr>
              <a:t>/H</a:t>
            </a:r>
            <a:r>
              <a:rPr lang="en-US" altLang="ko-KR" baseline="-25000" dirty="0">
                <a:latin typeface="+mj-ea"/>
              </a:rPr>
              <a:t>2</a:t>
            </a:r>
            <a:r>
              <a:rPr lang="en-US" altLang="ko-KR" dirty="0">
                <a:latin typeface="+mj-ea"/>
              </a:rPr>
              <a:t>O  </a:t>
            </a:r>
            <a:r>
              <a:rPr lang="en-US" altLang="ko-KR" dirty="0" smtClean="0">
                <a:latin typeface="+mj-ea"/>
              </a:rPr>
              <a:t>                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F</a:t>
            </a:r>
            <a:r>
              <a:rPr lang="en-US" altLang="ko-KR" dirty="0" smtClean="0">
                <a:latin typeface="+mj-ea"/>
                <a:ea typeface="+mj-ea"/>
              </a:rPr>
              <a:t>                       by </a:t>
            </a:r>
            <a:r>
              <a:rPr lang="en-US" altLang="ko-KR" dirty="0" err="1" smtClean="0">
                <a:latin typeface="+mj-ea"/>
                <a:ea typeface="+mj-ea"/>
              </a:rPr>
              <a:t>Fredinand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Carr,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+mj-ea"/>
                <a:ea typeface="+mj-ea"/>
              </a:rPr>
              <a:t>1913’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– </a:t>
            </a:r>
            <a:r>
              <a:rPr lang="en-US" altLang="ko-KR" dirty="0" smtClean="0">
                <a:latin typeface="+mj-ea"/>
                <a:ea typeface="+mj-ea"/>
              </a:rPr>
              <a:t>Theoretical establishment about </a:t>
            </a:r>
            <a:r>
              <a:rPr lang="en-US" altLang="ko-KR" dirty="0">
                <a:latin typeface="+mj-ea"/>
              </a:rPr>
              <a:t>absorption refrigerating system </a:t>
            </a:r>
            <a:r>
              <a:rPr lang="en-US" altLang="ko-KR" dirty="0" smtClean="0">
                <a:latin typeface="+mj-ea"/>
              </a:rPr>
              <a:t>by  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독</a:t>
            </a:r>
            <a:r>
              <a:rPr lang="ko-KR" altLang="en-US" dirty="0" smtClean="0">
                <a:latin typeface="+mj-ea"/>
                <a:ea typeface="+mj-ea"/>
              </a:rPr>
              <a:t>        </a:t>
            </a:r>
            <a:r>
              <a:rPr lang="en-US" altLang="ko-KR" dirty="0" smtClean="0">
                <a:latin typeface="+mj-ea"/>
                <a:ea typeface="+mj-ea"/>
              </a:rPr>
              <a:t>by </a:t>
            </a: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E</a:t>
            </a:r>
            <a:r>
              <a:rPr lang="en-US" altLang="ko-KR" dirty="0">
                <a:latin typeface="+mj-ea"/>
                <a:ea typeface="+mj-ea"/>
                <a:cs typeface="Times New Roman" pitchFamily="18" charset="0"/>
              </a:rPr>
              <a:t>. </a:t>
            </a:r>
            <a:r>
              <a:rPr lang="en-US" altLang="ko-KR" dirty="0" err="1">
                <a:latin typeface="+mj-ea"/>
                <a:ea typeface="+mj-ea"/>
                <a:cs typeface="Times New Roman" pitchFamily="18" charset="0"/>
              </a:rPr>
              <a:t>Altenkirch</a:t>
            </a:r>
            <a:r>
              <a:rPr lang="en-US" altLang="ko-KR" dirty="0">
                <a:latin typeface="+mj-ea"/>
                <a:ea typeface="+mj-ea"/>
              </a:rPr>
              <a:t>,</a:t>
            </a:r>
            <a:r>
              <a:rPr lang="en-US" altLang="ko-KR" dirty="0">
                <a:latin typeface="+mj-ea"/>
                <a:ea typeface="+mj-ea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German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ko-KR" altLang="en-US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+mj-ea"/>
                <a:ea typeface="+mj-ea"/>
              </a:rPr>
              <a:t>1920’ – patent for </a:t>
            </a:r>
            <a:r>
              <a:rPr lang="en-US" altLang="ko-KR" dirty="0">
                <a:latin typeface="+mj-ea"/>
              </a:rPr>
              <a:t>absorption refrigerating system </a:t>
            </a:r>
            <a:r>
              <a:rPr lang="en-US" altLang="ko-KR" dirty="0" smtClean="0">
                <a:latin typeface="+mj-ea"/>
              </a:rPr>
              <a:t>without circulation pump by introducing hydrogen by </a:t>
            </a:r>
            <a:r>
              <a:rPr lang="en-US" altLang="ko-KR" dirty="0">
                <a:latin typeface="+mj-ea"/>
                <a:cs typeface="Times New Roman" pitchFamily="18" charset="0"/>
              </a:rPr>
              <a:t>G. </a:t>
            </a:r>
            <a:r>
              <a:rPr lang="en-US" altLang="ko-KR" dirty="0" err="1" smtClean="0">
                <a:latin typeface="+mj-ea"/>
                <a:cs typeface="Times New Roman" pitchFamily="18" charset="0"/>
              </a:rPr>
              <a:t>Munters</a:t>
            </a:r>
            <a:r>
              <a:rPr lang="ko-KR" altLang="en-US" dirty="0" smtClean="0">
                <a:latin typeface="+mj-ea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+mj-ea"/>
                <a:cs typeface="Times New Roman" pitchFamily="18" charset="0"/>
              </a:rPr>
              <a:t>and B</a:t>
            </a:r>
            <a:r>
              <a:rPr lang="en-US" altLang="ko-KR" dirty="0">
                <a:latin typeface="+mj-ea"/>
                <a:cs typeface="Times New Roman" pitchFamily="18" charset="0"/>
              </a:rPr>
              <a:t>. </a:t>
            </a:r>
            <a:r>
              <a:rPr lang="en-US" altLang="ko-KR" dirty="0" err="1" smtClean="0">
                <a:latin typeface="+mj-ea"/>
                <a:cs typeface="Times New Roman" pitchFamily="18" charset="0"/>
              </a:rPr>
              <a:t>Conplaten</a:t>
            </a:r>
            <a:r>
              <a:rPr lang="en-US" altLang="ko-KR" dirty="0" smtClean="0">
                <a:latin typeface="+mj-ea"/>
                <a:cs typeface="Times New Roman" pitchFamily="18" charset="0"/>
              </a:rPr>
              <a:t>, Switzerland.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Early 1940’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– </a:t>
            </a:r>
            <a:r>
              <a:rPr lang="en-US" altLang="ko-KR" dirty="0" smtClean="0">
                <a:latin typeface="+mj-ea"/>
                <a:cs typeface="Times New Roman" pitchFamily="18" charset="0"/>
              </a:rPr>
              <a:t>Develop  H</a:t>
            </a:r>
            <a:r>
              <a:rPr lang="en-US" altLang="ko-KR" baseline="-25000" dirty="0" smtClean="0">
                <a:latin typeface="+mj-ea"/>
                <a:cs typeface="Times New Roman" pitchFamily="18" charset="0"/>
              </a:rPr>
              <a:t>2</a:t>
            </a:r>
            <a:r>
              <a:rPr lang="en-US" altLang="ko-KR" dirty="0" smtClean="0">
                <a:latin typeface="+mj-ea"/>
                <a:cs typeface="Times New Roman" pitchFamily="18" charset="0"/>
              </a:rPr>
              <a:t>O/</a:t>
            </a:r>
            <a:r>
              <a:rPr lang="en-US" altLang="ko-KR" dirty="0" err="1" smtClean="0">
                <a:latin typeface="+mj-ea"/>
                <a:cs typeface="Times New Roman" pitchFamily="18" charset="0"/>
              </a:rPr>
              <a:t>LiBr</a:t>
            </a:r>
            <a:r>
              <a:rPr lang="en-US" altLang="ko-KR" dirty="0" smtClean="0">
                <a:latin typeface="+mj-ea"/>
                <a:cs typeface="Times New Roman" pitchFamily="18" charset="0"/>
              </a:rPr>
              <a:t>  system by </a:t>
            </a: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W.H</a:t>
            </a:r>
            <a:r>
              <a:rPr lang="en-US" altLang="ko-KR" dirty="0">
                <a:latin typeface="+mj-ea"/>
                <a:ea typeface="+mj-ea"/>
                <a:cs typeface="Times New Roman" pitchFamily="18" charset="0"/>
              </a:rPr>
              <a:t>. </a:t>
            </a: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Carrier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+mj-ea"/>
                <a:ea typeface="+mj-ea"/>
              </a:rPr>
              <a:t>1955’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– 550 </a:t>
            </a:r>
            <a:r>
              <a:rPr lang="en-US" altLang="ko-KR" dirty="0" smtClean="0">
                <a:latin typeface="+mj-ea"/>
                <a:ea typeface="+mj-ea"/>
              </a:rPr>
              <a:t>USRT,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H</a:t>
            </a:r>
            <a:r>
              <a:rPr lang="en-US" altLang="ko-KR" baseline="-25000" dirty="0" smtClean="0">
                <a:latin typeface="+mj-ea"/>
                <a:ea typeface="+mj-ea"/>
                <a:cs typeface="Times New Roman" pitchFamily="18" charset="0"/>
              </a:rPr>
              <a:t>2</a:t>
            </a: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O/</a:t>
            </a:r>
            <a:r>
              <a:rPr lang="en-US" altLang="ko-KR" dirty="0" err="1" smtClean="0">
                <a:latin typeface="+mj-ea"/>
                <a:ea typeface="+mj-ea"/>
                <a:cs typeface="Times New Roman" pitchFamily="18" charset="0"/>
              </a:rPr>
              <a:t>LiBr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system</a:t>
            </a:r>
            <a:endParaRPr lang="ko-KR" altLang="en-US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+mj-ea"/>
                <a:ea typeface="+mj-ea"/>
              </a:rPr>
              <a:t>1960’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– 660 </a:t>
            </a:r>
            <a:r>
              <a:rPr lang="en-US" altLang="ko-KR" dirty="0" smtClean="0">
                <a:latin typeface="+mj-ea"/>
                <a:ea typeface="+mj-ea"/>
              </a:rPr>
              <a:t>USRT,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H</a:t>
            </a:r>
            <a:r>
              <a:rPr lang="en-US" altLang="ko-KR" baseline="-25000" dirty="0" smtClean="0">
                <a:latin typeface="+mj-ea"/>
                <a:ea typeface="+mj-ea"/>
                <a:cs typeface="Times New Roman" pitchFamily="18" charset="0"/>
              </a:rPr>
              <a:t>2</a:t>
            </a:r>
            <a:r>
              <a:rPr lang="en-US" altLang="ko-KR" dirty="0" smtClean="0">
                <a:latin typeface="+mj-ea"/>
                <a:ea typeface="+mj-ea"/>
                <a:cs typeface="Times New Roman" pitchFamily="18" charset="0"/>
              </a:rPr>
              <a:t>O/</a:t>
            </a:r>
            <a:r>
              <a:rPr lang="en-US" altLang="ko-KR" dirty="0" err="1" smtClean="0">
                <a:latin typeface="+mj-ea"/>
                <a:ea typeface="+mj-ea"/>
                <a:cs typeface="Times New Roman" pitchFamily="18" charset="0"/>
              </a:rPr>
              <a:t>LiBr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system</a:t>
            </a:r>
            <a:endParaRPr lang="ko-KR" altLang="en-US" dirty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+mj-ea"/>
                <a:ea typeface="+mj-ea"/>
              </a:rPr>
              <a:t>1968’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>
                <a:latin typeface="+mj-ea"/>
                <a:ea typeface="+mj-ea"/>
              </a:rPr>
              <a:t>– </a:t>
            </a:r>
            <a:r>
              <a:rPr lang="en-US" altLang="ko-KR" dirty="0" smtClean="0">
                <a:latin typeface="+mj-ea"/>
                <a:ea typeface="+mj-ea"/>
              </a:rPr>
              <a:t>Develop </a:t>
            </a:r>
            <a:r>
              <a:rPr lang="en-US" altLang="ko-KR" dirty="0" smtClean="0">
                <a:latin typeface="+mj-ea"/>
                <a:cs typeface="Times New Roman" pitchFamily="18" charset="0"/>
              </a:rPr>
              <a:t>direct heating type, double effect absorption refrigerating 	machine,</a:t>
            </a:r>
            <a:r>
              <a:rPr lang="en-US" altLang="ko-KR" dirty="0" smtClean="0">
                <a:latin typeface="+mj-ea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+mj-ea"/>
                <a:cs typeface="Times New Roman" pitchFamily="18" charset="0"/>
              </a:rPr>
              <a:t>Japan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+mj-ea"/>
                <a:ea typeface="+mj-ea"/>
              </a:rPr>
              <a:t>In Korea, we produce </a:t>
            </a:r>
            <a:r>
              <a:rPr lang="en-US" altLang="ko-KR" dirty="0">
                <a:latin typeface="+mj-ea"/>
              </a:rPr>
              <a:t>absorption refrigerating system </a:t>
            </a:r>
            <a:r>
              <a:rPr lang="en-US" altLang="ko-KR" dirty="0" smtClean="0">
                <a:latin typeface="+mj-ea"/>
              </a:rPr>
              <a:t>after 1984’.</a:t>
            </a:r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2400" dirty="0" smtClean="0"/>
              <a:t>History of absorption refrigerating machine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3"/>
          <p:cNvSpPr txBox="1">
            <a:spLocks noChangeArrowheads="1"/>
          </p:cNvSpPr>
          <p:nvPr/>
        </p:nvSpPr>
        <p:spPr bwMode="auto">
          <a:xfrm>
            <a:off x="211138" y="1819275"/>
            <a:ext cx="74803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spcBef>
                <a:spcPct val="50000"/>
              </a:spcBef>
            </a:pPr>
            <a:r>
              <a:rPr lang="en-US" altLang="ko-KR" b="1" dirty="0"/>
              <a:t>Absorption cycle with heat exchanger</a:t>
            </a:r>
            <a:endParaRPr lang="en-US" altLang="ko-KR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7363" y="2559050"/>
            <a:ext cx="5113337" cy="3335338"/>
            <a:chOff x="379" y="1381"/>
            <a:chExt cx="4698" cy="2677"/>
          </a:xfrm>
        </p:grpSpPr>
        <p:sp>
          <p:nvSpPr>
            <p:cNvPr id="14361" name="Rectangle 5"/>
            <p:cNvSpPr>
              <a:spLocks noChangeArrowheads="1"/>
            </p:cNvSpPr>
            <p:nvPr/>
          </p:nvSpPr>
          <p:spPr bwMode="auto">
            <a:xfrm>
              <a:off x="828" y="1720"/>
              <a:ext cx="1181" cy="195"/>
            </a:xfrm>
            <a:prstGeom prst="rect">
              <a:avLst/>
            </a:prstGeom>
            <a:solidFill>
              <a:srgbClr val="FFD0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/>
                <a:t>Condenser</a:t>
              </a:r>
            </a:p>
          </p:txBody>
        </p:sp>
        <p:sp>
          <p:nvSpPr>
            <p:cNvPr id="14362" name="Rectangle 6"/>
            <p:cNvSpPr>
              <a:spLocks noChangeArrowheads="1"/>
            </p:cNvSpPr>
            <p:nvPr/>
          </p:nvSpPr>
          <p:spPr bwMode="auto">
            <a:xfrm>
              <a:off x="1022" y="3463"/>
              <a:ext cx="1181" cy="195"/>
            </a:xfrm>
            <a:prstGeom prst="rect">
              <a:avLst/>
            </a:prstGeom>
            <a:solidFill>
              <a:srgbClr val="FFD0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/>
                <a:t>Evaporator</a:t>
              </a:r>
            </a:p>
          </p:txBody>
        </p:sp>
        <p:sp>
          <p:nvSpPr>
            <p:cNvPr id="14363" name="Rectangle 7"/>
            <p:cNvSpPr>
              <a:spLocks noChangeArrowheads="1"/>
            </p:cNvSpPr>
            <p:nvPr/>
          </p:nvSpPr>
          <p:spPr bwMode="auto">
            <a:xfrm>
              <a:off x="2669" y="1720"/>
              <a:ext cx="1181" cy="195"/>
            </a:xfrm>
            <a:prstGeom prst="rect">
              <a:avLst/>
            </a:prstGeom>
            <a:solidFill>
              <a:srgbClr val="FF654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/>
                <a:t>Generator</a:t>
              </a:r>
            </a:p>
          </p:txBody>
        </p:sp>
        <p:sp>
          <p:nvSpPr>
            <p:cNvPr id="14364" name="Rectangle 8"/>
            <p:cNvSpPr>
              <a:spLocks noChangeArrowheads="1"/>
            </p:cNvSpPr>
            <p:nvPr/>
          </p:nvSpPr>
          <p:spPr bwMode="auto">
            <a:xfrm>
              <a:off x="2669" y="3463"/>
              <a:ext cx="1181" cy="195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sz="1600"/>
                <a:t>Absorber</a:t>
              </a:r>
            </a:p>
          </p:txBody>
        </p:sp>
        <p:sp>
          <p:nvSpPr>
            <p:cNvPr id="14365" name="AutoShape 9"/>
            <p:cNvSpPr>
              <a:spLocks noChangeArrowheads="1"/>
            </p:cNvSpPr>
            <p:nvPr/>
          </p:nvSpPr>
          <p:spPr bwMode="auto">
            <a:xfrm rot="5400000">
              <a:off x="546" y="3483"/>
              <a:ext cx="127" cy="156"/>
            </a:xfrm>
            <a:prstGeom prst="flowChartCollat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253" y="3377"/>
              <a:ext cx="496" cy="366"/>
              <a:chOff x="4577" y="3110"/>
              <a:chExt cx="496" cy="366"/>
            </a:xfrm>
          </p:grpSpPr>
          <p:sp>
            <p:nvSpPr>
              <p:cNvPr id="14398" name="Oval 11"/>
              <p:cNvSpPr>
                <a:spLocks noChangeAspect="1" noChangeArrowheads="1"/>
              </p:cNvSpPr>
              <p:nvPr/>
            </p:nvSpPr>
            <p:spPr bwMode="auto">
              <a:xfrm>
                <a:off x="4577" y="3110"/>
                <a:ext cx="365" cy="36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399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4771" y="3110"/>
                <a:ext cx="302" cy="1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400" name="Oval 13"/>
              <p:cNvSpPr>
                <a:spLocks noChangeAspect="1" noChangeArrowheads="1"/>
              </p:cNvSpPr>
              <p:nvPr/>
            </p:nvSpPr>
            <p:spPr bwMode="auto">
              <a:xfrm>
                <a:off x="4682" y="3216"/>
                <a:ext cx="154" cy="15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401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4760" y="3115"/>
                <a:ext cx="45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4402" name="Rectangle 15"/>
              <p:cNvSpPr>
                <a:spLocks noChangeAspect="1" noChangeArrowheads="1"/>
              </p:cNvSpPr>
              <p:nvPr/>
            </p:nvSpPr>
            <p:spPr bwMode="auto">
              <a:xfrm rot="-5400000">
                <a:off x="4868" y="3207"/>
                <a:ext cx="45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4367" name="Rectangle 16"/>
            <p:cNvSpPr>
              <a:spLocks noChangeArrowheads="1"/>
            </p:cNvSpPr>
            <p:nvPr/>
          </p:nvSpPr>
          <p:spPr bwMode="auto">
            <a:xfrm>
              <a:off x="4613" y="2316"/>
              <a:ext cx="464" cy="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368" name="Line 17"/>
            <p:cNvSpPr>
              <a:spLocks noChangeShapeType="1"/>
            </p:cNvSpPr>
            <p:nvPr/>
          </p:nvSpPr>
          <p:spPr bwMode="auto">
            <a:xfrm>
              <a:off x="4646" y="2361"/>
              <a:ext cx="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69" name="Line 18"/>
            <p:cNvSpPr>
              <a:spLocks noChangeShapeType="1"/>
            </p:cNvSpPr>
            <p:nvPr/>
          </p:nvSpPr>
          <p:spPr bwMode="auto">
            <a:xfrm flipH="1">
              <a:off x="4669" y="2364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0" name="Line 19"/>
            <p:cNvSpPr>
              <a:spLocks noChangeShapeType="1"/>
            </p:cNvSpPr>
            <p:nvPr/>
          </p:nvSpPr>
          <p:spPr bwMode="auto">
            <a:xfrm flipH="1" flipV="1">
              <a:off x="4667" y="2460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1" name="Line 20"/>
            <p:cNvSpPr>
              <a:spLocks noChangeShapeType="1"/>
            </p:cNvSpPr>
            <p:nvPr/>
          </p:nvSpPr>
          <p:spPr bwMode="auto">
            <a:xfrm flipH="1">
              <a:off x="4660" y="2553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2" name="Line 21"/>
            <p:cNvSpPr>
              <a:spLocks noChangeShapeType="1"/>
            </p:cNvSpPr>
            <p:nvPr/>
          </p:nvSpPr>
          <p:spPr bwMode="auto">
            <a:xfrm flipH="1" flipV="1">
              <a:off x="4663" y="2646"/>
              <a:ext cx="348" cy="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3" name="Line 22"/>
            <p:cNvSpPr>
              <a:spLocks noChangeShapeType="1"/>
            </p:cNvSpPr>
            <p:nvPr/>
          </p:nvSpPr>
          <p:spPr bwMode="auto">
            <a:xfrm>
              <a:off x="4646" y="2742"/>
              <a:ext cx="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74" name="AutoShape 23"/>
            <p:cNvSpPr>
              <a:spLocks noChangeArrowheads="1"/>
            </p:cNvSpPr>
            <p:nvPr/>
          </p:nvSpPr>
          <p:spPr bwMode="auto">
            <a:xfrm>
              <a:off x="3196" y="2940"/>
              <a:ext cx="135" cy="156"/>
            </a:xfrm>
            <a:prstGeom prst="flowChartCollat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14375" name="AutoShape 24"/>
            <p:cNvCxnSpPr>
              <a:cxnSpLocks noChangeShapeType="1"/>
              <a:stCxn id="14361" idx="1"/>
              <a:endCxn id="14365" idx="2"/>
            </p:cNvCxnSpPr>
            <p:nvPr/>
          </p:nvCxnSpPr>
          <p:spPr bwMode="auto">
            <a:xfrm rot="10800000" flipV="1">
              <a:off x="532" y="1818"/>
              <a:ext cx="296" cy="1742"/>
            </a:xfrm>
            <a:prstGeom prst="bentConnector3">
              <a:avLst>
                <a:gd name="adj1" fmla="val 14864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4376" name="AutoShape 25"/>
            <p:cNvCxnSpPr>
              <a:cxnSpLocks noChangeShapeType="1"/>
              <a:stCxn id="14365" idx="0"/>
              <a:endCxn id="14362" idx="1"/>
            </p:cNvCxnSpPr>
            <p:nvPr/>
          </p:nvCxnSpPr>
          <p:spPr bwMode="auto">
            <a:xfrm>
              <a:off x="688" y="3560"/>
              <a:ext cx="334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4377" name="AutoShape 26"/>
            <p:cNvCxnSpPr>
              <a:cxnSpLocks noChangeShapeType="1"/>
              <a:stCxn id="14362" idx="3"/>
              <a:endCxn id="14364" idx="1"/>
            </p:cNvCxnSpPr>
            <p:nvPr/>
          </p:nvCxnSpPr>
          <p:spPr bwMode="auto">
            <a:xfrm>
              <a:off x="2203" y="3561"/>
              <a:ext cx="46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78" name="AutoShape 27"/>
            <p:cNvCxnSpPr>
              <a:cxnSpLocks noChangeShapeType="1"/>
              <a:stCxn id="14364" idx="3"/>
              <a:endCxn id="14400" idx="2"/>
            </p:cNvCxnSpPr>
            <p:nvPr/>
          </p:nvCxnSpPr>
          <p:spPr bwMode="auto">
            <a:xfrm flipV="1">
              <a:off x="3850" y="3560"/>
              <a:ext cx="508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4379" name="AutoShape 28"/>
            <p:cNvCxnSpPr>
              <a:cxnSpLocks noChangeShapeType="1"/>
              <a:stCxn id="14399" idx="3"/>
              <a:endCxn id="14367" idx="2"/>
            </p:cNvCxnSpPr>
            <p:nvPr/>
          </p:nvCxnSpPr>
          <p:spPr bwMode="auto">
            <a:xfrm flipV="1">
              <a:off x="4749" y="2787"/>
              <a:ext cx="96" cy="672"/>
            </a:xfrm>
            <a:prstGeom prst="bentConnector2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4380" name="AutoShape 29"/>
            <p:cNvCxnSpPr>
              <a:cxnSpLocks noChangeShapeType="1"/>
              <a:stCxn id="14363" idx="3"/>
              <a:endCxn id="14367" idx="0"/>
            </p:cNvCxnSpPr>
            <p:nvPr/>
          </p:nvCxnSpPr>
          <p:spPr bwMode="auto">
            <a:xfrm>
              <a:off x="3850" y="1818"/>
              <a:ext cx="995" cy="498"/>
            </a:xfrm>
            <a:prstGeom prst="bentConnector2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4381" name="AutoShape 30"/>
            <p:cNvCxnSpPr>
              <a:cxnSpLocks noChangeShapeType="1"/>
              <a:stCxn id="14361" idx="3"/>
              <a:endCxn id="14363" idx="1"/>
            </p:cNvCxnSpPr>
            <p:nvPr/>
          </p:nvCxnSpPr>
          <p:spPr bwMode="auto">
            <a:xfrm>
              <a:off x="2009" y="1818"/>
              <a:ext cx="66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82" name="AutoShape 31"/>
            <p:cNvCxnSpPr>
              <a:cxnSpLocks noChangeShapeType="1"/>
              <a:stCxn id="14368" idx="0"/>
              <a:endCxn id="14363" idx="2"/>
            </p:cNvCxnSpPr>
            <p:nvPr/>
          </p:nvCxnSpPr>
          <p:spPr bwMode="auto">
            <a:xfrm rot="5400000" flipH="1">
              <a:off x="3734" y="1441"/>
              <a:ext cx="437" cy="1386"/>
            </a:xfrm>
            <a:prstGeom prst="bentConnector3">
              <a:avLst>
                <a:gd name="adj1" fmla="val -1833"/>
              </a:avLst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4383" name="AutoShape 32"/>
            <p:cNvCxnSpPr>
              <a:cxnSpLocks noChangeShapeType="1"/>
              <a:stCxn id="14373" idx="0"/>
              <a:endCxn id="14374" idx="0"/>
            </p:cNvCxnSpPr>
            <p:nvPr/>
          </p:nvCxnSpPr>
          <p:spPr bwMode="auto">
            <a:xfrm rot="-5400000" flipH="1" flipV="1">
              <a:off x="3851" y="2146"/>
              <a:ext cx="207" cy="1382"/>
            </a:xfrm>
            <a:prstGeom prst="bentConnector3">
              <a:avLst>
                <a:gd name="adj1" fmla="val 4829"/>
              </a:avLst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</p:spPr>
        </p:cxnSp>
        <p:cxnSp>
          <p:nvCxnSpPr>
            <p:cNvPr id="14384" name="AutoShape 33"/>
            <p:cNvCxnSpPr>
              <a:cxnSpLocks noChangeShapeType="1"/>
              <a:stCxn id="14374" idx="2"/>
              <a:endCxn id="14364" idx="0"/>
            </p:cNvCxnSpPr>
            <p:nvPr/>
          </p:nvCxnSpPr>
          <p:spPr bwMode="auto">
            <a:xfrm rot="5400000">
              <a:off x="3078" y="3278"/>
              <a:ext cx="367" cy="4"/>
            </a:xfrm>
            <a:prstGeom prst="bentConnector3">
              <a:avLst>
                <a:gd name="adj1" fmla="val 49866"/>
              </a:avLst>
            </a:prstGeom>
            <a:noFill/>
            <a:ln w="19050">
              <a:solidFill>
                <a:srgbClr val="3366FF"/>
              </a:solidFill>
              <a:miter lim="800000"/>
              <a:headEnd/>
              <a:tailEnd/>
            </a:ln>
          </p:spPr>
        </p:cxnSp>
        <p:sp>
          <p:nvSpPr>
            <p:cNvPr id="14385" name="Line 34"/>
            <p:cNvSpPr>
              <a:spLocks noChangeShapeType="1"/>
            </p:cNvSpPr>
            <p:nvPr/>
          </p:nvSpPr>
          <p:spPr bwMode="auto">
            <a:xfrm rot="5400000">
              <a:off x="348" y="2730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86" name="Line 35"/>
            <p:cNvSpPr>
              <a:spLocks noChangeShapeType="1"/>
            </p:cNvSpPr>
            <p:nvPr/>
          </p:nvSpPr>
          <p:spPr bwMode="auto">
            <a:xfrm>
              <a:off x="2420" y="3548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87" name="Line 36"/>
            <p:cNvSpPr>
              <a:spLocks noChangeShapeType="1"/>
            </p:cNvSpPr>
            <p:nvPr/>
          </p:nvSpPr>
          <p:spPr bwMode="auto">
            <a:xfrm>
              <a:off x="4081" y="3548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88" name="Line 37"/>
            <p:cNvSpPr>
              <a:spLocks noChangeShapeType="1"/>
            </p:cNvSpPr>
            <p:nvPr/>
          </p:nvSpPr>
          <p:spPr bwMode="auto">
            <a:xfrm>
              <a:off x="3997" y="2354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89" name="Line 38"/>
            <p:cNvSpPr>
              <a:spLocks noChangeShapeType="1"/>
            </p:cNvSpPr>
            <p:nvPr/>
          </p:nvSpPr>
          <p:spPr bwMode="auto">
            <a:xfrm flipH="1">
              <a:off x="2241" y="1808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90" name="Line 39"/>
            <p:cNvSpPr>
              <a:spLocks noChangeShapeType="1"/>
            </p:cNvSpPr>
            <p:nvPr/>
          </p:nvSpPr>
          <p:spPr bwMode="auto">
            <a:xfrm flipH="1">
              <a:off x="4298" y="1808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91" name="Line 40"/>
            <p:cNvSpPr>
              <a:spLocks noChangeShapeType="1"/>
            </p:cNvSpPr>
            <p:nvPr/>
          </p:nvSpPr>
          <p:spPr bwMode="auto">
            <a:xfrm flipH="1">
              <a:off x="4077" y="2736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92" name="Line 41"/>
            <p:cNvSpPr>
              <a:spLocks noChangeShapeType="1"/>
            </p:cNvSpPr>
            <p:nvPr/>
          </p:nvSpPr>
          <p:spPr bwMode="auto">
            <a:xfrm rot="5400000" flipH="1">
              <a:off x="4814" y="3102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393" name="AutoShape 42"/>
            <p:cNvSpPr>
              <a:spLocks noChangeArrowheads="1"/>
            </p:cNvSpPr>
            <p:nvPr/>
          </p:nvSpPr>
          <p:spPr bwMode="auto">
            <a:xfrm>
              <a:off x="1424" y="3692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FFD0C5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4394" name="AutoShape 43"/>
            <p:cNvSpPr>
              <a:spLocks noChangeArrowheads="1"/>
            </p:cNvSpPr>
            <p:nvPr/>
          </p:nvSpPr>
          <p:spPr bwMode="auto">
            <a:xfrm>
              <a:off x="1280" y="1381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FFD0C5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4395" name="AutoShape 44"/>
            <p:cNvSpPr>
              <a:spLocks noChangeArrowheads="1"/>
            </p:cNvSpPr>
            <p:nvPr/>
          </p:nvSpPr>
          <p:spPr bwMode="auto">
            <a:xfrm flipV="1">
              <a:off x="3066" y="3684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FFD0C5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4396" name="AutoShape 45"/>
            <p:cNvSpPr>
              <a:spLocks noChangeArrowheads="1"/>
            </p:cNvSpPr>
            <p:nvPr/>
          </p:nvSpPr>
          <p:spPr bwMode="auto">
            <a:xfrm>
              <a:off x="2833" y="1938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FFD0C5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14397" name="AutoShape 46"/>
            <p:cNvSpPr>
              <a:spLocks noChangeArrowheads="1"/>
            </p:cNvSpPr>
            <p:nvPr/>
          </p:nvSpPr>
          <p:spPr bwMode="auto">
            <a:xfrm>
              <a:off x="4468" y="3715"/>
              <a:ext cx="232" cy="321"/>
            </a:xfrm>
            <a:prstGeom prst="upArrow">
              <a:avLst>
                <a:gd name="adj1" fmla="val 50000"/>
                <a:gd name="adj2" fmla="val 60348"/>
              </a:avLst>
            </a:prstGeom>
            <a:solidFill>
              <a:srgbClr val="6699FF"/>
            </a:soli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graphicFrame>
          <p:nvGraphicFramePr>
            <p:cNvPr id="14338" name="Object 47"/>
            <p:cNvGraphicFramePr>
              <a:graphicFrameLocks noChangeAspect="1"/>
            </p:cNvGraphicFramePr>
            <p:nvPr/>
          </p:nvGraphicFramePr>
          <p:xfrm>
            <a:off x="1661" y="3842"/>
            <a:ext cx="20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34" name="Equation" r:id="rId3" imgW="215640" imgH="228600" progId="Equation.DSMT4">
                    <p:embed/>
                  </p:oleObj>
                </mc:Choice>
                <mc:Fallback>
                  <p:oleObj name="Equation" r:id="rId3" imgW="215640" imgH="22860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1" y="3842"/>
                          <a:ext cx="20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9" name="Object 48"/>
            <p:cNvGraphicFramePr>
              <a:graphicFrameLocks noChangeAspect="1"/>
            </p:cNvGraphicFramePr>
            <p:nvPr/>
          </p:nvGraphicFramePr>
          <p:xfrm>
            <a:off x="1539" y="1437"/>
            <a:ext cx="20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35" name="Equation" r:id="rId5" imgW="215640" imgH="241200" progId="Equation.DSMT4">
                    <p:embed/>
                  </p:oleObj>
                </mc:Choice>
                <mc:Fallback>
                  <p:oleObj name="Equation" r:id="rId5" imgW="215640" imgH="24120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9" y="1437"/>
                          <a:ext cx="204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0" name="Object 49"/>
            <p:cNvGraphicFramePr>
              <a:graphicFrameLocks noChangeAspect="1"/>
            </p:cNvGraphicFramePr>
            <p:nvPr/>
          </p:nvGraphicFramePr>
          <p:xfrm>
            <a:off x="2847" y="2259"/>
            <a:ext cx="204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36" name="Equation" r:id="rId7" imgW="215640" imgH="241200" progId="Equation.DSMT4">
                    <p:embed/>
                  </p:oleObj>
                </mc:Choice>
                <mc:Fallback>
                  <p:oleObj name="Equation" r:id="rId7" imgW="215640" imgH="2412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" y="2259"/>
                          <a:ext cx="204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1" name="Object 50"/>
            <p:cNvGraphicFramePr>
              <a:graphicFrameLocks noChangeAspect="1"/>
            </p:cNvGraphicFramePr>
            <p:nvPr/>
          </p:nvGraphicFramePr>
          <p:xfrm>
            <a:off x="4705" y="3842"/>
            <a:ext cx="20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37" name="Equation" r:id="rId9" imgW="215640" imgH="228600" progId="Equation.DSMT4">
                    <p:embed/>
                  </p:oleObj>
                </mc:Choice>
                <mc:Fallback>
                  <p:oleObj name="Equation" r:id="rId9" imgW="215640" imgH="22860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5" y="3842"/>
                          <a:ext cx="20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42" name="Object 51"/>
            <p:cNvGraphicFramePr>
              <a:graphicFrameLocks noChangeAspect="1"/>
            </p:cNvGraphicFramePr>
            <p:nvPr/>
          </p:nvGraphicFramePr>
          <p:xfrm>
            <a:off x="3320" y="3842"/>
            <a:ext cx="192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38" name="Equation" r:id="rId11" imgW="203040" imgH="228600" progId="Equation.DSMT4">
                    <p:embed/>
                  </p:oleObj>
                </mc:Choice>
                <mc:Fallback>
                  <p:oleObj name="Equation" r:id="rId11" imgW="203040" imgH="228600" progId="Equation.DSMT4">
                    <p:embed/>
                    <p:pic>
                      <p:nvPicPr>
                        <p:cNvPr id="0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0" y="3842"/>
                          <a:ext cx="192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500438" y="3184525"/>
            <a:ext cx="1008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water</a:t>
            </a:r>
            <a:br>
              <a:rPr lang="en-US" altLang="ko-KR" sz="1600"/>
            </a:br>
            <a:r>
              <a:rPr lang="en-US" altLang="ko-KR" sz="1600"/>
              <a:t>vapor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6796088" y="4502150"/>
            <a:ext cx="1349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LiBr-water</a:t>
            </a:r>
            <a:br>
              <a:rPr lang="en-US" altLang="ko-KR" sz="1600"/>
            </a:br>
            <a:r>
              <a:rPr lang="en-US" altLang="ko-KR" sz="1600"/>
              <a:t>solution</a:t>
            </a:r>
          </a:p>
        </p:txBody>
      </p:sp>
      <p:sp>
        <p:nvSpPr>
          <p:cNvPr id="14348" name="Text Box 54"/>
          <p:cNvSpPr txBox="1">
            <a:spLocks noChangeArrowheads="1"/>
          </p:cNvSpPr>
          <p:nvPr/>
        </p:nvSpPr>
        <p:spPr bwMode="auto">
          <a:xfrm>
            <a:off x="4992688" y="329406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100℃</a:t>
            </a:r>
          </a:p>
        </p:txBody>
      </p:sp>
      <p:sp>
        <p:nvSpPr>
          <p:cNvPr id="14349" name="Text Box 55"/>
          <p:cNvSpPr txBox="1">
            <a:spLocks noChangeArrowheads="1"/>
          </p:cNvSpPr>
          <p:nvPr/>
        </p:nvSpPr>
        <p:spPr bwMode="auto">
          <a:xfrm>
            <a:off x="2470150" y="3321050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40℃</a:t>
            </a:r>
          </a:p>
        </p:txBody>
      </p:sp>
      <p:sp>
        <p:nvSpPr>
          <p:cNvPr id="14350" name="Text Box 56"/>
          <p:cNvSpPr txBox="1">
            <a:spLocks noChangeArrowheads="1"/>
          </p:cNvSpPr>
          <p:nvPr/>
        </p:nvSpPr>
        <p:spPr bwMode="auto">
          <a:xfrm>
            <a:off x="3114675" y="5408613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10℃</a:t>
            </a:r>
          </a:p>
        </p:txBody>
      </p:sp>
      <p:sp>
        <p:nvSpPr>
          <p:cNvPr id="14351" name="Text Box 57"/>
          <p:cNvSpPr txBox="1">
            <a:spLocks noChangeArrowheads="1"/>
          </p:cNvSpPr>
          <p:nvPr/>
        </p:nvSpPr>
        <p:spPr bwMode="auto">
          <a:xfrm>
            <a:off x="4949825" y="5386388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30℃</a:t>
            </a:r>
          </a:p>
        </p:txBody>
      </p:sp>
      <p:sp>
        <p:nvSpPr>
          <p:cNvPr id="14352" name="Rectangle 58"/>
          <p:cNvSpPr>
            <a:spLocks noChangeArrowheads="1"/>
          </p:cNvSpPr>
          <p:nvPr/>
        </p:nvSpPr>
        <p:spPr bwMode="auto">
          <a:xfrm>
            <a:off x="6677025" y="5106988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①</a:t>
            </a:r>
          </a:p>
        </p:txBody>
      </p:sp>
      <p:sp>
        <p:nvSpPr>
          <p:cNvPr id="14353" name="Rectangle 59"/>
          <p:cNvSpPr>
            <a:spLocks noChangeArrowheads="1"/>
          </p:cNvSpPr>
          <p:nvPr/>
        </p:nvSpPr>
        <p:spPr bwMode="auto">
          <a:xfrm>
            <a:off x="6677025" y="3316288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②</a:t>
            </a:r>
          </a:p>
        </p:txBody>
      </p:sp>
      <p:sp>
        <p:nvSpPr>
          <p:cNvPr id="14354" name="Rectangle 60"/>
          <p:cNvSpPr>
            <a:spLocks noChangeArrowheads="1"/>
          </p:cNvSpPr>
          <p:nvPr/>
        </p:nvSpPr>
        <p:spPr bwMode="auto">
          <a:xfrm>
            <a:off x="5848350" y="3429000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③</a:t>
            </a:r>
          </a:p>
        </p:txBody>
      </p:sp>
      <p:sp>
        <p:nvSpPr>
          <p:cNvPr id="14355" name="Rectangle 61"/>
          <p:cNvSpPr>
            <a:spLocks noChangeArrowheads="1"/>
          </p:cNvSpPr>
          <p:nvPr/>
        </p:nvSpPr>
        <p:spPr bwMode="auto">
          <a:xfrm>
            <a:off x="5819775" y="3903663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④</a:t>
            </a:r>
          </a:p>
        </p:txBody>
      </p:sp>
      <p:sp>
        <p:nvSpPr>
          <p:cNvPr id="14356" name="Rectangle 62"/>
          <p:cNvSpPr>
            <a:spLocks noChangeArrowheads="1"/>
          </p:cNvSpPr>
          <p:nvPr/>
        </p:nvSpPr>
        <p:spPr bwMode="auto">
          <a:xfrm>
            <a:off x="3784600" y="2744788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⑤</a:t>
            </a:r>
          </a:p>
        </p:txBody>
      </p:sp>
      <p:sp>
        <p:nvSpPr>
          <p:cNvPr id="14357" name="Rectangle 63"/>
          <p:cNvSpPr>
            <a:spLocks noChangeArrowheads="1"/>
          </p:cNvSpPr>
          <p:nvPr/>
        </p:nvSpPr>
        <p:spPr bwMode="auto">
          <a:xfrm>
            <a:off x="1757363" y="3567113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⑥</a:t>
            </a:r>
          </a:p>
        </p:txBody>
      </p:sp>
      <p:sp>
        <p:nvSpPr>
          <p:cNvPr id="14358" name="Rectangle 64"/>
          <p:cNvSpPr>
            <a:spLocks noChangeArrowheads="1"/>
          </p:cNvSpPr>
          <p:nvPr/>
        </p:nvSpPr>
        <p:spPr bwMode="auto">
          <a:xfrm>
            <a:off x="3784600" y="4859338"/>
            <a:ext cx="3873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⑦</a:t>
            </a:r>
          </a:p>
        </p:txBody>
      </p:sp>
      <p:sp>
        <p:nvSpPr>
          <p:cNvPr id="14359" name="Text Box 65"/>
          <p:cNvSpPr txBox="1">
            <a:spLocks noChangeArrowheads="1"/>
          </p:cNvSpPr>
          <p:nvPr/>
        </p:nvSpPr>
        <p:spPr bwMode="auto">
          <a:xfrm>
            <a:off x="6975475" y="3305175"/>
            <a:ext cx="100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52℃</a:t>
            </a:r>
          </a:p>
        </p:txBody>
      </p:sp>
      <p:sp>
        <p:nvSpPr>
          <p:cNvPr id="14360" name="Rectangle 66"/>
          <p:cNvSpPr>
            <a:spLocks noChangeArrowheads="1"/>
          </p:cNvSpPr>
          <p:nvPr/>
        </p:nvSpPr>
        <p:spPr bwMode="auto">
          <a:xfrm>
            <a:off x="6688138" y="5386388"/>
            <a:ext cx="146843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i="1"/>
              <a:t>w</a:t>
            </a:r>
            <a:r>
              <a:rPr lang="en-US" altLang="ko-KR" sz="1600" baseline="-25000"/>
              <a:t>1</a:t>
            </a:r>
            <a:r>
              <a:rPr lang="en-US" altLang="ko-KR" sz="1600"/>
              <a:t> = 0.6 kg/s</a:t>
            </a:r>
          </a:p>
        </p:txBody>
      </p:sp>
      <p:sp>
        <p:nvSpPr>
          <p:cNvPr id="69" name="제목 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Problems</a:t>
            </a:r>
            <a:r>
              <a:rPr lang="ko-KR" altLang="en-US" dirty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1717675" y="1706563"/>
            <a:ext cx="6308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w</a:t>
            </a:r>
            <a:r>
              <a:rPr lang="en-US" altLang="ko-KR" sz="1600" baseline="-25000"/>
              <a:t>1</a:t>
            </a:r>
            <a:r>
              <a:rPr lang="en-US" altLang="ko-KR" sz="1600"/>
              <a:t> = </a:t>
            </a:r>
            <a:r>
              <a:rPr lang="en-US" altLang="ko-KR" sz="1600" i="1"/>
              <a:t>w</a:t>
            </a:r>
            <a:r>
              <a:rPr lang="en-US" altLang="ko-KR" sz="1600" baseline="-25000"/>
              <a:t>2</a:t>
            </a:r>
            <a:r>
              <a:rPr lang="en-US" altLang="ko-KR" sz="1600"/>
              <a:t> =0.6 kg/s, </a:t>
            </a:r>
            <a:r>
              <a:rPr lang="en-US" altLang="ko-KR" sz="1600" i="1"/>
              <a:t>w</a:t>
            </a:r>
            <a:r>
              <a:rPr lang="en-US" altLang="ko-KR" sz="1600" baseline="-25000"/>
              <a:t>3</a:t>
            </a:r>
            <a:r>
              <a:rPr lang="en-US" altLang="ko-KR" sz="1600"/>
              <a:t> = </a:t>
            </a:r>
            <a:r>
              <a:rPr lang="en-US" altLang="ko-KR" sz="1600" i="1"/>
              <a:t>w</a:t>
            </a:r>
            <a:r>
              <a:rPr lang="en-US" altLang="ko-KR" sz="1600" baseline="-25000"/>
              <a:t>4</a:t>
            </a:r>
            <a:r>
              <a:rPr lang="en-US" altLang="ko-KR" sz="1600"/>
              <a:t> = 0.452 kg/s, </a:t>
            </a:r>
            <a:r>
              <a:rPr lang="en-US" altLang="ko-KR" sz="1600" i="1"/>
              <a:t>w</a:t>
            </a:r>
            <a:r>
              <a:rPr lang="en-US" altLang="ko-KR" sz="1600" baseline="-25000"/>
              <a:t>5</a:t>
            </a:r>
            <a:r>
              <a:rPr lang="en-US" altLang="ko-KR" sz="1600"/>
              <a:t> = </a:t>
            </a:r>
            <a:r>
              <a:rPr lang="en-US" altLang="ko-KR" sz="1600" i="1"/>
              <a:t>w</a:t>
            </a:r>
            <a:r>
              <a:rPr lang="en-US" altLang="ko-KR" sz="1600" baseline="-25000"/>
              <a:t>6</a:t>
            </a:r>
            <a:r>
              <a:rPr lang="en-US" altLang="ko-KR" sz="1600"/>
              <a:t> = </a:t>
            </a:r>
            <a:r>
              <a:rPr lang="en-US" altLang="ko-KR" sz="1600" i="1"/>
              <a:t>w</a:t>
            </a:r>
            <a:r>
              <a:rPr lang="en-US" altLang="ko-KR" sz="1600" baseline="-25000"/>
              <a:t>7</a:t>
            </a:r>
            <a:r>
              <a:rPr lang="en-US" altLang="ko-KR" sz="1600"/>
              <a:t> = 0.148 kg/s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1717675" y="2211388"/>
            <a:ext cx="630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x</a:t>
            </a:r>
            <a:r>
              <a:rPr lang="en-US" altLang="ko-KR" sz="1600" baseline="-25000"/>
              <a:t>1</a:t>
            </a:r>
            <a:r>
              <a:rPr lang="en-US" altLang="ko-KR" sz="1600"/>
              <a:t> = 50%, </a:t>
            </a:r>
            <a:r>
              <a:rPr lang="en-US" altLang="ko-KR" sz="1600" i="1"/>
              <a:t>x</a:t>
            </a:r>
            <a:r>
              <a:rPr lang="en-US" altLang="ko-KR" sz="1600" baseline="-25000"/>
              <a:t>2</a:t>
            </a:r>
            <a:r>
              <a:rPr lang="en-US" altLang="ko-KR" sz="1600"/>
              <a:t> = 66.4 %</a:t>
            </a: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1131888" y="2744788"/>
            <a:ext cx="2028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h</a:t>
            </a:r>
            <a:r>
              <a:rPr lang="en-US" altLang="ko-KR" sz="1600" baseline="-25000"/>
              <a:t>1</a:t>
            </a:r>
            <a:r>
              <a:rPr lang="en-US" altLang="ko-KR" sz="1600"/>
              <a:t> = -168 kJ/kg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3160713" y="2744788"/>
            <a:ext cx="184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h</a:t>
            </a:r>
            <a:r>
              <a:rPr lang="en-US" altLang="ko-KR" sz="1600" baseline="-25000"/>
              <a:t>3</a:t>
            </a:r>
            <a:r>
              <a:rPr lang="en-US" altLang="ko-KR" sz="1600"/>
              <a:t> = -52 kJ/kg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1131888" y="3314700"/>
            <a:ext cx="192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h</a:t>
            </a:r>
            <a:r>
              <a:rPr lang="en-US" altLang="ko-KR" sz="1600" i="1" baseline="-25000"/>
              <a:t>5</a:t>
            </a:r>
            <a:r>
              <a:rPr lang="en-US" altLang="ko-KR" sz="1600"/>
              <a:t> = 2676 kJ/kg</a:t>
            </a:r>
          </a:p>
        </p:txBody>
      </p:sp>
      <p:sp>
        <p:nvSpPr>
          <p:cNvPr id="15369" name="Text Box 7"/>
          <p:cNvSpPr txBox="1">
            <a:spLocks noChangeArrowheads="1"/>
          </p:cNvSpPr>
          <p:nvPr/>
        </p:nvSpPr>
        <p:spPr bwMode="auto">
          <a:xfrm>
            <a:off x="3060700" y="3314700"/>
            <a:ext cx="192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h</a:t>
            </a:r>
            <a:r>
              <a:rPr lang="en-US" altLang="ko-KR" sz="1600" i="1" baseline="-25000"/>
              <a:t>6</a:t>
            </a:r>
            <a:r>
              <a:rPr lang="en-US" altLang="ko-KR" sz="1600"/>
              <a:t> = 167.5 kJ/kg</a:t>
            </a:r>
          </a:p>
        </p:txBody>
      </p:sp>
      <p:sp>
        <p:nvSpPr>
          <p:cNvPr id="15370" name="Text Box 8"/>
          <p:cNvSpPr txBox="1">
            <a:spLocks noChangeArrowheads="1"/>
          </p:cNvSpPr>
          <p:nvPr/>
        </p:nvSpPr>
        <p:spPr bwMode="auto">
          <a:xfrm>
            <a:off x="4989513" y="3314700"/>
            <a:ext cx="192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h</a:t>
            </a:r>
            <a:r>
              <a:rPr lang="en-US" altLang="ko-KR" sz="1600" i="1" baseline="-25000"/>
              <a:t>7</a:t>
            </a:r>
            <a:r>
              <a:rPr lang="en-US" altLang="ko-KR" sz="1600"/>
              <a:t> = 2520 kJ/kg</a:t>
            </a: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1131888" y="3911600"/>
            <a:ext cx="435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h</a:t>
            </a:r>
            <a:r>
              <a:rPr lang="en-US" altLang="ko-KR" sz="1600" baseline="-25000"/>
              <a:t>2</a:t>
            </a:r>
            <a:r>
              <a:rPr lang="en-US" altLang="ko-KR" sz="1600"/>
              <a:t> = </a:t>
            </a:r>
            <a:r>
              <a:rPr lang="en-US" altLang="ko-KR" sz="1600" i="1"/>
              <a:t>h</a:t>
            </a:r>
            <a:r>
              <a:rPr lang="en-US" altLang="ko-KR" sz="1600"/>
              <a:t> at 52℃ &amp; </a:t>
            </a:r>
            <a:r>
              <a:rPr lang="en-US" altLang="ko-KR" sz="1600" i="1"/>
              <a:t>x</a:t>
            </a:r>
            <a:r>
              <a:rPr lang="en-US" altLang="ko-KR" sz="1600"/>
              <a:t> 0.5 = -120 kJ/kg</a:t>
            </a:r>
          </a:p>
        </p:txBody>
      </p:sp>
      <p:sp>
        <p:nvSpPr>
          <p:cNvPr id="15372" name="Text Box 10"/>
          <p:cNvSpPr txBox="1">
            <a:spLocks noChangeArrowheads="1"/>
          </p:cNvSpPr>
          <p:nvPr/>
        </p:nvSpPr>
        <p:spPr bwMode="auto">
          <a:xfrm>
            <a:off x="1131888" y="4494213"/>
            <a:ext cx="2824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q</a:t>
            </a:r>
            <a:r>
              <a:rPr lang="en-US" altLang="ko-KR" sz="1600" i="1" baseline="-25000"/>
              <a:t>hx</a:t>
            </a:r>
            <a:r>
              <a:rPr lang="en-US" altLang="ko-KR" sz="1600" i="1"/>
              <a:t> = w</a:t>
            </a:r>
            <a:r>
              <a:rPr lang="en-US" altLang="ko-KR" sz="1600" baseline="-25000"/>
              <a:t>1</a:t>
            </a:r>
            <a:r>
              <a:rPr lang="en-US" altLang="ko-KR" sz="1600"/>
              <a:t>(h</a:t>
            </a:r>
            <a:r>
              <a:rPr lang="en-US" altLang="ko-KR" sz="1600" baseline="-25000"/>
              <a:t>2</a:t>
            </a:r>
            <a:r>
              <a:rPr lang="en-US" altLang="ko-KR" sz="1600"/>
              <a:t>-h</a:t>
            </a:r>
            <a:r>
              <a:rPr lang="en-US" altLang="ko-KR" sz="1600" baseline="-25000"/>
              <a:t>1</a:t>
            </a:r>
            <a:r>
              <a:rPr lang="en-US" altLang="ko-KR" sz="1600"/>
              <a:t>)=28.8 kW</a:t>
            </a:r>
          </a:p>
        </p:txBody>
      </p:sp>
      <p:sp>
        <p:nvSpPr>
          <p:cNvPr id="15373" name="Text Box 11"/>
          <p:cNvSpPr txBox="1">
            <a:spLocks noChangeArrowheads="1"/>
          </p:cNvSpPr>
          <p:nvPr/>
        </p:nvSpPr>
        <p:spPr bwMode="auto">
          <a:xfrm>
            <a:off x="4333875" y="4483100"/>
            <a:ext cx="1928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i="1"/>
              <a:t>h</a:t>
            </a:r>
            <a:r>
              <a:rPr lang="en-US" altLang="ko-KR" sz="1600" i="1" baseline="-25000"/>
              <a:t>4</a:t>
            </a:r>
            <a:r>
              <a:rPr lang="en-US" altLang="ko-KR" sz="1600"/>
              <a:t> = -116 kJ/kg</a:t>
            </a:r>
          </a:p>
        </p:txBody>
      </p:sp>
      <p:graphicFrame>
        <p:nvGraphicFramePr>
          <p:cNvPr id="15362" name="Object 12"/>
          <p:cNvGraphicFramePr>
            <a:graphicFrameLocks noChangeAspect="1"/>
          </p:cNvGraphicFramePr>
          <p:nvPr/>
        </p:nvGraphicFramePr>
        <p:xfrm>
          <a:off x="1257300" y="5202238"/>
          <a:ext cx="36052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2" name="Equation" r:id="rId3" imgW="2336760" imgH="241200" progId="Equation.DSMT4">
                  <p:embed/>
                </p:oleObj>
              </mc:Choice>
              <mc:Fallback>
                <p:oleObj name="Equation" r:id="rId3" imgW="23367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202238"/>
                        <a:ext cx="36052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3"/>
          <p:cNvGraphicFramePr>
            <a:graphicFrameLocks noChangeAspect="1"/>
          </p:cNvGraphicFramePr>
          <p:nvPr/>
        </p:nvGraphicFramePr>
        <p:xfrm>
          <a:off x="5497513" y="5094288"/>
          <a:ext cx="21351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3" name="Equation" r:id="rId5" imgW="1384200" imgH="482400" progId="Equation.DSMT4">
                  <p:embed/>
                </p:oleObj>
              </mc:Choice>
              <mc:Fallback>
                <p:oleObj name="Equation" r:id="rId5" imgW="1384200" imgH="482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5094288"/>
                        <a:ext cx="2135187" cy="7429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Problems</a:t>
            </a:r>
            <a:r>
              <a:rPr lang="ko-KR" altLang="en-US" dirty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>
                <a:solidFill>
                  <a:srgbClr val="000000"/>
                </a:solidFill>
                <a:ea typeface="굴림" panose="020B0600000101010101" pitchFamily="50" charset="-127"/>
              </a:rPr>
              <a:t>Absorption refrigerating </a:t>
            </a:r>
            <a:r>
              <a:rPr lang="en-US" altLang="ko-KR" sz="2400" dirty="0" smtClean="0">
                <a:solidFill>
                  <a:srgbClr val="000000"/>
                </a:solidFill>
                <a:ea typeface="굴림" panose="020B0600000101010101" pitchFamily="50" charset="-127"/>
              </a:rPr>
              <a:t>system in # 301</a:t>
            </a:r>
            <a:endParaRPr lang="ko-KR" altLang="en-US" sz="2400" dirty="0"/>
          </a:p>
        </p:txBody>
      </p:sp>
      <p:pic>
        <p:nvPicPr>
          <p:cNvPr id="108548" name="Picture 4" descr="D:\학수\공부\환경열공학\강의 노트\흡수식냉동기 사진\CameraZOOM-20120424130458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1124744"/>
            <a:ext cx="6583680" cy="4937760"/>
          </a:xfrm>
          <a:prstGeom prst="rect">
            <a:avLst/>
          </a:prstGeom>
          <a:noFill/>
        </p:spPr>
      </p:pic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0" y="623731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 smtClean="0"/>
              <a:t>Left-side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>
                <a:solidFill>
                  <a:srgbClr val="000000"/>
                </a:solidFill>
                <a:ea typeface="굴림" panose="020B0600000101010101" pitchFamily="50" charset="-127"/>
              </a:rPr>
              <a:t>Absorption refrigerating system in # 301</a:t>
            </a:r>
            <a:endParaRPr lang="ko-KR" altLang="en-US" sz="2400" dirty="0"/>
          </a:p>
        </p:txBody>
      </p:sp>
      <p:pic>
        <p:nvPicPr>
          <p:cNvPr id="109570" name="Picture 2" descr="D:\학수\공부\환경열공학\강의 노트\흡수식냉동기 사진\CameraZOOM-20120424130526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1124744"/>
            <a:ext cx="6583680" cy="4937760"/>
          </a:xfrm>
          <a:prstGeom prst="rect">
            <a:avLst/>
          </a:prstGeom>
          <a:noFill/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623731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 smtClean="0"/>
              <a:t>Right-side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>
                <a:solidFill>
                  <a:srgbClr val="000000"/>
                </a:solidFill>
                <a:ea typeface="굴림" panose="020B0600000101010101" pitchFamily="50" charset="-127"/>
              </a:rPr>
              <a:t>Absorption refrigerating system in # 301</a:t>
            </a:r>
            <a:endParaRPr lang="ko-KR" altLang="en-US" sz="2400" dirty="0"/>
          </a:p>
        </p:txBody>
      </p:sp>
      <p:pic>
        <p:nvPicPr>
          <p:cNvPr id="110594" name="Picture 2" descr="D:\학수\공부\환경열공학\강의 노트\흡수식냉동기 사진\CameraZOOM-2012042413060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160" y="1155536"/>
            <a:ext cx="6583680" cy="4937760"/>
          </a:xfrm>
          <a:prstGeom prst="rect">
            <a:avLst/>
          </a:prstGeom>
          <a:noFill/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623731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 smtClean="0"/>
              <a:t>Upper-front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>
                <a:solidFill>
                  <a:srgbClr val="000000"/>
                </a:solidFill>
                <a:ea typeface="굴림" panose="020B0600000101010101" pitchFamily="50" charset="-127"/>
              </a:rPr>
              <a:t>Absorption refrigerating system in # 301</a:t>
            </a:r>
            <a:endParaRPr lang="ko-KR" altLang="en-US" sz="2400" dirty="0"/>
          </a:p>
        </p:txBody>
      </p:sp>
      <p:pic>
        <p:nvPicPr>
          <p:cNvPr id="111619" name="Picture 3" descr="D:\학수\공부\환경열공학\강의 노트\흡수식냉동기 사진\새 이미지a.JPG"/>
          <p:cNvPicPr>
            <a:picLocks noChangeAspect="1" noChangeArrowheads="1"/>
          </p:cNvPicPr>
          <p:nvPr/>
        </p:nvPicPr>
        <p:blipFill>
          <a:blip r:embed="rId2" cstate="print"/>
          <a:srcRect t="4000"/>
          <a:stretch>
            <a:fillRect/>
          </a:stretch>
        </p:blipFill>
        <p:spPr bwMode="auto">
          <a:xfrm>
            <a:off x="2483768" y="981328"/>
            <a:ext cx="4033333" cy="5183976"/>
          </a:xfrm>
          <a:prstGeom prst="rect">
            <a:avLst/>
          </a:prstGeom>
          <a:noFill/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0" y="6237312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 smtClean="0"/>
              <a:t>Schematic diagram for driving </a:t>
            </a:r>
            <a:r>
              <a:rPr lang="en-US" altLang="ko-KR" sz="1600" dirty="0">
                <a:solidFill>
                  <a:srgbClr val="000000"/>
                </a:solidFill>
                <a:ea typeface="굴림" panose="020B0600000101010101" pitchFamily="50" charset="-127"/>
              </a:rPr>
              <a:t>Absorption refrigerating system </a:t>
            </a:r>
            <a:endParaRPr lang="en-US" altLang="ko-K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547664" y="1340768"/>
            <a:ext cx="6842125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u="sng" dirty="0" smtClean="0"/>
              <a:t>Former vapor compression refrigerant system</a:t>
            </a:r>
            <a:endParaRPr lang="ko-KR" altLang="en-US" u="sng" dirty="0"/>
          </a:p>
          <a:p>
            <a:pPr>
              <a:spcBef>
                <a:spcPct val="50000"/>
              </a:spcBef>
            </a:pPr>
            <a:r>
              <a:rPr lang="en-US" altLang="ko-KR" dirty="0" smtClean="0"/>
              <a:t>Using electricity for compression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/>
              <a:t>Electricity ifs advanced energy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/>
              <a:t>Demand large amount of energy for vapor compression for large change of specific volume </a:t>
            </a: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4139952" y="3356992"/>
            <a:ext cx="1022350" cy="746125"/>
          </a:xfrm>
          <a:prstGeom prst="downArrow">
            <a:avLst>
              <a:gd name="adj1" fmla="val 38194"/>
              <a:gd name="adj2" fmla="val 465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75656" y="4357142"/>
            <a:ext cx="662473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The way to increase pressure of coolant by reducing power consumption</a:t>
            </a:r>
          </a:p>
          <a:p>
            <a:pPr>
              <a:spcBef>
                <a:spcPct val="50000"/>
              </a:spcBef>
            </a:pPr>
            <a:r>
              <a:rPr lang="en-US" altLang="ko-KR" dirty="0"/>
              <a:t> </a:t>
            </a:r>
            <a:r>
              <a:rPr lang="en-US" altLang="ko-KR" dirty="0" smtClean="0"/>
              <a:t>: vapor compression process ⇒ liquid compression process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 smtClean="0"/>
              <a:t>Absorption refrigerating system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25202" y="2072779"/>
            <a:ext cx="3679825" cy="3121025"/>
            <a:chOff x="2802" y="1411"/>
            <a:chExt cx="2286" cy="1790"/>
          </a:xfrm>
        </p:grpSpPr>
        <p:sp>
          <p:nvSpPr>
            <p:cNvPr id="25609" name="Line 3"/>
            <p:cNvSpPr>
              <a:spLocks noChangeAspect="1" noChangeShapeType="1"/>
            </p:cNvSpPr>
            <p:nvPr/>
          </p:nvSpPr>
          <p:spPr bwMode="auto">
            <a:xfrm>
              <a:off x="3024" y="1411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0" name="Line 4"/>
            <p:cNvSpPr>
              <a:spLocks noChangeAspect="1" noChangeShapeType="1"/>
            </p:cNvSpPr>
            <p:nvPr/>
          </p:nvSpPr>
          <p:spPr bwMode="auto">
            <a:xfrm>
              <a:off x="3024" y="3043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1" name="Line 5"/>
            <p:cNvSpPr>
              <a:spLocks noChangeAspect="1" noChangeShapeType="1"/>
            </p:cNvSpPr>
            <p:nvPr/>
          </p:nvSpPr>
          <p:spPr bwMode="auto">
            <a:xfrm>
              <a:off x="3617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2" name="Line 6"/>
            <p:cNvSpPr>
              <a:spLocks noChangeAspect="1" noChangeShapeType="1"/>
            </p:cNvSpPr>
            <p:nvPr/>
          </p:nvSpPr>
          <p:spPr bwMode="auto">
            <a:xfrm>
              <a:off x="3620" y="2160"/>
              <a:ext cx="10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3" name="Line 7"/>
            <p:cNvSpPr>
              <a:spLocks noChangeAspect="1" noChangeShapeType="1"/>
            </p:cNvSpPr>
            <p:nvPr/>
          </p:nvSpPr>
          <p:spPr bwMode="auto">
            <a:xfrm>
              <a:off x="3617" y="2544"/>
              <a:ext cx="7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14" name="Text Box 8"/>
            <p:cNvSpPr txBox="1">
              <a:spLocks noChangeAspect="1" noChangeArrowheads="1"/>
            </p:cNvSpPr>
            <p:nvPr/>
          </p:nvSpPr>
          <p:spPr bwMode="auto">
            <a:xfrm>
              <a:off x="3481" y="2016"/>
              <a:ext cx="16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5615" name="Text Box 9"/>
            <p:cNvSpPr txBox="1">
              <a:spLocks noChangeAspect="1" noChangeArrowheads="1"/>
            </p:cNvSpPr>
            <p:nvPr/>
          </p:nvSpPr>
          <p:spPr bwMode="auto">
            <a:xfrm>
              <a:off x="3509" y="2545"/>
              <a:ext cx="16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5616" name="Text Box 10"/>
            <p:cNvSpPr txBox="1">
              <a:spLocks noChangeAspect="1" noChangeArrowheads="1"/>
            </p:cNvSpPr>
            <p:nvPr/>
          </p:nvSpPr>
          <p:spPr bwMode="auto">
            <a:xfrm>
              <a:off x="2802" y="1700"/>
              <a:ext cx="172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30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5617" name="Text Box 11"/>
            <p:cNvSpPr txBox="1">
              <a:spLocks noChangeAspect="1" noChangeArrowheads="1"/>
            </p:cNvSpPr>
            <p:nvPr/>
          </p:nvSpPr>
          <p:spPr bwMode="auto">
            <a:xfrm>
              <a:off x="4416" y="3044"/>
              <a:ext cx="16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Times New Roman" pitchFamily="18" charset="0"/>
                </a:rPr>
                <a:t>h</a:t>
              </a:r>
            </a:p>
          </p:txBody>
        </p:sp>
        <p:grpSp>
          <p:nvGrpSpPr>
            <p:cNvPr id="3" name="Group 12"/>
            <p:cNvGrpSpPr>
              <a:grpSpLocks noChangeAspect="1"/>
            </p:cNvGrpSpPr>
            <p:nvPr/>
          </p:nvGrpSpPr>
          <p:grpSpPr bwMode="auto">
            <a:xfrm>
              <a:off x="3289" y="1709"/>
              <a:ext cx="1215" cy="1038"/>
              <a:chOff x="2880" y="1789"/>
              <a:chExt cx="1520" cy="1299"/>
            </a:xfrm>
          </p:grpSpPr>
          <p:grpSp>
            <p:nvGrpSpPr>
              <p:cNvPr id="4" name="Group 13"/>
              <p:cNvGrpSpPr>
                <a:grpSpLocks noChangeAspect="1"/>
              </p:cNvGrpSpPr>
              <p:nvPr/>
            </p:nvGrpSpPr>
            <p:grpSpPr bwMode="auto">
              <a:xfrm>
                <a:off x="2880" y="2074"/>
                <a:ext cx="660" cy="1011"/>
                <a:chOff x="2880" y="2074"/>
                <a:chExt cx="660" cy="1011"/>
              </a:xfrm>
            </p:grpSpPr>
            <p:sp>
              <p:nvSpPr>
                <p:cNvPr id="27041" name="Freeform 14"/>
                <p:cNvSpPr>
                  <a:spLocks noChangeAspect="1"/>
                </p:cNvSpPr>
                <p:nvPr/>
              </p:nvSpPr>
              <p:spPr bwMode="auto">
                <a:xfrm>
                  <a:off x="2880" y="3055"/>
                  <a:ext cx="12" cy="30"/>
                </a:xfrm>
                <a:custGeom>
                  <a:avLst/>
                  <a:gdLst>
                    <a:gd name="T0" fmla="*/ 0 w 13"/>
                    <a:gd name="T1" fmla="*/ 31 h 31"/>
                    <a:gd name="T2" fmla="*/ 11 w 13"/>
                    <a:gd name="T3" fmla="*/ 0 h 31"/>
                    <a:gd name="T4" fmla="*/ 13 w 13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31"/>
                    <a:gd name="T11" fmla="*/ 13 w 13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31">
                      <a:moveTo>
                        <a:pt x="0" y="31"/>
                      </a:moveTo>
                      <a:lnTo>
                        <a:pt x="11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2" name="Freeform 15"/>
                <p:cNvSpPr>
                  <a:spLocks noChangeAspect="1"/>
                </p:cNvSpPr>
                <p:nvPr/>
              </p:nvSpPr>
              <p:spPr bwMode="auto">
                <a:xfrm>
                  <a:off x="2890" y="3028"/>
                  <a:ext cx="14" cy="27"/>
                </a:xfrm>
                <a:custGeom>
                  <a:avLst/>
                  <a:gdLst>
                    <a:gd name="T0" fmla="*/ 0 w 14"/>
                    <a:gd name="T1" fmla="*/ 29 h 29"/>
                    <a:gd name="T2" fmla="*/ 12 w 14"/>
                    <a:gd name="T3" fmla="*/ 0 h 29"/>
                    <a:gd name="T4" fmla="*/ 14 w 14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29"/>
                    <a:gd name="T11" fmla="*/ 14 w 14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29">
                      <a:moveTo>
                        <a:pt x="0" y="29"/>
                      </a:moveTo>
                      <a:lnTo>
                        <a:pt x="12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3" name="Freeform 16"/>
                <p:cNvSpPr>
                  <a:spLocks noChangeAspect="1"/>
                </p:cNvSpPr>
                <p:nvPr/>
              </p:nvSpPr>
              <p:spPr bwMode="auto">
                <a:xfrm>
                  <a:off x="2902" y="3002"/>
                  <a:ext cx="14" cy="26"/>
                </a:xfrm>
                <a:custGeom>
                  <a:avLst/>
                  <a:gdLst>
                    <a:gd name="T0" fmla="*/ 0 w 15"/>
                    <a:gd name="T1" fmla="*/ 27 h 27"/>
                    <a:gd name="T2" fmla="*/ 13 w 15"/>
                    <a:gd name="T3" fmla="*/ 0 h 27"/>
                    <a:gd name="T4" fmla="*/ 15 w 15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15"/>
                    <a:gd name="T10" fmla="*/ 0 h 27"/>
                    <a:gd name="T11" fmla="*/ 15 w 15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" h="27">
                      <a:moveTo>
                        <a:pt x="0" y="27"/>
                      </a:moveTo>
                      <a:lnTo>
                        <a:pt x="13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4" name="Freeform 17"/>
                <p:cNvSpPr>
                  <a:spLocks noChangeAspect="1"/>
                </p:cNvSpPr>
                <p:nvPr/>
              </p:nvSpPr>
              <p:spPr bwMode="auto">
                <a:xfrm>
                  <a:off x="2914" y="2975"/>
                  <a:ext cx="14" cy="27"/>
                </a:xfrm>
                <a:custGeom>
                  <a:avLst/>
                  <a:gdLst>
                    <a:gd name="T0" fmla="*/ 0 w 14"/>
                    <a:gd name="T1" fmla="*/ 28 h 28"/>
                    <a:gd name="T2" fmla="*/ 12 w 14"/>
                    <a:gd name="T3" fmla="*/ 0 h 28"/>
                    <a:gd name="T4" fmla="*/ 14 w 14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28"/>
                    <a:gd name="T11" fmla="*/ 14 w 14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28">
                      <a:moveTo>
                        <a:pt x="0" y="28"/>
                      </a:moveTo>
                      <a:lnTo>
                        <a:pt x="12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5" name="Freeform 18"/>
                <p:cNvSpPr>
                  <a:spLocks noChangeAspect="1"/>
                </p:cNvSpPr>
                <p:nvPr/>
              </p:nvSpPr>
              <p:spPr bwMode="auto">
                <a:xfrm>
                  <a:off x="2926" y="2954"/>
                  <a:ext cx="10" cy="21"/>
                </a:xfrm>
                <a:custGeom>
                  <a:avLst/>
                  <a:gdLst>
                    <a:gd name="T0" fmla="*/ 0 w 11"/>
                    <a:gd name="T1" fmla="*/ 22 h 22"/>
                    <a:gd name="T2" fmla="*/ 9 w 11"/>
                    <a:gd name="T3" fmla="*/ 0 h 22"/>
                    <a:gd name="T4" fmla="*/ 11 w 11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22"/>
                    <a:gd name="T11" fmla="*/ 11 w 11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22">
                      <a:moveTo>
                        <a:pt x="0" y="22"/>
                      </a:moveTo>
                      <a:lnTo>
                        <a:pt x="9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6" name="Freeform 19"/>
                <p:cNvSpPr>
                  <a:spLocks noChangeAspect="1"/>
                </p:cNvSpPr>
                <p:nvPr/>
              </p:nvSpPr>
              <p:spPr bwMode="auto">
                <a:xfrm>
                  <a:off x="2934" y="2932"/>
                  <a:ext cx="12" cy="22"/>
                </a:xfrm>
                <a:custGeom>
                  <a:avLst/>
                  <a:gdLst>
                    <a:gd name="T0" fmla="*/ 0 w 12"/>
                    <a:gd name="T1" fmla="*/ 23 h 23"/>
                    <a:gd name="T2" fmla="*/ 10 w 12"/>
                    <a:gd name="T3" fmla="*/ 0 h 23"/>
                    <a:gd name="T4" fmla="*/ 12 w 12"/>
                    <a:gd name="T5" fmla="*/ 0 h 23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23"/>
                    <a:gd name="T11" fmla="*/ 12 w 12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23">
                      <a:moveTo>
                        <a:pt x="0" y="23"/>
                      </a:moveTo>
                      <a:lnTo>
                        <a:pt x="10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7" name="Freeform 20"/>
                <p:cNvSpPr>
                  <a:spLocks noChangeAspect="1"/>
                </p:cNvSpPr>
                <p:nvPr/>
              </p:nvSpPr>
              <p:spPr bwMode="auto">
                <a:xfrm>
                  <a:off x="2944" y="2911"/>
                  <a:ext cx="12" cy="21"/>
                </a:xfrm>
                <a:custGeom>
                  <a:avLst/>
                  <a:gdLst>
                    <a:gd name="T0" fmla="*/ 0 w 12"/>
                    <a:gd name="T1" fmla="*/ 21 h 21"/>
                    <a:gd name="T2" fmla="*/ 10 w 12"/>
                    <a:gd name="T3" fmla="*/ 0 h 21"/>
                    <a:gd name="T4" fmla="*/ 12 w 12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21"/>
                    <a:gd name="T11" fmla="*/ 12 w 12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21">
                      <a:moveTo>
                        <a:pt x="0" y="21"/>
                      </a:moveTo>
                      <a:lnTo>
                        <a:pt x="10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8" name="Freeform 21"/>
                <p:cNvSpPr>
                  <a:spLocks noChangeAspect="1"/>
                </p:cNvSpPr>
                <p:nvPr/>
              </p:nvSpPr>
              <p:spPr bwMode="auto">
                <a:xfrm>
                  <a:off x="2954" y="2893"/>
                  <a:ext cx="10" cy="18"/>
                </a:xfrm>
                <a:custGeom>
                  <a:avLst/>
                  <a:gdLst>
                    <a:gd name="T0" fmla="*/ 0 w 11"/>
                    <a:gd name="T1" fmla="*/ 19 h 19"/>
                    <a:gd name="T2" fmla="*/ 9 w 11"/>
                    <a:gd name="T3" fmla="*/ 0 h 19"/>
                    <a:gd name="T4" fmla="*/ 11 w 11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9"/>
                    <a:gd name="T11" fmla="*/ 11 w 11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9">
                      <a:moveTo>
                        <a:pt x="0" y="19"/>
                      </a:moveTo>
                      <a:lnTo>
                        <a:pt x="9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9" name="Freeform 22"/>
                <p:cNvSpPr>
                  <a:spLocks noChangeAspect="1"/>
                </p:cNvSpPr>
                <p:nvPr/>
              </p:nvSpPr>
              <p:spPr bwMode="auto">
                <a:xfrm>
                  <a:off x="2962" y="2873"/>
                  <a:ext cx="10" cy="20"/>
                </a:xfrm>
                <a:custGeom>
                  <a:avLst/>
                  <a:gdLst>
                    <a:gd name="T0" fmla="*/ 0 w 10"/>
                    <a:gd name="T1" fmla="*/ 21 h 21"/>
                    <a:gd name="T2" fmla="*/ 8 w 10"/>
                    <a:gd name="T3" fmla="*/ 0 h 21"/>
                    <a:gd name="T4" fmla="*/ 10 w 10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21"/>
                    <a:gd name="T11" fmla="*/ 10 w 10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21">
                      <a:moveTo>
                        <a:pt x="0" y="21"/>
                      </a:move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0" name="Freeform 23"/>
                <p:cNvSpPr>
                  <a:spLocks noChangeAspect="1"/>
                </p:cNvSpPr>
                <p:nvPr/>
              </p:nvSpPr>
              <p:spPr bwMode="auto">
                <a:xfrm>
                  <a:off x="2970" y="2858"/>
                  <a:ext cx="10" cy="15"/>
                </a:xfrm>
                <a:custGeom>
                  <a:avLst/>
                  <a:gdLst>
                    <a:gd name="T0" fmla="*/ 0 w 10"/>
                    <a:gd name="T1" fmla="*/ 16 h 16"/>
                    <a:gd name="T2" fmla="*/ 8 w 10"/>
                    <a:gd name="T3" fmla="*/ 0 h 16"/>
                    <a:gd name="T4" fmla="*/ 10 w 10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6"/>
                    <a:gd name="T11" fmla="*/ 10 w 10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6">
                      <a:moveTo>
                        <a:pt x="0" y="16"/>
                      </a:move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1" name="Freeform 24"/>
                <p:cNvSpPr>
                  <a:spLocks noChangeAspect="1"/>
                </p:cNvSpPr>
                <p:nvPr/>
              </p:nvSpPr>
              <p:spPr bwMode="auto">
                <a:xfrm>
                  <a:off x="2978" y="2841"/>
                  <a:ext cx="10" cy="17"/>
                </a:xfrm>
                <a:custGeom>
                  <a:avLst/>
                  <a:gdLst>
                    <a:gd name="T0" fmla="*/ 0 w 11"/>
                    <a:gd name="T1" fmla="*/ 17 h 17"/>
                    <a:gd name="T2" fmla="*/ 9 w 11"/>
                    <a:gd name="T3" fmla="*/ 0 h 17"/>
                    <a:gd name="T4" fmla="*/ 11 w 11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17"/>
                    <a:gd name="T11" fmla="*/ 11 w 11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17">
                      <a:moveTo>
                        <a:pt x="0" y="17"/>
                      </a:moveTo>
                      <a:lnTo>
                        <a:pt x="9" y="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2" name="Freeform 25"/>
                <p:cNvSpPr>
                  <a:spLocks noChangeAspect="1"/>
                </p:cNvSpPr>
                <p:nvPr/>
              </p:nvSpPr>
              <p:spPr bwMode="auto">
                <a:xfrm>
                  <a:off x="2986" y="2825"/>
                  <a:ext cx="10" cy="16"/>
                </a:xfrm>
                <a:custGeom>
                  <a:avLst/>
                  <a:gdLst>
                    <a:gd name="T0" fmla="*/ 0 w 10"/>
                    <a:gd name="T1" fmla="*/ 17 h 17"/>
                    <a:gd name="T2" fmla="*/ 8 w 10"/>
                    <a:gd name="T3" fmla="*/ 0 h 17"/>
                    <a:gd name="T4" fmla="*/ 10 w 10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7"/>
                    <a:gd name="T11" fmla="*/ 10 w 10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7">
                      <a:moveTo>
                        <a:pt x="0" y="17"/>
                      </a:move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3" name="Freeform 26"/>
                <p:cNvSpPr>
                  <a:spLocks noChangeAspect="1"/>
                </p:cNvSpPr>
                <p:nvPr/>
              </p:nvSpPr>
              <p:spPr bwMode="auto">
                <a:xfrm>
                  <a:off x="2994" y="2812"/>
                  <a:ext cx="10" cy="13"/>
                </a:xfrm>
                <a:custGeom>
                  <a:avLst/>
                  <a:gdLst>
                    <a:gd name="T0" fmla="*/ 0 w 10"/>
                    <a:gd name="T1" fmla="*/ 14 h 14"/>
                    <a:gd name="T2" fmla="*/ 8 w 10"/>
                    <a:gd name="T3" fmla="*/ 0 h 14"/>
                    <a:gd name="T4" fmla="*/ 10 w 10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4"/>
                    <a:gd name="T11" fmla="*/ 10 w 10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4">
                      <a:moveTo>
                        <a:pt x="0" y="14"/>
                      </a:move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4" name="Freeform 27"/>
                <p:cNvSpPr>
                  <a:spLocks noChangeAspect="1"/>
                </p:cNvSpPr>
                <p:nvPr/>
              </p:nvSpPr>
              <p:spPr bwMode="auto">
                <a:xfrm>
                  <a:off x="3002" y="2797"/>
                  <a:ext cx="8" cy="15"/>
                </a:xfrm>
                <a:custGeom>
                  <a:avLst/>
                  <a:gdLst>
                    <a:gd name="T0" fmla="*/ 0 w 9"/>
                    <a:gd name="T1" fmla="*/ 15 h 15"/>
                    <a:gd name="T2" fmla="*/ 7 w 9"/>
                    <a:gd name="T3" fmla="*/ 0 h 15"/>
                    <a:gd name="T4" fmla="*/ 9 w 9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5"/>
                    <a:gd name="T11" fmla="*/ 9 w 9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5">
                      <a:moveTo>
                        <a:pt x="0" y="15"/>
                      </a:move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5" name="Freeform 28"/>
                <p:cNvSpPr>
                  <a:spLocks noChangeAspect="1"/>
                </p:cNvSpPr>
                <p:nvPr/>
              </p:nvSpPr>
              <p:spPr bwMode="auto">
                <a:xfrm>
                  <a:off x="3008" y="2783"/>
                  <a:ext cx="10" cy="14"/>
                </a:xfrm>
                <a:custGeom>
                  <a:avLst/>
                  <a:gdLst>
                    <a:gd name="T0" fmla="*/ 0 w 10"/>
                    <a:gd name="T1" fmla="*/ 15 h 15"/>
                    <a:gd name="T2" fmla="*/ 8 w 10"/>
                    <a:gd name="T3" fmla="*/ 0 h 15"/>
                    <a:gd name="T4" fmla="*/ 10 w 10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5"/>
                    <a:gd name="T11" fmla="*/ 10 w 10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5">
                      <a:moveTo>
                        <a:pt x="0" y="15"/>
                      </a:move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6" name="Freeform 29"/>
                <p:cNvSpPr>
                  <a:spLocks noChangeAspect="1"/>
                </p:cNvSpPr>
                <p:nvPr/>
              </p:nvSpPr>
              <p:spPr bwMode="auto">
                <a:xfrm>
                  <a:off x="3016" y="2769"/>
                  <a:ext cx="8" cy="14"/>
                </a:xfrm>
                <a:custGeom>
                  <a:avLst/>
                  <a:gdLst>
                    <a:gd name="T0" fmla="*/ 0 w 8"/>
                    <a:gd name="T1" fmla="*/ 14 h 14"/>
                    <a:gd name="T2" fmla="*/ 6 w 8"/>
                    <a:gd name="T3" fmla="*/ 0 h 14"/>
                    <a:gd name="T4" fmla="*/ 8 w 8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4"/>
                    <a:gd name="T11" fmla="*/ 8 w 8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4">
                      <a:moveTo>
                        <a:pt x="0" y="14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7" name="Freeform 30"/>
                <p:cNvSpPr>
                  <a:spLocks noChangeAspect="1"/>
                </p:cNvSpPr>
                <p:nvPr/>
              </p:nvSpPr>
              <p:spPr bwMode="auto">
                <a:xfrm>
                  <a:off x="3022" y="2757"/>
                  <a:ext cx="8" cy="12"/>
                </a:xfrm>
                <a:custGeom>
                  <a:avLst/>
                  <a:gdLst>
                    <a:gd name="T0" fmla="*/ 0 w 9"/>
                    <a:gd name="T1" fmla="*/ 13 h 13"/>
                    <a:gd name="T2" fmla="*/ 6 w 9"/>
                    <a:gd name="T3" fmla="*/ 0 h 13"/>
                    <a:gd name="T4" fmla="*/ 9 w 9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3"/>
                    <a:gd name="T11" fmla="*/ 9 w 9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3">
                      <a:moveTo>
                        <a:pt x="0" y="13"/>
                      </a:moveTo>
                      <a:lnTo>
                        <a:pt x="6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8" name="Freeform 31"/>
                <p:cNvSpPr>
                  <a:spLocks noChangeAspect="1"/>
                </p:cNvSpPr>
                <p:nvPr/>
              </p:nvSpPr>
              <p:spPr bwMode="auto">
                <a:xfrm>
                  <a:off x="3028" y="2745"/>
                  <a:ext cx="8" cy="12"/>
                </a:xfrm>
                <a:custGeom>
                  <a:avLst/>
                  <a:gdLst>
                    <a:gd name="T0" fmla="*/ 0 w 9"/>
                    <a:gd name="T1" fmla="*/ 12 h 12"/>
                    <a:gd name="T2" fmla="*/ 7 w 9"/>
                    <a:gd name="T3" fmla="*/ 0 h 12"/>
                    <a:gd name="T4" fmla="*/ 9 w 9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2"/>
                    <a:gd name="T11" fmla="*/ 9 w 9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2">
                      <a:moveTo>
                        <a:pt x="0" y="12"/>
                      </a:move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59" name="Freeform 32"/>
                <p:cNvSpPr>
                  <a:spLocks noChangeAspect="1"/>
                </p:cNvSpPr>
                <p:nvPr/>
              </p:nvSpPr>
              <p:spPr bwMode="auto">
                <a:xfrm>
                  <a:off x="3034" y="2733"/>
                  <a:ext cx="10" cy="12"/>
                </a:xfrm>
                <a:custGeom>
                  <a:avLst/>
                  <a:gdLst>
                    <a:gd name="T0" fmla="*/ 0 w 10"/>
                    <a:gd name="T1" fmla="*/ 13 h 13"/>
                    <a:gd name="T2" fmla="*/ 8 w 10"/>
                    <a:gd name="T3" fmla="*/ 0 h 13"/>
                    <a:gd name="T4" fmla="*/ 10 w 10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13"/>
                    <a:gd name="T11" fmla="*/ 10 w 10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13">
                      <a:moveTo>
                        <a:pt x="0" y="13"/>
                      </a:moveTo>
                      <a:lnTo>
                        <a:pt x="8" y="0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0" name="Freeform 33"/>
                <p:cNvSpPr>
                  <a:spLocks noChangeAspect="1"/>
                </p:cNvSpPr>
                <p:nvPr/>
              </p:nvSpPr>
              <p:spPr bwMode="auto">
                <a:xfrm>
                  <a:off x="3042" y="2721"/>
                  <a:ext cx="8" cy="12"/>
                </a:xfrm>
                <a:custGeom>
                  <a:avLst/>
                  <a:gdLst>
                    <a:gd name="T0" fmla="*/ 0 w 8"/>
                    <a:gd name="T1" fmla="*/ 12 h 12"/>
                    <a:gd name="T2" fmla="*/ 6 w 8"/>
                    <a:gd name="T3" fmla="*/ 0 h 12"/>
                    <a:gd name="T4" fmla="*/ 8 w 8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2"/>
                    <a:gd name="T11" fmla="*/ 8 w 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2">
                      <a:moveTo>
                        <a:pt x="0" y="12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1" name="Freeform 34"/>
                <p:cNvSpPr>
                  <a:spLocks noChangeAspect="1"/>
                </p:cNvSpPr>
                <p:nvPr/>
              </p:nvSpPr>
              <p:spPr bwMode="auto">
                <a:xfrm>
                  <a:off x="3048" y="2711"/>
                  <a:ext cx="8" cy="10"/>
                </a:xfrm>
                <a:custGeom>
                  <a:avLst/>
                  <a:gdLst>
                    <a:gd name="T0" fmla="*/ 0 w 9"/>
                    <a:gd name="T1" fmla="*/ 11 h 11"/>
                    <a:gd name="T2" fmla="*/ 7 w 9"/>
                    <a:gd name="T3" fmla="*/ 0 h 11"/>
                    <a:gd name="T4" fmla="*/ 9 w 9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1"/>
                    <a:gd name="T11" fmla="*/ 9 w 9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1">
                      <a:moveTo>
                        <a:pt x="0" y="11"/>
                      </a:move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2" name="Freeform 35"/>
                <p:cNvSpPr>
                  <a:spLocks noChangeAspect="1"/>
                </p:cNvSpPr>
                <p:nvPr/>
              </p:nvSpPr>
              <p:spPr bwMode="auto">
                <a:xfrm>
                  <a:off x="3054" y="2701"/>
                  <a:ext cx="6" cy="10"/>
                </a:xfrm>
                <a:custGeom>
                  <a:avLst/>
                  <a:gdLst>
                    <a:gd name="T0" fmla="*/ 0 w 6"/>
                    <a:gd name="T1" fmla="*/ 10 h 10"/>
                    <a:gd name="T2" fmla="*/ 4 w 6"/>
                    <a:gd name="T3" fmla="*/ 0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3" name="Freeform 36"/>
                <p:cNvSpPr>
                  <a:spLocks noChangeAspect="1"/>
                </p:cNvSpPr>
                <p:nvPr/>
              </p:nvSpPr>
              <p:spPr bwMode="auto">
                <a:xfrm>
                  <a:off x="3058" y="2692"/>
                  <a:ext cx="8" cy="9"/>
                </a:xfrm>
                <a:custGeom>
                  <a:avLst/>
                  <a:gdLst>
                    <a:gd name="T0" fmla="*/ 0 w 8"/>
                    <a:gd name="T1" fmla="*/ 10 h 10"/>
                    <a:gd name="T2" fmla="*/ 6 w 8"/>
                    <a:gd name="T3" fmla="*/ 0 h 10"/>
                    <a:gd name="T4" fmla="*/ 8 w 8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0"/>
                    <a:gd name="T11" fmla="*/ 8 w 8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0">
                      <a:moveTo>
                        <a:pt x="0" y="10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4" name="Freeform 37"/>
                <p:cNvSpPr>
                  <a:spLocks noChangeAspect="1"/>
                </p:cNvSpPr>
                <p:nvPr/>
              </p:nvSpPr>
              <p:spPr bwMode="auto">
                <a:xfrm>
                  <a:off x="3064" y="2681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6 w 8"/>
                    <a:gd name="T3" fmla="*/ 0 h 11"/>
                    <a:gd name="T4" fmla="*/ 8 w 8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1"/>
                    <a:gd name="T11" fmla="*/ 8 w 8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1">
                      <a:moveTo>
                        <a:pt x="0" y="11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5" name="Freeform 38"/>
                <p:cNvSpPr>
                  <a:spLocks noChangeAspect="1"/>
                </p:cNvSpPr>
                <p:nvPr/>
              </p:nvSpPr>
              <p:spPr bwMode="auto">
                <a:xfrm>
                  <a:off x="3070" y="2672"/>
                  <a:ext cx="6" cy="9"/>
                </a:xfrm>
                <a:custGeom>
                  <a:avLst/>
                  <a:gdLst>
                    <a:gd name="T0" fmla="*/ 0 w 6"/>
                    <a:gd name="T1" fmla="*/ 10 h 10"/>
                    <a:gd name="T2" fmla="*/ 4 w 6"/>
                    <a:gd name="T3" fmla="*/ 0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6" name="Freeform 39"/>
                <p:cNvSpPr>
                  <a:spLocks noChangeAspect="1"/>
                </p:cNvSpPr>
                <p:nvPr/>
              </p:nvSpPr>
              <p:spPr bwMode="auto">
                <a:xfrm>
                  <a:off x="3074" y="2661"/>
                  <a:ext cx="8" cy="11"/>
                </a:xfrm>
                <a:custGeom>
                  <a:avLst/>
                  <a:gdLst>
                    <a:gd name="T0" fmla="*/ 0 w 9"/>
                    <a:gd name="T1" fmla="*/ 11 h 11"/>
                    <a:gd name="T2" fmla="*/ 7 w 9"/>
                    <a:gd name="T3" fmla="*/ 0 h 11"/>
                    <a:gd name="T4" fmla="*/ 9 w 9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11"/>
                    <a:gd name="T11" fmla="*/ 9 w 9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11">
                      <a:moveTo>
                        <a:pt x="0" y="11"/>
                      </a:move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7" name="Freeform 40"/>
                <p:cNvSpPr>
                  <a:spLocks noChangeAspect="1"/>
                </p:cNvSpPr>
                <p:nvPr/>
              </p:nvSpPr>
              <p:spPr bwMode="auto">
                <a:xfrm>
                  <a:off x="3080" y="2653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6 w 8"/>
                    <a:gd name="T3" fmla="*/ 0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8" name="Freeform 41"/>
                <p:cNvSpPr>
                  <a:spLocks noChangeAspect="1"/>
                </p:cNvSpPr>
                <p:nvPr/>
              </p:nvSpPr>
              <p:spPr bwMode="auto">
                <a:xfrm>
                  <a:off x="3086" y="2644"/>
                  <a:ext cx="6" cy="9"/>
                </a:xfrm>
                <a:custGeom>
                  <a:avLst/>
                  <a:gdLst>
                    <a:gd name="T0" fmla="*/ 0 w 6"/>
                    <a:gd name="T1" fmla="*/ 10 h 10"/>
                    <a:gd name="T2" fmla="*/ 4 w 6"/>
                    <a:gd name="T3" fmla="*/ 0 h 10"/>
                    <a:gd name="T4" fmla="*/ 6 w 6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0"/>
                    <a:gd name="T11" fmla="*/ 6 w 6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0">
                      <a:moveTo>
                        <a:pt x="0" y="1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69" name="Freeform 42"/>
                <p:cNvSpPr>
                  <a:spLocks noChangeAspect="1"/>
                </p:cNvSpPr>
                <p:nvPr/>
              </p:nvSpPr>
              <p:spPr bwMode="auto">
                <a:xfrm>
                  <a:off x="3090" y="2635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6 w 8"/>
                    <a:gd name="T3" fmla="*/ 0 h 9"/>
                    <a:gd name="T4" fmla="*/ 8 w 8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9"/>
                    <a:gd name="T11" fmla="*/ 8 w 8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9">
                      <a:moveTo>
                        <a:pt x="0" y="9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0" name="Freeform 43"/>
                <p:cNvSpPr>
                  <a:spLocks noChangeAspect="1"/>
                </p:cNvSpPr>
                <p:nvPr/>
              </p:nvSpPr>
              <p:spPr bwMode="auto">
                <a:xfrm>
                  <a:off x="3096" y="2627"/>
                  <a:ext cx="6" cy="8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0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1" name="Freeform 44"/>
                <p:cNvSpPr>
                  <a:spLocks noChangeAspect="1"/>
                </p:cNvSpPr>
                <p:nvPr/>
              </p:nvSpPr>
              <p:spPr bwMode="auto">
                <a:xfrm>
                  <a:off x="3100" y="2620"/>
                  <a:ext cx="8" cy="7"/>
                </a:xfrm>
                <a:custGeom>
                  <a:avLst/>
                  <a:gdLst>
                    <a:gd name="T0" fmla="*/ 0 w 9"/>
                    <a:gd name="T1" fmla="*/ 8 h 8"/>
                    <a:gd name="T2" fmla="*/ 7 w 9"/>
                    <a:gd name="T3" fmla="*/ 0 h 8"/>
                    <a:gd name="T4" fmla="*/ 9 w 9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8"/>
                    <a:gd name="T11" fmla="*/ 9 w 9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8">
                      <a:moveTo>
                        <a:pt x="0" y="8"/>
                      </a:move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2" name="Freeform 45"/>
                <p:cNvSpPr>
                  <a:spLocks noChangeAspect="1"/>
                </p:cNvSpPr>
                <p:nvPr/>
              </p:nvSpPr>
              <p:spPr bwMode="auto">
                <a:xfrm>
                  <a:off x="3106" y="2611"/>
                  <a:ext cx="6" cy="9"/>
                </a:xfrm>
                <a:custGeom>
                  <a:avLst/>
                  <a:gdLst>
                    <a:gd name="T0" fmla="*/ 0 w 6"/>
                    <a:gd name="T1" fmla="*/ 9 h 9"/>
                    <a:gd name="T2" fmla="*/ 4 w 6"/>
                    <a:gd name="T3" fmla="*/ 0 h 9"/>
                    <a:gd name="T4" fmla="*/ 6 w 6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9"/>
                    <a:gd name="T11" fmla="*/ 6 w 6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9">
                      <a:moveTo>
                        <a:pt x="0" y="9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3" name="Freeform 46"/>
                <p:cNvSpPr>
                  <a:spLocks noChangeAspect="1"/>
                </p:cNvSpPr>
                <p:nvPr/>
              </p:nvSpPr>
              <p:spPr bwMode="auto">
                <a:xfrm>
                  <a:off x="3110" y="2603"/>
                  <a:ext cx="6" cy="8"/>
                </a:xfrm>
                <a:custGeom>
                  <a:avLst/>
                  <a:gdLst>
                    <a:gd name="T0" fmla="*/ 0 w 6"/>
                    <a:gd name="T1" fmla="*/ 8 h 8"/>
                    <a:gd name="T2" fmla="*/ 4 w 6"/>
                    <a:gd name="T3" fmla="*/ 0 h 8"/>
                    <a:gd name="T4" fmla="*/ 6 w 6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8"/>
                    <a:gd name="T11" fmla="*/ 6 w 6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8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4" name="Freeform 47"/>
                <p:cNvSpPr>
                  <a:spLocks noChangeAspect="1"/>
                </p:cNvSpPr>
                <p:nvPr/>
              </p:nvSpPr>
              <p:spPr bwMode="auto">
                <a:xfrm>
                  <a:off x="3114" y="2596"/>
                  <a:ext cx="8" cy="7"/>
                </a:xfrm>
                <a:custGeom>
                  <a:avLst/>
                  <a:gdLst>
                    <a:gd name="T0" fmla="*/ 0 w 8"/>
                    <a:gd name="T1" fmla="*/ 8 h 8"/>
                    <a:gd name="T2" fmla="*/ 6 w 8"/>
                    <a:gd name="T3" fmla="*/ 0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5" name="Freeform 48"/>
                <p:cNvSpPr>
                  <a:spLocks noChangeAspect="1"/>
                </p:cNvSpPr>
                <p:nvPr/>
              </p:nvSpPr>
              <p:spPr bwMode="auto">
                <a:xfrm>
                  <a:off x="3120" y="2587"/>
                  <a:ext cx="7" cy="9"/>
                </a:xfrm>
                <a:custGeom>
                  <a:avLst/>
                  <a:gdLst>
                    <a:gd name="T0" fmla="*/ 0 w 7"/>
                    <a:gd name="T1" fmla="*/ 9 h 9"/>
                    <a:gd name="T2" fmla="*/ 4 w 7"/>
                    <a:gd name="T3" fmla="*/ 0 h 9"/>
                    <a:gd name="T4" fmla="*/ 7 w 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9"/>
                    <a:gd name="T11" fmla="*/ 7 w 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9">
                      <a:moveTo>
                        <a:pt x="0" y="9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6" name="Freeform 49"/>
                <p:cNvSpPr>
                  <a:spLocks noChangeAspect="1"/>
                </p:cNvSpPr>
                <p:nvPr/>
              </p:nvSpPr>
              <p:spPr bwMode="auto">
                <a:xfrm>
                  <a:off x="3124" y="2581"/>
                  <a:ext cx="6" cy="6"/>
                </a:xfrm>
                <a:custGeom>
                  <a:avLst/>
                  <a:gdLst>
                    <a:gd name="T0" fmla="*/ 0 w 7"/>
                    <a:gd name="T1" fmla="*/ 6 h 6"/>
                    <a:gd name="T2" fmla="*/ 5 w 7"/>
                    <a:gd name="T3" fmla="*/ 0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7" name="Freeform 50"/>
                <p:cNvSpPr>
                  <a:spLocks noChangeAspect="1"/>
                </p:cNvSpPr>
                <p:nvPr/>
              </p:nvSpPr>
              <p:spPr bwMode="auto">
                <a:xfrm>
                  <a:off x="3128" y="2574"/>
                  <a:ext cx="6" cy="7"/>
                </a:xfrm>
                <a:custGeom>
                  <a:avLst/>
                  <a:gdLst>
                    <a:gd name="T0" fmla="*/ 0 w 6"/>
                    <a:gd name="T1" fmla="*/ 8 h 8"/>
                    <a:gd name="T2" fmla="*/ 4 w 6"/>
                    <a:gd name="T3" fmla="*/ 0 h 8"/>
                    <a:gd name="T4" fmla="*/ 6 w 6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8"/>
                    <a:gd name="T11" fmla="*/ 6 w 6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8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8" name="Freeform 51"/>
                <p:cNvSpPr>
                  <a:spLocks noChangeAspect="1"/>
                </p:cNvSpPr>
                <p:nvPr/>
              </p:nvSpPr>
              <p:spPr bwMode="auto">
                <a:xfrm>
                  <a:off x="3132" y="2567"/>
                  <a:ext cx="6" cy="7"/>
                </a:xfrm>
                <a:custGeom>
                  <a:avLst/>
                  <a:gdLst>
                    <a:gd name="T0" fmla="*/ 0 w 6"/>
                    <a:gd name="T1" fmla="*/ 7 h 7"/>
                    <a:gd name="T2" fmla="*/ 4 w 6"/>
                    <a:gd name="T3" fmla="*/ 0 h 7"/>
                    <a:gd name="T4" fmla="*/ 6 w 6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79" name="Freeform 52"/>
                <p:cNvSpPr>
                  <a:spLocks noChangeAspect="1"/>
                </p:cNvSpPr>
                <p:nvPr/>
              </p:nvSpPr>
              <p:spPr bwMode="auto">
                <a:xfrm>
                  <a:off x="3136" y="2559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6 w 8"/>
                    <a:gd name="T3" fmla="*/ 0 h 8"/>
                    <a:gd name="T4" fmla="*/ 8 w 8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8"/>
                    <a:gd name="T11" fmla="*/ 8 w 8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8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0" name="Freeform 53"/>
                <p:cNvSpPr>
                  <a:spLocks noChangeAspect="1"/>
                </p:cNvSpPr>
                <p:nvPr/>
              </p:nvSpPr>
              <p:spPr bwMode="auto">
                <a:xfrm>
                  <a:off x="3142" y="255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1" name="Freeform 54"/>
                <p:cNvSpPr>
                  <a:spLocks noChangeAspect="1"/>
                </p:cNvSpPr>
                <p:nvPr/>
              </p:nvSpPr>
              <p:spPr bwMode="auto">
                <a:xfrm>
                  <a:off x="3146" y="2546"/>
                  <a:ext cx="6" cy="7"/>
                </a:xfrm>
                <a:custGeom>
                  <a:avLst/>
                  <a:gdLst>
                    <a:gd name="T0" fmla="*/ 0 w 7"/>
                    <a:gd name="T1" fmla="*/ 8 h 8"/>
                    <a:gd name="T2" fmla="*/ 4 w 7"/>
                    <a:gd name="T3" fmla="*/ 0 h 8"/>
                    <a:gd name="T4" fmla="*/ 7 w 7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8"/>
                    <a:gd name="T11" fmla="*/ 7 w 7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8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2" name="Freeform 55"/>
                <p:cNvSpPr>
                  <a:spLocks noChangeAspect="1"/>
                </p:cNvSpPr>
                <p:nvPr/>
              </p:nvSpPr>
              <p:spPr bwMode="auto">
                <a:xfrm>
                  <a:off x="3150" y="2539"/>
                  <a:ext cx="6" cy="7"/>
                </a:xfrm>
                <a:custGeom>
                  <a:avLst/>
                  <a:gdLst>
                    <a:gd name="T0" fmla="*/ 0 w 7"/>
                    <a:gd name="T1" fmla="*/ 7 h 7"/>
                    <a:gd name="T2" fmla="*/ 5 w 7"/>
                    <a:gd name="T3" fmla="*/ 0 h 7"/>
                    <a:gd name="T4" fmla="*/ 7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0" y="7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3" name="Freeform 56"/>
                <p:cNvSpPr>
                  <a:spLocks noChangeAspect="1"/>
                </p:cNvSpPr>
                <p:nvPr/>
              </p:nvSpPr>
              <p:spPr bwMode="auto">
                <a:xfrm>
                  <a:off x="3154" y="253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4" name="Freeform 57"/>
                <p:cNvSpPr>
                  <a:spLocks noChangeAspect="1"/>
                </p:cNvSpPr>
                <p:nvPr/>
              </p:nvSpPr>
              <p:spPr bwMode="auto">
                <a:xfrm>
                  <a:off x="3158" y="2528"/>
                  <a:ext cx="6" cy="5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5" name="Freeform 58"/>
                <p:cNvSpPr>
                  <a:spLocks noChangeAspect="1"/>
                </p:cNvSpPr>
                <p:nvPr/>
              </p:nvSpPr>
              <p:spPr bwMode="auto">
                <a:xfrm>
                  <a:off x="3162" y="252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6" name="Freeform 59"/>
                <p:cNvSpPr>
                  <a:spLocks noChangeAspect="1"/>
                </p:cNvSpPr>
                <p:nvPr/>
              </p:nvSpPr>
              <p:spPr bwMode="auto">
                <a:xfrm>
                  <a:off x="3166" y="2515"/>
                  <a:ext cx="6" cy="7"/>
                </a:xfrm>
                <a:custGeom>
                  <a:avLst/>
                  <a:gdLst>
                    <a:gd name="T0" fmla="*/ 0 w 6"/>
                    <a:gd name="T1" fmla="*/ 7 h 7"/>
                    <a:gd name="T2" fmla="*/ 4 w 6"/>
                    <a:gd name="T3" fmla="*/ 0 h 7"/>
                    <a:gd name="T4" fmla="*/ 6 w 6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7"/>
                    <a:gd name="T11" fmla="*/ 6 w 6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7">
                      <a:moveTo>
                        <a:pt x="0" y="7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7" name="Freeform 60"/>
                <p:cNvSpPr>
                  <a:spLocks noChangeAspect="1"/>
                </p:cNvSpPr>
                <p:nvPr/>
              </p:nvSpPr>
              <p:spPr bwMode="auto">
                <a:xfrm>
                  <a:off x="3170" y="2509"/>
                  <a:ext cx="6" cy="6"/>
                </a:xfrm>
                <a:custGeom>
                  <a:avLst/>
                  <a:gdLst>
                    <a:gd name="T0" fmla="*/ 0 w 7"/>
                    <a:gd name="T1" fmla="*/ 6 h 6"/>
                    <a:gd name="T2" fmla="*/ 4 w 7"/>
                    <a:gd name="T3" fmla="*/ 0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8" name="Freeform 61"/>
                <p:cNvSpPr>
                  <a:spLocks noChangeAspect="1"/>
                </p:cNvSpPr>
                <p:nvPr/>
              </p:nvSpPr>
              <p:spPr bwMode="auto">
                <a:xfrm>
                  <a:off x="3174" y="2504"/>
                  <a:ext cx="4" cy="5"/>
                </a:xfrm>
                <a:custGeom>
                  <a:avLst/>
                  <a:gdLst>
                    <a:gd name="T0" fmla="*/ 0 w 5"/>
                    <a:gd name="T1" fmla="*/ 6 h 6"/>
                    <a:gd name="T2" fmla="*/ 3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89" name="Freeform 62"/>
                <p:cNvSpPr>
                  <a:spLocks noChangeAspect="1"/>
                </p:cNvSpPr>
                <p:nvPr/>
              </p:nvSpPr>
              <p:spPr bwMode="auto">
                <a:xfrm>
                  <a:off x="3176" y="2498"/>
                  <a:ext cx="8" cy="6"/>
                </a:xfrm>
                <a:custGeom>
                  <a:avLst/>
                  <a:gdLst>
                    <a:gd name="T0" fmla="*/ 0 w 8"/>
                    <a:gd name="T1" fmla="*/ 6 h 6"/>
                    <a:gd name="T2" fmla="*/ 6 w 8"/>
                    <a:gd name="T3" fmla="*/ 0 h 6"/>
                    <a:gd name="T4" fmla="*/ 8 w 8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6"/>
                    <a:gd name="T11" fmla="*/ 8 w 8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0" name="Freeform 63"/>
                <p:cNvSpPr>
                  <a:spLocks noChangeAspect="1"/>
                </p:cNvSpPr>
                <p:nvPr/>
              </p:nvSpPr>
              <p:spPr bwMode="auto">
                <a:xfrm>
                  <a:off x="3182" y="2493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2 w 4"/>
                    <a:gd name="T3" fmla="*/ 0 h 5"/>
                    <a:gd name="T4" fmla="*/ 4 w 4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1" name="Freeform 64"/>
                <p:cNvSpPr>
                  <a:spLocks noChangeAspect="1"/>
                </p:cNvSpPr>
                <p:nvPr/>
              </p:nvSpPr>
              <p:spPr bwMode="auto">
                <a:xfrm>
                  <a:off x="3184" y="248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2" name="Freeform 65"/>
                <p:cNvSpPr>
                  <a:spLocks noChangeAspect="1"/>
                </p:cNvSpPr>
                <p:nvPr/>
              </p:nvSpPr>
              <p:spPr bwMode="auto">
                <a:xfrm>
                  <a:off x="3188" y="248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3" name="Freeform 66"/>
                <p:cNvSpPr>
                  <a:spLocks noChangeAspect="1"/>
                </p:cNvSpPr>
                <p:nvPr/>
              </p:nvSpPr>
              <p:spPr bwMode="auto">
                <a:xfrm>
                  <a:off x="3192" y="2476"/>
                  <a:ext cx="6" cy="5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4" name="Freeform 67"/>
                <p:cNvSpPr>
                  <a:spLocks noChangeAspect="1"/>
                </p:cNvSpPr>
                <p:nvPr/>
              </p:nvSpPr>
              <p:spPr bwMode="auto">
                <a:xfrm>
                  <a:off x="3196" y="2471"/>
                  <a:ext cx="4" cy="5"/>
                </a:xfrm>
                <a:custGeom>
                  <a:avLst/>
                  <a:gdLst>
                    <a:gd name="T0" fmla="*/ 0 w 5"/>
                    <a:gd name="T1" fmla="*/ 5 h 5"/>
                    <a:gd name="T2" fmla="*/ 2 w 5"/>
                    <a:gd name="T3" fmla="*/ 0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5" name="Freeform 68"/>
                <p:cNvSpPr>
                  <a:spLocks noChangeAspect="1"/>
                </p:cNvSpPr>
                <p:nvPr/>
              </p:nvSpPr>
              <p:spPr bwMode="auto">
                <a:xfrm>
                  <a:off x="3198" y="2465"/>
                  <a:ext cx="6" cy="6"/>
                </a:xfrm>
                <a:custGeom>
                  <a:avLst/>
                  <a:gdLst>
                    <a:gd name="T0" fmla="*/ 0 w 7"/>
                    <a:gd name="T1" fmla="*/ 6 h 6"/>
                    <a:gd name="T2" fmla="*/ 5 w 7"/>
                    <a:gd name="T3" fmla="*/ 0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6" name="Freeform 69"/>
                <p:cNvSpPr>
                  <a:spLocks noChangeAspect="1"/>
                </p:cNvSpPr>
                <p:nvPr/>
              </p:nvSpPr>
              <p:spPr bwMode="auto">
                <a:xfrm>
                  <a:off x="3202" y="2461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4 w 6"/>
                    <a:gd name="T3" fmla="*/ 0 h 4"/>
                    <a:gd name="T4" fmla="*/ 6 w 6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"/>
                    <a:gd name="T11" fmla="*/ 6 w 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7" name="Freeform 70"/>
                <p:cNvSpPr>
                  <a:spLocks noChangeAspect="1"/>
                </p:cNvSpPr>
                <p:nvPr/>
              </p:nvSpPr>
              <p:spPr bwMode="auto">
                <a:xfrm>
                  <a:off x="3206" y="2456"/>
                  <a:ext cx="6" cy="5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8" name="Freeform 71"/>
                <p:cNvSpPr>
                  <a:spLocks noChangeAspect="1"/>
                </p:cNvSpPr>
                <p:nvPr/>
              </p:nvSpPr>
              <p:spPr bwMode="auto">
                <a:xfrm>
                  <a:off x="3210" y="2450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2 w 4"/>
                    <a:gd name="T3" fmla="*/ 0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99" name="Freeform 72"/>
                <p:cNvSpPr>
                  <a:spLocks noChangeAspect="1"/>
                </p:cNvSpPr>
                <p:nvPr/>
              </p:nvSpPr>
              <p:spPr bwMode="auto">
                <a:xfrm>
                  <a:off x="3212" y="2445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4 w 6"/>
                    <a:gd name="T3" fmla="*/ 0 h 5"/>
                    <a:gd name="T4" fmla="*/ 6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0" name="Freeform 73"/>
                <p:cNvSpPr>
                  <a:spLocks noChangeAspect="1"/>
                </p:cNvSpPr>
                <p:nvPr/>
              </p:nvSpPr>
              <p:spPr bwMode="auto">
                <a:xfrm>
                  <a:off x="3216" y="2441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4 w 6"/>
                    <a:gd name="T3" fmla="*/ 0 h 4"/>
                    <a:gd name="T4" fmla="*/ 6 w 6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"/>
                    <a:gd name="T11" fmla="*/ 6 w 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1" name="Freeform 74"/>
                <p:cNvSpPr>
                  <a:spLocks noChangeAspect="1"/>
                </p:cNvSpPr>
                <p:nvPr/>
              </p:nvSpPr>
              <p:spPr bwMode="auto">
                <a:xfrm>
                  <a:off x="3220" y="2437"/>
                  <a:ext cx="4" cy="4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2" name="Freeform 75"/>
                <p:cNvSpPr>
                  <a:spLocks noChangeAspect="1"/>
                </p:cNvSpPr>
                <p:nvPr/>
              </p:nvSpPr>
              <p:spPr bwMode="auto">
                <a:xfrm>
                  <a:off x="3222" y="2432"/>
                  <a:ext cx="6" cy="5"/>
                </a:xfrm>
                <a:custGeom>
                  <a:avLst/>
                  <a:gdLst>
                    <a:gd name="T0" fmla="*/ 0 w 7"/>
                    <a:gd name="T1" fmla="*/ 6 h 6"/>
                    <a:gd name="T2" fmla="*/ 5 w 7"/>
                    <a:gd name="T3" fmla="*/ 0 h 6"/>
                    <a:gd name="T4" fmla="*/ 7 w 7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6"/>
                    <a:gd name="T11" fmla="*/ 7 w 7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3" name="Freeform 76"/>
                <p:cNvSpPr>
                  <a:spLocks noChangeAspect="1"/>
                </p:cNvSpPr>
                <p:nvPr/>
              </p:nvSpPr>
              <p:spPr bwMode="auto">
                <a:xfrm>
                  <a:off x="3226" y="2428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4 w 6"/>
                    <a:gd name="T3" fmla="*/ 0 h 4"/>
                    <a:gd name="T4" fmla="*/ 6 w 6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"/>
                    <a:gd name="T11" fmla="*/ 6 w 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4" name="Freeform 77"/>
                <p:cNvSpPr>
                  <a:spLocks noChangeAspect="1"/>
                </p:cNvSpPr>
                <p:nvPr/>
              </p:nvSpPr>
              <p:spPr bwMode="auto">
                <a:xfrm>
                  <a:off x="3230" y="2423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2 w 4"/>
                    <a:gd name="T3" fmla="*/ 0 h 5"/>
                    <a:gd name="T4" fmla="*/ 4 w 4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5" name="Freeform 78"/>
                <p:cNvSpPr>
                  <a:spLocks noChangeAspect="1"/>
                </p:cNvSpPr>
                <p:nvPr/>
              </p:nvSpPr>
              <p:spPr bwMode="auto">
                <a:xfrm>
                  <a:off x="3232" y="2417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6" name="Freeform 79"/>
                <p:cNvSpPr>
                  <a:spLocks noChangeAspect="1"/>
                </p:cNvSpPr>
                <p:nvPr/>
              </p:nvSpPr>
              <p:spPr bwMode="auto">
                <a:xfrm>
                  <a:off x="3236" y="2413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7" name="Freeform 80"/>
                <p:cNvSpPr>
                  <a:spLocks noChangeAspect="1"/>
                </p:cNvSpPr>
                <p:nvPr/>
              </p:nvSpPr>
              <p:spPr bwMode="auto">
                <a:xfrm>
                  <a:off x="3238" y="2409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4 w 6"/>
                    <a:gd name="T3" fmla="*/ 0 h 4"/>
                    <a:gd name="T4" fmla="*/ 6 w 6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"/>
                    <a:gd name="T11" fmla="*/ 6 w 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8" name="Freeform 81"/>
                <p:cNvSpPr>
                  <a:spLocks noChangeAspect="1"/>
                </p:cNvSpPr>
                <p:nvPr/>
              </p:nvSpPr>
              <p:spPr bwMode="auto">
                <a:xfrm>
                  <a:off x="3242" y="2406"/>
                  <a:ext cx="6" cy="3"/>
                </a:xfrm>
                <a:custGeom>
                  <a:avLst/>
                  <a:gdLst>
                    <a:gd name="T0" fmla="*/ 0 w 7"/>
                    <a:gd name="T1" fmla="*/ 4 h 4"/>
                    <a:gd name="T2" fmla="*/ 4 w 7"/>
                    <a:gd name="T3" fmla="*/ 0 h 4"/>
                    <a:gd name="T4" fmla="*/ 7 w 7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09" name="Freeform 82"/>
                <p:cNvSpPr>
                  <a:spLocks noChangeAspect="1"/>
                </p:cNvSpPr>
                <p:nvPr/>
              </p:nvSpPr>
              <p:spPr bwMode="auto">
                <a:xfrm>
                  <a:off x="3246" y="2402"/>
                  <a:ext cx="4" cy="4"/>
                </a:xfrm>
                <a:custGeom>
                  <a:avLst/>
                  <a:gdLst>
                    <a:gd name="T0" fmla="*/ 0 w 5"/>
                    <a:gd name="T1" fmla="*/ 4 h 4"/>
                    <a:gd name="T2" fmla="*/ 3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0" name="Freeform 83"/>
                <p:cNvSpPr>
                  <a:spLocks noChangeAspect="1"/>
                </p:cNvSpPr>
                <p:nvPr/>
              </p:nvSpPr>
              <p:spPr bwMode="auto">
                <a:xfrm>
                  <a:off x="3248" y="2397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2 w 4"/>
                    <a:gd name="T3" fmla="*/ 0 h 5"/>
                    <a:gd name="T4" fmla="*/ 4 w 4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1" name="Freeform 84"/>
                <p:cNvSpPr>
                  <a:spLocks noChangeAspect="1"/>
                </p:cNvSpPr>
                <p:nvPr/>
              </p:nvSpPr>
              <p:spPr bwMode="auto">
                <a:xfrm>
                  <a:off x="3250" y="2391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2" name="Freeform 85"/>
                <p:cNvSpPr>
                  <a:spLocks noChangeAspect="1"/>
                </p:cNvSpPr>
                <p:nvPr/>
              </p:nvSpPr>
              <p:spPr bwMode="auto">
                <a:xfrm>
                  <a:off x="3254" y="238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3" name="Freeform 86"/>
                <p:cNvSpPr>
                  <a:spLocks noChangeAspect="1"/>
                </p:cNvSpPr>
                <p:nvPr/>
              </p:nvSpPr>
              <p:spPr bwMode="auto">
                <a:xfrm>
                  <a:off x="3256" y="2384"/>
                  <a:ext cx="6" cy="5"/>
                </a:xfrm>
                <a:custGeom>
                  <a:avLst/>
                  <a:gdLst>
                    <a:gd name="T0" fmla="*/ 0 w 6"/>
                    <a:gd name="T1" fmla="*/ 6 h 6"/>
                    <a:gd name="T2" fmla="*/ 4 w 6"/>
                    <a:gd name="T3" fmla="*/ 0 h 6"/>
                    <a:gd name="T4" fmla="*/ 6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6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4" name="Freeform 87"/>
                <p:cNvSpPr>
                  <a:spLocks noChangeAspect="1"/>
                </p:cNvSpPr>
                <p:nvPr/>
              </p:nvSpPr>
              <p:spPr bwMode="auto">
                <a:xfrm>
                  <a:off x="3260" y="2382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5" name="Freeform 88"/>
                <p:cNvSpPr>
                  <a:spLocks noChangeAspect="1"/>
                </p:cNvSpPr>
                <p:nvPr/>
              </p:nvSpPr>
              <p:spPr bwMode="auto">
                <a:xfrm>
                  <a:off x="3264" y="2375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2 w 4"/>
                    <a:gd name="T3" fmla="*/ 0 h 7"/>
                    <a:gd name="T4" fmla="*/ 4 w 4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7"/>
                    <a:gd name="T11" fmla="*/ 4 w 4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6" name="Freeform 89"/>
                <p:cNvSpPr>
                  <a:spLocks noChangeAspect="1"/>
                </p:cNvSpPr>
                <p:nvPr/>
              </p:nvSpPr>
              <p:spPr bwMode="auto">
                <a:xfrm>
                  <a:off x="3266" y="2373"/>
                  <a:ext cx="6" cy="2"/>
                </a:xfrm>
                <a:custGeom>
                  <a:avLst/>
                  <a:gdLst>
                    <a:gd name="T0" fmla="*/ 0 w 7"/>
                    <a:gd name="T1" fmla="*/ 2 h 2"/>
                    <a:gd name="T2" fmla="*/ 4 w 7"/>
                    <a:gd name="T3" fmla="*/ 0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7" name="Freeform 90"/>
                <p:cNvSpPr>
                  <a:spLocks noChangeAspect="1"/>
                </p:cNvSpPr>
                <p:nvPr/>
              </p:nvSpPr>
              <p:spPr bwMode="auto">
                <a:xfrm>
                  <a:off x="3270" y="2369"/>
                  <a:ext cx="4" cy="4"/>
                </a:xfrm>
                <a:custGeom>
                  <a:avLst/>
                  <a:gdLst>
                    <a:gd name="T0" fmla="*/ 0 w 5"/>
                    <a:gd name="T1" fmla="*/ 4 h 4"/>
                    <a:gd name="T2" fmla="*/ 3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8" name="Freeform 91"/>
                <p:cNvSpPr>
                  <a:spLocks noChangeAspect="1"/>
                </p:cNvSpPr>
                <p:nvPr/>
              </p:nvSpPr>
              <p:spPr bwMode="auto">
                <a:xfrm>
                  <a:off x="3272" y="2365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19" name="Freeform 92"/>
                <p:cNvSpPr>
                  <a:spLocks noChangeAspect="1"/>
                </p:cNvSpPr>
                <p:nvPr/>
              </p:nvSpPr>
              <p:spPr bwMode="auto">
                <a:xfrm>
                  <a:off x="3274" y="2362"/>
                  <a:ext cx="6" cy="3"/>
                </a:xfrm>
                <a:custGeom>
                  <a:avLst/>
                  <a:gdLst>
                    <a:gd name="T0" fmla="*/ 0 w 6"/>
                    <a:gd name="T1" fmla="*/ 4 h 4"/>
                    <a:gd name="T2" fmla="*/ 4 w 6"/>
                    <a:gd name="T3" fmla="*/ 0 h 4"/>
                    <a:gd name="T4" fmla="*/ 6 w 6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"/>
                    <a:gd name="T11" fmla="*/ 6 w 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0" name="Freeform 93"/>
                <p:cNvSpPr>
                  <a:spLocks noChangeAspect="1"/>
                </p:cNvSpPr>
                <p:nvPr/>
              </p:nvSpPr>
              <p:spPr bwMode="auto">
                <a:xfrm>
                  <a:off x="3278" y="2358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1" name="Freeform 94"/>
                <p:cNvSpPr>
                  <a:spLocks noChangeAspect="1"/>
                </p:cNvSpPr>
                <p:nvPr/>
              </p:nvSpPr>
              <p:spPr bwMode="auto">
                <a:xfrm>
                  <a:off x="3280" y="2354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2" name="Freeform 95"/>
                <p:cNvSpPr>
                  <a:spLocks noChangeAspect="1"/>
                </p:cNvSpPr>
                <p:nvPr/>
              </p:nvSpPr>
              <p:spPr bwMode="auto">
                <a:xfrm>
                  <a:off x="3282" y="2349"/>
                  <a:ext cx="6" cy="5"/>
                </a:xfrm>
                <a:custGeom>
                  <a:avLst/>
                  <a:gdLst>
                    <a:gd name="T0" fmla="*/ 0 w 6"/>
                    <a:gd name="T1" fmla="*/ 5 h 5"/>
                    <a:gd name="T2" fmla="*/ 4 w 6"/>
                    <a:gd name="T3" fmla="*/ 0 h 5"/>
                    <a:gd name="T4" fmla="*/ 6 w 6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5"/>
                    <a:gd name="T11" fmla="*/ 6 w 6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5">
                      <a:moveTo>
                        <a:pt x="0" y="5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3" name="Freeform 96"/>
                <p:cNvSpPr>
                  <a:spLocks noChangeAspect="1"/>
                </p:cNvSpPr>
                <p:nvPr/>
              </p:nvSpPr>
              <p:spPr bwMode="auto">
                <a:xfrm>
                  <a:off x="3286" y="2345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4" name="Freeform 97"/>
                <p:cNvSpPr>
                  <a:spLocks noChangeAspect="1"/>
                </p:cNvSpPr>
                <p:nvPr/>
              </p:nvSpPr>
              <p:spPr bwMode="auto">
                <a:xfrm>
                  <a:off x="3288" y="2343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5" name="Freeform 98"/>
                <p:cNvSpPr>
                  <a:spLocks noChangeAspect="1"/>
                </p:cNvSpPr>
                <p:nvPr/>
              </p:nvSpPr>
              <p:spPr bwMode="auto">
                <a:xfrm>
                  <a:off x="3292" y="2339"/>
                  <a:ext cx="5" cy="4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6" name="Freeform 99"/>
                <p:cNvSpPr>
                  <a:spLocks noChangeAspect="1"/>
                </p:cNvSpPr>
                <p:nvPr/>
              </p:nvSpPr>
              <p:spPr bwMode="auto">
                <a:xfrm>
                  <a:off x="3294" y="2336"/>
                  <a:ext cx="4" cy="3"/>
                </a:xfrm>
                <a:custGeom>
                  <a:avLst/>
                  <a:gdLst>
                    <a:gd name="T0" fmla="*/ 0 w 5"/>
                    <a:gd name="T1" fmla="*/ 4 h 4"/>
                    <a:gd name="T2" fmla="*/ 3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7" name="Freeform 100"/>
                <p:cNvSpPr>
                  <a:spLocks noChangeAspect="1"/>
                </p:cNvSpPr>
                <p:nvPr/>
              </p:nvSpPr>
              <p:spPr bwMode="auto">
                <a:xfrm>
                  <a:off x="3297" y="2334"/>
                  <a:ext cx="5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8" name="Freeform 101"/>
                <p:cNvSpPr>
                  <a:spLocks noChangeAspect="1"/>
                </p:cNvSpPr>
                <p:nvPr/>
              </p:nvSpPr>
              <p:spPr bwMode="auto">
                <a:xfrm>
                  <a:off x="3300" y="2330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29" name="Freeform 102"/>
                <p:cNvSpPr>
                  <a:spLocks noChangeAspect="1"/>
                </p:cNvSpPr>
                <p:nvPr/>
              </p:nvSpPr>
              <p:spPr bwMode="auto">
                <a:xfrm>
                  <a:off x="3302" y="2325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2 w 4"/>
                    <a:gd name="T3" fmla="*/ 0 h 5"/>
                    <a:gd name="T4" fmla="*/ 4 w 4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0" name="Freeform 103"/>
                <p:cNvSpPr>
                  <a:spLocks noChangeAspect="1"/>
                </p:cNvSpPr>
                <p:nvPr/>
              </p:nvSpPr>
              <p:spPr bwMode="auto">
                <a:xfrm>
                  <a:off x="3304" y="2321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4 w 6"/>
                    <a:gd name="T3" fmla="*/ 0 h 4"/>
                    <a:gd name="T4" fmla="*/ 6 w 6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"/>
                    <a:gd name="T11" fmla="*/ 6 w 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1" name="Freeform 104"/>
                <p:cNvSpPr>
                  <a:spLocks noChangeAspect="1"/>
                </p:cNvSpPr>
                <p:nvPr/>
              </p:nvSpPr>
              <p:spPr bwMode="auto">
                <a:xfrm>
                  <a:off x="3308" y="231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2" name="Freeform 105"/>
                <p:cNvSpPr>
                  <a:spLocks noChangeAspect="1"/>
                </p:cNvSpPr>
                <p:nvPr/>
              </p:nvSpPr>
              <p:spPr bwMode="auto">
                <a:xfrm>
                  <a:off x="3310" y="2315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3" name="Freeform 106"/>
                <p:cNvSpPr>
                  <a:spLocks noChangeAspect="1"/>
                </p:cNvSpPr>
                <p:nvPr/>
              </p:nvSpPr>
              <p:spPr bwMode="auto">
                <a:xfrm>
                  <a:off x="3312" y="2314"/>
                  <a:ext cx="6" cy="1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4" name="Freeform 107"/>
                <p:cNvSpPr>
                  <a:spLocks noChangeAspect="1"/>
                </p:cNvSpPr>
                <p:nvPr/>
              </p:nvSpPr>
              <p:spPr bwMode="auto">
                <a:xfrm>
                  <a:off x="3316" y="2310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5" name="Freeform 108"/>
                <p:cNvSpPr>
                  <a:spLocks noChangeAspect="1"/>
                </p:cNvSpPr>
                <p:nvPr/>
              </p:nvSpPr>
              <p:spPr bwMode="auto">
                <a:xfrm>
                  <a:off x="3318" y="2306"/>
                  <a:ext cx="4" cy="4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6" name="Freeform 109"/>
                <p:cNvSpPr>
                  <a:spLocks noChangeAspect="1"/>
                </p:cNvSpPr>
                <p:nvPr/>
              </p:nvSpPr>
              <p:spPr bwMode="auto">
                <a:xfrm>
                  <a:off x="3320" y="2303"/>
                  <a:ext cx="4" cy="3"/>
                </a:xfrm>
                <a:custGeom>
                  <a:avLst/>
                  <a:gdLst>
                    <a:gd name="T0" fmla="*/ 0 w 5"/>
                    <a:gd name="T1" fmla="*/ 3 h 3"/>
                    <a:gd name="T2" fmla="*/ 3 w 5"/>
                    <a:gd name="T3" fmla="*/ 0 h 3"/>
                    <a:gd name="T4" fmla="*/ 5 w 5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3"/>
                    <a:gd name="T11" fmla="*/ 5 w 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3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7" name="Freeform 110"/>
                <p:cNvSpPr>
                  <a:spLocks noChangeAspect="1"/>
                </p:cNvSpPr>
                <p:nvPr/>
              </p:nvSpPr>
              <p:spPr bwMode="auto">
                <a:xfrm>
                  <a:off x="3322" y="2299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4 w 6"/>
                    <a:gd name="T3" fmla="*/ 0 h 4"/>
                    <a:gd name="T4" fmla="*/ 6 w 6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"/>
                    <a:gd name="T11" fmla="*/ 6 w 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8" name="Freeform 111"/>
                <p:cNvSpPr>
                  <a:spLocks noChangeAspect="1"/>
                </p:cNvSpPr>
                <p:nvPr/>
              </p:nvSpPr>
              <p:spPr bwMode="auto">
                <a:xfrm>
                  <a:off x="3326" y="229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39" name="Freeform 112"/>
                <p:cNvSpPr>
                  <a:spLocks noChangeAspect="1"/>
                </p:cNvSpPr>
                <p:nvPr/>
              </p:nvSpPr>
              <p:spPr bwMode="auto">
                <a:xfrm>
                  <a:off x="3328" y="2293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0" name="Freeform 113"/>
                <p:cNvSpPr>
                  <a:spLocks noChangeAspect="1"/>
                </p:cNvSpPr>
                <p:nvPr/>
              </p:nvSpPr>
              <p:spPr bwMode="auto">
                <a:xfrm>
                  <a:off x="3330" y="2291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1" name="Freeform 114"/>
                <p:cNvSpPr>
                  <a:spLocks noChangeAspect="1"/>
                </p:cNvSpPr>
                <p:nvPr/>
              </p:nvSpPr>
              <p:spPr bwMode="auto">
                <a:xfrm>
                  <a:off x="3334" y="2288"/>
                  <a:ext cx="4" cy="3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2" name="Freeform 115"/>
                <p:cNvSpPr>
                  <a:spLocks noChangeAspect="1"/>
                </p:cNvSpPr>
                <p:nvPr/>
              </p:nvSpPr>
              <p:spPr bwMode="auto">
                <a:xfrm>
                  <a:off x="3336" y="228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3" name="Freeform 116"/>
                <p:cNvSpPr>
                  <a:spLocks noChangeAspect="1"/>
                </p:cNvSpPr>
                <p:nvPr/>
              </p:nvSpPr>
              <p:spPr bwMode="auto">
                <a:xfrm>
                  <a:off x="3338" y="2282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4" name="Freeform 117"/>
                <p:cNvSpPr>
                  <a:spLocks noChangeAspect="1"/>
                </p:cNvSpPr>
                <p:nvPr/>
              </p:nvSpPr>
              <p:spPr bwMode="auto">
                <a:xfrm>
                  <a:off x="3340" y="2279"/>
                  <a:ext cx="6" cy="3"/>
                </a:xfrm>
                <a:custGeom>
                  <a:avLst/>
                  <a:gdLst>
                    <a:gd name="T0" fmla="*/ 0 w 7"/>
                    <a:gd name="T1" fmla="*/ 3 h 3"/>
                    <a:gd name="T2" fmla="*/ 4 w 7"/>
                    <a:gd name="T3" fmla="*/ 0 h 3"/>
                    <a:gd name="T4" fmla="*/ 7 w 7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5" name="Freeform 118"/>
                <p:cNvSpPr>
                  <a:spLocks noChangeAspect="1"/>
                </p:cNvSpPr>
                <p:nvPr/>
              </p:nvSpPr>
              <p:spPr bwMode="auto">
                <a:xfrm>
                  <a:off x="3344" y="2275"/>
                  <a:ext cx="4" cy="4"/>
                </a:xfrm>
                <a:custGeom>
                  <a:avLst/>
                  <a:gdLst>
                    <a:gd name="T0" fmla="*/ 0 w 5"/>
                    <a:gd name="T1" fmla="*/ 4 h 4"/>
                    <a:gd name="T2" fmla="*/ 3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6" name="Freeform 119"/>
                <p:cNvSpPr>
                  <a:spLocks noChangeAspect="1"/>
                </p:cNvSpPr>
                <p:nvPr/>
              </p:nvSpPr>
              <p:spPr bwMode="auto">
                <a:xfrm>
                  <a:off x="3346" y="227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7" name="Freeform 120"/>
                <p:cNvSpPr>
                  <a:spLocks noChangeAspect="1"/>
                </p:cNvSpPr>
                <p:nvPr/>
              </p:nvSpPr>
              <p:spPr bwMode="auto">
                <a:xfrm>
                  <a:off x="3348" y="2269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8" name="Freeform 121"/>
                <p:cNvSpPr>
                  <a:spLocks noChangeAspect="1"/>
                </p:cNvSpPr>
                <p:nvPr/>
              </p:nvSpPr>
              <p:spPr bwMode="auto">
                <a:xfrm>
                  <a:off x="3350" y="226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49" name="Freeform 122"/>
                <p:cNvSpPr>
                  <a:spLocks noChangeAspect="1"/>
                </p:cNvSpPr>
                <p:nvPr/>
              </p:nvSpPr>
              <p:spPr bwMode="auto">
                <a:xfrm>
                  <a:off x="3352" y="2266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0" name="Freeform 123"/>
                <p:cNvSpPr>
                  <a:spLocks noChangeAspect="1"/>
                </p:cNvSpPr>
                <p:nvPr/>
              </p:nvSpPr>
              <p:spPr bwMode="auto">
                <a:xfrm>
                  <a:off x="3354" y="2262"/>
                  <a:ext cx="6" cy="4"/>
                </a:xfrm>
                <a:custGeom>
                  <a:avLst/>
                  <a:gdLst>
                    <a:gd name="T0" fmla="*/ 0 w 6"/>
                    <a:gd name="T1" fmla="*/ 4 h 4"/>
                    <a:gd name="T2" fmla="*/ 4 w 6"/>
                    <a:gd name="T3" fmla="*/ 0 h 4"/>
                    <a:gd name="T4" fmla="*/ 6 w 6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4"/>
                    <a:gd name="T11" fmla="*/ 6 w 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4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1" name="Freeform 124"/>
                <p:cNvSpPr>
                  <a:spLocks noChangeAspect="1"/>
                </p:cNvSpPr>
                <p:nvPr/>
              </p:nvSpPr>
              <p:spPr bwMode="auto">
                <a:xfrm>
                  <a:off x="3358" y="226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2" name="Freeform 125"/>
                <p:cNvSpPr>
                  <a:spLocks noChangeAspect="1"/>
                </p:cNvSpPr>
                <p:nvPr/>
              </p:nvSpPr>
              <p:spPr bwMode="auto">
                <a:xfrm>
                  <a:off x="3360" y="2255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2 w 4"/>
                    <a:gd name="T3" fmla="*/ 0 h 5"/>
                    <a:gd name="T4" fmla="*/ 4 w 4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3" name="Freeform 126"/>
                <p:cNvSpPr>
                  <a:spLocks noChangeAspect="1"/>
                </p:cNvSpPr>
                <p:nvPr/>
              </p:nvSpPr>
              <p:spPr bwMode="auto">
                <a:xfrm>
                  <a:off x="3362" y="225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4" name="Freeform 127"/>
                <p:cNvSpPr>
                  <a:spLocks noChangeAspect="1"/>
                </p:cNvSpPr>
                <p:nvPr/>
              </p:nvSpPr>
              <p:spPr bwMode="auto">
                <a:xfrm>
                  <a:off x="3364" y="225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5" name="Freeform 128"/>
                <p:cNvSpPr>
                  <a:spLocks noChangeAspect="1"/>
                </p:cNvSpPr>
                <p:nvPr/>
              </p:nvSpPr>
              <p:spPr bwMode="auto">
                <a:xfrm>
                  <a:off x="3366" y="2247"/>
                  <a:ext cx="6" cy="4"/>
                </a:xfrm>
                <a:custGeom>
                  <a:avLst/>
                  <a:gdLst>
                    <a:gd name="T0" fmla="*/ 0 w 7"/>
                    <a:gd name="T1" fmla="*/ 4 h 4"/>
                    <a:gd name="T2" fmla="*/ 5 w 7"/>
                    <a:gd name="T3" fmla="*/ 0 h 4"/>
                    <a:gd name="T4" fmla="*/ 7 w 7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6" name="Freeform 129"/>
                <p:cNvSpPr>
                  <a:spLocks noChangeAspect="1"/>
                </p:cNvSpPr>
                <p:nvPr/>
              </p:nvSpPr>
              <p:spPr bwMode="auto">
                <a:xfrm>
                  <a:off x="3370" y="224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7" name="Freeform 130"/>
                <p:cNvSpPr>
                  <a:spLocks noChangeAspect="1"/>
                </p:cNvSpPr>
                <p:nvPr/>
              </p:nvSpPr>
              <p:spPr bwMode="auto">
                <a:xfrm>
                  <a:off x="3372" y="224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8" name="Freeform 131"/>
                <p:cNvSpPr>
                  <a:spLocks noChangeAspect="1"/>
                </p:cNvSpPr>
                <p:nvPr/>
              </p:nvSpPr>
              <p:spPr bwMode="auto">
                <a:xfrm>
                  <a:off x="3374" y="2240"/>
                  <a:ext cx="4" cy="3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59" name="Freeform 132"/>
                <p:cNvSpPr>
                  <a:spLocks noChangeAspect="1"/>
                </p:cNvSpPr>
                <p:nvPr/>
              </p:nvSpPr>
              <p:spPr bwMode="auto">
                <a:xfrm>
                  <a:off x="3376" y="223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0" name="Freeform 133"/>
                <p:cNvSpPr>
                  <a:spLocks noChangeAspect="1"/>
                </p:cNvSpPr>
                <p:nvPr/>
              </p:nvSpPr>
              <p:spPr bwMode="auto">
                <a:xfrm>
                  <a:off x="3378" y="223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1" name="Freeform 134"/>
                <p:cNvSpPr>
                  <a:spLocks noChangeAspect="1"/>
                </p:cNvSpPr>
                <p:nvPr/>
              </p:nvSpPr>
              <p:spPr bwMode="auto">
                <a:xfrm>
                  <a:off x="3380" y="223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2" name="Freeform 135"/>
                <p:cNvSpPr>
                  <a:spLocks noChangeAspect="1"/>
                </p:cNvSpPr>
                <p:nvPr/>
              </p:nvSpPr>
              <p:spPr bwMode="auto">
                <a:xfrm>
                  <a:off x="3382" y="2229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2 w 4"/>
                    <a:gd name="T3" fmla="*/ 0 h 5"/>
                    <a:gd name="T4" fmla="*/ 4 w 4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3" name="Freeform 136"/>
                <p:cNvSpPr>
                  <a:spLocks noChangeAspect="1"/>
                </p:cNvSpPr>
                <p:nvPr/>
              </p:nvSpPr>
              <p:spPr bwMode="auto">
                <a:xfrm>
                  <a:off x="3384" y="222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4" name="Freeform 137"/>
                <p:cNvSpPr>
                  <a:spLocks noChangeAspect="1"/>
                </p:cNvSpPr>
                <p:nvPr/>
              </p:nvSpPr>
              <p:spPr bwMode="auto">
                <a:xfrm>
                  <a:off x="3386" y="2225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5" name="Freeform 138"/>
                <p:cNvSpPr>
                  <a:spLocks noChangeAspect="1"/>
                </p:cNvSpPr>
                <p:nvPr/>
              </p:nvSpPr>
              <p:spPr bwMode="auto">
                <a:xfrm>
                  <a:off x="3390" y="2223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6" name="Freeform 139"/>
                <p:cNvSpPr>
                  <a:spLocks noChangeAspect="1"/>
                </p:cNvSpPr>
                <p:nvPr/>
              </p:nvSpPr>
              <p:spPr bwMode="auto">
                <a:xfrm>
                  <a:off x="3392" y="2221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7" name="Freeform 140"/>
                <p:cNvSpPr>
                  <a:spLocks noChangeAspect="1"/>
                </p:cNvSpPr>
                <p:nvPr/>
              </p:nvSpPr>
              <p:spPr bwMode="auto">
                <a:xfrm>
                  <a:off x="3394" y="2218"/>
                  <a:ext cx="4" cy="3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8" name="Freeform 141"/>
                <p:cNvSpPr>
                  <a:spLocks noChangeAspect="1"/>
                </p:cNvSpPr>
                <p:nvPr/>
              </p:nvSpPr>
              <p:spPr bwMode="auto">
                <a:xfrm>
                  <a:off x="3396" y="221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69" name="Freeform 142"/>
                <p:cNvSpPr>
                  <a:spLocks noChangeAspect="1"/>
                </p:cNvSpPr>
                <p:nvPr/>
              </p:nvSpPr>
              <p:spPr bwMode="auto">
                <a:xfrm>
                  <a:off x="3398" y="221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0" name="Freeform 143"/>
                <p:cNvSpPr>
                  <a:spLocks noChangeAspect="1"/>
                </p:cNvSpPr>
                <p:nvPr/>
              </p:nvSpPr>
              <p:spPr bwMode="auto">
                <a:xfrm>
                  <a:off x="3400" y="2210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1" name="Freeform 144"/>
                <p:cNvSpPr>
                  <a:spLocks noChangeAspect="1"/>
                </p:cNvSpPr>
                <p:nvPr/>
              </p:nvSpPr>
              <p:spPr bwMode="auto">
                <a:xfrm>
                  <a:off x="3402" y="2207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2" name="Freeform 145"/>
                <p:cNvSpPr>
                  <a:spLocks noChangeAspect="1"/>
                </p:cNvSpPr>
                <p:nvPr/>
              </p:nvSpPr>
              <p:spPr bwMode="auto">
                <a:xfrm>
                  <a:off x="3404" y="220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3" name="Freeform 146"/>
                <p:cNvSpPr>
                  <a:spLocks noChangeAspect="1"/>
                </p:cNvSpPr>
                <p:nvPr/>
              </p:nvSpPr>
              <p:spPr bwMode="auto">
                <a:xfrm>
                  <a:off x="3406" y="220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4" name="Freeform 147"/>
                <p:cNvSpPr>
                  <a:spLocks noChangeAspect="1"/>
                </p:cNvSpPr>
                <p:nvPr/>
              </p:nvSpPr>
              <p:spPr bwMode="auto">
                <a:xfrm>
                  <a:off x="3408" y="220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5" name="Freeform 148"/>
                <p:cNvSpPr>
                  <a:spLocks noChangeAspect="1"/>
                </p:cNvSpPr>
                <p:nvPr/>
              </p:nvSpPr>
              <p:spPr bwMode="auto">
                <a:xfrm>
                  <a:off x="3410" y="2199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6" name="Freeform 149"/>
                <p:cNvSpPr>
                  <a:spLocks noChangeAspect="1"/>
                </p:cNvSpPr>
                <p:nvPr/>
              </p:nvSpPr>
              <p:spPr bwMode="auto">
                <a:xfrm>
                  <a:off x="3414" y="2197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7" name="Freeform 150"/>
                <p:cNvSpPr>
                  <a:spLocks noChangeAspect="1"/>
                </p:cNvSpPr>
                <p:nvPr/>
              </p:nvSpPr>
              <p:spPr bwMode="auto">
                <a:xfrm>
                  <a:off x="3416" y="2194"/>
                  <a:ext cx="4" cy="3"/>
                </a:xfrm>
                <a:custGeom>
                  <a:avLst/>
                  <a:gdLst>
                    <a:gd name="T0" fmla="*/ 0 w 5"/>
                    <a:gd name="T1" fmla="*/ 4 h 4"/>
                    <a:gd name="T2" fmla="*/ 3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8" name="Freeform 151"/>
                <p:cNvSpPr>
                  <a:spLocks noChangeAspect="1"/>
                </p:cNvSpPr>
                <p:nvPr/>
              </p:nvSpPr>
              <p:spPr bwMode="auto">
                <a:xfrm>
                  <a:off x="3418" y="2192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79" name="Freeform 152"/>
                <p:cNvSpPr>
                  <a:spLocks noChangeAspect="1"/>
                </p:cNvSpPr>
                <p:nvPr/>
              </p:nvSpPr>
              <p:spPr bwMode="auto">
                <a:xfrm>
                  <a:off x="3420" y="219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0" name="Freeform 153"/>
                <p:cNvSpPr>
                  <a:spLocks noChangeAspect="1"/>
                </p:cNvSpPr>
                <p:nvPr/>
              </p:nvSpPr>
              <p:spPr bwMode="auto">
                <a:xfrm>
                  <a:off x="3422" y="218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1" name="Freeform 154"/>
                <p:cNvSpPr>
                  <a:spLocks noChangeAspect="1"/>
                </p:cNvSpPr>
                <p:nvPr/>
              </p:nvSpPr>
              <p:spPr bwMode="auto">
                <a:xfrm>
                  <a:off x="3424" y="218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2" name="Freeform 155"/>
                <p:cNvSpPr>
                  <a:spLocks noChangeAspect="1"/>
                </p:cNvSpPr>
                <p:nvPr/>
              </p:nvSpPr>
              <p:spPr bwMode="auto">
                <a:xfrm>
                  <a:off x="3426" y="2183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3" name="Freeform 156"/>
                <p:cNvSpPr>
                  <a:spLocks noChangeAspect="1"/>
                </p:cNvSpPr>
                <p:nvPr/>
              </p:nvSpPr>
              <p:spPr bwMode="auto">
                <a:xfrm>
                  <a:off x="3428" y="218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4" name="Freeform 157"/>
                <p:cNvSpPr>
                  <a:spLocks noChangeAspect="1"/>
                </p:cNvSpPr>
                <p:nvPr/>
              </p:nvSpPr>
              <p:spPr bwMode="auto">
                <a:xfrm>
                  <a:off x="3430" y="217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5" name="Freeform 158"/>
                <p:cNvSpPr>
                  <a:spLocks noChangeAspect="1"/>
                </p:cNvSpPr>
                <p:nvPr/>
              </p:nvSpPr>
              <p:spPr bwMode="auto">
                <a:xfrm>
                  <a:off x="3432" y="217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6" name="Freeform 159"/>
                <p:cNvSpPr>
                  <a:spLocks noChangeAspect="1"/>
                </p:cNvSpPr>
                <p:nvPr/>
              </p:nvSpPr>
              <p:spPr bwMode="auto">
                <a:xfrm>
                  <a:off x="3434" y="217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7" name="Freeform 160"/>
                <p:cNvSpPr>
                  <a:spLocks noChangeAspect="1"/>
                </p:cNvSpPr>
                <p:nvPr/>
              </p:nvSpPr>
              <p:spPr bwMode="auto">
                <a:xfrm>
                  <a:off x="3436" y="217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8" name="Freeform 161"/>
                <p:cNvSpPr>
                  <a:spLocks noChangeAspect="1"/>
                </p:cNvSpPr>
                <p:nvPr/>
              </p:nvSpPr>
              <p:spPr bwMode="auto">
                <a:xfrm>
                  <a:off x="3438" y="2170"/>
                  <a:ext cx="4" cy="3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89" name="Freeform 162"/>
                <p:cNvSpPr>
                  <a:spLocks noChangeAspect="1"/>
                </p:cNvSpPr>
                <p:nvPr/>
              </p:nvSpPr>
              <p:spPr bwMode="auto">
                <a:xfrm>
                  <a:off x="3440" y="2168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0" name="Freeform 163"/>
                <p:cNvSpPr>
                  <a:spLocks noChangeAspect="1"/>
                </p:cNvSpPr>
                <p:nvPr/>
              </p:nvSpPr>
              <p:spPr bwMode="auto">
                <a:xfrm>
                  <a:off x="3442" y="216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1" name="Freeform 164"/>
                <p:cNvSpPr>
                  <a:spLocks noChangeAspect="1"/>
                </p:cNvSpPr>
                <p:nvPr/>
              </p:nvSpPr>
              <p:spPr bwMode="auto">
                <a:xfrm>
                  <a:off x="3444" y="216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2" name="Freeform 165"/>
                <p:cNvSpPr>
                  <a:spLocks noChangeAspect="1"/>
                </p:cNvSpPr>
                <p:nvPr/>
              </p:nvSpPr>
              <p:spPr bwMode="auto">
                <a:xfrm>
                  <a:off x="3446" y="2162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3" name="Freeform 166"/>
                <p:cNvSpPr>
                  <a:spLocks noChangeAspect="1"/>
                </p:cNvSpPr>
                <p:nvPr/>
              </p:nvSpPr>
              <p:spPr bwMode="auto">
                <a:xfrm>
                  <a:off x="3448" y="2159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4" name="Freeform 167"/>
                <p:cNvSpPr>
                  <a:spLocks noChangeAspect="1"/>
                </p:cNvSpPr>
                <p:nvPr/>
              </p:nvSpPr>
              <p:spPr bwMode="auto">
                <a:xfrm>
                  <a:off x="3450" y="215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5" name="Freeform 168"/>
                <p:cNvSpPr>
                  <a:spLocks noChangeAspect="1"/>
                </p:cNvSpPr>
                <p:nvPr/>
              </p:nvSpPr>
              <p:spPr bwMode="auto">
                <a:xfrm>
                  <a:off x="3452" y="215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6" name="Freeform 169"/>
                <p:cNvSpPr>
                  <a:spLocks noChangeAspect="1"/>
                </p:cNvSpPr>
                <p:nvPr/>
              </p:nvSpPr>
              <p:spPr bwMode="auto">
                <a:xfrm>
                  <a:off x="3454" y="215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7" name="Freeform 170"/>
                <p:cNvSpPr>
                  <a:spLocks noChangeAspect="1"/>
                </p:cNvSpPr>
                <p:nvPr/>
              </p:nvSpPr>
              <p:spPr bwMode="auto">
                <a:xfrm>
                  <a:off x="3456" y="215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8" name="Freeform 171"/>
                <p:cNvSpPr>
                  <a:spLocks noChangeAspect="1"/>
                </p:cNvSpPr>
                <p:nvPr/>
              </p:nvSpPr>
              <p:spPr bwMode="auto">
                <a:xfrm>
                  <a:off x="3458" y="214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199" name="Freeform 172"/>
                <p:cNvSpPr>
                  <a:spLocks noChangeAspect="1"/>
                </p:cNvSpPr>
                <p:nvPr/>
              </p:nvSpPr>
              <p:spPr bwMode="auto">
                <a:xfrm>
                  <a:off x="3460" y="214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0" name="Freeform 173"/>
                <p:cNvSpPr>
                  <a:spLocks noChangeAspect="1"/>
                </p:cNvSpPr>
                <p:nvPr/>
              </p:nvSpPr>
              <p:spPr bwMode="auto">
                <a:xfrm>
                  <a:off x="3462" y="2146"/>
                  <a:ext cx="5" cy="1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1" name="Freeform 174"/>
                <p:cNvSpPr>
                  <a:spLocks noChangeAspect="1"/>
                </p:cNvSpPr>
                <p:nvPr/>
              </p:nvSpPr>
              <p:spPr bwMode="auto">
                <a:xfrm>
                  <a:off x="3464" y="2144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2" name="Freeform 175"/>
                <p:cNvSpPr>
                  <a:spLocks noChangeAspect="1"/>
                </p:cNvSpPr>
                <p:nvPr/>
              </p:nvSpPr>
              <p:spPr bwMode="auto">
                <a:xfrm>
                  <a:off x="3467" y="2142"/>
                  <a:ext cx="3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3" name="Freeform 176"/>
                <p:cNvSpPr>
                  <a:spLocks noChangeAspect="1"/>
                </p:cNvSpPr>
                <p:nvPr/>
              </p:nvSpPr>
              <p:spPr bwMode="auto">
                <a:xfrm>
                  <a:off x="3468" y="214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4" name="Freeform 177"/>
                <p:cNvSpPr>
                  <a:spLocks noChangeAspect="1"/>
                </p:cNvSpPr>
                <p:nvPr/>
              </p:nvSpPr>
              <p:spPr bwMode="auto">
                <a:xfrm>
                  <a:off x="3470" y="2138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5" name="Freeform 178"/>
                <p:cNvSpPr>
                  <a:spLocks noChangeAspect="1"/>
                </p:cNvSpPr>
                <p:nvPr/>
              </p:nvSpPr>
              <p:spPr bwMode="auto">
                <a:xfrm>
                  <a:off x="3472" y="213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6" name="Freeform 179"/>
                <p:cNvSpPr>
                  <a:spLocks noChangeAspect="1"/>
                </p:cNvSpPr>
                <p:nvPr/>
              </p:nvSpPr>
              <p:spPr bwMode="auto">
                <a:xfrm>
                  <a:off x="3474" y="2133"/>
                  <a:ext cx="6" cy="3"/>
                </a:xfrm>
                <a:custGeom>
                  <a:avLst/>
                  <a:gdLst>
                    <a:gd name="T0" fmla="*/ 0 w 6"/>
                    <a:gd name="T1" fmla="*/ 3 h 3"/>
                    <a:gd name="T2" fmla="*/ 4 w 6"/>
                    <a:gd name="T3" fmla="*/ 0 h 3"/>
                    <a:gd name="T4" fmla="*/ 6 w 6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3"/>
                    <a:gd name="T11" fmla="*/ 6 w 6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3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7" name="Freeform 180"/>
                <p:cNvSpPr>
                  <a:spLocks noChangeAspect="1"/>
                </p:cNvSpPr>
                <p:nvPr/>
              </p:nvSpPr>
              <p:spPr bwMode="auto">
                <a:xfrm>
                  <a:off x="3478" y="212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8" name="Freeform 181"/>
                <p:cNvSpPr>
                  <a:spLocks noChangeAspect="1"/>
                </p:cNvSpPr>
                <p:nvPr/>
              </p:nvSpPr>
              <p:spPr bwMode="auto">
                <a:xfrm>
                  <a:off x="3478" y="212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09" name="Freeform 182"/>
                <p:cNvSpPr>
                  <a:spLocks noChangeAspect="1"/>
                </p:cNvSpPr>
                <p:nvPr/>
              </p:nvSpPr>
              <p:spPr bwMode="auto">
                <a:xfrm>
                  <a:off x="3480" y="212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0" name="Freeform 183"/>
                <p:cNvSpPr>
                  <a:spLocks noChangeAspect="1"/>
                </p:cNvSpPr>
                <p:nvPr/>
              </p:nvSpPr>
              <p:spPr bwMode="auto">
                <a:xfrm>
                  <a:off x="3482" y="212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1" name="Freeform 184"/>
                <p:cNvSpPr>
                  <a:spLocks noChangeAspect="1"/>
                </p:cNvSpPr>
                <p:nvPr/>
              </p:nvSpPr>
              <p:spPr bwMode="auto">
                <a:xfrm>
                  <a:off x="3484" y="212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2" name="Freeform 185"/>
                <p:cNvSpPr>
                  <a:spLocks noChangeAspect="1"/>
                </p:cNvSpPr>
                <p:nvPr/>
              </p:nvSpPr>
              <p:spPr bwMode="auto">
                <a:xfrm>
                  <a:off x="3486" y="2122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3" name="Freeform 186"/>
                <p:cNvSpPr>
                  <a:spLocks noChangeAspect="1"/>
                </p:cNvSpPr>
                <p:nvPr/>
              </p:nvSpPr>
              <p:spPr bwMode="auto">
                <a:xfrm>
                  <a:off x="3488" y="2120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4" name="Freeform 187"/>
                <p:cNvSpPr>
                  <a:spLocks noChangeAspect="1"/>
                </p:cNvSpPr>
                <p:nvPr/>
              </p:nvSpPr>
              <p:spPr bwMode="auto">
                <a:xfrm>
                  <a:off x="3490" y="2118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5" name="Freeform 188"/>
                <p:cNvSpPr>
                  <a:spLocks noChangeAspect="1"/>
                </p:cNvSpPr>
                <p:nvPr/>
              </p:nvSpPr>
              <p:spPr bwMode="auto">
                <a:xfrm>
                  <a:off x="3492" y="211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6" name="Freeform 189"/>
                <p:cNvSpPr>
                  <a:spLocks noChangeAspect="1"/>
                </p:cNvSpPr>
                <p:nvPr/>
              </p:nvSpPr>
              <p:spPr bwMode="auto">
                <a:xfrm>
                  <a:off x="3494" y="2114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7" name="Freeform 190"/>
                <p:cNvSpPr>
                  <a:spLocks noChangeAspect="1"/>
                </p:cNvSpPr>
                <p:nvPr/>
              </p:nvSpPr>
              <p:spPr bwMode="auto">
                <a:xfrm>
                  <a:off x="3496" y="211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8" name="Freeform 191"/>
                <p:cNvSpPr>
                  <a:spLocks noChangeAspect="1"/>
                </p:cNvSpPr>
                <p:nvPr/>
              </p:nvSpPr>
              <p:spPr bwMode="auto">
                <a:xfrm>
                  <a:off x="3498" y="2112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19" name="Freeform 192"/>
                <p:cNvSpPr>
                  <a:spLocks noChangeAspect="1"/>
                </p:cNvSpPr>
                <p:nvPr/>
              </p:nvSpPr>
              <p:spPr bwMode="auto">
                <a:xfrm>
                  <a:off x="3500" y="2109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0" name="Freeform 193"/>
                <p:cNvSpPr>
                  <a:spLocks noChangeAspect="1"/>
                </p:cNvSpPr>
                <p:nvPr/>
              </p:nvSpPr>
              <p:spPr bwMode="auto">
                <a:xfrm>
                  <a:off x="3502" y="210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1" name="Freeform 194"/>
                <p:cNvSpPr>
                  <a:spLocks noChangeAspect="1"/>
                </p:cNvSpPr>
                <p:nvPr/>
              </p:nvSpPr>
              <p:spPr bwMode="auto">
                <a:xfrm>
                  <a:off x="3502" y="210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2" name="Freeform 195"/>
                <p:cNvSpPr>
                  <a:spLocks noChangeAspect="1"/>
                </p:cNvSpPr>
                <p:nvPr/>
              </p:nvSpPr>
              <p:spPr bwMode="auto">
                <a:xfrm>
                  <a:off x="3504" y="210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3" name="Freeform 196"/>
                <p:cNvSpPr>
                  <a:spLocks noChangeAspect="1"/>
                </p:cNvSpPr>
                <p:nvPr/>
              </p:nvSpPr>
              <p:spPr bwMode="auto">
                <a:xfrm>
                  <a:off x="3506" y="210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4" name="Freeform 197"/>
                <p:cNvSpPr>
                  <a:spLocks noChangeAspect="1"/>
                </p:cNvSpPr>
                <p:nvPr/>
              </p:nvSpPr>
              <p:spPr bwMode="auto">
                <a:xfrm>
                  <a:off x="3508" y="210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5" name="Freeform 198"/>
                <p:cNvSpPr>
                  <a:spLocks noChangeAspect="1"/>
                </p:cNvSpPr>
                <p:nvPr/>
              </p:nvSpPr>
              <p:spPr bwMode="auto">
                <a:xfrm>
                  <a:off x="3510" y="209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6" name="Freeform 199"/>
                <p:cNvSpPr>
                  <a:spLocks noChangeAspect="1"/>
                </p:cNvSpPr>
                <p:nvPr/>
              </p:nvSpPr>
              <p:spPr bwMode="auto">
                <a:xfrm>
                  <a:off x="3512" y="2098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7" name="Freeform 200"/>
                <p:cNvSpPr>
                  <a:spLocks noChangeAspect="1"/>
                </p:cNvSpPr>
                <p:nvPr/>
              </p:nvSpPr>
              <p:spPr bwMode="auto">
                <a:xfrm>
                  <a:off x="3514" y="2096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8" name="Freeform 201"/>
                <p:cNvSpPr>
                  <a:spLocks noChangeAspect="1"/>
                </p:cNvSpPr>
                <p:nvPr/>
              </p:nvSpPr>
              <p:spPr bwMode="auto">
                <a:xfrm>
                  <a:off x="3516" y="209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29" name="Freeform 202"/>
                <p:cNvSpPr>
                  <a:spLocks noChangeAspect="1"/>
                </p:cNvSpPr>
                <p:nvPr/>
              </p:nvSpPr>
              <p:spPr bwMode="auto">
                <a:xfrm>
                  <a:off x="3518" y="2092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0" name="Freeform 203"/>
                <p:cNvSpPr>
                  <a:spLocks noChangeAspect="1"/>
                </p:cNvSpPr>
                <p:nvPr/>
              </p:nvSpPr>
              <p:spPr bwMode="auto">
                <a:xfrm>
                  <a:off x="3520" y="208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1" name="Freeform 204"/>
                <p:cNvSpPr>
                  <a:spLocks noChangeAspect="1"/>
                </p:cNvSpPr>
                <p:nvPr/>
              </p:nvSpPr>
              <p:spPr bwMode="auto">
                <a:xfrm>
                  <a:off x="3520" y="209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2" name="Freeform 205"/>
                <p:cNvSpPr>
                  <a:spLocks noChangeAspect="1"/>
                </p:cNvSpPr>
                <p:nvPr/>
              </p:nvSpPr>
              <p:spPr bwMode="auto">
                <a:xfrm>
                  <a:off x="3522" y="208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3" name="Freeform 206"/>
                <p:cNvSpPr>
                  <a:spLocks noChangeAspect="1"/>
                </p:cNvSpPr>
                <p:nvPr/>
              </p:nvSpPr>
              <p:spPr bwMode="auto">
                <a:xfrm>
                  <a:off x="3524" y="2085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4" name="Freeform 207"/>
                <p:cNvSpPr>
                  <a:spLocks noChangeAspect="1"/>
                </p:cNvSpPr>
                <p:nvPr/>
              </p:nvSpPr>
              <p:spPr bwMode="auto">
                <a:xfrm>
                  <a:off x="3526" y="208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5" name="Freeform 208"/>
                <p:cNvSpPr>
                  <a:spLocks noChangeAspect="1"/>
                </p:cNvSpPr>
                <p:nvPr/>
              </p:nvSpPr>
              <p:spPr bwMode="auto">
                <a:xfrm>
                  <a:off x="3528" y="208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6" name="Freeform 209"/>
                <p:cNvSpPr>
                  <a:spLocks noChangeAspect="1"/>
                </p:cNvSpPr>
                <p:nvPr/>
              </p:nvSpPr>
              <p:spPr bwMode="auto">
                <a:xfrm>
                  <a:off x="3530" y="208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7" name="Freeform 210"/>
                <p:cNvSpPr>
                  <a:spLocks noChangeAspect="1"/>
                </p:cNvSpPr>
                <p:nvPr/>
              </p:nvSpPr>
              <p:spPr bwMode="auto">
                <a:xfrm>
                  <a:off x="3532" y="207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8" name="Freeform 211"/>
                <p:cNvSpPr>
                  <a:spLocks noChangeAspect="1"/>
                </p:cNvSpPr>
                <p:nvPr/>
              </p:nvSpPr>
              <p:spPr bwMode="auto">
                <a:xfrm>
                  <a:off x="3534" y="207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39" name="Freeform 212"/>
                <p:cNvSpPr>
                  <a:spLocks noChangeAspect="1"/>
                </p:cNvSpPr>
                <p:nvPr/>
              </p:nvSpPr>
              <p:spPr bwMode="auto">
                <a:xfrm>
                  <a:off x="3536" y="2074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240" name="Freeform 213"/>
                <p:cNvSpPr>
                  <a:spLocks noChangeAspect="1"/>
                </p:cNvSpPr>
                <p:nvPr/>
              </p:nvSpPr>
              <p:spPr bwMode="auto">
                <a:xfrm>
                  <a:off x="3536" y="2074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5" name="Group 214"/>
              <p:cNvGrpSpPr>
                <a:grpSpLocks noChangeAspect="1"/>
              </p:cNvGrpSpPr>
              <p:nvPr/>
            </p:nvGrpSpPr>
            <p:grpSpPr bwMode="auto">
              <a:xfrm>
                <a:off x="3538" y="1836"/>
                <a:ext cx="346" cy="239"/>
                <a:chOff x="3538" y="1836"/>
                <a:chExt cx="346" cy="239"/>
              </a:xfrm>
            </p:grpSpPr>
            <p:sp>
              <p:nvSpPr>
                <p:cNvPr id="26841" name="Freeform 215"/>
                <p:cNvSpPr>
                  <a:spLocks noChangeAspect="1"/>
                </p:cNvSpPr>
                <p:nvPr/>
              </p:nvSpPr>
              <p:spPr bwMode="auto">
                <a:xfrm>
                  <a:off x="3538" y="2074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2" name="Freeform 216"/>
                <p:cNvSpPr>
                  <a:spLocks noChangeAspect="1"/>
                </p:cNvSpPr>
                <p:nvPr/>
              </p:nvSpPr>
              <p:spPr bwMode="auto">
                <a:xfrm>
                  <a:off x="3540" y="2072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3" name="Freeform 217"/>
                <p:cNvSpPr>
                  <a:spLocks noChangeAspect="1"/>
                </p:cNvSpPr>
                <p:nvPr/>
              </p:nvSpPr>
              <p:spPr bwMode="auto">
                <a:xfrm>
                  <a:off x="3542" y="207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4" name="Freeform 218"/>
                <p:cNvSpPr>
                  <a:spLocks noChangeAspect="1"/>
                </p:cNvSpPr>
                <p:nvPr/>
              </p:nvSpPr>
              <p:spPr bwMode="auto">
                <a:xfrm>
                  <a:off x="3544" y="206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5" name="Freeform 219"/>
                <p:cNvSpPr>
                  <a:spLocks noChangeAspect="1"/>
                </p:cNvSpPr>
                <p:nvPr/>
              </p:nvSpPr>
              <p:spPr bwMode="auto">
                <a:xfrm>
                  <a:off x="3546" y="206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6" name="Freeform 220"/>
                <p:cNvSpPr>
                  <a:spLocks noChangeAspect="1"/>
                </p:cNvSpPr>
                <p:nvPr/>
              </p:nvSpPr>
              <p:spPr bwMode="auto">
                <a:xfrm>
                  <a:off x="3546" y="206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7" name="Freeform 221"/>
                <p:cNvSpPr>
                  <a:spLocks noChangeAspect="1"/>
                </p:cNvSpPr>
                <p:nvPr/>
              </p:nvSpPr>
              <p:spPr bwMode="auto">
                <a:xfrm>
                  <a:off x="3550" y="206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8" name="Freeform 222"/>
                <p:cNvSpPr>
                  <a:spLocks noChangeAspect="1"/>
                </p:cNvSpPr>
                <p:nvPr/>
              </p:nvSpPr>
              <p:spPr bwMode="auto">
                <a:xfrm>
                  <a:off x="3550" y="2061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9" name="Freeform 223"/>
                <p:cNvSpPr>
                  <a:spLocks noChangeAspect="1"/>
                </p:cNvSpPr>
                <p:nvPr/>
              </p:nvSpPr>
              <p:spPr bwMode="auto">
                <a:xfrm>
                  <a:off x="3552" y="206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0" name="Freeform 224"/>
                <p:cNvSpPr>
                  <a:spLocks noChangeAspect="1"/>
                </p:cNvSpPr>
                <p:nvPr/>
              </p:nvSpPr>
              <p:spPr bwMode="auto">
                <a:xfrm>
                  <a:off x="3554" y="205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1" name="Freeform 225"/>
                <p:cNvSpPr>
                  <a:spLocks noChangeAspect="1"/>
                </p:cNvSpPr>
                <p:nvPr/>
              </p:nvSpPr>
              <p:spPr bwMode="auto">
                <a:xfrm>
                  <a:off x="3556" y="205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2" name="Freeform 226"/>
                <p:cNvSpPr>
                  <a:spLocks noChangeAspect="1"/>
                </p:cNvSpPr>
                <p:nvPr/>
              </p:nvSpPr>
              <p:spPr bwMode="auto">
                <a:xfrm>
                  <a:off x="3558" y="205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3" name="Freeform 227"/>
                <p:cNvSpPr>
                  <a:spLocks noChangeAspect="1"/>
                </p:cNvSpPr>
                <p:nvPr/>
              </p:nvSpPr>
              <p:spPr bwMode="auto">
                <a:xfrm>
                  <a:off x="3558" y="205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4" name="Freeform 228"/>
                <p:cNvSpPr>
                  <a:spLocks noChangeAspect="1"/>
                </p:cNvSpPr>
                <p:nvPr/>
              </p:nvSpPr>
              <p:spPr bwMode="auto">
                <a:xfrm>
                  <a:off x="3560" y="2053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5" name="Freeform 229"/>
                <p:cNvSpPr>
                  <a:spLocks noChangeAspect="1"/>
                </p:cNvSpPr>
                <p:nvPr/>
              </p:nvSpPr>
              <p:spPr bwMode="auto">
                <a:xfrm>
                  <a:off x="3562" y="2051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6" name="Freeform 230"/>
                <p:cNvSpPr>
                  <a:spLocks noChangeAspect="1"/>
                </p:cNvSpPr>
                <p:nvPr/>
              </p:nvSpPr>
              <p:spPr bwMode="auto">
                <a:xfrm>
                  <a:off x="3564" y="2050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7" name="Freeform 231"/>
                <p:cNvSpPr>
                  <a:spLocks noChangeAspect="1"/>
                </p:cNvSpPr>
                <p:nvPr/>
              </p:nvSpPr>
              <p:spPr bwMode="auto">
                <a:xfrm>
                  <a:off x="3566" y="204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8" name="Freeform 232"/>
                <p:cNvSpPr>
                  <a:spLocks noChangeAspect="1"/>
                </p:cNvSpPr>
                <p:nvPr/>
              </p:nvSpPr>
              <p:spPr bwMode="auto">
                <a:xfrm>
                  <a:off x="3568" y="204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59" name="Freeform 233"/>
                <p:cNvSpPr>
                  <a:spLocks noChangeAspect="1"/>
                </p:cNvSpPr>
                <p:nvPr/>
              </p:nvSpPr>
              <p:spPr bwMode="auto">
                <a:xfrm>
                  <a:off x="3570" y="204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0" name="Freeform 234"/>
                <p:cNvSpPr>
                  <a:spLocks noChangeAspect="1"/>
                </p:cNvSpPr>
                <p:nvPr/>
              </p:nvSpPr>
              <p:spPr bwMode="auto">
                <a:xfrm>
                  <a:off x="3570" y="204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1" name="Freeform 235"/>
                <p:cNvSpPr>
                  <a:spLocks noChangeAspect="1"/>
                </p:cNvSpPr>
                <p:nvPr/>
              </p:nvSpPr>
              <p:spPr bwMode="auto">
                <a:xfrm>
                  <a:off x="3572" y="204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2" name="Freeform 236"/>
                <p:cNvSpPr>
                  <a:spLocks noChangeAspect="1"/>
                </p:cNvSpPr>
                <p:nvPr/>
              </p:nvSpPr>
              <p:spPr bwMode="auto">
                <a:xfrm>
                  <a:off x="3574" y="2042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3" name="Freeform 237"/>
                <p:cNvSpPr>
                  <a:spLocks noChangeAspect="1"/>
                </p:cNvSpPr>
                <p:nvPr/>
              </p:nvSpPr>
              <p:spPr bwMode="auto">
                <a:xfrm>
                  <a:off x="3576" y="204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4" name="Freeform 238"/>
                <p:cNvSpPr>
                  <a:spLocks noChangeAspect="1"/>
                </p:cNvSpPr>
                <p:nvPr/>
              </p:nvSpPr>
              <p:spPr bwMode="auto">
                <a:xfrm>
                  <a:off x="3578" y="2037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5" name="Freeform 239"/>
                <p:cNvSpPr>
                  <a:spLocks noChangeAspect="1"/>
                </p:cNvSpPr>
                <p:nvPr/>
              </p:nvSpPr>
              <p:spPr bwMode="auto">
                <a:xfrm>
                  <a:off x="3580" y="203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6" name="Freeform 240"/>
                <p:cNvSpPr>
                  <a:spLocks noChangeAspect="1"/>
                </p:cNvSpPr>
                <p:nvPr/>
              </p:nvSpPr>
              <p:spPr bwMode="auto">
                <a:xfrm>
                  <a:off x="3582" y="203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7" name="Freeform 241"/>
                <p:cNvSpPr>
                  <a:spLocks noChangeAspect="1"/>
                </p:cNvSpPr>
                <p:nvPr/>
              </p:nvSpPr>
              <p:spPr bwMode="auto">
                <a:xfrm>
                  <a:off x="3584" y="2033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8" name="Freeform 242"/>
                <p:cNvSpPr>
                  <a:spLocks noChangeAspect="1"/>
                </p:cNvSpPr>
                <p:nvPr/>
              </p:nvSpPr>
              <p:spPr bwMode="auto">
                <a:xfrm>
                  <a:off x="3586" y="202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69" name="Freeform 243"/>
                <p:cNvSpPr>
                  <a:spLocks noChangeAspect="1"/>
                </p:cNvSpPr>
                <p:nvPr/>
              </p:nvSpPr>
              <p:spPr bwMode="auto">
                <a:xfrm>
                  <a:off x="3586" y="2029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0" name="Freeform 244"/>
                <p:cNvSpPr>
                  <a:spLocks noChangeAspect="1"/>
                </p:cNvSpPr>
                <p:nvPr/>
              </p:nvSpPr>
              <p:spPr bwMode="auto">
                <a:xfrm>
                  <a:off x="3588" y="202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1" name="Freeform 245"/>
                <p:cNvSpPr>
                  <a:spLocks noChangeAspect="1"/>
                </p:cNvSpPr>
                <p:nvPr/>
              </p:nvSpPr>
              <p:spPr bwMode="auto">
                <a:xfrm>
                  <a:off x="3590" y="202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2" name="Freeform 246"/>
                <p:cNvSpPr>
                  <a:spLocks noChangeAspect="1"/>
                </p:cNvSpPr>
                <p:nvPr/>
              </p:nvSpPr>
              <p:spPr bwMode="auto">
                <a:xfrm>
                  <a:off x="3592" y="2026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3" name="Freeform 247"/>
                <p:cNvSpPr>
                  <a:spLocks noChangeAspect="1"/>
                </p:cNvSpPr>
                <p:nvPr/>
              </p:nvSpPr>
              <p:spPr bwMode="auto">
                <a:xfrm>
                  <a:off x="3594" y="2024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4" name="Freeform 248"/>
                <p:cNvSpPr>
                  <a:spLocks noChangeAspect="1"/>
                </p:cNvSpPr>
                <p:nvPr/>
              </p:nvSpPr>
              <p:spPr bwMode="auto">
                <a:xfrm>
                  <a:off x="3598" y="202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5" name="Freeform 249"/>
                <p:cNvSpPr>
                  <a:spLocks noChangeAspect="1"/>
                </p:cNvSpPr>
                <p:nvPr/>
              </p:nvSpPr>
              <p:spPr bwMode="auto">
                <a:xfrm>
                  <a:off x="3598" y="202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6" name="Freeform 250"/>
                <p:cNvSpPr>
                  <a:spLocks noChangeAspect="1"/>
                </p:cNvSpPr>
                <p:nvPr/>
              </p:nvSpPr>
              <p:spPr bwMode="auto">
                <a:xfrm>
                  <a:off x="3600" y="202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7" name="Freeform 251"/>
                <p:cNvSpPr>
                  <a:spLocks noChangeAspect="1"/>
                </p:cNvSpPr>
                <p:nvPr/>
              </p:nvSpPr>
              <p:spPr bwMode="auto">
                <a:xfrm>
                  <a:off x="3602" y="20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8" name="Freeform 252"/>
                <p:cNvSpPr>
                  <a:spLocks noChangeAspect="1"/>
                </p:cNvSpPr>
                <p:nvPr/>
              </p:nvSpPr>
              <p:spPr bwMode="auto">
                <a:xfrm>
                  <a:off x="3602" y="2018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79" name="Freeform 253"/>
                <p:cNvSpPr>
                  <a:spLocks noChangeAspect="1"/>
                </p:cNvSpPr>
                <p:nvPr/>
              </p:nvSpPr>
              <p:spPr bwMode="auto">
                <a:xfrm>
                  <a:off x="3606" y="201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0" name="Freeform 254"/>
                <p:cNvSpPr>
                  <a:spLocks noChangeAspect="1"/>
                </p:cNvSpPr>
                <p:nvPr/>
              </p:nvSpPr>
              <p:spPr bwMode="auto">
                <a:xfrm>
                  <a:off x="3606" y="2013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1" name="Freeform 255"/>
                <p:cNvSpPr>
                  <a:spLocks noChangeAspect="1"/>
                </p:cNvSpPr>
                <p:nvPr/>
              </p:nvSpPr>
              <p:spPr bwMode="auto">
                <a:xfrm>
                  <a:off x="3608" y="2013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2" name="Freeform 256"/>
                <p:cNvSpPr>
                  <a:spLocks noChangeAspect="1"/>
                </p:cNvSpPr>
                <p:nvPr/>
              </p:nvSpPr>
              <p:spPr bwMode="auto">
                <a:xfrm>
                  <a:off x="3610" y="200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3" name="Freeform 257"/>
                <p:cNvSpPr>
                  <a:spLocks noChangeAspect="1"/>
                </p:cNvSpPr>
                <p:nvPr/>
              </p:nvSpPr>
              <p:spPr bwMode="auto">
                <a:xfrm>
                  <a:off x="3610" y="2009"/>
                  <a:ext cx="6" cy="2"/>
                </a:xfrm>
                <a:custGeom>
                  <a:avLst/>
                  <a:gdLst>
                    <a:gd name="T0" fmla="*/ 0 w 7"/>
                    <a:gd name="T1" fmla="*/ 2 h 2"/>
                    <a:gd name="T2" fmla="*/ 5 w 7"/>
                    <a:gd name="T3" fmla="*/ 0 h 2"/>
                    <a:gd name="T4" fmla="*/ 7 w 7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2"/>
                    <a:gd name="T11" fmla="*/ 7 w 7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2">
                      <a:moveTo>
                        <a:pt x="0" y="2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4" name="Freeform 258"/>
                <p:cNvSpPr>
                  <a:spLocks noChangeAspect="1"/>
                </p:cNvSpPr>
                <p:nvPr/>
              </p:nvSpPr>
              <p:spPr bwMode="auto">
                <a:xfrm>
                  <a:off x="3614" y="200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5" name="Freeform 259"/>
                <p:cNvSpPr>
                  <a:spLocks noChangeAspect="1"/>
                </p:cNvSpPr>
                <p:nvPr/>
              </p:nvSpPr>
              <p:spPr bwMode="auto">
                <a:xfrm>
                  <a:off x="3616" y="200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6" name="Freeform 260"/>
                <p:cNvSpPr>
                  <a:spLocks noChangeAspect="1"/>
                </p:cNvSpPr>
                <p:nvPr/>
              </p:nvSpPr>
              <p:spPr bwMode="auto">
                <a:xfrm>
                  <a:off x="3618" y="2003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7" name="Freeform 261"/>
                <p:cNvSpPr>
                  <a:spLocks noChangeAspect="1"/>
                </p:cNvSpPr>
                <p:nvPr/>
              </p:nvSpPr>
              <p:spPr bwMode="auto">
                <a:xfrm>
                  <a:off x="3622" y="2000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8" name="Freeform 262"/>
                <p:cNvSpPr>
                  <a:spLocks noChangeAspect="1"/>
                </p:cNvSpPr>
                <p:nvPr/>
              </p:nvSpPr>
              <p:spPr bwMode="auto">
                <a:xfrm>
                  <a:off x="3622" y="200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89" name="Freeform 263"/>
                <p:cNvSpPr>
                  <a:spLocks noChangeAspect="1"/>
                </p:cNvSpPr>
                <p:nvPr/>
              </p:nvSpPr>
              <p:spPr bwMode="auto">
                <a:xfrm>
                  <a:off x="3624" y="200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0" name="Freeform 264"/>
                <p:cNvSpPr>
                  <a:spLocks noChangeAspect="1"/>
                </p:cNvSpPr>
                <p:nvPr/>
              </p:nvSpPr>
              <p:spPr bwMode="auto">
                <a:xfrm>
                  <a:off x="3626" y="200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1" name="Freeform 265"/>
                <p:cNvSpPr>
                  <a:spLocks noChangeAspect="1"/>
                </p:cNvSpPr>
                <p:nvPr/>
              </p:nvSpPr>
              <p:spPr bwMode="auto">
                <a:xfrm>
                  <a:off x="3628" y="199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2" name="Freeform 266"/>
                <p:cNvSpPr>
                  <a:spLocks noChangeAspect="1"/>
                </p:cNvSpPr>
                <p:nvPr/>
              </p:nvSpPr>
              <p:spPr bwMode="auto">
                <a:xfrm>
                  <a:off x="3630" y="199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3" name="Freeform 267"/>
                <p:cNvSpPr>
                  <a:spLocks noChangeAspect="1"/>
                </p:cNvSpPr>
                <p:nvPr/>
              </p:nvSpPr>
              <p:spPr bwMode="auto">
                <a:xfrm>
                  <a:off x="3630" y="199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4" name="Freeform 268"/>
                <p:cNvSpPr>
                  <a:spLocks noChangeAspect="1"/>
                </p:cNvSpPr>
                <p:nvPr/>
              </p:nvSpPr>
              <p:spPr bwMode="auto">
                <a:xfrm>
                  <a:off x="3632" y="1994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5" name="Freeform 269"/>
                <p:cNvSpPr>
                  <a:spLocks noChangeAspect="1"/>
                </p:cNvSpPr>
                <p:nvPr/>
              </p:nvSpPr>
              <p:spPr bwMode="auto">
                <a:xfrm>
                  <a:off x="3634" y="1989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6" name="Freeform 270"/>
                <p:cNvSpPr>
                  <a:spLocks noChangeAspect="1"/>
                </p:cNvSpPr>
                <p:nvPr/>
              </p:nvSpPr>
              <p:spPr bwMode="auto">
                <a:xfrm>
                  <a:off x="3634" y="1992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7" name="Freeform 271"/>
                <p:cNvSpPr>
                  <a:spLocks noChangeAspect="1"/>
                </p:cNvSpPr>
                <p:nvPr/>
              </p:nvSpPr>
              <p:spPr bwMode="auto">
                <a:xfrm>
                  <a:off x="3636" y="1989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8" name="Freeform 272"/>
                <p:cNvSpPr>
                  <a:spLocks noChangeAspect="1"/>
                </p:cNvSpPr>
                <p:nvPr/>
              </p:nvSpPr>
              <p:spPr bwMode="auto">
                <a:xfrm>
                  <a:off x="3638" y="198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99" name="Freeform 273"/>
                <p:cNvSpPr>
                  <a:spLocks noChangeAspect="1"/>
                </p:cNvSpPr>
                <p:nvPr/>
              </p:nvSpPr>
              <p:spPr bwMode="auto">
                <a:xfrm>
                  <a:off x="3640" y="198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0" name="Freeform 274"/>
                <p:cNvSpPr>
                  <a:spLocks noChangeAspect="1"/>
                </p:cNvSpPr>
                <p:nvPr/>
              </p:nvSpPr>
              <p:spPr bwMode="auto">
                <a:xfrm>
                  <a:off x="3642" y="198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1" name="Freeform 275"/>
                <p:cNvSpPr>
                  <a:spLocks noChangeAspect="1"/>
                </p:cNvSpPr>
                <p:nvPr/>
              </p:nvSpPr>
              <p:spPr bwMode="auto">
                <a:xfrm>
                  <a:off x="3642" y="198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2" name="Freeform 276"/>
                <p:cNvSpPr>
                  <a:spLocks noChangeAspect="1"/>
                </p:cNvSpPr>
                <p:nvPr/>
              </p:nvSpPr>
              <p:spPr bwMode="auto">
                <a:xfrm>
                  <a:off x="3644" y="198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3" name="Freeform 277"/>
                <p:cNvSpPr>
                  <a:spLocks noChangeAspect="1"/>
                </p:cNvSpPr>
                <p:nvPr/>
              </p:nvSpPr>
              <p:spPr bwMode="auto">
                <a:xfrm>
                  <a:off x="3646" y="198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4" name="Freeform 278"/>
                <p:cNvSpPr>
                  <a:spLocks noChangeAspect="1"/>
                </p:cNvSpPr>
                <p:nvPr/>
              </p:nvSpPr>
              <p:spPr bwMode="auto">
                <a:xfrm>
                  <a:off x="3648" y="198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5" name="Freeform 279"/>
                <p:cNvSpPr>
                  <a:spLocks noChangeAspect="1"/>
                </p:cNvSpPr>
                <p:nvPr/>
              </p:nvSpPr>
              <p:spPr bwMode="auto">
                <a:xfrm>
                  <a:off x="3650" y="197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6" name="Freeform 280"/>
                <p:cNvSpPr>
                  <a:spLocks noChangeAspect="1"/>
                </p:cNvSpPr>
                <p:nvPr/>
              </p:nvSpPr>
              <p:spPr bwMode="auto">
                <a:xfrm>
                  <a:off x="3652" y="1978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7" name="Freeform 281"/>
                <p:cNvSpPr>
                  <a:spLocks noChangeAspect="1"/>
                </p:cNvSpPr>
                <p:nvPr/>
              </p:nvSpPr>
              <p:spPr bwMode="auto">
                <a:xfrm>
                  <a:off x="3654" y="197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8" name="Freeform 282"/>
                <p:cNvSpPr>
                  <a:spLocks noChangeAspect="1"/>
                </p:cNvSpPr>
                <p:nvPr/>
              </p:nvSpPr>
              <p:spPr bwMode="auto">
                <a:xfrm>
                  <a:off x="3656" y="197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09" name="Freeform 283"/>
                <p:cNvSpPr>
                  <a:spLocks noChangeAspect="1"/>
                </p:cNvSpPr>
                <p:nvPr/>
              </p:nvSpPr>
              <p:spPr bwMode="auto">
                <a:xfrm>
                  <a:off x="3656" y="197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0" name="Freeform 284"/>
                <p:cNvSpPr>
                  <a:spLocks noChangeAspect="1"/>
                </p:cNvSpPr>
                <p:nvPr/>
              </p:nvSpPr>
              <p:spPr bwMode="auto">
                <a:xfrm>
                  <a:off x="3658" y="1974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1" name="Freeform 285"/>
                <p:cNvSpPr>
                  <a:spLocks noChangeAspect="1"/>
                </p:cNvSpPr>
                <p:nvPr/>
              </p:nvSpPr>
              <p:spPr bwMode="auto">
                <a:xfrm>
                  <a:off x="3661" y="1972"/>
                  <a:ext cx="3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2" name="Freeform 286"/>
                <p:cNvSpPr>
                  <a:spLocks noChangeAspect="1"/>
                </p:cNvSpPr>
                <p:nvPr/>
              </p:nvSpPr>
              <p:spPr bwMode="auto">
                <a:xfrm>
                  <a:off x="3662" y="197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3" name="Freeform 287"/>
                <p:cNvSpPr>
                  <a:spLocks noChangeAspect="1"/>
                </p:cNvSpPr>
                <p:nvPr/>
              </p:nvSpPr>
              <p:spPr bwMode="auto">
                <a:xfrm>
                  <a:off x="3664" y="196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4" name="Freeform 288"/>
                <p:cNvSpPr>
                  <a:spLocks noChangeAspect="1"/>
                </p:cNvSpPr>
                <p:nvPr/>
              </p:nvSpPr>
              <p:spPr bwMode="auto">
                <a:xfrm>
                  <a:off x="3664" y="197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5" name="Freeform 289"/>
                <p:cNvSpPr>
                  <a:spLocks noChangeAspect="1"/>
                </p:cNvSpPr>
                <p:nvPr/>
              </p:nvSpPr>
              <p:spPr bwMode="auto">
                <a:xfrm>
                  <a:off x="3666" y="196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6" name="Freeform 290"/>
                <p:cNvSpPr>
                  <a:spLocks noChangeAspect="1"/>
                </p:cNvSpPr>
                <p:nvPr/>
              </p:nvSpPr>
              <p:spPr bwMode="auto">
                <a:xfrm>
                  <a:off x="3668" y="1965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7" name="Freeform 291"/>
                <p:cNvSpPr>
                  <a:spLocks noChangeAspect="1"/>
                </p:cNvSpPr>
                <p:nvPr/>
              </p:nvSpPr>
              <p:spPr bwMode="auto">
                <a:xfrm>
                  <a:off x="3670" y="196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8" name="Freeform 292"/>
                <p:cNvSpPr>
                  <a:spLocks noChangeAspect="1"/>
                </p:cNvSpPr>
                <p:nvPr/>
              </p:nvSpPr>
              <p:spPr bwMode="auto">
                <a:xfrm>
                  <a:off x="3672" y="196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19" name="Freeform 293"/>
                <p:cNvSpPr>
                  <a:spLocks noChangeAspect="1"/>
                </p:cNvSpPr>
                <p:nvPr/>
              </p:nvSpPr>
              <p:spPr bwMode="auto">
                <a:xfrm>
                  <a:off x="3674" y="195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0" name="Freeform 294"/>
                <p:cNvSpPr>
                  <a:spLocks noChangeAspect="1"/>
                </p:cNvSpPr>
                <p:nvPr/>
              </p:nvSpPr>
              <p:spPr bwMode="auto">
                <a:xfrm>
                  <a:off x="3674" y="1961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1" name="Freeform 295"/>
                <p:cNvSpPr>
                  <a:spLocks noChangeAspect="1"/>
                </p:cNvSpPr>
                <p:nvPr/>
              </p:nvSpPr>
              <p:spPr bwMode="auto">
                <a:xfrm>
                  <a:off x="3678" y="195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2" name="Freeform 296"/>
                <p:cNvSpPr>
                  <a:spLocks noChangeAspect="1"/>
                </p:cNvSpPr>
                <p:nvPr/>
              </p:nvSpPr>
              <p:spPr bwMode="auto">
                <a:xfrm>
                  <a:off x="3678" y="195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3" name="Freeform 297"/>
                <p:cNvSpPr>
                  <a:spLocks noChangeAspect="1"/>
                </p:cNvSpPr>
                <p:nvPr/>
              </p:nvSpPr>
              <p:spPr bwMode="auto">
                <a:xfrm>
                  <a:off x="3680" y="195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4" name="Freeform 298"/>
                <p:cNvSpPr>
                  <a:spLocks noChangeAspect="1"/>
                </p:cNvSpPr>
                <p:nvPr/>
              </p:nvSpPr>
              <p:spPr bwMode="auto">
                <a:xfrm>
                  <a:off x="3682" y="1955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5" name="Freeform 299"/>
                <p:cNvSpPr>
                  <a:spLocks noChangeAspect="1"/>
                </p:cNvSpPr>
                <p:nvPr/>
              </p:nvSpPr>
              <p:spPr bwMode="auto">
                <a:xfrm>
                  <a:off x="3684" y="1954"/>
                  <a:ext cx="4" cy="1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6" name="Freeform 300"/>
                <p:cNvSpPr>
                  <a:spLocks noChangeAspect="1"/>
                </p:cNvSpPr>
                <p:nvPr/>
              </p:nvSpPr>
              <p:spPr bwMode="auto">
                <a:xfrm>
                  <a:off x="3686" y="195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7" name="Freeform 301"/>
                <p:cNvSpPr>
                  <a:spLocks noChangeAspect="1"/>
                </p:cNvSpPr>
                <p:nvPr/>
              </p:nvSpPr>
              <p:spPr bwMode="auto">
                <a:xfrm>
                  <a:off x="3688" y="195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8" name="Freeform 302"/>
                <p:cNvSpPr>
                  <a:spLocks noChangeAspect="1"/>
                </p:cNvSpPr>
                <p:nvPr/>
              </p:nvSpPr>
              <p:spPr bwMode="auto">
                <a:xfrm>
                  <a:off x="3688" y="19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29" name="Freeform 303"/>
                <p:cNvSpPr>
                  <a:spLocks noChangeAspect="1"/>
                </p:cNvSpPr>
                <p:nvPr/>
              </p:nvSpPr>
              <p:spPr bwMode="auto">
                <a:xfrm>
                  <a:off x="3690" y="195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0" name="Freeform 304"/>
                <p:cNvSpPr>
                  <a:spLocks noChangeAspect="1"/>
                </p:cNvSpPr>
                <p:nvPr/>
              </p:nvSpPr>
              <p:spPr bwMode="auto">
                <a:xfrm>
                  <a:off x="3692" y="195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1" name="Freeform 305"/>
                <p:cNvSpPr>
                  <a:spLocks noChangeAspect="1"/>
                </p:cNvSpPr>
                <p:nvPr/>
              </p:nvSpPr>
              <p:spPr bwMode="auto">
                <a:xfrm>
                  <a:off x="3694" y="194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2" name="Freeform 306"/>
                <p:cNvSpPr>
                  <a:spLocks noChangeAspect="1"/>
                </p:cNvSpPr>
                <p:nvPr/>
              </p:nvSpPr>
              <p:spPr bwMode="auto">
                <a:xfrm>
                  <a:off x="3694" y="194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3" name="Freeform 307"/>
                <p:cNvSpPr>
                  <a:spLocks noChangeAspect="1"/>
                </p:cNvSpPr>
                <p:nvPr/>
              </p:nvSpPr>
              <p:spPr bwMode="auto">
                <a:xfrm>
                  <a:off x="3696" y="194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4" name="Freeform 308"/>
                <p:cNvSpPr>
                  <a:spLocks noChangeAspect="1"/>
                </p:cNvSpPr>
                <p:nvPr/>
              </p:nvSpPr>
              <p:spPr bwMode="auto">
                <a:xfrm>
                  <a:off x="3698" y="194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5" name="Freeform 309"/>
                <p:cNvSpPr>
                  <a:spLocks noChangeAspect="1"/>
                </p:cNvSpPr>
                <p:nvPr/>
              </p:nvSpPr>
              <p:spPr bwMode="auto">
                <a:xfrm>
                  <a:off x="3700" y="194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6" name="Freeform 310"/>
                <p:cNvSpPr>
                  <a:spLocks noChangeAspect="1"/>
                </p:cNvSpPr>
                <p:nvPr/>
              </p:nvSpPr>
              <p:spPr bwMode="auto">
                <a:xfrm>
                  <a:off x="3702" y="1939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7" name="Freeform 311"/>
                <p:cNvSpPr>
                  <a:spLocks noChangeAspect="1"/>
                </p:cNvSpPr>
                <p:nvPr/>
              </p:nvSpPr>
              <p:spPr bwMode="auto">
                <a:xfrm>
                  <a:off x="3702" y="194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8" name="Freeform 312"/>
                <p:cNvSpPr>
                  <a:spLocks noChangeAspect="1"/>
                </p:cNvSpPr>
                <p:nvPr/>
              </p:nvSpPr>
              <p:spPr bwMode="auto">
                <a:xfrm>
                  <a:off x="3704" y="193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39" name="Freeform 313"/>
                <p:cNvSpPr>
                  <a:spLocks noChangeAspect="1"/>
                </p:cNvSpPr>
                <p:nvPr/>
              </p:nvSpPr>
              <p:spPr bwMode="auto">
                <a:xfrm>
                  <a:off x="3706" y="1937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0" name="Freeform 314"/>
                <p:cNvSpPr>
                  <a:spLocks noChangeAspect="1"/>
                </p:cNvSpPr>
                <p:nvPr/>
              </p:nvSpPr>
              <p:spPr bwMode="auto">
                <a:xfrm>
                  <a:off x="3708" y="1937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1" name="Freeform 315"/>
                <p:cNvSpPr>
                  <a:spLocks noChangeAspect="1"/>
                </p:cNvSpPr>
                <p:nvPr/>
              </p:nvSpPr>
              <p:spPr bwMode="auto">
                <a:xfrm>
                  <a:off x="3710" y="193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2" name="Freeform 316"/>
                <p:cNvSpPr>
                  <a:spLocks noChangeAspect="1"/>
                </p:cNvSpPr>
                <p:nvPr/>
              </p:nvSpPr>
              <p:spPr bwMode="auto">
                <a:xfrm>
                  <a:off x="3712" y="1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3" name="Freeform 317"/>
                <p:cNvSpPr>
                  <a:spLocks noChangeAspect="1"/>
                </p:cNvSpPr>
                <p:nvPr/>
              </p:nvSpPr>
              <p:spPr bwMode="auto">
                <a:xfrm>
                  <a:off x="3714" y="193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4" name="Freeform 318"/>
                <p:cNvSpPr>
                  <a:spLocks noChangeAspect="1"/>
                </p:cNvSpPr>
                <p:nvPr/>
              </p:nvSpPr>
              <p:spPr bwMode="auto">
                <a:xfrm>
                  <a:off x="3714" y="193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5" name="Freeform 319"/>
                <p:cNvSpPr>
                  <a:spLocks noChangeAspect="1"/>
                </p:cNvSpPr>
                <p:nvPr/>
              </p:nvSpPr>
              <p:spPr bwMode="auto">
                <a:xfrm>
                  <a:off x="3716" y="1932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6" name="Freeform 320"/>
                <p:cNvSpPr>
                  <a:spLocks noChangeAspect="1"/>
                </p:cNvSpPr>
                <p:nvPr/>
              </p:nvSpPr>
              <p:spPr bwMode="auto">
                <a:xfrm>
                  <a:off x="3718" y="19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7" name="Freeform 321"/>
                <p:cNvSpPr>
                  <a:spLocks noChangeAspect="1"/>
                </p:cNvSpPr>
                <p:nvPr/>
              </p:nvSpPr>
              <p:spPr bwMode="auto">
                <a:xfrm>
                  <a:off x="3718" y="193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8" name="Freeform 322"/>
                <p:cNvSpPr>
                  <a:spLocks noChangeAspect="1"/>
                </p:cNvSpPr>
                <p:nvPr/>
              </p:nvSpPr>
              <p:spPr bwMode="auto">
                <a:xfrm>
                  <a:off x="3720" y="193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49" name="Freeform 323"/>
                <p:cNvSpPr>
                  <a:spLocks noChangeAspect="1"/>
                </p:cNvSpPr>
                <p:nvPr/>
              </p:nvSpPr>
              <p:spPr bwMode="auto">
                <a:xfrm>
                  <a:off x="3722" y="192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0" name="Freeform 324"/>
                <p:cNvSpPr>
                  <a:spLocks noChangeAspect="1"/>
                </p:cNvSpPr>
                <p:nvPr/>
              </p:nvSpPr>
              <p:spPr bwMode="auto">
                <a:xfrm>
                  <a:off x="3724" y="192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1" name="Freeform 325"/>
                <p:cNvSpPr>
                  <a:spLocks noChangeAspect="1"/>
                </p:cNvSpPr>
                <p:nvPr/>
              </p:nvSpPr>
              <p:spPr bwMode="auto">
                <a:xfrm>
                  <a:off x="3726" y="192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2" name="Freeform 326"/>
                <p:cNvSpPr>
                  <a:spLocks noChangeAspect="1"/>
                </p:cNvSpPr>
                <p:nvPr/>
              </p:nvSpPr>
              <p:spPr bwMode="auto">
                <a:xfrm>
                  <a:off x="3728" y="192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3" name="Freeform 327"/>
                <p:cNvSpPr>
                  <a:spLocks noChangeAspect="1"/>
                </p:cNvSpPr>
                <p:nvPr/>
              </p:nvSpPr>
              <p:spPr bwMode="auto">
                <a:xfrm>
                  <a:off x="3730" y="192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4" name="Freeform 328"/>
                <p:cNvSpPr>
                  <a:spLocks noChangeAspect="1"/>
                </p:cNvSpPr>
                <p:nvPr/>
              </p:nvSpPr>
              <p:spPr bwMode="auto">
                <a:xfrm>
                  <a:off x="3730" y="1922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5" name="Freeform 329"/>
                <p:cNvSpPr>
                  <a:spLocks noChangeAspect="1"/>
                </p:cNvSpPr>
                <p:nvPr/>
              </p:nvSpPr>
              <p:spPr bwMode="auto">
                <a:xfrm>
                  <a:off x="3732" y="1922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6" name="Freeform 330"/>
                <p:cNvSpPr>
                  <a:spLocks noChangeAspect="1"/>
                </p:cNvSpPr>
                <p:nvPr/>
              </p:nvSpPr>
              <p:spPr bwMode="auto">
                <a:xfrm>
                  <a:off x="3734" y="192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7" name="Freeform 331"/>
                <p:cNvSpPr>
                  <a:spLocks noChangeAspect="1"/>
                </p:cNvSpPr>
                <p:nvPr/>
              </p:nvSpPr>
              <p:spPr bwMode="auto">
                <a:xfrm>
                  <a:off x="3736" y="1917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8" name="Freeform 332"/>
                <p:cNvSpPr>
                  <a:spLocks noChangeAspect="1"/>
                </p:cNvSpPr>
                <p:nvPr/>
              </p:nvSpPr>
              <p:spPr bwMode="auto">
                <a:xfrm>
                  <a:off x="3738" y="191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59" name="Freeform 333"/>
                <p:cNvSpPr>
                  <a:spLocks noChangeAspect="1"/>
                </p:cNvSpPr>
                <p:nvPr/>
              </p:nvSpPr>
              <p:spPr bwMode="auto">
                <a:xfrm>
                  <a:off x="3740" y="191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0" name="Freeform 334"/>
                <p:cNvSpPr>
                  <a:spLocks noChangeAspect="1"/>
                </p:cNvSpPr>
                <p:nvPr/>
              </p:nvSpPr>
              <p:spPr bwMode="auto">
                <a:xfrm>
                  <a:off x="3742" y="191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1" name="Freeform 335"/>
                <p:cNvSpPr>
                  <a:spLocks noChangeAspect="1"/>
                </p:cNvSpPr>
                <p:nvPr/>
              </p:nvSpPr>
              <p:spPr bwMode="auto">
                <a:xfrm>
                  <a:off x="3744" y="191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2" name="Freeform 336"/>
                <p:cNvSpPr>
                  <a:spLocks noChangeAspect="1"/>
                </p:cNvSpPr>
                <p:nvPr/>
              </p:nvSpPr>
              <p:spPr bwMode="auto">
                <a:xfrm>
                  <a:off x="3746" y="190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3" name="Freeform 337"/>
                <p:cNvSpPr>
                  <a:spLocks noChangeAspect="1"/>
                </p:cNvSpPr>
                <p:nvPr/>
              </p:nvSpPr>
              <p:spPr bwMode="auto">
                <a:xfrm>
                  <a:off x="3746" y="1911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4" name="Freeform 338"/>
                <p:cNvSpPr>
                  <a:spLocks noChangeAspect="1"/>
                </p:cNvSpPr>
                <p:nvPr/>
              </p:nvSpPr>
              <p:spPr bwMode="auto">
                <a:xfrm>
                  <a:off x="3750" y="1908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5" name="Freeform 339"/>
                <p:cNvSpPr>
                  <a:spLocks noChangeAspect="1"/>
                </p:cNvSpPr>
                <p:nvPr/>
              </p:nvSpPr>
              <p:spPr bwMode="auto">
                <a:xfrm>
                  <a:off x="3750" y="190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6" name="Freeform 340"/>
                <p:cNvSpPr>
                  <a:spLocks noChangeAspect="1"/>
                </p:cNvSpPr>
                <p:nvPr/>
              </p:nvSpPr>
              <p:spPr bwMode="auto">
                <a:xfrm>
                  <a:off x="3752" y="1908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7" name="Freeform 341"/>
                <p:cNvSpPr>
                  <a:spLocks noChangeAspect="1"/>
                </p:cNvSpPr>
                <p:nvPr/>
              </p:nvSpPr>
              <p:spPr bwMode="auto">
                <a:xfrm>
                  <a:off x="3754" y="1906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8" name="Freeform 342"/>
                <p:cNvSpPr>
                  <a:spLocks noChangeAspect="1"/>
                </p:cNvSpPr>
                <p:nvPr/>
              </p:nvSpPr>
              <p:spPr bwMode="auto">
                <a:xfrm>
                  <a:off x="3756" y="1906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69" name="Freeform 343"/>
                <p:cNvSpPr>
                  <a:spLocks noChangeAspect="1"/>
                </p:cNvSpPr>
                <p:nvPr/>
              </p:nvSpPr>
              <p:spPr bwMode="auto">
                <a:xfrm>
                  <a:off x="3758" y="190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0" name="Freeform 344"/>
                <p:cNvSpPr>
                  <a:spLocks noChangeAspect="1"/>
                </p:cNvSpPr>
                <p:nvPr/>
              </p:nvSpPr>
              <p:spPr bwMode="auto">
                <a:xfrm>
                  <a:off x="3760" y="1902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1" name="Freeform 345"/>
                <p:cNvSpPr>
                  <a:spLocks noChangeAspect="1"/>
                </p:cNvSpPr>
                <p:nvPr/>
              </p:nvSpPr>
              <p:spPr bwMode="auto">
                <a:xfrm>
                  <a:off x="3762" y="190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2" name="Freeform 346"/>
                <p:cNvSpPr>
                  <a:spLocks noChangeAspect="1"/>
                </p:cNvSpPr>
                <p:nvPr/>
              </p:nvSpPr>
              <p:spPr bwMode="auto">
                <a:xfrm>
                  <a:off x="3764" y="190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3" name="Freeform 347"/>
                <p:cNvSpPr>
                  <a:spLocks noChangeAspect="1"/>
                </p:cNvSpPr>
                <p:nvPr/>
              </p:nvSpPr>
              <p:spPr bwMode="auto">
                <a:xfrm>
                  <a:off x="3766" y="189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4" name="Freeform 348"/>
                <p:cNvSpPr>
                  <a:spLocks noChangeAspect="1"/>
                </p:cNvSpPr>
                <p:nvPr/>
              </p:nvSpPr>
              <p:spPr bwMode="auto">
                <a:xfrm>
                  <a:off x="3766" y="1898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5" name="Freeform 349"/>
                <p:cNvSpPr>
                  <a:spLocks noChangeAspect="1"/>
                </p:cNvSpPr>
                <p:nvPr/>
              </p:nvSpPr>
              <p:spPr bwMode="auto">
                <a:xfrm>
                  <a:off x="3768" y="189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6" name="Freeform 350"/>
                <p:cNvSpPr>
                  <a:spLocks noChangeAspect="1"/>
                </p:cNvSpPr>
                <p:nvPr/>
              </p:nvSpPr>
              <p:spPr bwMode="auto">
                <a:xfrm>
                  <a:off x="3770" y="189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7" name="Freeform 351"/>
                <p:cNvSpPr>
                  <a:spLocks noChangeAspect="1"/>
                </p:cNvSpPr>
                <p:nvPr/>
              </p:nvSpPr>
              <p:spPr bwMode="auto">
                <a:xfrm>
                  <a:off x="3772" y="189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8" name="Freeform 352"/>
                <p:cNvSpPr>
                  <a:spLocks noChangeAspect="1"/>
                </p:cNvSpPr>
                <p:nvPr/>
              </p:nvSpPr>
              <p:spPr bwMode="auto">
                <a:xfrm>
                  <a:off x="3772" y="189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79" name="Freeform 353"/>
                <p:cNvSpPr>
                  <a:spLocks noChangeAspect="1"/>
                </p:cNvSpPr>
                <p:nvPr/>
              </p:nvSpPr>
              <p:spPr bwMode="auto">
                <a:xfrm>
                  <a:off x="3774" y="1893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0" name="Freeform 354"/>
                <p:cNvSpPr>
                  <a:spLocks noChangeAspect="1"/>
                </p:cNvSpPr>
                <p:nvPr/>
              </p:nvSpPr>
              <p:spPr bwMode="auto">
                <a:xfrm>
                  <a:off x="3776" y="189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1" name="Freeform 355"/>
                <p:cNvSpPr>
                  <a:spLocks noChangeAspect="1"/>
                </p:cNvSpPr>
                <p:nvPr/>
              </p:nvSpPr>
              <p:spPr bwMode="auto">
                <a:xfrm>
                  <a:off x="3778" y="1891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2" name="Freeform 356"/>
                <p:cNvSpPr>
                  <a:spLocks noChangeAspect="1"/>
                </p:cNvSpPr>
                <p:nvPr/>
              </p:nvSpPr>
              <p:spPr bwMode="auto">
                <a:xfrm>
                  <a:off x="3780" y="1889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3" name="Freeform 357"/>
                <p:cNvSpPr>
                  <a:spLocks noChangeAspect="1"/>
                </p:cNvSpPr>
                <p:nvPr/>
              </p:nvSpPr>
              <p:spPr bwMode="auto">
                <a:xfrm>
                  <a:off x="3782" y="188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4" name="Freeform 358"/>
                <p:cNvSpPr>
                  <a:spLocks noChangeAspect="1"/>
                </p:cNvSpPr>
                <p:nvPr/>
              </p:nvSpPr>
              <p:spPr bwMode="auto">
                <a:xfrm>
                  <a:off x="3784" y="188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5" name="Freeform 359"/>
                <p:cNvSpPr>
                  <a:spLocks noChangeAspect="1"/>
                </p:cNvSpPr>
                <p:nvPr/>
              </p:nvSpPr>
              <p:spPr bwMode="auto">
                <a:xfrm>
                  <a:off x="3784" y="188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6" name="Freeform 360"/>
                <p:cNvSpPr>
                  <a:spLocks noChangeAspect="1"/>
                </p:cNvSpPr>
                <p:nvPr/>
              </p:nvSpPr>
              <p:spPr bwMode="auto">
                <a:xfrm>
                  <a:off x="3786" y="188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7" name="Freeform 361"/>
                <p:cNvSpPr>
                  <a:spLocks noChangeAspect="1"/>
                </p:cNvSpPr>
                <p:nvPr/>
              </p:nvSpPr>
              <p:spPr bwMode="auto">
                <a:xfrm>
                  <a:off x="3788" y="188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8" name="Freeform 362"/>
                <p:cNvSpPr>
                  <a:spLocks noChangeAspect="1"/>
                </p:cNvSpPr>
                <p:nvPr/>
              </p:nvSpPr>
              <p:spPr bwMode="auto">
                <a:xfrm>
                  <a:off x="3790" y="1884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89" name="Freeform 363"/>
                <p:cNvSpPr>
                  <a:spLocks noChangeAspect="1"/>
                </p:cNvSpPr>
                <p:nvPr/>
              </p:nvSpPr>
              <p:spPr bwMode="auto">
                <a:xfrm>
                  <a:off x="3792" y="188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0" name="Freeform 364"/>
                <p:cNvSpPr>
                  <a:spLocks noChangeAspect="1"/>
                </p:cNvSpPr>
                <p:nvPr/>
              </p:nvSpPr>
              <p:spPr bwMode="auto">
                <a:xfrm>
                  <a:off x="3794" y="1882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1" name="Freeform 365"/>
                <p:cNvSpPr>
                  <a:spLocks noChangeAspect="1"/>
                </p:cNvSpPr>
                <p:nvPr/>
              </p:nvSpPr>
              <p:spPr bwMode="auto">
                <a:xfrm>
                  <a:off x="3796" y="188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2" name="Freeform 366"/>
                <p:cNvSpPr>
                  <a:spLocks noChangeAspect="1"/>
                </p:cNvSpPr>
                <p:nvPr/>
              </p:nvSpPr>
              <p:spPr bwMode="auto">
                <a:xfrm>
                  <a:off x="3798" y="188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3" name="Freeform 367"/>
                <p:cNvSpPr>
                  <a:spLocks noChangeAspect="1"/>
                </p:cNvSpPr>
                <p:nvPr/>
              </p:nvSpPr>
              <p:spPr bwMode="auto">
                <a:xfrm>
                  <a:off x="3800" y="188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4" name="Freeform 368"/>
                <p:cNvSpPr>
                  <a:spLocks noChangeAspect="1"/>
                </p:cNvSpPr>
                <p:nvPr/>
              </p:nvSpPr>
              <p:spPr bwMode="auto">
                <a:xfrm>
                  <a:off x="3802" y="187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5" name="Freeform 369"/>
                <p:cNvSpPr>
                  <a:spLocks noChangeAspect="1"/>
                </p:cNvSpPr>
                <p:nvPr/>
              </p:nvSpPr>
              <p:spPr bwMode="auto">
                <a:xfrm>
                  <a:off x="3802" y="1878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6" name="Freeform 370"/>
                <p:cNvSpPr>
                  <a:spLocks noChangeAspect="1"/>
                </p:cNvSpPr>
                <p:nvPr/>
              </p:nvSpPr>
              <p:spPr bwMode="auto">
                <a:xfrm>
                  <a:off x="3804" y="1876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7" name="Freeform 371"/>
                <p:cNvSpPr>
                  <a:spLocks noChangeAspect="1"/>
                </p:cNvSpPr>
                <p:nvPr/>
              </p:nvSpPr>
              <p:spPr bwMode="auto">
                <a:xfrm>
                  <a:off x="3806" y="187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8" name="Freeform 372"/>
                <p:cNvSpPr>
                  <a:spLocks noChangeAspect="1"/>
                </p:cNvSpPr>
                <p:nvPr/>
              </p:nvSpPr>
              <p:spPr bwMode="auto">
                <a:xfrm>
                  <a:off x="3808" y="187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999" name="Freeform 373"/>
                <p:cNvSpPr>
                  <a:spLocks noChangeAspect="1"/>
                </p:cNvSpPr>
                <p:nvPr/>
              </p:nvSpPr>
              <p:spPr bwMode="auto">
                <a:xfrm>
                  <a:off x="3808" y="187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0" name="Freeform 374"/>
                <p:cNvSpPr>
                  <a:spLocks noChangeAspect="1"/>
                </p:cNvSpPr>
                <p:nvPr/>
              </p:nvSpPr>
              <p:spPr bwMode="auto">
                <a:xfrm>
                  <a:off x="3810" y="187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1" name="Freeform 375"/>
                <p:cNvSpPr>
                  <a:spLocks noChangeAspect="1"/>
                </p:cNvSpPr>
                <p:nvPr/>
              </p:nvSpPr>
              <p:spPr bwMode="auto">
                <a:xfrm>
                  <a:off x="3812" y="1872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2" name="Freeform 376"/>
                <p:cNvSpPr>
                  <a:spLocks noChangeAspect="1"/>
                </p:cNvSpPr>
                <p:nvPr/>
              </p:nvSpPr>
              <p:spPr bwMode="auto">
                <a:xfrm>
                  <a:off x="3814" y="187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3" name="Freeform 377"/>
                <p:cNvSpPr>
                  <a:spLocks noChangeAspect="1"/>
                </p:cNvSpPr>
                <p:nvPr/>
              </p:nvSpPr>
              <p:spPr bwMode="auto">
                <a:xfrm>
                  <a:off x="3816" y="186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4" name="Freeform 378"/>
                <p:cNvSpPr>
                  <a:spLocks noChangeAspect="1"/>
                </p:cNvSpPr>
                <p:nvPr/>
              </p:nvSpPr>
              <p:spPr bwMode="auto">
                <a:xfrm>
                  <a:off x="3816" y="186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5" name="Freeform 379"/>
                <p:cNvSpPr>
                  <a:spLocks noChangeAspect="1"/>
                </p:cNvSpPr>
                <p:nvPr/>
              </p:nvSpPr>
              <p:spPr bwMode="auto">
                <a:xfrm>
                  <a:off x="3818" y="186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6" name="Freeform 380"/>
                <p:cNvSpPr>
                  <a:spLocks noChangeAspect="1"/>
                </p:cNvSpPr>
                <p:nvPr/>
              </p:nvSpPr>
              <p:spPr bwMode="auto">
                <a:xfrm>
                  <a:off x="3820" y="1867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7" name="Freeform 381"/>
                <p:cNvSpPr>
                  <a:spLocks noChangeAspect="1"/>
                </p:cNvSpPr>
                <p:nvPr/>
              </p:nvSpPr>
              <p:spPr bwMode="auto">
                <a:xfrm>
                  <a:off x="3822" y="186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8" name="Freeform 382"/>
                <p:cNvSpPr>
                  <a:spLocks noChangeAspect="1"/>
                </p:cNvSpPr>
                <p:nvPr/>
              </p:nvSpPr>
              <p:spPr bwMode="auto">
                <a:xfrm>
                  <a:off x="3824" y="186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09" name="Freeform 383"/>
                <p:cNvSpPr>
                  <a:spLocks noChangeAspect="1"/>
                </p:cNvSpPr>
                <p:nvPr/>
              </p:nvSpPr>
              <p:spPr bwMode="auto">
                <a:xfrm>
                  <a:off x="3826" y="186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0" name="Freeform 384"/>
                <p:cNvSpPr>
                  <a:spLocks noChangeAspect="1"/>
                </p:cNvSpPr>
                <p:nvPr/>
              </p:nvSpPr>
              <p:spPr bwMode="auto">
                <a:xfrm>
                  <a:off x="3826" y="1863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1" name="Freeform 385"/>
                <p:cNvSpPr>
                  <a:spLocks noChangeAspect="1"/>
                </p:cNvSpPr>
                <p:nvPr/>
              </p:nvSpPr>
              <p:spPr bwMode="auto">
                <a:xfrm>
                  <a:off x="3831" y="1861"/>
                  <a:ext cx="3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2" name="Freeform 386"/>
                <p:cNvSpPr>
                  <a:spLocks noChangeAspect="1"/>
                </p:cNvSpPr>
                <p:nvPr/>
              </p:nvSpPr>
              <p:spPr bwMode="auto">
                <a:xfrm>
                  <a:off x="3832" y="186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3" name="Freeform 387"/>
                <p:cNvSpPr>
                  <a:spLocks noChangeAspect="1"/>
                </p:cNvSpPr>
                <p:nvPr/>
              </p:nvSpPr>
              <p:spPr bwMode="auto">
                <a:xfrm>
                  <a:off x="3834" y="1858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4" name="Freeform 388"/>
                <p:cNvSpPr>
                  <a:spLocks noChangeAspect="1"/>
                </p:cNvSpPr>
                <p:nvPr/>
              </p:nvSpPr>
              <p:spPr bwMode="auto">
                <a:xfrm>
                  <a:off x="3834" y="1860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5" name="Freeform 389"/>
                <p:cNvSpPr>
                  <a:spLocks noChangeAspect="1"/>
                </p:cNvSpPr>
                <p:nvPr/>
              </p:nvSpPr>
              <p:spPr bwMode="auto">
                <a:xfrm>
                  <a:off x="3838" y="185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6" name="Freeform 390"/>
                <p:cNvSpPr>
                  <a:spLocks noChangeAspect="1"/>
                </p:cNvSpPr>
                <p:nvPr/>
              </p:nvSpPr>
              <p:spPr bwMode="auto">
                <a:xfrm>
                  <a:off x="3838" y="185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7" name="Freeform 391"/>
                <p:cNvSpPr>
                  <a:spLocks noChangeAspect="1"/>
                </p:cNvSpPr>
                <p:nvPr/>
              </p:nvSpPr>
              <p:spPr bwMode="auto">
                <a:xfrm>
                  <a:off x="3840" y="185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8" name="Freeform 392"/>
                <p:cNvSpPr>
                  <a:spLocks noChangeAspect="1"/>
                </p:cNvSpPr>
                <p:nvPr/>
              </p:nvSpPr>
              <p:spPr bwMode="auto">
                <a:xfrm>
                  <a:off x="3842" y="185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19" name="Freeform 393"/>
                <p:cNvSpPr>
                  <a:spLocks noChangeAspect="1"/>
                </p:cNvSpPr>
                <p:nvPr/>
              </p:nvSpPr>
              <p:spPr bwMode="auto">
                <a:xfrm>
                  <a:off x="3844" y="185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0" name="Freeform 394"/>
                <p:cNvSpPr>
                  <a:spLocks noChangeAspect="1"/>
                </p:cNvSpPr>
                <p:nvPr/>
              </p:nvSpPr>
              <p:spPr bwMode="auto">
                <a:xfrm>
                  <a:off x="3846" y="185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1" name="Freeform 395"/>
                <p:cNvSpPr>
                  <a:spLocks noChangeAspect="1"/>
                </p:cNvSpPr>
                <p:nvPr/>
              </p:nvSpPr>
              <p:spPr bwMode="auto">
                <a:xfrm>
                  <a:off x="3848" y="185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2" name="Freeform 396"/>
                <p:cNvSpPr>
                  <a:spLocks noChangeAspect="1"/>
                </p:cNvSpPr>
                <p:nvPr/>
              </p:nvSpPr>
              <p:spPr bwMode="auto">
                <a:xfrm>
                  <a:off x="3850" y="185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3" name="Freeform 397"/>
                <p:cNvSpPr>
                  <a:spLocks noChangeAspect="1"/>
                </p:cNvSpPr>
                <p:nvPr/>
              </p:nvSpPr>
              <p:spPr bwMode="auto">
                <a:xfrm>
                  <a:off x="3850" y="18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4" name="Freeform 398"/>
                <p:cNvSpPr>
                  <a:spLocks noChangeAspect="1"/>
                </p:cNvSpPr>
                <p:nvPr/>
              </p:nvSpPr>
              <p:spPr bwMode="auto">
                <a:xfrm>
                  <a:off x="3852" y="1850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5" name="Freeform 399"/>
                <p:cNvSpPr>
                  <a:spLocks noChangeAspect="1"/>
                </p:cNvSpPr>
                <p:nvPr/>
              </p:nvSpPr>
              <p:spPr bwMode="auto">
                <a:xfrm>
                  <a:off x="3854" y="1850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6" name="Freeform 400"/>
                <p:cNvSpPr>
                  <a:spLocks noChangeAspect="1"/>
                </p:cNvSpPr>
                <p:nvPr/>
              </p:nvSpPr>
              <p:spPr bwMode="auto">
                <a:xfrm>
                  <a:off x="3856" y="185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7" name="Freeform 401"/>
                <p:cNvSpPr>
                  <a:spLocks noChangeAspect="1"/>
                </p:cNvSpPr>
                <p:nvPr/>
              </p:nvSpPr>
              <p:spPr bwMode="auto">
                <a:xfrm>
                  <a:off x="3858" y="184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8" name="Freeform 402"/>
                <p:cNvSpPr>
                  <a:spLocks noChangeAspect="1"/>
                </p:cNvSpPr>
                <p:nvPr/>
              </p:nvSpPr>
              <p:spPr bwMode="auto">
                <a:xfrm>
                  <a:off x="3858" y="184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29" name="Freeform 403"/>
                <p:cNvSpPr>
                  <a:spLocks noChangeAspect="1"/>
                </p:cNvSpPr>
                <p:nvPr/>
              </p:nvSpPr>
              <p:spPr bwMode="auto">
                <a:xfrm>
                  <a:off x="3860" y="1845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0" name="Freeform 404"/>
                <p:cNvSpPr>
                  <a:spLocks noChangeAspect="1"/>
                </p:cNvSpPr>
                <p:nvPr/>
              </p:nvSpPr>
              <p:spPr bwMode="auto">
                <a:xfrm>
                  <a:off x="3862" y="184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1" name="Freeform 405"/>
                <p:cNvSpPr>
                  <a:spLocks noChangeAspect="1"/>
                </p:cNvSpPr>
                <p:nvPr/>
              </p:nvSpPr>
              <p:spPr bwMode="auto">
                <a:xfrm>
                  <a:off x="3864" y="184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2" name="Freeform 406"/>
                <p:cNvSpPr>
                  <a:spLocks noChangeAspect="1"/>
                </p:cNvSpPr>
                <p:nvPr/>
              </p:nvSpPr>
              <p:spPr bwMode="auto">
                <a:xfrm>
                  <a:off x="3866" y="184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3" name="Freeform 407"/>
                <p:cNvSpPr>
                  <a:spLocks noChangeAspect="1"/>
                </p:cNvSpPr>
                <p:nvPr/>
              </p:nvSpPr>
              <p:spPr bwMode="auto">
                <a:xfrm>
                  <a:off x="3868" y="184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4" name="Freeform 408"/>
                <p:cNvSpPr>
                  <a:spLocks noChangeAspect="1"/>
                </p:cNvSpPr>
                <p:nvPr/>
              </p:nvSpPr>
              <p:spPr bwMode="auto">
                <a:xfrm>
                  <a:off x="3870" y="184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5" name="Freeform 409"/>
                <p:cNvSpPr>
                  <a:spLocks noChangeAspect="1"/>
                </p:cNvSpPr>
                <p:nvPr/>
              </p:nvSpPr>
              <p:spPr bwMode="auto">
                <a:xfrm>
                  <a:off x="3872" y="184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6" name="Freeform 410"/>
                <p:cNvSpPr>
                  <a:spLocks noChangeAspect="1"/>
                </p:cNvSpPr>
                <p:nvPr/>
              </p:nvSpPr>
              <p:spPr bwMode="auto">
                <a:xfrm>
                  <a:off x="3874" y="183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7" name="Freeform 411"/>
                <p:cNvSpPr>
                  <a:spLocks noChangeAspect="1"/>
                </p:cNvSpPr>
                <p:nvPr/>
              </p:nvSpPr>
              <p:spPr bwMode="auto">
                <a:xfrm>
                  <a:off x="3876" y="1839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8" name="Freeform 412"/>
                <p:cNvSpPr>
                  <a:spLocks noChangeAspect="1"/>
                </p:cNvSpPr>
                <p:nvPr/>
              </p:nvSpPr>
              <p:spPr bwMode="auto">
                <a:xfrm>
                  <a:off x="3878" y="1839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39" name="Freeform 413"/>
                <p:cNvSpPr>
                  <a:spLocks noChangeAspect="1"/>
                </p:cNvSpPr>
                <p:nvPr/>
              </p:nvSpPr>
              <p:spPr bwMode="auto">
                <a:xfrm>
                  <a:off x="3880" y="1836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7040" name="Freeform 414"/>
                <p:cNvSpPr>
                  <a:spLocks noChangeAspect="1"/>
                </p:cNvSpPr>
                <p:nvPr/>
              </p:nvSpPr>
              <p:spPr bwMode="auto">
                <a:xfrm>
                  <a:off x="3880" y="183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" name="Group 415"/>
              <p:cNvGrpSpPr>
                <a:grpSpLocks noChangeAspect="1"/>
              </p:cNvGrpSpPr>
              <p:nvPr/>
            </p:nvGrpSpPr>
            <p:grpSpPr bwMode="auto">
              <a:xfrm>
                <a:off x="3882" y="1789"/>
                <a:ext cx="508" cy="1296"/>
                <a:chOff x="3882" y="1789"/>
                <a:chExt cx="508" cy="1296"/>
              </a:xfrm>
            </p:grpSpPr>
            <p:sp>
              <p:nvSpPr>
                <p:cNvPr id="26641" name="Freeform 416"/>
                <p:cNvSpPr>
                  <a:spLocks noChangeAspect="1"/>
                </p:cNvSpPr>
                <p:nvPr/>
              </p:nvSpPr>
              <p:spPr bwMode="auto">
                <a:xfrm>
                  <a:off x="3882" y="1836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2" name="Freeform 417"/>
                <p:cNvSpPr>
                  <a:spLocks noChangeAspect="1"/>
                </p:cNvSpPr>
                <p:nvPr/>
              </p:nvSpPr>
              <p:spPr bwMode="auto">
                <a:xfrm>
                  <a:off x="3884" y="183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3" name="Freeform 418"/>
                <p:cNvSpPr>
                  <a:spLocks noChangeAspect="1"/>
                </p:cNvSpPr>
                <p:nvPr/>
              </p:nvSpPr>
              <p:spPr bwMode="auto">
                <a:xfrm>
                  <a:off x="3886" y="183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4" name="Freeform 419"/>
                <p:cNvSpPr>
                  <a:spLocks noChangeAspect="1"/>
                </p:cNvSpPr>
                <p:nvPr/>
              </p:nvSpPr>
              <p:spPr bwMode="auto">
                <a:xfrm>
                  <a:off x="3888" y="183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5" name="Freeform 420"/>
                <p:cNvSpPr>
                  <a:spLocks noChangeAspect="1"/>
                </p:cNvSpPr>
                <p:nvPr/>
              </p:nvSpPr>
              <p:spPr bwMode="auto">
                <a:xfrm>
                  <a:off x="3890" y="1832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6" name="Freeform 421"/>
                <p:cNvSpPr>
                  <a:spLocks noChangeAspect="1"/>
                </p:cNvSpPr>
                <p:nvPr/>
              </p:nvSpPr>
              <p:spPr bwMode="auto">
                <a:xfrm>
                  <a:off x="3894" y="183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7" name="Freeform 422"/>
                <p:cNvSpPr>
                  <a:spLocks noChangeAspect="1"/>
                </p:cNvSpPr>
                <p:nvPr/>
              </p:nvSpPr>
              <p:spPr bwMode="auto">
                <a:xfrm>
                  <a:off x="3896" y="183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8" name="Freeform 423"/>
                <p:cNvSpPr>
                  <a:spLocks noChangeAspect="1"/>
                </p:cNvSpPr>
                <p:nvPr/>
              </p:nvSpPr>
              <p:spPr bwMode="auto">
                <a:xfrm>
                  <a:off x="3898" y="183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9" name="Freeform 424"/>
                <p:cNvSpPr>
                  <a:spLocks noChangeAspect="1"/>
                </p:cNvSpPr>
                <p:nvPr/>
              </p:nvSpPr>
              <p:spPr bwMode="auto">
                <a:xfrm>
                  <a:off x="3900" y="1830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0" name="Freeform 425"/>
                <p:cNvSpPr>
                  <a:spLocks noChangeAspect="1"/>
                </p:cNvSpPr>
                <p:nvPr/>
              </p:nvSpPr>
              <p:spPr bwMode="auto">
                <a:xfrm>
                  <a:off x="3902" y="1828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1" name="Freeform 426"/>
                <p:cNvSpPr>
                  <a:spLocks noChangeAspect="1"/>
                </p:cNvSpPr>
                <p:nvPr/>
              </p:nvSpPr>
              <p:spPr bwMode="auto">
                <a:xfrm>
                  <a:off x="3904" y="182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2" name="Freeform 427"/>
                <p:cNvSpPr>
                  <a:spLocks noChangeAspect="1"/>
                </p:cNvSpPr>
                <p:nvPr/>
              </p:nvSpPr>
              <p:spPr bwMode="auto">
                <a:xfrm>
                  <a:off x="3906" y="182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3" name="Freeform 428"/>
                <p:cNvSpPr>
                  <a:spLocks noChangeAspect="1"/>
                </p:cNvSpPr>
                <p:nvPr/>
              </p:nvSpPr>
              <p:spPr bwMode="auto">
                <a:xfrm>
                  <a:off x="3908" y="182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4" name="Freeform 429"/>
                <p:cNvSpPr>
                  <a:spLocks noChangeAspect="1"/>
                </p:cNvSpPr>
                <p:nvPr/>
              </p:nvSpPr>
              <p:spPr bwMode="auto">
                <a:xfrm>
                  <a:off x="3910" y="182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5" name="Freeform 430"/>
                <p:cNvSpPr>
                  <a:spLocks noChangeAspect="1"/>
                </p:cNvSpPr>
                <p:nvPr/>
              </p:nvSpPr>
              <p:spPr bwMode="auto">
                <a:xfrm>
                  <a:off x="3912" y="182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6" name="Freeform 431"/>
                <p:cNvSpPr>
                  <a:spLocks noChangeAspect="1"/>
                </p:cNvSpPr>
                <p:nvPr/>
              </p:nvSpPr>
              <p:spPr bwMode="auto">
                <a:xfrm>
                  <a:off x="3914" y="182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7" name="Freeform 432"/>
                <p:cNvSpPr>
                  <a:spLocks noChangeAspect="1"/>
                </p:cNvSpPr>
                <p:nvPr/>
              </p:nvSpPr>
              <p:spPr bwMode="auto">
                <a:xfrm>
                  <a:off x="3916" y="1821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8" name="Freeform 433"/>
                <p:cNvSpPr>
                  <a:spLocks noChangeAspect="1"/>
                </p:cNvSpPr>
                <p:nvPr/>
              </p:nvSpPr>
              <p:spPr bwMode="auto">
                <a:xfrm>
                  <a:off x="3918" y="182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59" name="Freeform 434"/>
                <p:cNvSpPr>
                  <a:spLocks noChangeAspect="1"/>
                </p:cNvSpPr>
                <p:nvPr/>
              </p:nvSpPr>
              <p:spPr bwMode="auto">
                <a:xfrm>
                  <a:off x="3920" y="182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0" name="Freeform 435"/>
                <p:cNvSpPr>
                  <a:spLocks noChangeAspect="1"/>
                </p:cNvSpPr>
                <p:nvPr/>
              </p:nvSpPr>
              <p:spPr bwMode="auto">
                <a:xfrm>
                  <a:off x="3922" y="181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1" name="Freeform 436"/>
                <p:cNvSpPr>
                  <a:spLocks noChangeAspect="1"/>
                </p:cNvSpPr>
                <p:nvPr/>
              </p:nvSpPr>
              <p:spPr bwMode="auto">
                <a:xfrm>
                  <a:off x="3924" y="1819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2" name="Freeform 437"/>
                <p:cNvSpPr>
                  <a:spLocks noChangeAspect="1"/>
                </p:cNvSpPr>
                <p:nvPr/>
              </p:nvSpPr>
              <p:spPr bwMode="auto">
                <a:xfrm>
                  <a:off x="3926" y="1817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3" name="Freeform 438"/>
                <p:cNvSpPr>
                  <a:spLocks noChangeAspect="1"/>
                </p:cNvSpPr>
                <p:nvPr/>
              </p:nvSpPr>
              <p:spPr bwMode="auto">
                <a:xfrm>
                  <a:off x="3928" y="181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4" name="Freeform 439"/>
                <p:cNvSpPr>
                  <a:spLocks noChangeAspect="1"/>
                </p:cNvSpPr>
                <p:nvPr/>
              </p:nvSpPr>
              <p:spPr bwMode="auto">
                <a:xfrm>
                  <a:off x="3930" y="181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5" name="Freeform 440"/>
                <p:cNvSpPr>
                  <a:spLocks noChangeAspect="1"/>
                </p:cNvSpPr>
                <p:nvPr/>
              </p:nvSpPr>
              <p:spPr bwMode="auto">
                <a:xfrm>
                  <a:off x="3932" y="181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6" name="Freeform 441"/>
                <p:cNvSpPr>
                  <a:spLocks noChangeAspect="1"/>
                </p:cNvSpPr>
                <p:nvPr/>
              </p:nvSpPr>
              <p:spPr bwMode="auto">
                <a:xfrm>
                  <a:off x="3934" y="181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7" name="Freeform 442"/>
                <p:cNvSpPr>
                  <a:spLocks noChangeAspect="1"/>
                </p:cNvSpPr>
                <p:nvPr/>
              </p:nvSpPr>
              <p:spPr bwMode="auto">
                <a:xfrm>
                  <a:off x="3936" y="181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8" name="Freeform 443"/>
                <p:cNvSpPr>
                  <a:spLocks noChangeAspect="1"/>
                </p:cNvSpPr>
                <p:nvPr/>
              </p:nvSpPr>
              <p:spPr bwMode="auto">
                <a:xfrm>
                  <a:off x="3938" y="181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69" name="Freeform 444"/>
                <p:cNvSpPr>
                  <a:spLocks noChangeAspect="1"/>
                </p:cNvSpPr>
                <p:nvPr/>
              </p:nvSpPr>
              <p:spPr bwMode="auto">
                <a:xfrm>
                  <a:off x="3940" y="181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0" name="Freeform 445"/>
                <p:cNvSpPr>
                  <a:spLocks noChangeAspect="1"/>
                </p:cNvSpPr>
                <p:nvPr/>
              </p:nvSpPr>
              <p:spPr bwMode="auto">
                <a:xfrm>
                  <a:off x="3942" y="181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1" name="Freeform 446"/>
                <p:cNvSpPr>
                  <a:spLocks noChangeAspect="1"/>
                </p:cNvSpPr>
                <p:nvPr/>
              </p:nvSpPr>
              <p:spPr bwMode="auto">
                <a:xfrm>
                  <a:off x="3944" y="1812"/>
                  <a:ext cx="4" cy="1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2" name="Freeform 447"/>
                <p:cNvSpPr>
                  <a:spLocks noChangeAspect="1"/>
                </p:cNvSpPr>
                <p:nvPr/>
              </p:nvSpPr>
              <p:spPr bwMode="auto">
                <a:xfrm>
                  <a:off x="3946" y="181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3" name="Freeform 448"/>
                <p:cNvSpPr>
                  <a:spLocks noChangeAspect="1"/>
                </p:cNvSpPr>
                <p:nvPr/>
              </p:nvSpPr>
              <p:spPr bwMode="auto">
                <a:xfrm>
                  <a:off x="3948" y="1810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4" name="Freeform 449"/>
                <p:cNvSpPr>
                  <a:spLocks noChangeAspect="1"/>
                </p:cNvSpPr>
                <p:nvPr/>
              </p:nvSpPr>
              <p:spPr bwMode="auto">
                <a:xfrm>
                  <a:off x="3950" y="1810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3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5" name="Freeform 450"/>
                <p:cNvSpPr>
                  <a:spLocks noChangeAspect="1"/>
                </p:cNvSpPr>
                <p:nvPr/>
              </p:nvSpPr>
              <p:spPr bwMode="auto">
                <a:xfrm>
                  <a:off x="3952" y="181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6" name="Freeform 451"/>
                <p:cNvSpPr>
                  <a:spLocks noChangeAspect="1"/>
                </p:cNvSpPr>
                <p:nvPr/>
              </p:nvSpPr>
              <p:spPr bwMode="auto">
                <a:xfrm>
                  <a:off x="3954" y="1808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7" name="Freeform 452"/>
                <p:cNvSpPr>
                  <a:spLocks noChangeAspect="1"/>
                </p:cNvSpPr>
                <p:nvPr/>
              </p:nvSpPr>
              <p:spPr bwMode="auto">
                <a:xfrm>
                  <a:off x="3958" y="180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8" name="Freeform 453"/>
                <p:cNvSpPr>
                  <a:spLocks noChangeAspect="1"/>
                </p:cNvSpPr>
                <p:nvPr/>
              </p:nvSpPr>
              <p:spPr bwMode="auto">
                <a:xfrm>
                  <a:off x="3960" y="180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79" name="Freeform 454"/>
                <p:cNvSpPr>
                  <a:spLocks noChangeAspect="1"/>
                </p:cNvSpPr>
                <p:nvPr/>
              </p:nvSpPr>
              <p:spPr bwMode="auto">
                <a:xfrm>
                  <a:off x="3962" y="180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0" name="Freeform 455"/>
                <p:cNvSpPr>
                  <a:spLocks noChangeAspect="1"/>
                </p:cNvSpPr>
                <p:nvPr/>
              </p:nvSpPr>
              <p:spPr bwMode="auto">
                <a:xfrm>
                  <a:off x="3964" y="180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1" name="Freeform 456"/>
                <p:cNvSpPr>
                  <a:spLocks noChangeAspect="1"/>
                </p:cNvSpPr>
                <p:nvPr/>
              </p:nvSpPr>
              <p:spPr bwMode="auto">
                <a:xfrm>
                  <a:off x="3966" y="180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2" name="Freeform 457"/>
                <p:cNvSpPr>
                  <a:spLocks noChangeAspect="1"/>
                </p:cNvSpPr>
                <p:nvPr/>
              </p:nvSpPr>
              <p:spPr bwMode="auto">
                <a:xfrm>
                  <a:off x="3968" y="180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3" name="Freeform 458"/>
                <p:cNvSpPr>
                  <a:spLocks noChangeAspect="1"/>
                </p:cNvSpPr>
                <p:nvPr/>
              </p:nvSpPr>
              <p:spPr bwMode="auto">
                <a:xfrm>
                  <a:off x="3970" y="1804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4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4" name="Freeform 459"/>
                <p:cNvSpPr>
                  <a:spLocks noChangeAspect="1"/>
                </p:cNvSpPr>
                <p:nvPr/>
              </p:nvSpPr>
              <p:spPr bwMode="auto">
                <a:xfrm>
                  <a:off x="3974" y="1802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3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5" name="Freeform 460"/>
                <p:cNvSpPr>
                  <a:spLocks noChangeAspect="1"/>
                </p:cNvSpPr>
                <p:nvPr/>
              </p:nvSpPr>
              <p:spPr bwMode="auto">
                <a:xfrm>
                  <a:off x="3976" y="180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6" name="Freeform 461"/>
                <p:cNvSpPr>
                  <a:spLocks noChangeAspect="1"/>
                </p:cNvSpPr>
                <p:nvPr/>
              </p:nvSpPr>
              <p:spPr bwMode="auto">
                <a:xfrm>
                  <a:off x="3978" y="1802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7" name="Freeform 462"/>
                <p:cNvSpPr>
                  <a:spLocks noChangeAspect="1"/>
                </p:cNvSpPr>
                <p:nvPr/>
              </p:nvSpPr>
              <p:spPr bwMode="auto">
                <a:xfrm>
                  <a:off x="3982" y="180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8" name="Freeform 463"/>
                <p:cNvSpPr>
                  <a:spLocks noChangeAspect="1"/>
                </p:cNvSpPr>
                <p:nvPr/>
              </p:nvSpPr>
              <p:spPr bwMode="auto">
                <a:xfrm>
                  <a:off x="3984" y="180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89" name="Freeform 464"/>
                <p:cNvSpPr>
                  <a:spLocks noChangeAspect="1"/>
                </p:cNvSpPr>
                <p:nvPr/>
              </p:nvSpPr>
              <p:spPr bwMode="auto">
                <a:xfrm>
                  <a:off x="3986" y="1800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0" name="Freeform 465"/>
                <p:cNvSpPr>
                  <a:spLocks noChangeAspect="1"/>
                </p:cNvSpPr>
                <p:nvPr/>
              </p:nvSpPr>
              <p:spPr bwMode="auto">
                <a:xfrm>
                  <a:off x="3990" y="1797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1" name="Freeform 466"/>
                <p:cNvSpPr>
                  <a:spLocks noChangeAspect="1"/>
                </p:cNvSpPr>
                <p:nvPr/>
              </p:nvSpPr>
              <p:spPr bwMode="auto">
                <a:xfrm>
                  <a:off x="3992" y="179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2" name="Freeform 467"/>
                <p:cNvSpPr>
                  <a:spLocks noChangeAspect="1"/>
                </p:cNvSpPr>
                <p:nvPr/>
              </p:nvSpPr>
              <p:spPr bwMode="auto">
                <a:xfrm>
                  <a:off x="3996" y="1797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2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3" name="Freeform 468"/>
                <p:cNvSpPr>
                  <a:spLocks noChangeAspect="1"/>
                </p:cNvSpPr>
                <p:nvPr/>
              </p:nvSpPr>
              <p:spPr bwMode="auto">
                <a:xfrm>
                  <a:off x="3998" y="1797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5 w 7"/>
                    <a:gd name="T3" fmla="*/ 0 h 1"/>
                    <a:gd name="T4" fmla="*/ 7 w 7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"/>
                    <a:gd name="T11" fmla="*/ 7 w 7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4" name="Freeform 469"/>
                <p:cNvSpPr>
                  <a:spLocks noChangeAspect="1"/>
                </p:cNvSpPr>
                <p:nvPr/>
              </p:nvSpPr>
              <p:spPr bwMode="auto">
                <a:xfrm>
                  <a:off x="4002" y="1795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5" name="Freeform 470"/>
                <p:cNvSpPr>
                  <a:spLocks noChangeAspect="1"/>
                </p:cNvSpPr>
                <p:nvPr/>
              </p:nvSpPr>
              <p:spPr bwMode="auto">
                <a:xfrm>
                  <a:off x="4006" y="179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2 w 4"/>
                    <a:gd name="T3" fmla="*/ 0 h 1"/>
                    <a:gd name="T4" fmla="*/ 4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6" name="Freeform 471"/>
                <p:cNvSpPr>
                  <a:spLocks noChangeAspect="1"/>
                </p:cNvSpPr>
                <p:nvPr/>
              </p:nvSpPr>
              <p:spPr bwMode="auto">
                <a:xfrm>
                  <a:off x="4008" y="1793"/>
                  <a:ext cx="6" cy="2"/>
                </a:xfrm>
                <a:custGeom>
                  <a:avLst/>
                  <a:gdLst>
                    <a:gd name="T0" fmla="*/ 0 w 6"/>
                    <a:gd name="T1" fmla="*/ 2 h 2"/>
                    <a:gd name="T2" fmla="*/ 4 w 6"/>
                    <a:gd name="T3" fmla="*/ 0 h 2"/>
                    <a:gd name="T4" fmla="*/ 6 w 6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"/>
                    <a:gd name="T11" fmla="*/ 6 w 6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">
                      <a:moveTo>
                        <a:pt x="0" y="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7" name="Freeform 472"/>
                <p:cNvSpPr>
                  <a:spLocks noChangeAspect="1"/>
                </p:cNvSpPr>
                <p:nvPr/>
              </p:nvSpPr>
              <p:spPr bwMode="auto">
                <a:xfrm>
                  <a:off x="4012" y="1793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8" name="Freeform 473"/>
                <p:cNvSpPr>
                  <a:spLocks noChangeAspect="1"/>
                </p:cNvSpPr>
                <p:nvPr/>
              </p:nvSpPr>
              <p:spPr bwMode="auto">
                <a:xfrm>
                  <a:off x="4016" y="1793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99" name="Freeform 474"/>
                <p:cNvSpPr>
                  <a:spLocks noChangeAspect="1"/>
                </p:cNvSpPr>
                <p:nvPr/>
              </p:nvSpPr>
              <p:spPr bwMode="auto">
                <a:xfrm>
                  <a:off x="4020" y="1791"/>
                  <a:ext cx="8" cy="2"/>
                </a:xfrm>
                <a:custGeom>
                  <a:avLst/>
                  <a:gdLst>
                    <a:gd name="T0" fmla="*/ 0 w 9"/>
                    <a:gd name="T1" fmla="*/ 2 h 2"/>
                    <a:gd name="T2" fmla="*/ 7 w 9"/>
                    <a:gd name="T3" fmla="*/ 0 h 2"/>
                    <a:gd name="T4" fmla="*/ 9 w 9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2"/>
                    <a:gd name="T11" fmla="*/ 9 w 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2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0" name="Freeform 475"/>
                <p:cNvSpPr>
                  <a:spLocks noChangeAspect="1"/>
                </p:cNvSpPr>
                <p:nvPr/>
              </p:nvSpPr>
              <p:spPr bwMode="auto">
                <a:xfrm>
                  <a:off x="4026" y="1791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4 w 6"/>
                    <a:gd name="T3" fmla="*/ 0 h 1"/>
                    <a:gd name="T4" fmla="*/ 6 w 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"/>
                    <a:gd name="T11" fmla="*/ 6 w 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1" name="Freeform 476"/>
                <p:cNvSpPr>
                  <a:spLocks noChangeAspect="1"/>
                </p:cNvSpPr>
                <p:nvPr/>
              </p:nvSpPr>
              <p:spPr bwMode="auto">
                <a:xfrm>
                  <a:off x="4030" y="1791"/>
                  <a:ext cx="8" cy="1"/>
                </a:xfrm>
                <a:custGeom>
                  <a:avLst/>
                  <a:gdLst>
                    <a:gd name="T0" fmla="*/ 0 w 8"/>
                    <a:gd name="T1" fmla="*/ 0 h 1"/>
                    <a:gd name="T2" fmla="*/ 6 w 8"/>
                    <a:gd name="T3" fmla="*/ 0 h 1"/>
                    <a:gd name="T4" fmla="*/ 8 w 8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"/>
                    <a:gd name="T11" fmla="*/ 8 w 8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2" name="Freeform 477"/>
                <p:cNvSpPr>
                  <a:spLocks noChangeAspect="1"/>
                </p:cNvSpPr>
                <p:nvPr/>
              </p:nvSpPr>
              <p:spPr bwMode="auto">
                <a:xfrm>
                  <a:off x="4036" y="1789"/>
                  <a:ext cx="8" cy="2"/>
                </a:xfrm>
                <a:custGeom>
                  <a:avLst/>
                  <a:gdLst>
                    <a:gd name="T0" fmla="*/ 0 w 8"/>
                    <a:gd name="T1" fmla="*/ 2 h 2"/>
                    <a:gd name="T2" fmla="*/ 6 w 8"/>
                    <a:gd name="T3" fmla="*/ 0 h 2"/>
                    <a:gd name="T4" fmla="*/ 8 w 8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2"/>
                    <a:gd name="T11" fmla="*/ 8 w 8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2">
                      <a:moveTo>
                        <a:pt x="0" y="2"/>
                      </a:moveTo>
                      <a:lnTo>
                        <a:pt x="6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3" name="Freeform 478"/>
                <p:cNvSpPr>
                  <a:spLocks noChangeAspect="1"/>
                </p:cNvSpPr>
                <p:nvPr/>
              </p:nvSpPr>
              <p:spPr bwMode="auto">
                <a:xfrm>
                  <a:off x="4042" y="1789"/>
                  <a:ext cx="12" cy="1"/>
                </a:xfrm>
                <a:custGeom>
                  <a:avLst/>
                  <a:gdLst>
                    <a:gd name="T0" fmla="*/ 0 w 13"/>
                    <a:gd name="T1" fmla="*/ 0 h 1"/>
                    <a:gd name="T2" fmla="*/ 11 w 13"/>
                    <a:gd name="T3" fmla="*/ 0 h 1"/>
                    <a:gd name="T4" fmla="*/ 13 w 1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3"/>
                    <a:gd name="T10" fmla="*/ 0 h 1"/>
                    <a:gd name="T11" fmla="*/ 13 w 1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" h="1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4" name="Freeform 479"/>
                <p:cNvSpPr>
                  <a:spLocks noChangeAspect="1"/>
                </p:cNvSpPr>
                <p:nvPr/>
              </p:nvSpPr>
              <p:spPr bwMode="auto">
                <a:xfrm>
                  <a:off x="4052" y="1789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12 w 14"/>
                    <a:gd name="T3" fmla="*/ 0 h 1"/>
                    <a:gd name="T4" fmla="*/ 14 w 1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1"/>
                    <a:gd name="T11" fmla="*/ 14 w 1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1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5" name="Freeform 480"/>
                <p:cNvSpPr>
                  <a:spLocks noChangeAspect="1"/>
                </p:cNvSpPr>
                <p:nvPr/>
              </p:nvSpPr>
              <p:spPr bwMode="auto">
                <a:xfrm>
                  <a:off x="4064" y="1789"/>
                  <a:ext cx="44" cy="1"/>
                </a:xfrm>
                <a:custGeom>
                  <a:avLst/>
                  <a:gdLst>
                    <a:gd name="T0" fmla="*/ 0 w 46"/>
                    <a:gd name="T1" fmla="*/ 0 h 1"/>
                    <a:gd name="T2" fmla="*/ 44 w 46"/>
                    <a:gd name="T3" fmla="*/ 0 h 1"/>
                    <a:gd name="T4" fmla="*/ 46 w 46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6"/>
                    <a:gd name="T10" fmla="*/ 0 h 1"/>
                    <a:gd name="T11" fmla="*/ 46 w 46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6" h="1">
                      <a:moveTo>
                        <a:pt x="0" y="0"/>
                      </a:moveTo>
                      <a:lnTo>
                        <a:pt x="44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6" name="Freeform 481"/>
                <p:cNvSpPr>
                  <a:spLocks noChangeAspect="1"/>
                </p:cNvSpPr>
                <p:nvPr/>
              </p:nvSpPr>
              <p:spPr bwMode="auto">
                <a:xfrm>
                  <a:off x="4228" y="3055"/>
                  <a:ext cx="6" cy="30"/>
                </a:xfrm>
                <a:custGeom>
                  <a:avLst/>
                  <a:gdLst>
                    <a:gd name="T0" fmla="*/ 0 w 6"/>
                    <a:gd name="T1" fmla="*/ 31 h 31"/>
                    <a:gd name="T2" fmla="*/ 4 w 6"/>
                    <a:gd name="T3" fmla="*/ 0 h 31"/>
                    <a:gd name="T4" fmla="*/ 6 w 6"/>
                    <a:gd name="T5" fmla="*/ 0 h 3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31"/>
                    <a:gd name="T11" fmla="*/ 6 w 6"/>
                    <a:gd name="T12" fmla="*/ 31 h 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31">
                      <a:moveTo>
                        <a:pt x="0" y="31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7" name="Freeform 482"/>
                <p:cNvSpPr>
                  <a:spLocks noChangeAspect="1"/>
                </p:cNvSpPr>
                <p:nvPr/>
              </p:nvSpPr>
              <p:spPr bwMode="auto">
                <a:xfrm>
                  <a:off x="4232" y="3028"/>
                  <a:ext cx="6" cy="27"/>
                </a:xfrm>
                <a:custGeom>
                  <a:avLst/>
                  <a:gdLst>
                    <a:gd name="T0" fmla="*/ 0 w 6"/>
                    <a:gd name="T1" fmla="*/ 29 h 29"/>
                    <a:gd name="T2" fmla="*/ 4 w 6"/>
                    <a:gd name="T3" fmla="*/ 0 h 29"/>
                    <a:gd name="T4" fmla="*/ 6 w 6"/>
                    <a:gd name="T5" fmla="*/ 0 h 2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9"/>
                    <a:gd name="T11" fmla="*/ 6 w 6"/>
                    <a:gd name="T12" fmla="*/ 29 h 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9">
                      <a:moveTo>
                        <a:pt x="0" y="29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8" name="Freeform 483"/>
                <p:cNvSpPr>
                  <a:spLocks noChangeAspect="1"/>
                </p:cNvSpPr>
                <p:nvPr/>
              </p:nvSpPr>
              <p:spPr bwMode="auto">
                <a:xfrm>
                  <a:off x="4236" y="3002"/>
                  <a:ext cx="6" cy="26"/>
                </a:xfrm>
                <a:custGeom>
                  <a:avLst/>
                  <a:gdLst>
                    <a:gd name="T0" fmla="*/ 0 w 6"/>
                    <a:gd name="T1" fmla="*/ 27 h 27"/>
                    <a:gd name="T2" fmla="*/ 4 w 6"/>
                    <a:gd name="T3" fmla="*/ 0 h 27"/>
                    <a:gd name="T4" fmla="*/ 6 w 6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7"/>
                    <a:gd name="T11" fmla="*/ 6 w 6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7">
                      <a:moveTo>
                        <a:pt x="0" y="27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09" name="Freeform 484"/>
                <p:cNvSpPr>
                  <a:spLocks noChangeAspect="1"/>
                </p:cNvSpPr>
                <p:nvPr/>
              </p:nvSpPr>
              <p:spPr bwMode="auto">
                <a:xfrm>
                  <a:off x="4240" y="2975"/>
                  <a:ext cx="8" cy="27"/>
                </a:xfrm>
                <a:custGeom>
                  <a:avLst/>
                  <a:gdLst>
                    <a:gd name="T0" fmla="*/ 0 w 9"/>
                    <a:gd name="T1" fmla="*/ 28 h 28"/>
                    <a:gd name="T2" fmla="*/ 7 w 9"/>
                    <a:gd name="T3" fmla="*/ 0 h 28"/>
                    <a:gd name="T4" fmla="*/ 9 w 9"/>
                    <a:gd name="T5" fmla="*/ 0 h 28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28"/>
                    <a:gd name="T11" fmla="*/ 9 w 9"/>
                    <a:gd name="T12" fmla="*/ 28 h 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28">
                      <a:moveTo>
                        <a:pt x="0" y="28"/>
                      </a:moveTo>
                      <a:lnTo>
                        <a:pt x="7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0" name="Freeform 485"/>
                <p:cNvSpPr>
                  <a:spLocks noChangeAspect="1"/>
                </p:cNvSpPr>
                <p:nvPr/>
              </p:nvSpPr>
              <p:spPr bwMode="auto">
                <a:xfrm>
                  <a:off x="4246" y="2954"/>
                  <a:ext cx="6" cy="21"/>
                </a:xfrm>
                <a:custGeom>
                  <a:avLst/>
                  <a:gdLst>
                    <a:gd name="T0" fmla="*/ 0 w 6"/>
                    <a:gd name="T1" fmla="*/ 22 h 22"/>
                    <a:gd name="T2" fmla="*/ 4 w 6"/>
                    <a:gd name="T3" fmla="*/ 0 h 22"/>
                    <a:gd name="T4" fmla="*/ 6 w 6"/>
                    <a:gd name="T5" fmla="*/ 0 h 22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2"/>
                    <a:gd name="T11" fmla="*/ 6 w 6"/>
                    <a:gd name="T12" fmla="*/ 22 h 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2">
                      <a:moveTo>
                        <a:pt x="0" y="22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1" name="Freeform 486"/>
                <p:cNvSpPr>
                  <a:spLocks noChangeAspect="1"/>
                </p:cNvSpPr>
                <p:nvPr/>
              </p:nvSpPr>
              <p:spPr bwMode="auto">
                <a:xfrm>
                  <a:off x="4250" y="2932"/>
                  <a:ext cx="6" cy="22"/>
                </a:xfrm>
                <a:custGeom>
                  <a:avLst/>
                  <a:gdLst>
                    <a:gd name="T0" fmla="*/ 0 w 6"/>
                    <a:gd name="T1" fmla="*/ 23 h 23"/>
                    <a:gd name="T2" fmla="*/ 4 w 6"/>
                    <a:gd name="T3" fmla="*/ 0 h 23"/>
                    <a:gd name="T4" fmla="*/ 6 w 6"/>
                    <a:gd name="T5" fmla="*/ 0 h 23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3"/>
                    <a:gd name="T11" fmla="*/ 6 w 6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3">
                      <a:moveTo>
                        <a:pt x="0" y="23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2" name="Freeform 487"/>
                <p:cNvSpPr>
                  <a:spLocks noChangeAspect="1"/>
                </p:cNvSpPr>
                <p:nvPr/>
              </p:nvSpPr>
              <p:spPr bwMode="auto">
                <a:xfrm>
                  <a:off x="4254" y="2911"/>
                  <a:ext cx="4" cy="21"/>
                </a:xfrm>
                <a:custGeom>
                  <a:avLst/>
                  <a:gdLst>
                    <a:gd name="T0" fmla="*/ 0 w 4"/>
                    <a:gd name="T1" fmla="*/ 21 h 21"/>
                    <a:gd name="T2" fmla="*/ 2 w 4"/>
                    <a:gd name="T3" fmla="*/ 0 h 21"/>
                    <a:gd name="T4" fmla="*/ 4 w 4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1"/>
                    <a:gd name="T11" fmla="*/ 4 w 4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1">
                      <a:moveTo>
                        <a:pt x="0" y="21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3" name="Freeform 488"/>
                <p:cNvSpPr>
                  <a:spLocks noChangeAspect="1"/>
                </p:cNvSpPr>
                <p:nvPr/>
              </p:nvSpPr>
              <p:spPr bwMode="auto">
                <a:xfrm>
                  <a:off x="4256" y="2893"/>
                  <a:ext cx="6" cy="18"/>
                </a:xfrm>
                <a:custGeom>
                  <a:avLst/>
                  <a:gdLst>
                    <a:gd name="T0" fmla="*/ 0 w 6"/>
                    <a:gd name="T1" fmla="*/ 19 h 19"/>
                    <a:gd name="T2" fmla="*/ 4 w 6"/>
                    <a:gd name="T3" fmla="*/ 0 h 19"/>
                    <a:gd name="T4" fmla="*/ 6 w 6"/>
                    <a:gd name="T5" fmla="*/ 0 h 19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9"/>
                    <a:gd name="T11" fmla="*/ 6 w 6"/>
                    <a:gd name="T12" fmla="*/ 19 h 1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9">
                      <a:moveTo>
                        <a:pt x="0" y="19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4" name="Freeform 489"/>
                <p:cNvSpPr>
                  <a:spLocks noChangeAspect="1"/>
                </p:cNvSpPr>
                <p:nvPr/>
              </p:nvSpPr>
              <p:spPr bwMode="auto">
                <a:xfrm>
                  <a:off x="4260" y="2873"/>
                  <a:ext cx="6" cy="20"/>
                </a:xfrm>
                <a:custGeom>
                  <a:avLst/>
                  <a:gdLst>
                    <a:gd name="T0" fmla="*/ 0 w 6"/>
                    <a:gd name="T1" fmla="*/ 21 h 21"/>
                    <a:gd name="T2" fmla="*/ 4 w 6"/>
                    <a:gd name="T3" fmla="*/ 0 h 21"/>
                    <a:gd name="T4" fmla="*/ 6 w 6"/>
                    <a:gd name="T5" fmla="*/ 0 h 2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21"/>
                    <a:gd name="T11" fmla="*/ 6 w 6"/>
                    <a:gd name="T12" fmla="*/ 21 h 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21">
                      <a:moveTo>
                        <a:pt x="0" y="21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5" name="Freeform 490"/>
                <p:cNvSpPr>
                  <a:spLocks noChangeAspect="1"/>
                </p:cNvSpPr>
                <p:nvPr/>
              </p:nvSpPr>
              <p:spPr bwMode="auto">
                <a:xfrm>
                  <a:off x="4264" y="2858"/>
                  <a:ext cx="4" cy="15"/>
                </a:xfrm>
                <a:custGeom>
                  <a:avLst/>
                  <a:gdLst>
                    <a:gd name="T0" fmla="*/ 0 w 5"/>
                    <a:gd name="T1" fmla="*/ 16 h 16"/>
                    <a:gd name="T2" fmla="*/ 2 w 5"/>
                    <a:gd name="T3" fmla="*/ 0 h 16"/>
                    <a:gd name="T4" fmla="*/ 5 w 5"/>
                    <a:gd name="T5" fmla="*/ 0 h 1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6"/>
                    <a:gd name="T11" fmla="*/ 5 w 5"/>
                    <a:gd name="T12" fmla="*/ 16 h 1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6">
                      <a:moveTo>
                        <a:pt x="0" y="16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6" name="Freeform 491"/>
                <p:cNvSpPr>
                  <a:spLocks noChangeAspect="1"/>
                </p:cNvSpPr>
                <p:nvPr/>
              </p:nvSpPr>
              <p:spPr bwMode="auto">
                <a:xfrm>
                  <a:off x="4266" y="2841"/>
                  <a:ext cx="6" cy="17"/>
                </a:xfrm>
                <a:custGeom>
                  <a:avLst/>
                  <a:gdLst>
                    <a:gd name="T0" fmla="*/ 0 w 7"/>
                    <a:gd name="T1" fmla="*/ 17 h 17"/>
                    <a:gd name="T2" fmla="*/ 5 w 7"/>
                    <a:gd name="T3" fmla="*/ 0 h 17"/>
                    <a:gd name="T4" fmla="*/ 7 w 7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17"/>
                    <a:gd name="T11" fmla="*/ 7 w 7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17">
                      <a:moveTo>
                        <a:pt x="0" y="17"/>
                      </a:move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7" name="Freeform 492"/>
                <p:cNvSpPr>
                  <a:spLocks noChangeAspect="1"/>
                </p:cNvSpPr>
                <p:nvPr/>
              </p:nvSpPr>
              <p:spPr bwMode="auto">
                <a:xfrm>
                  <a:off x="4270" y="2825"/>
                  <a:ext cx="4" cy="16"/>
                </a:xfrm>
                <a:custGeom>
                  <a:avLst/>
                  <a:gdLst>
                    <a:gd name="T0" fmla="*/ 0 w 4"/>
                    <a:gd name="T1" fmla="*/ 17 h 17"/>
                    <a:gd name="T2" fmla="*/ 2 w 4"/>
                    <a:gd name="T3" fmla="*/ 0 h 17"/>
                    <a:gd name="T4" fmla="*/ 4 w 4"/>
                    <a:gd name="T5" fmla="*/ 0 h 1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7"/>
                    <a:gd name="T11" fmla="*/ 4 w 4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7">
                      <a:moveTo>
                        <a:pt x="0" y="17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8" name="Freeform 493"/>
                <p:cNvSpPr>
                  <a:spLocks noChangeAspect="1"/>
                </p:cNvSpPr>
                <p:nvPr/>
              </p:nvSpPr>
              <p:spPr bwMode="auto">
                <a:xfrm>
                  <a:off x="4272" y="2812"/>
                  <a:ext cx="6" cy="13"/>
                </a:xfrm>
                <a:custGeom>
                  <a:avLst/>
                  <a:gdLst>
                    <a:gd name="T0" fmla="*/ 0 w 6"/>
                    <a:gd name="T1" fmla="*/ 14 h 14"/>
                    <a:gd name="T2" fmla="*/ 4 w 6"/>
                    <a:gd name="T3" fmla="*/ 0 h 14"/>
                    <a:gd name="T4" fmla="*/ 6 w 6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4"/>
                    <a:gd name="T11" fmla="*/ 6 w 6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4">
                      <a:moveTo>
                        <a:pt x="0" y="1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19" name="Freeform 494"/>
                <p:cNvSpPr>
                  <a:spLocks noChangeAspect="1"/>
                </p:cNvSpPr>
                <p:nvPr/>
              </p:nvSpPr>
              <p:spPr bwMode="auto">
                <a:xfrm>
                  <a:off x="4276" y="2797"/>
                  <a:ext cx="4" cy="15"/>
                </a:xfrm>
                <a:custGeom>
                  <a:avLst/>
                  <a:gdLst>
                    <a:gd name="T0" fmla="*/ 0 w 4"/>
                    <a:gd name="T1" fmla="*/ 15 h 15"/>
                    <a:gd name="T2" fmla="*/ 2 w 4"/>
                    <a:gd name="T3" fmla="*/ 0 h 15"/>
                    <a:gd name="T4" fmla="*/ 4 w 4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5"/>
                    <a:gd name="T11" fmla="*/ 4 w 4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5">
                      <a:moveTo>
                        <a:pt x="0" y="1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0" name="Freeform 495"/>
                <p:cNvSpPr>
                  <a:spLocks noChangeAspect="1"/>
                </p:cNvSpPr>
                <p:nvPr/>
              </p:nvSpPr>
              <p:spPr bwMode="auto">
                <a:xfrm>
                  <a:off x="4278" y="2783"/>
                  <a:ext cx="4" cy="14"/>
                </a:xfrm>
                <a:custGeom>
                  <a:avLst/>
                  <a:gdLst>
                    <a:gd name="T0" fmla="*/ 0 w 4"/>
                    <a:gd name="T1" fmla="*/ 15 h 15"/>
                    <a:gd name="T2" fmla="*/ 2 w 4"/>
                    <a:gd name="T3" fmla="*/ 0 h 15"/>
                    <a:gd name="T4" fmla="*/ 4 w 4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5"/>
                    <a:gd name="T11" fmla="*/ 4 w 4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5">
                      <a:moveTo>
                        <a:pt x="0" y="1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1" name="Freeform 496"/>
                <p:cNvSpPr>
                  <a:spLocks noChangeAspect="1"/>
                </p:cNvSpPr>
                <p:nvPr/>
              </p:nvSpPr>
              <p:spPr bwMode="auto">
                <a:xfrm>
                  <a:off x="4280" y="2769"/>
                  <a:ext cx="6" cy="14"/>
                </a:xfrm>
                <a:custGeom>
                  <a:avLst/>
                  <a:gdLst>
                    <a:gd name="T0" fmla="*/ 0 w 6"/>
                    <a:gd name="T1" fmla="*/ 14 h 14"/>
                    <a:gd name="T2" fmla="*/ 4 w 6"/>
                    <a:gd name="T3" fmla="*/ 0 h 14"/>
                    <a:gd name="T4" fmla="*/ 6 w 6"/>
                    <a:gd name="T5" fmla="*/ 0 h 14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4"/>
                    <a:gd name="T11" fmla="*/ 6 w 6"/>
                    <a:gd name="T12" fmla="*/ 14 h 1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4">
                      <a:moveTo>
                        <a:pt x="0" y="14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2" name="Freeform 497"/>
                <p:cNvSpPr>
                  <a:spLocks noChangeAspect="1"/>
                </p:cNvSpPr>
                <p:nvPr/>
              </p:nvSpPr>
              <p:spPr bwMode="auto">
                <a:xfrm>
                  <a:off x="4284" y="2757"/>
                  <a:ext cx="4" cy="12"/>
                </a:xfrm>
                <a:custGeom>
                  <a:avLst/>
                  <a:gdLst>
                    <a:gd name="T0" fmla="*/ 0 w 4"/>
                    <a:gd name="T1" fmla="*/ 13 h 13"/>
                    <a:gd name="T2" fmla="*/ 2 w 4"/>
                    <a:gd name="T3" fmla="*/ 0 h 13"/>
                    <a:gd name="T4" fmla="*/ 4 w 4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3"/>
                    <a:gd name="T11" fmla="*/ 4 w 4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3">
                      <a:moveTo>
                        <a:pt x="0" y="1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3" name="Freeform 498"/>
                <p:cNvSpPr>
                  <a:spLocks noChangeAspect="1"/>
                </p:cNvSpPr>
                <p:nvPr/>
              </p:nvSpPr>
              <p:spPr bwMode="auto">
                <a:xfrm>
                  <a:off x="4286" y="2745"/>
                  <a:ext cx="4" cy="12"/>
                </a:xfrm>
                <a:custGeom>
                  <a:avLst/>
                  <a:gdLst>
                    <a:gd name="T0" fmla="*/ 0 w 4"/>
                    <a:gd name="T1" fmla="*/ 12 h 12"/>
                    <a:gd name="T2" fmla="*/ 2 w 4"/>
                    <a:gd name="T3" fmla="*/ 0 h 12"/>
                    <a:gd name="T4" fmla="*/ 4 w 4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2"/>
                    <a:gd name="T11" fmla="*/ 4 w 4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2">
                      <a:moveTo>
                        <a:pt x="0" y="1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4" name="Freeform 499"/>
                <p:cNvSpPr>
                  <a:spLocks noChangeAspect="1"/>
                </p:cNvSpPr>
                <p:nvPr/>
              </p:nvSpPr>
              <p:spPr bwMode="auto">
                <a:xfrm>
                  <a:off x="4288" y="2733"/>
                  <a:ext cx="4" cy="12"/>
                </a:xfrm>
                <a:custGeom>
                  <a:avLst/>
                  <a:gdLst>
                    <a:gd name="T0" fmla="*/ 0 w 5"/>
                    <a:gd name="T1" fmla="*/ 13 h 13"/>
                    <a:gd name="T2" fmla="*/ 2 w 5"/>
                    <a:gd name="T3" fmla="*/ 0 h 13"/>
                    <a:gd name="T4" fmla="*/ 5 w 5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3"/>
                    <a:gd name="T11" fmla="*/ 5 w 5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3">
                      <a:moveTo>
                        <a:pt x="0" y="13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5" name="Freeform 500"/>
                <p:cNvSpPr>
                  <a:spLocks noChangeAspect="1"/>
                </p:cNvSpPr>
                <p:nvPr/>
              </p:nvSpPr>
              <p:spPr bwMode="auto">
                <a:xfrm>
                  <a:off x="4290" y="2721"/>
                  <a:ext cx="4" cy="12"/>
                </a:xfrm>
                <a:custGeom>
                  <a:avLst/>
                  <a:gdLst>
                    <a:gd name="T0" fmla="*/ 0 w 5"/>
                    <a:gd name="T1" fmla="*/ 12 h 12"/>
                    <a:gd name="T2" fmla="*/ 3 w 5"/>
                    <a:gd name="T3" fmla="*/ 0 h 12"/>
                    <a:gd name="T4" fmla="*/ 5 w 5"/>
                    <a:gd name="T5" fmla="*/ 0 h 1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2"/>
                    <a:gd name="T11" fmla="*/ 5 w 5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2">
                      <a:moveTo>
                        <a:pt x="0" y="12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6" name="Freeform 501"/>
                <p:cNvSpPr>
                  <a:spLocks noChangeAspect="1"/>
                </p:cNvSpPr>
                <p:nvPr/>
              </p:nvSpPr>
              <p:spPr bwMode="auto">
                <a:xfrm>
                  <a:off x="4292" y="2711"/>
                  <a:ext cx="4" cy="10"/>
                </a:xfrm>
                <a:custGeom>
                  <a:avLst/>
                  <a:gdLst>
                    <a:gd name="T0" fmla="*/ 0 w 4"/>
                    <a:gd name="T1" fmla="*/ 11 h 11"/>
                    <a:gd name="T2" fmla="*/ 2 w 4"/>
                    <a:gd name="T3" fmla="*/ 0 h 11"/>
                    <a:gd name="T4" fmla="*/ 4 w 4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1"/>
                    <a:gd name="T11" fmla="*/ 4 w 4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1">
                      <a:moveTo>
                        <a:pt x="0" y="11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7" name="Freeform 502"/>
                <p:cNvSpPr>
                  <a:spLocks noChangeAspect="1"/>
                </p:cNvSpPr>
                <p:nvPr/>
              </p:nvSpPr>
              <p:spPr bwMode="auto">
                <a:xfrm>
                  <a:off x="4294" y="2701"/>
                  <a:ext cx="4" cy="10"/>
                </a:xfrm>
                <a:custGeom>
                  <a:avLst/>
                  <a:gdLst>
                    <a:gd name="T0" fmla="*/ 0 w 4"/>
                    <a:gd name="T1" fmla="*/ 10 h 10"/>
                    <a:gd name="T2" fmla="*/ 2 w 4"/>
                    <a:gd name="T3" fmla="*/ 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0" y="1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8" name="Freeform 503"/>
                <p:cNvSpPr>
                  <a:spLocks noChangeAspect="1"/>
                </p:cNvSpPr>
                <p:nvPr/>
              </p:nvSpPr>
              <p:spPr bwMode="auto">
                <a:xfrm>
                  <a:off x="4296" y="2692"/>
                  <a:ext cx="4" cy="9"/>
                </a:xfrm>
                <a:custGeom>
                  <a:avLst/>
                  <a:gdLst>
                    <a:gd name="T0" fmla="*/ 0 w 4"/>
                    <a:gd name="T1" fmla="*/ 10 h 10"/>
                    <a:gd name="T2" fmla="*/ 2 w 4"/>
                    <a:gd name="T3" fmla="*/ 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0" y="1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29" name="Freeform 504"/>
                <p:cNvSpPr>
                  <a:spLocks noChangeAspect="1"/>
                </p:cNvSpPr>
                <p:nvPr/>
              </p:nvSpPr>
              <p:spPr bwMode="auto">
                <a:xfrm>
                  <a:off x="4298" y="2681"/>
                  <a:ext cx="4" cy="11"/>
                </a:xfrm>
                <a:custGeom>
                  <a:avLst/>
                  <a:gdLst>
                    <a:gd name="T0" fmla="*/ 0 w 4"/>
                    <a:gd name="T1" fmla="*/ 11 h 11"/>
                    <a:gd name="T2" fmla="*/ 2 w 4"/>
                    <a:gd name="T3" fmla="*/ 0 h 11"/>
                    <a:gd name="T4" fmla="*/ 4 w 4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1"/>
                    <a:gd name="T11" fmla="*/ 4 w 4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1">
                      <a:moveTo>
                        <a:pt x="0" y="11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0" name="Freeform 505"/>
                <p:cNvSpPr>
                  <a:spLocks noChangeAspect="1"/>
                </p:cNvSpPr>
                <p:nvPr/>
              </p:nvSpPr>
              <p:spPr bwMode="auto">
                <a:xfrm>
                  <a:off x="4300" y="2672"/>
                  <a:ext cx="4" cy="9"/>
                </a:xfrm>
                <a:custGeom>
                  <a:avLst/>
                  <a:gdLst>
                    <a:gd name="T0" fmla="*/ 0 w 4"/>
                    <a:gd name="T1" fmla="*/ 10 h 10"/>
                    <a:gd name="T2" fmla="*/ 2 w 4"/>
                    <a:gd name="T3" fmla="*/ 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0" y="1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1" name="Freeform 506"/>
                <p:cNvSpPr>
                  <a:spLocks noChangeAspect="1"/>
                </p:cNvSpPr>
                <p:nvPr/>
              </p:nvSpPr>
              <p:spPr bwMode="auto">
                <a:xfrm>
                  <a:off x="4302" y="2661"/>
                  <a:ext cx="4" cy="11"/>
                </a:xfrm>
                <a:custGeom>
                  <a:avLst/>
                  <a:gdLst>
                    <a:gd name="T0" fmla="*/ 0 w 4"/>
                    <a:gd name="T1" fmla="*/ 11 h 11"/>
                    <a:gd name="T2" fmla="*/ 2 w 4"/>
                    <a:gd name="T3" fmla="*/ 0 h 11"/>
                    <a:gd name="T4" fmla="*/ 4 w 4"/>
                    <a:gd name="T5" fmla="*/ 0 h 1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1"/>
                    <a:gd name="T11" fmla="*/ 4 w 4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1">
                      <a:moveTo>
                        <a:pt x="0" y="11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2" name="Freeform 507"/>
                <p:cNvSpPr>
                  <a:spLocks noChangeAspect="1"/>
                </p:cNvSpPr>
                <p:nvPr/>
              </p:nvSpPr>
              <p:spPr bwMode="auto">
                <a:xfrm>
                  <a:off x="4304" y="2653"/>
                  <a:ext cx="4" cy="8"/>
                </a:xfrm>
                <a:custGeom>
                  <a:avLst/>
                  <a:gdLst>
                    <a:gd name="T0" fmla="*/ 0 w 4"/>
                    <a:gd name="T1" fmla="*/ 8 h 8"/>
                    <a:gd name="T2" fmla="*/ 2 w 4"/>
                    <a:gd name="T3" fmla="*/ 0 h 8"/>
                    <a:gd name="T4" fmla="*/ 4 w 4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8"/>
                    <a:gd name="T11" fmla="*/ 4 w 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8">
                      <a:moveTo>
                        <a:pt x="0" y="8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3" name="Freeform 508"/>
                <p:cNvSpPr>
                  <a:spLocks noChangeAspect="1"/>
                </p:cNvSpPr>
                <p:nvPr/>
              </p:nvSpPr>
              <p:spPr bwMode="auto">
                <a:xfrm>
                  <a:off x="4306" y="2644"/>
                  <a:ext cx="4" cy="9"/>
                </a:xfrm>
                <a:custGeom>
                  <a:avLst/>
                  <a:gdLst>
                    <a:gd name="T0" fmla="*/ 0 w 4"/>
                    <a:gd name="T1" fmla="*/ 10 h 10"/>
                    <a:gd name="T2" fmla="*/ 2 w 4"/>
                    <a:gd name="T3" fmla="*/ 0 h 10"/>
                    <a:gd name="T4" fmla="*/ 4 w 4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0"/>
                    <a:gd name="T11" fmla="*/ 4 w 4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0">
                      <a:moveTo>
                        <a:pt x="0" y="10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4" name="Freeform 509"/>
                <p:cNvSpPr>
                  <a:spLocks noChangeAspect="1"/>
                </p:cNvSpPr>
                <p:nvPr/>
              </p:nvSpPr>
              <p:spPr bwMode="auto">
                <a:xfrm>
                  <a:off x="4308" y="2635"/>
                  <a:ext cx="4" cy="9"/>
                </a:xfrm>
                <a:custGeom>
                  <a:avLst/>
                  <a:gdLst>
                    <a:gd name="T0" fmla="*/ 0 w 4"/>
                    <a:gd name="T1" fmla="*/ 9 h 9"/>
                    <a:gd name="T2" fmla="*/ 2 w 4"/>
                    <a:gd name="T3" fmla="*/ 0 h 9"/>
                    <a:gd name="T4" fmla="*/ 4 w 4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9"/>
                    <a:gd name="T11" fmla="*/ 4 w 4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9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5" name="Freeform 510"/>
                <p:cNvSpPr>
                  <a:spLocks noChangeAspect="1"/>
                </p:cNvSpPr>
                <p:nvPr/>
              </p:nvSpPr>
              <p:spPr bwMode="auto">
                <a:xfrm>
                  <a:off x="4310" y="2627"/>
                  <a:ext cx="4" cy="8"/>
                </a:xfrm>
                <a:custGeom>
                  <a:avLst/>
                  <a:gdLst>
                    <a:gd name="T0" fmla="*/ 0 w 4"/>
                    <a:gd name="T1" fmla="*/ 8 h 8"/>
                    <a:gd name="T2" fmla="*/ 2 w 4"/>
                    <a:gd name="T3" fmla="*/ 0 h 8"/>
                    <a:gd name="T4" fmla="*/ 4 w 4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8"/>
                    <a:gd name="T11" fmla="*/ 4 w 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8">
                      <a:moveTo>
                        <a:pt x="0" y="8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6" name="Freeform 511"/>
                <p:cNvSpPr>
                  <a:spLocks noChangeAspect="1"/>
                </p:cNvSpPr>
                <p:nvPr/>
              </p:nvSpPr>
              <p:spPr bwMode="auto">
                <a:xfrm>
                  <a:off x="4312" y="2618"/>
                  <a:ext cx="1" cy="9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2 h 10"/>
                    <a:gd name="T4" fmla="*/ 0 w 1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0"/>
                    <a:gd name="T11" fmla="*/ 1 w 1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0">
                      <a:moveTo>
                        <a:pt x="0" y="10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7" name="Freeform 512"/>
                <p:cNvSpPr>
                  <a:spLocks noChangeAspect="1"/>
                </p:cNvSpPr>
                <p:nvPr/>
              </p:nvSpPr>
              <p:spPr bwMode="auto">
                <a:xfrm>
                  <a:off x="4312" y="2611"/>
                  <a:ext cx="4" cy="9"/>
                </a:xfrm>
                <a:custGeom>
                  <a:avLst/>
                  <a:gdLst>
                    <a:gd name="T0" fmla="*/ 0 w 5"/>
                    <a:gd name="T1" fmla="*/ 9 h 9"/>
                    <a:gd name="T2" fmla="*/ 2 w 5"/>
                    <a:gd name="T3" fmla="*/ 0 h 9"/>
                    <a:gd name="T4" fmla="*/ 5 w 5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9"/>
                    <a:gd name="T11" fmla="*/ 5 w 5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9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8" name="Freeform 513"/>
                <p:cNvSpPr>
                  <a:spLocks noChangeAspect="1"/>
                </p:cNvSpPr>
                <p:nvPr/>
              </p:nvSpPr>
              <p:spPr bwMode="auto">
                <a:xfrm>
                  <a:off x="4314" y="2603"/>
                  <a:ext cx="4" cy="8"/>
                </a:xfrm>
                <a:custGeom>
                  <a:avLst/>
                  <a:gdLst>
                    <a:gd name="T0" fmla="*/ 0 w 5"/>
                    <a:gd name="T1" fmla="*/ 8 h 8"/>
                    <a:gd name="T2" fmla="*/ 3 w 5"/>
                    <a:gd name="T3" fmla="*/ 0 h 8"/>
                    <a:gd name="T4" fmla="*/ 5 w 5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8"/>
                    <a:gd name="T11" fmla="*/ 5 w 5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8">
                      <a:moveTo>
                        <a:pt x="0" y="8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39" name="Freeform 514"/>
                <p:cNvSpPr>
                  <a:spLocks noChangeAspect="1"/>
                </p:cNvSpPr>
                <p:nvPr/>
              </p:nvSpPr>
              <p:spPr bwMode="auto">
                <a:xfrm>
                  <a:off x="4316" y="2596"/>
                  <a:ext cx="4" cy="7"/>
                </a:xfrm>
                <a:custGeom>
                  <a:avLst/>
                  <a:gdLst>
                    <a:gd name="T0" fmla="*/ 0 w 4"/>
                    <a:gd name="T1" fmla="*/ 8 h 8"/>
                    <a:gd name="T2" fmla="*/ 2 w 4"/>
                    <a:gd name="T3" fmla="*/ 0 h 8"/>
                    <a:gd name="T4" fmla="*/ 4 w 4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8"/>
                    <a:gd name="T11" fmla="*/ 4 w 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8">
                      <a:moveTo>
                        <a:pt x="0" y="8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0" name="Freeform 515"/>
                <p:cNvSpPr>
                  <a:spLocks noChangeAspect="1"/>
                </p:cNvSpPr>
                <p:nvPr/>
              </p:nvSpPr>
              <p:spPr bwMode="auto">
                <a:xfrm>
                  <a:off x="4318" y="2587"/>
                  <a:ext cx="4" cy="9"/>
                </a:xfrm>
                <a:custGeom>
                  <a:avLst/>
                  <a:gdLst>
                    <a:gd name="T0" fmla="*/ 0 w 4"/>
                    <a:gd name="T1" fmla="*/ 9 h 9"/>
                    <a:gd name="T2" fmla="*/ 2 w 4"/>
                    <a:gd name="T3" fmla="*/ 0 h 9"/>
                    <a:gd name="T4" fmla="*/ 4 w 4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9"/>
                    <a:gd name="T11" fmla="*/ 4 w 4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9">
                      <a:moveTo>
                        <a:pt x="0" y="9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1" name="Freeform 516"/>
                <p:cNvSpPr>
                  <a:spLocks noChangeAspect="1"/>
                </p:cNvSpPr>
                <p:nvPr/>
              </p:nvSpPr>
              <p:spPr bwMode="auto">
                <a:xfrm>
                  <a:off x="4320" y="257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2" name="Freeform 517"/>
                <p:cNvSpPr>
                  <a:spLocks noChangeAspect="1"/>
                </p:cNvSpPr>
                <p:nvPr/>
              </p:nvSpPr>
              <p:spPr bwMode="auto">
                <a:xfrm>
                  <a:off x="4320" y="2574"/>
                  <a:ext cx="4" cy="7"/>
                </a:xfrm>
                <a:custGeom>
                  <a:avLst/>
                  <a:gdLst>
                    <a:gd name="T0" fmla="*/ 0 w 4"/>
                    <a:gd name="T1" fmla="*/ 8 h 8"/>
                    <a:gd name="T2" fmla="*/ 2 w 4"/>
                    <a:gd name="T3" fmla="*/ 0 h 8"/>
                    <a:gd name="T4" fmla="*/ 4 w 4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8"/>
                    <a:gd name="T11" fmla="*/ 4 w 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8">
                      <a:moveTo>
                        <a:pt x="0" y="8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3" name="Freeform 518"/>
                <p:cNvSpPr>
                  <a:spLocks noChangeAspect="1"/>
                </p:cNvSpPr>
                <p:nvPr/>
              </p:nvSpPr>
              <p:spPr bwMode="auto">
                <a:xfrm>
                  <a:off x="4322" y="2565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2 h 9"/>
                    <a:gd name="T4" fmla="*/ 0 w 1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"/>
                    <a:gd name="T11" fmla="*/ 1 w 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4" name="Freeform 519"/>
                <p:cNvSpPr>
                  <a:spLocks noChangeAspect="1"/>
                </p:cNvSpPr>
                <p:nvPr/>
              </p:nvSpPr>
              <p:spPr bwMode="auto">
                <a:xfrm>
                  <a:off x="4322" y="2559"/>
                  <a:ext cx="6" cy="8"/>
                </a:xfrm>
                <a:custGeom>
                  <a:avLst/>
                  <a:gdLst>
                    <a:gd name="T0" fmla="*/ 0 w 6"/>
                    <a:gd name="T1" fmla="*/ 8 h 8"/>
                    <a:gd name="T2" fmla="*/ 4 w 6"/>
                    <a:gd name="T3" fmla="*/ 0 h 8"/>
                    <a:gd name="T4" fmla="*/ 6 w 6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8"/>
                    <a:gd name="T11" fmla="*/ 6 w 6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8">
                      <a:moveTo>
                        <a:pt x="0" y="8"/>
                      </a:move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5" name="Freeform 520"/>
                <p:cNvSpPr>
                  <a:spLocks noChangeAspect="1"/>
                </p:cNvSpPr>
                <p:nvPr/>
              </p:nvSpPr>
              <p:spPr bwMode="auto">
                <a:xfrm>
                  <a:off x="4326" y="2552"/>
                  <a:ext cx="1" cy="7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6" name="Freeform 521"/>
                <p:cNvSpPr>
                  <a:spLocks noChangeAspect="1"/>
                </p:cNvSpPr>
                <p:nvPr/>
              </p:nvSpPr>
              <p:spPr bwMode="auto">
                <a:xfrm>
                  <a:off x="4326" y="2546"/>
                  <a:ext cx="4" cy="7"/>
                </a:xfrm>
                <a:custGeom>
                  <a:avLst/>
                  <a:gdLst>
                    <a:gd name="T0" fmla="*/ 0 w 4"/>
                    <a:gd name="T1" fmla="*/ 8 h 8"/>
                    <a:gd name="T2" fmla="*/ 2 w 4"/>
                    <a:gd name="T3" fmla="*/ 0 h 8"/>
                    <a:gd name="T4" fmla="*/ 4 w 4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8"/>
                    <a:gd name="T11" fmla="*/ 4 w 4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8">
                      <a:moveTo>
                        <a:pt x="0" y="8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7" name="Freeform 522"/>
                <p:cNvSpPr>
                  <a:spLocks noChangeAspect="1"/>
                </p:cNvSpPr>
                <p:nvPr/>
              </p:nvSpPr>
              <p:spPr bwMode="auto">
                <a:xfrm>
                  <a:off x="4328" y="2537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2 h 9"/>
                    <a:gd name="T4" fmla="*/ 0 w 1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"/>
                    <a:gd name="T11" fmla="*/ 1 w 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">
                      <a:moveTo>
                        <a:pt x="0" y="9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8" name="Freeform 523"/>
                <p:cNvSpPr>
                  <a:spLocks noChangeAspect="1"/>
                </p:cNvSpPr>
                <p:nvPr/>
              </p:nvSpPr>
              <p:spPr bwMode="auto">
                <a:xfrm>
                  <a:off x="4328" y="2533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2 w 4"/>
                    <a:gd name="T3" fmla="*/ 0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49" name="Freeform 524"/>
                <p:cNvSpPr>
                  <a:spLocks noChangeAspect="1"/>
                </p:cNvSpPr>
                <p:nvPr/>
              </p:nvSpPr>
              <p:spPr bwMode="auto">
                <a:xfrm>
                  <a:off x="4330" y="2526"/>
                  <a:ext cx="1" cy="7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0" name="Freeform 525"/>
                <p:cNvSpPr>
                  <a:spLocks noChangeAspect="1"/>
                </p:cNvSpPr>
                <p:nvPr/>
              </p:nvSpPr>
              <p:spPr bwMode="auto">
                <a:xfrm>
                  <a:off x="4330" y="2522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2 w 4"/>
                    <a:gd name="T3" fmla="*/ 0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1" name="Freeform 526"/>
                <p:cNvSpPr>
                  <a:spLocks noChangeAspect="1"/>
                </p:cNvSpPr>
                <p:nvPr/>
              </p:nvSpPr>
              <p:spPr bwMode="auto">
                <a:xfrm>
                  <a:off x="4332" y="2515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2 w 4"/>
                    <a:gd name="T3" fmla="*/ 0 h 7"/>
                    <a:gd name="T4" fmla="*/ 4 w 4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7"/>
                    <a:gd name="T11" fmla="*/ 4 w 4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2" name="Freeform 527"/>
                <p:cNvSpPr>
                  <a:spLocks noChangeAspect="1"/>
                </p:cNvSpPr>
                <p:nvPr/>
              </p:nvSpPr>
              <p:spPr bwMode="auto">
                <a:xfrm>
                  <a:off x="4334" y="2507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3" name="Freeform 528"/>
                <p:cNvSpPr>
                  <a:spLocks noChangeAspect="1"/>
                </p:cNvSpPr>
                <p:nvPr/>
              </p:nvSpPr>
              <p:spPr bwMode="auto">
                <a:xfrm>
                  <a:off x="4334" y="2504"/>
                  <a:ext cx="4" cy="5"/>
                </a:xfrm>
                <a:custGeom>
                  <a:avLst/>
                  <a:gdLst>
                    <a:gd name="T0" fmla="*/ 0 w 4"/>
                    <a:gd name="T1" fmla="*/ 6 h 6"/>
                    <a:gd name="T2" fmla="*/ 2 w 4"/>
                    <a:gd name="T3" fmla="*/ 0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4" name="Freeform 529"/>
                <p:cNvSpPr>
                  <a:spLocks noChangeAspect="1"/>
                </p:cNvSpPr>
                <p:nvPr/>
              </p:nvSpPr>
              <p:spPr bwMode="auto">
                <a:xfrm>
                  <a:off x="4336" y="2495"/>
                  <a:ext cx="1" cy="9"/>
                </a:xfrm>
                <a:custGeom>
                  <a:avLst/>
                  <a:gdLst>
                    <a:gd name="T0" fmla="*/ 0 w 1"/>
                    <a:gd name="T1" fmla="*/ 9 h 9"/>
                    <a:gd name="T2" fmla="*/ 0 w 1"/>
                    <a:gd name="T3" fmla="*/ 3 h 9"/>
                    <a:gd name="T4" fmla="*/ 0 w 1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9"/>
                    <a:gd name="T11" fmla="*/ 1 w 1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9">
                      <a:moveTo>
                        <a:pt x="0" y="9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5" name="Freeform 530"/>
                <p:cNvSpPr>
                  <a:spLocks noChangeAspect="1"/>
                </p:cNvSpPr>
                <p:nvPr/>
              </p:nvSpPr>
              <p:spPr bwMode="auto">
                <a:xfrm>
                  <a:off x="4336" y="2493"/>
                  <a:ext cx="4" cy="5"/>
                </a:xfrm>
                <a:custGeom>
                  <a:avLst/>
                  <a:gdLst>
                    <a:gd name="T0" fmla="*/ 0 w 5"/>
                    <a:gd name="T1" fmla="*/ 5 h 5"/>
                    <a:gd name="T2" fmla="*/ 2 w 5"/>
                    <a:gd name="T3" fmla="*/ 0 h 5"/>
                    <a:gd name="T4" fmla="*/ 5 w 5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6" name="Freeform 531"/>
                <p:cNvSpPr>
                  <a:spLocks noChangeAspect="1"/>
                </p:cNvSpPr>
                <p:nvPr/>
              </p:nvSpPr>
              <p:spPr bwMode="auto">
                <a:xfrm>
                  <a:off x="4338" y="248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7" name="Freeform 532"/>
                <p:cNvSpPr>
                  <a:spLocks noChangeAspect="1"/>
                </p:cNvSpPr>
                <p:nvPr/>
              </p:nvSpPr>
              <p:spPr bwMode="auto">
                <a:xfrm>
                  <a:off x="4338" y="2481"/>
                  <a:ext cx="4" cy="6"/>
                </a:xfrm>
                <a:custGeom>
                  <a:avLst/>
                  <a:gdLst>
                    <a:gd name="T0" fmla="*/ 0 w 5"/>
                    <a:gd name="T1" fmla="*/ 6 h 6"/>
                    <a:gd name="T2" fmla="*/ 3 w 5"/>
                    <a:gd name="T3" fmla="*/ 0 h 6"/>
                    <a:gd name="T4" fmla="*/ 5 w 5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8" name="Freeform 533"/>
                <p:cNvSpPr>
                  <a:spLocks noChangeAspect="1"/>
                </p:cNvSpPr>
                <p:nvPr/>
              </p:nvSpPr>
              <p:spPr bwMode="auto">
                <a:xfrm>
                  <a:off x="4340" y="2476"/>
                  <a:ext cx="4" cy="5"/>
                </a:xfrm>
                <a:custGeom>
                  <a:avLst/>
                  <a:gdLst>
                    <a:gd name="T0" fmla="*/ 0 w 4"/>
                    <a:gd name="T1" fmla="*/ 6 h 6"/>
                    <a:gd name="T2" fmla="*/ 2 w 4"/>
                    <a:gd name="T3" fmla="*/ 0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59" name="Freeform 534"/>
                <p:cNvSpPr>
                  <a:spLocks noChangeAspect="1"/>
                </p:cNvSpPr>
                <p:nvPr/>
              </p:nvSpPr>
              <p:spPr bwMode="auto">
                <a:xfrm>
                  <a:off x="4342" y="246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0" name="Freeform 535"/>
                <p:cNvSpPr>
                  <a:spLocks noChangeAspect="1"/>
                </p:cNvSpPr>
                <p:nvPr/>
              </p:nvSpPr>
              <p:spPr bwMode="auto">
                <a:xfrm>
                  <a:off x="4342" y="2463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1" name="Freeform 536"/>
                <p:cNvSpPr>
                  <a:spLocks noChangeAspect="1"/>
                </p:cNvSpPr>
                <p:nvPr/>
              </p:nvSpPr>
              <p:spPr bwMode="auto">
                <a:xfrm>
                  <a:off x="4342" y="2461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2" name="Freeform 537"/>
                <p:cNvSpPr>
                  <a:spLocks noChangeAspect="1"/>
                </p:cNvSpPr>
                <p:nvPr/>
              </p:nvSpPr>
              <p:spPr bwMode="auto">
                <a:xfrm>
                  <a:off x="4344" y="2454"/>
                  <a:ext cx="1" cy="7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3" name="Freeform 538"/>
                <p:cNvSpPr>
                  <a:spLocks noChangeAspect="1"/>
                </p:cNvSpPr>
                <p:nvPr/>
              </p:nvSpPr>
              <p:spPr bwMode="auto">
                <a:xfrm>
                  <a:off x="4344" y="2450"/>
                  <a:ext cx="4" cy="6"/>
                </a:xfrm>
                <a:custGeom>
                  <a:avLst/>
                  <a:gdLst>
                    <a:gd name="T0" fmla="*/ 0 w 4"/>
                    <a:gd name="T1" fmla="*/ 6 h 6"/>
                    <a:gd name="T2" fmla="*/ 2 w 4"/>
                    <a:gd name="T3" fmla="*/ 0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4" name="Freeform 539"/>
                <p:cNvSpPr>
                  <a:spLocks noChangeAspect="1"/>
                </p:cNvSpPr>
                <p:nvPr/>
              </p:nvSpPr>
              <p:spPr bwMode="auto">
                <a:xfrm>
                  <a:off x="4346" y="244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5" name="Freeform 540"/>
                <p:cNvSpPr>
                  <a:spLocks noChangeAspect="1"/>
                </p:cNvSpPr>
                <p:nvPr/>
              </p:nvSpPr>
              <p:spPr bwMode="auto">
                <a:xfrm>
                  <a:off x="4346" y="2441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6" name="Freeform 541"/>
                <p:cNvSpPr>
                  <a:spLocks noChangeAspect="1"/>
                </p:cNvSpPr>
                <p:nvPr/>
              </p:nvSpPr>
              <p:spPr bwMode="auto">
                <a:xfrm>
                  <a:off x="4348" y="2435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7" name="Freeform 542"/>
                <p:cNvSpPr>
                  <a:spLocks noChangeAspect="1"/>
                </p:cNvSpPr>
                <p:nvPr/>
              </p:nvSpPr>
              <p:spPr bwMode="auto">
                <a:xfrm>
                  <a:off x="4348" y="2432"/>
                  <a:ext cx="4" cy="5"/>
                </a:xfrm>
                <a:custGeom>
                  <a:avLst/>
                  <a:gdLst>
                    <a:gd name="T0" fmla="*/ 0 w 4"/>
                    <a:gd name="T1" fmla="*/ 6 h 6"/>
                    <a:gd name="T2" fmla="*/ 2 w 4"/>
                    <a:gd name="T3" fmla="*/ 0 h 6"/>
                    <a:gd name="T4" fmla="*/ 4 w 4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6"/>
                    <a:gd name="T11" fmla="*/ 4 w 4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6">
                      <a:moveTo>
                        <a:pt x="0" y="6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8" name="Freeform 543"/>
                <p:cNvSpPr>
                  <a:spLocks noChangeAspect="1"/>
                </p:cNvSpPr>
                <p:nvPr/>
              </p:nvSpPr>
              <p:spPr bwMode="auto">
                <a:xfrm>
                  <a:off x="4350" y="2426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69" name="Freeform 544"/>
                <p:cNvSpPr>
                  <a:spLocks noChangeAspect="1"/>
                </p:cNvSpPr>
                <p:nvPr/>
              </p:nvSpPr>
              <p:spPr bwMode="auto">
                <a:xfrm>
                  <a:off x="4350" y="2423"/>
                  <a:ext cx="4" cy="5"/>
                </a:xfrm>
                <a:custGeom>
                  <a:avLst/>
                  <a:gdLst>
                    <a:gd name="T0" fmla="*/ 0 w 4"/>
                    <a:gd name="T1" fmla="*/ 5 h 5"/>
                    <a:gd name="T2" fmla="*/ 2 w 4"/>
                    <a:gd name="T3" fmla="*/ 0 h 5"/>
                    <a:gd name="T4" fmla="*/ 4 w 4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5"/>
                    <a:gd name="T11" fmla="*/ 4 w 4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5">
                      <a:moveTo>
                        <a:pt x="0" y="5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0" name="Freeform 545"/>
                <p:cNvSpPr>
                  <a:spLocks noChangeAspect="1"/>
                </p:cNvSpPr>
                <p:nvPr/>
              </p:nvSpPr>
              <p:spPr bwMode="auto">
                <a:xfrm>
                  <a:off x="4352" y="2415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1" name="Freeform 546"/>
                <p:cNvSpPr>
                  <a:spLocks noChangeAspect="1"/>
                </p:cNvSpPr>
                <p:nvPr/>
              </p:nvSpPr>
              <p:spPr bwMode="auto">
                <a:xfrm>
                  <a:off x="4352" y="2411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2" name="Freeform 547"/>
                <p:cNvSpPr>
                  <a:spLocks noChangeAspect="1"/>
                </p:cNvSpPr>
                <p:nvPr/>
              </p:nvSpPr>
              <p:spPr bwMode="auto">
                <a:xfrm>
                  <a:off x="4352" y="2409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3" name="Freeform 548"/>
                <p:cNvSpPr>
                  <a:spLocks noChangeAspect="1"/>
                </p:cNvSpPr>
                <p:nvPr/>
              </p:nvSpPr>
              <p:spPr bwMode="auto">
                <a:xfrm>
                  <a:off x="4354" y="2404"/>
                  <a:ext cx="1" cy="5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4" name="Freeform 549"/>
                <p:cNvSpPr>
                  <a:spLocks noChangeAspect="1"/>
                </p:cNvSpPr>
                <p:nvPr/>
              </p:nvSpPr>
              <p:spPr bwMode="auto">
                <a:xfrm>
                  <a:off x="4354" y="2402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5" name="Freeform 550"/>
                <p:cNvSpPr>
                  <a:spLocks noChangeAspect="1"/>
                </p:cNvSpPr>
                <p:nvPr/>
              </p:nvSpPr>
              <p:spPr bwMode="auto">
                <a:xfrm>
                  <a:off x="4356" y="2395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6" name="Freeform 551"/>
                <p:cNvSpPr>
                  <a:spLocks noChangeAspect="1"/>
                </p:cNvSpPr>
                <p:nvPr/>
              </p:nvSpPr>
              <p:spPr bwMode="auto">
                <a:xfrm>
                  <a:off x="4356" y="2389"/>
                  <a:ext cx="1" cy="8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7" name="Freeform 552"/>
                <p:cNvSpPr>
                  <a:spLocks noChangeAspect="1"/>
                </p:cNvSpPr>
                <p:nvPr/>
              </p:nvSpPr>
              <p:spPr bwMode="auto">
                <a:xfrm>
                  <a:off x="4356" y="2389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8" name="Freeform 553"/>
                <p:cNvSpPr>
                  <a:spLocks noChangeAspect="1"/>
                </p:cNvSpPr>
                <p:nvPr/>
              </p:nvSpPr>
              <p:spPr bwMode="auto">
                <a:xfrm>
                  <a:off x="4358" y="2382"/>
                  <a:ext cx="1" cy="7"/>
                </a:xfrm>
                <a:custGeom>
                  <a:avLst/>
                  <a:gdLst>
                    <a:gd name="T0" fmla="*/ 0 w 1"/>
                    <a:gd name="T1" fmla="*/ 8 h 8"/>
                    <a:gd name="T2" fmla="*/ 0 w 1"/>
                    <a:gd name="T3" fmla="*/ 2 h 8"/>
                    <a:gd name="T4" fmla="*/ 0 w 1"/>
                    <a:gd name="T5" fmla="*/ 0 h 8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8"/>
                    <a:gd name="T11" fmla="*/ 1 w 1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8">
                      <a:moveTo>
                        <a:pt x="0" y="8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79" name="Freeform 554"/>
                <p:cNvSpPr>
                  <a:spLocks noChangeAspect="1"/>
                </p:cNvSpPr>
                <p:nvPr/>
              </p:nvSpPr>
              <p:spPr bwMode="auto">
                <a:xfrm>
                  <a:off x="4358" y="238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0" name="Freeform 555"/>
                <p:cNvSpPr>
                  <a:spLocks noChangeAspect="1"/>
                </p:cNvSpPr>
                <p:nvPr/>
              </p:nvSpPr>
              <p:spPr bwMode="auto">
                <a:xfrm>
                  <a:off x="4358" y="2375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2 w 4"/>
                    <a:gd name="T3" fmla="*/ 0 h 7"/>
                    <a:gd name="T4" fmla="*/ 4 w 4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7"/>
                    <a:gd name="T11" fmla="*/ 4 w 4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1" name="Freeform 556"/>
                <p:cNvSpPr>
                  <a:spLocks noChangeAspect="1"/>
                </p:cNvSpPr>
                <p:nvPr/>
              </p:nvSpPr>
              <p:spPr bwMode="auto">
                <a:xfrm>
                  <a:off x="4360" y="237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2" name="Freeform 557"/>
                <p:cNvSpPr>
                  <a:spLocks noChangeAspect="1"/>
                </p:cNvSpPr>
                <p:nvPr/>
              </p:nvSpPr>
              <p:spPr bwMode="auto">
                <a:xfrm>
                  <a:off x="4360" y="2369"/>
                  <a:ext cx="4" cy="4"/>
                </a:xfrm>
                <a:custGeom>
                  <a:avLst/>
                  <a:gdLst>
                    <a:gd name="T0" fmla="*/ 0 w 5"/>
                    <a:gd name="T1" fmla="*/ 4 h 4"/>
                    <a:gd name="T2" fmla="*/ 2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3" name="Freeform 558"/>
                <p:cNvSpPr>
                  <a:spLocks noChangeAspect="1"/>
                </p:cNvSpPr>
                <p:nvPr/>
              </p:nvSpPr>
              <p:spPr bwMode="auto">
                <a:xfrm>
                  <a:off x="4362" y="236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4" name="Freeform 559"/>
                <p:cNvSpPr>
                  <a:spLocks noChangeAspect="1"/>
                </p:cNvSpPr>
                <p:nvPr/>
              </p:nvSpPr>
              <p:spPr bwMode="auto">
                <a:xfrm>
                  <a:off x="4362" y="2360"/>
                  <a:ext cx="1" cy="5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5" name="Freeform 560"/>
                <p:cNvSpPr>
                  <a:spLocks noChangeAspect="1"/>
                </p:cNvSpPr>
                <p:nvPr/>
              </p:nvSpPr>
              <p:spPr bwMode="auto">
                <a:xfrm>
                  <a:off x="4362" y="2356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6" name="Freeform 561"/>
                <p:cNvSpPr>
                  <a:spLocks noChangeAspect="1"/>
                </p:cNvSpPr>
                <p:nvPr/>
              </p:nvSpPr>
              <p:spPr bwMode="auto">
                <a:xfrm>
                  <a:off x="4362" y="2354"/>
                  <a:ext cx="4" cy="4"/>
                </a:xfrm>
                <a:custGeom>
                  <a:avLst/>
                  <a:gdLst>
                    <a:gd name="T0" fmla="*/ 0 w 5"/>
                    <a:gd name="T1" fmla="*/ 4 h 4"/>
                    <a:gd name="T2" fmla="*/ 3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7" name="Freeform 562"/>
                <p:cNvSpPr>
                  <a:spLocks noChangeAspect="1"/>
                </p:cNvSpPr>
                <p:nvPr/>
              </p:nvSpPr>
              <p:spPr bwMode="auto">
                <a:xfrm>
                  <a:off x="4364" y="234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8" name="Freeform 563"/>
                <p:cNvSpPr>
                  <a:spLocks noChangeAspect="1"/>
                </p:cNvSpPr>
                <p:nvPr/>
              </p:nvSpPr>
              <p:spPr bwMode="auto">
                <a:xfrm>
                  <a:off x="4364" y="2345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89" name="Freeform 564"/>
                <p:cNvSpPr>
                  <a:spLocks noChangeAspect="1"/>
                </p:cNvSpPr>
                <p:nvPr/>
              </p:nvSpPr>
              <p:spPr bwMode="auto">
                <a:xfrm>
                  <a:off x="4366" y="234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0" name="Freeform 565"/>
                <p:cNvSpPr>
                  <a:spLocks noChangeAspect="1"/>
                </p:cNvSpPr>
                <p:nvPr/>
              </p:nvSpPr>
              <p:spPr bwMode="auto">
                <a:xfrm>
                  <a:off x="4366" y="2338"/>
                  <a:ext cx="1" cy="5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1" name="Freeform 566"/>
                <p:cNvSpPr>
                  <a:spLocks noChangeAspect="1"/>
                </p:cNvSpPr>
                <p:nvPr/>
              </p:nvSpPr>
              <p:spPr bwMode="auto">
                <a:xfrm>
                  <a:off x="4366" y="2334"/>
                  <a:ext cx="1" cy="5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2" name="Freeform 567"/>
                <p:cNvSpPr>
                  <a:spLocks noChangeAspect="1"/>
                </p:cNvSpPr>
                <p:nvPr/>
              </p:nvSpPr>
              <p:spPr bwMode="auto">
                <a:xfrm>
                  <a:off x="4366" y="2334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3" name="Freeform 568"/>
                <p:cNvSpPr>
                  <a:spLocks noChangeAspect="1"/>
                </p:cNvSpPr>
                <p:nvPr/>
              </p:nvSpPr>
              <p:spPr bwMode="auto">
                <a:xfrm>
                  <a:off x="4368" y="232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4" name="Freeform 569"/>
                <p:cNvSpPr>
                  <a:spLocks noChangeAspect="1"/>
                </p:cNvSpPr>
                <p:nvPr/>
              </p:nvSpPr>
              <p:spPr bwMode="auto">
                <a:xfrm>
                  <a:off x="4368" y="232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5" name="Freeform 570"/>
                <p:cNvSpPr>
                  <a:spLocks noChangeAspect="1"/>
                </p:cNvSpPr>
                <p:nvPr/>
              </p:nvSpPr>
              <p:spPr bwMode="auto">
                <a:xfrm>
                  <a:off x="4368" y="2321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6" name="Freeform 571"/>
                <p:cNvSpPr>
                  <a:spLocks noChangeAspect="1"/>
                </p:cNvSpPr>
                <p:nvPr/>
              </p:nvSpPr>
              <p:spPr bwMode="auto">
                <a:xfrm>
                  <a:off x="4370" y="231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7" name="Freeform 572"/>
                <p:cNvSpPr>
                  <a:spLocks noChangeAspect="1"/>
                </p:cNvSpPr>
                <p:nvPr/>
              </p:nvSpPr>
              <p:spPr bwMode="auto">
                <a:xfrm>
                  <a:off x="4370" y="2314"/>
                  <a:ext cx="1" cy="5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8" name="Freeform 573"/>
                <p:cNvSpPr>
                  <a:spLocks noChangeAspect="1"/>
                </p:cNvSpPr>
                <p:nvPr/>
              </p:nvSpPr>
              <p:spPr bwMode="auto">
                <a:xfrm>
                  <a:off x="4370" y="231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799" name="Freeform 574"/>
                <p:cNvSpPr>
                  <a:spLocks noChangeAspect="1"/>
                </p:cNvSpPr>
                <p:nvPr/>
              </p:nvSpPr>
              <p:spPr bwMode="auto">
                <a:xfrm>
                  <a:off x="4370" y="2310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0" name="Freeform 575"/>
                <p:cNvSpPr>
                  <a:spLocks noChangeAspect="1"/>
                </p:cNvSpPr>
                <p:nvPr/>
              </p:nvSpPr>
              <p:spPr bwMode="auto">
                <a:xfrm>
                  <a:off x="4372" y="230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1" name="Freeform 576"/>
                <p:cNvSpPr>
                  <a:spLocks noChangeAspect="1"/>
                </p:cNvSpPr>
                <p:nvPr/>
              </p:nvSpPr>
              <p:spPr bwMode="auto">
                <a:xfrm>
                  <a:off x="4372" y="230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2" name="Freeform 577"/>
                <p:cNvSpPr>
                  <a:spLocks noChangeAspect="1"/>
                </p:cNvSpPr>
                <p:nvPr/>
              </p:nvSpPr>
              <p:spPr bwMode="auto">
                <a:xfrm>
                  <a:off x="4372" y="2299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3" name="Freeform 578"/>
                <p:cNvSpPr>
                  <a:spLocks noChangeAspect="1"/>
                </p:cNvSpPr>
                <p:nvPr/>
              </p:nvSpPr>
              <p:spPr bwMode="auto">
                <a:xfrm>
                  <a:off x="4374" y="229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4" name="Freeform 579"/>
                <p:cNvSpPr>
                  <a:spLocks noChangeAspect="1"/>
                </p:cNvSpPr>
                <p:nvPr/>
              </p:nvSpPr>
              <p:spPr bwMode="auto">
                <a:xfrm>
                  <a:off x="4374" y="2291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5" name="Freeform 580"/>
                <p:cNvSpPr>
                  <a:spLocks noChangeAspect="1"/>
                </p:cNvSpPr>
                <p:nvPr/>
              </p:nvSpPr>
              <p:spPr bwMode="auto">
                <a:xfrm>
                  <a:off x="4374" y="2290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6" name="Freeform 581"/>
                <p:cNvSpPr>
                  <a:spLocks noChangeAspect="1"/>
                </p:cNvSpPr>
                <p:nvPr/>
              </p:nvSpPr>
              <p:spPr bwMode="auto">
                <a:xfrm>
                  <a:off x="4374" y="2288"/>
                  <a:ext cx="4" cy="3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7" name="Freeform 582"/>
                <p:cNvSpPr>
                  <a:spLocks noChangeAspect="1"/>
                </p:cNvSpPr>
                <p:nvPr/>
              </p:nvSpPr>
              <p:spPr bwMode="auto">
                <a:xfrm>
                  <a:off x="4376" y="228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8" name="Freeform 583"/>
                <p:cNvSpPr>
                  <a:spLocks noChangeAspect="1"/>
                </p:cNvSpPr>
                <p:nvPr/>
              </p:nvSpPr>
              <p:spPr bwMode="auto">
                <a:xfrm>
                  <a:off x="4376" y="227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09" name="Freeform 584"/>
                <p:cNvSpPr>
                  <a:spLocks noChangeAspect="1"/>
                </p:cNvSpPr>
                <p:nvPr/>
              </p:nvSpPr>
              <p:spPr bwMode="auto">
                <a:xfrm>
                  <a:off x="4376" y="227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0" name="Freeform 585"/>
                <p:cNvSpPr>
                  <a:spLocks noChangeAspect="1"/>
                </p:cNvSpPr>
                <p:nvPr/>
              </p:nvSpPr>
              <p:spPr bwMode="auto">
                <a:xfrm>
                  <a:off x="4376" y="2273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1" name="Freeform 586"/>
                <p:cNvSpPr>
                  <a:spLocks noChangeAspect="1"/>
                </p:cNvSpPr>
                <p:nvPr/>
              </p:nvSpPr>
              <p:spPr bwMode="auto">
                <a:xfrm>
                  <a:off x="4376" y="2273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2" name="Freeform 587"/>
                <p:cNvSpPr>
                  <a:spLocks noChangeAspect="1"/>
                </p:cNvSpPr>
                <p:nvPr/>
              </p:nvSpPr>
              <p:spPr bwMode="auto">
                <a:xfrm>
                  <a:off x="4378" y="2267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3" name="Freeform 588"/>
                <p:cNvSpPr>
                  <a:spLocks noChangeAspect="1"/>
                </p:cNvSpPr>
                <p:nvPr/>
              </p:nvSpPr>
              <p:spPr bwMode="auto">
                <a:xfrm>
                  <a:off x="4378" y="2266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4" name="Freeform 589"/>
                <p:cNvSpPr>
                  <a:spLocks noChangeAspect="1"/>
                </p:cNvSpPr>
                <p:nvPr/>
              </p:nvSpPr>
              <p:spPr bwMode="auto">
                <a:xfrm>
                  <a:off x="4378" y="2264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5" name="Freeform 590"/>
                <p:cNvSpPr>
                  <a:spLocks noChangeAspect="1"/>
                </p:cNvSpPr>
                <p:nvPr/>
              </p:nvSpPr>
              <p:spPr bwMode="auto">
                <a:xfrm>
                  <a:off x="4378" y="2260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6" name="Freeform 591"/>
                <p:cNvSpPr>
                  <a:spLocks noChangeAspect="1"/>
                </p:cNvSpPr>
                <p:nvPr/>
              </p:nvSpPr>
              <p:spPr bwMode="auto">
                <a:xfrm>
                  <a:off x="4378" y="2260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7" name="Freeform 592"/>
                <p:cNvSpPr>
                  <a:spLocks noChangeAspect="1"/>
                </p:cNvSpPr>
                <p:nvPr/>
              </p:nvSpPr>
              <p:spPr bwMode="auto">
                <a:xfrm>
                  <a:off x="4380" y="2253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8" name="Freeform 593"/>
                <p:cNvSpPr>
                  <a:spLocks noChangeAspect="1"/>
                </p:cNvSpPr>
                <p:nvPr/>
              </p:nvSpPr>
              <p:spPr bwMode="auto">
                <a:xfrm>
                  <a:off x="4380" y="225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19" name="Freeform 594"/>
                <p:cNvSpPr>
                  <a:spLocks noChangeAspect="1"/>
                </p:cNvSpPr>
                <p:nvPr/>
              </p:nvSpPr>
              <p:spPr bwMode="auto">
                <a:xfrm>
                  <a:off x="4380" y="224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0" name="Freeform 595"/>
                <p:cNvSpPr>
                  <a:spLocks noChangeAspect="1"/>
                </p:cNvSpPr>
                <p:nvPr/>
              </p:nvSpPr>
              <p:spPr bwMode="auto">
                <a:xfrm>
                  <a:off x="4380" y="2247"/>
                  <a:ext cx="4" cy="4"/>
                </a:xfrm>
                <a:custGeom>
                  <a:avLst/>
                  <a:gdLst>
                    <a:gd name="T0" fmla="*/ 0 w 4"/>
                    <a:gd name="T1" fmla="*/ 4 h 4"/>
                    <a:gd name="T2" fmla="*/ 2 w 4"/>
                    <a:gd name="T3" fmla="*/ 0 h 4"/>
                    <a:gd name="T4" fmla="*/ 4 w 4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4"/>
                    <a:gd name="T11" fmla="*/ 4 w 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1" name="Freeform 596"/>
                <p:cNvSpPr>
                  <a:spLocks noChangeAspect="1"/>
                </p:cNvSpPr>
                <p:nvPr/>
              </p:nvSpPr>
              <p:spPr bwMode="auto">
                <a:xfrm>
                  <a:off x="4382" y="224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2" name="Freeform 597"/>
                <p:cNvSpPr>
                  <a:spLocks noChangeAspect="1"/>
                </p:cNvSpPr>
                <p:nvPr/>
              </p:nvSpPr>
              <p:spPr bwMode="auto">
                <a:xfrm>
                  <a:off x="4382" y="224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3" name="Freeform 598"/>
                <p:cNvSpPr>
                  <a:spLocks noChangeAspect="1"/>
                </p:cNvSpPr>
                <p:nvPr/>
              </p:nvSpPr>
              <p:spPr bwMode="auto">
                <a:xfrm>
                  <a:off x="4382" y="2238"/>
                  <a:ext cx="1" cy="5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4" name="Freeform 599"/>
                <p:cNvSpPr>
                  <a:spLocks noChangeAspect="1"/>
                </p:cNvSpPr>
                <p:nvPr/>
              </p:nvSpPr>
              <p:spPr bwMode="auto">
                <a:xfrm>
                  <a:off x="4382" y="223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5" name="Freeform 600"/>
                <p:cNvSpPr>
                  <a:spLocks noChangeAspect="1"/>
                </p:cNvSpPr>
                <p:nvPr/>
              </p:nvSpPr>
              <p:spPr bwMode="auto">
                <a:xfrm>
                  <a:off x="4382" y="2236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6" name="Freeform 601"/>
                <p:cNvSpPr>
                  <a:spLocks noChangeAspect="1"/>
                </p:cNvSpPr>
                <p:nvPr/>
              </p:nvSpPr>
              <p:spPr bwMode="auto">
                <a:xfrm>
                  <a:off x="4384" y="223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7" name="Freeform 602"/>
                <p:cNvSpPr>
                  <a:spLocks noChangeAspect="1"/>
                </p:cNvSpPr>
                <p:nvPr/>
              </p:nvSpPr>
              <p:spPr bwMode="auto">
                <a:xfrm>
                  <a:off x="4384" y="222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2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8" name="Freeform 603"/>
                <p:cNvSpPr>
                  <a:spLocks noChangeAspect="1"/>
                </p:cNvSpPr>
                <p:nvPr/>
              </p:nvSpPr>
              <p:spPr bwMode="auto">
                <a:xfrm>
                  <a:off x="4384" y="222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29" name="Freeform 604"/>
                <p:cNvSpPr>
                  <a:spLocks noChangeAspect="1"/>
                </p:cNvSpPr>
                <p:nvPr/>
              </p:nvSpPr>
              <p:spPr bwMode="auto">
                <a:xfrm>
                  <a:off x="4384" y="222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0" name="Freeform 605"/>
                <p:cNvSpPr>
                  <a:spLocks noChangeAspect="1"/>
                </p:cNvSpPr>
                <p:nvPr/>
              </p:nvSpPr>
              <p:spPr bwMode="auto">
                <a:xfrm>
                  <a:off x="4384" y="222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1" name="Freeform 606"/>
                <p:cNvSpPr>
                  <a:spLocks noChangeAspect="1"/>
                </p:cNvSpPr>
                <p:nvPr/>
              </p:nvSpPr>
              <p:spPr bwMode="auto">
                <a:xfrm>
                  <a:off x="4384" y="222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2" name="Freeform 607"/>
                <p:cNvSpPr>
                  <a:spLocks noChangeAspect="1"/>
                </p:cNvSpPr>
                <p:nvPr/>
              </p:nvSpPr>
              <p:spPr bwMode="auto">
                <a:xfrm>
                  <a:off x="4386" y="2216"/>
                  <a:ext cx="1" cy="5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3" name="Freeform 608"/>
                <p:cNvSpPr>
                  <a:spLocks noChangeAspect="1"/>
                </p:cNvSpPr>
                <p:nvPr/>
              </p:nvSpPr>
              <p:spPr bwMode="auto">
                <a:xfrm>
                  <a:off x="4386" y="221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4" name="Freeform 609"/>
                <p:cNvSpPr>
                  <a:spLocks noChangeAspect="1"/>
                </p:cNvSpPr>
                <p:nvPr/>
              </p:nvSpPr>
              <p:spPr bwMode="auto">
                <a:xfrm>
                  <a:off x="4386" y="221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5" name="Freeform 610"/>
                <p:cNvSpPr>
                  <a:spLocks noChangeAspect="1"/>
                </p:cNvSpPr>
                <p:nvPr/>
              </p:nvSpPr>
              <p:spPr bwMode="auto">
                <a:xfrm>
                  <a:off x="4386" y="2207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6" name="Freeform 611"/>
                <p:cNvSpPr>
                  <a:spLocks noChangeAspect="1"/>
                </p:cNvSpPr>
                <p:nvPr/>
              </p:nvSpPr>
              <p:spPr bwMode="auto">
                <a:xfrm>
                  <a:off x="4386" y="220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7" name="Freeform 612"/>
                <p:cNvSpPr>
                  <a:spLocks noChangeAspect="1"/>
                </p:cNvSpPr>
                <p:nvPr/>
              </p:nvSpPr>
              <p:spPr bwMode="auto">
                <a:xfrm>
                  <a:off x="4386" y="220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8" name="Freeform 613"/>
                <p:cNvSpPr>
                  <a:spLocks noChangeAspect="1"/>
                </p:cNvSpPr>
                <p:nvPr/>
              </p:nvSpPr>
              <p:spPr bwMode="auto">
                <a:xfrm>
                  <a:off x="4386" y="2203"/>
                  <a:ext cx="4" cy="2"/>
                </a:xfrm>
                <a:custGeom>
                  <a:avLst/>
                  <a:gdLst>
                    <a:gd name="T0" fmla="*/ 0 w 5"/>
                    <a:gd name="T1" fmla="*/ 2 h 2"/>
                    <a:gd name="T2" fmla="*/ 2 w 5"/>
                    <a:gd name="T3" fmla="*/ 0 h 2"/>
                    <a:gd name="T4" fmla="*/ 5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39" name="Freeform 614"/>
                <p:cNvSpPr>
                  <a:spLocks noChangeAspect="1"/>
                </p:cNvSpPr>
                <p:nvPr/>
              </p:nvSpPr>
              <p:spPr bwMode="auto">
                <a:xfrm>
                  <a:off x="4388" y="219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840" name="Freeform 615"/>
                <p:cNvSpPr>
                  <a:spLocks noChangeAspect="1"/>
                </p:cNvSpPr>
                <p:nvPr/>
              </p:nvSpPr>
              <p:spPr bwMode="auto">
                <a:xfrm>
                  <a:off x="4388" y="219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7" name="Group 616"/>
              <p:cNvGrpSpPr>
                <a:grpSpLocks noChangeAspect="1"/>
              </p:cNvGrpSpPr>
              <p:nvPr/>
            </p:nvGrpSpPr>
            <p:grpSpPr bwMode="auto">
              <a:xfrm>
                <a:off x="4320" y="1836"/>
                <a:ext cx="80" cy="363"/>
                <a:chOff x="4320" y="1836"/>
                <a:chExt cx="80" cy="363"/>
              </a:xfrm>
            </p:grpSpPr>
            <p:sp>
              <p:nvSpPr>
                <p:cNvPr id="26441" name="Freeform 617"/>
                <p:cNvSpPr>
                  <a:spLocks noChangeAspect="1"/>
                </p:cNvSpPr>
                <p:nvPr/>
              </p:nvSpPr>
              <p:spPr bwMode="auto">
                <a:xfrm>
                  <a:off x="4388" y="219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2" name="Freeform 618"/>
                <p:cNvSpPr>
                  <a:spLocks noChangeAspect="1"/>
                </p:cNvSpPr>
                <p:nvPr/>
              </p:nvSpPr>
              <p:spPr bwMode="auto">
                <a:xfrm>
                  <a:off x="4388" y="2194"/>
                  <a:ext cx="4" cy="3"/>
                </a:xfrm>
                <a:custGeom>
                  <a:avLst/>
                  <a:gdLst>
                    <a:gd name="T0" fmla="*/ 0 w 5"/>
                    <a:gd name="T1" fmla="*/ 4 h 4"/>
                    <a:gd name="T2" fmla="*/ 3 w 5"/>
                    <a:gd name="T3" fmla="*/ 0 h 4"/>
                    <a:gd name="T4" fmla="*/ 5 w 5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4"/>
                    <a:gd name="T11" fmla="*/ 5 w 5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4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3" name="Freeform 619"/>
                <p:cNvSpPr>
                  <a:spLocks noChangeAspect="1"/>
                </p:cNvSpPr>
                <p:nvPr/>
              </p:nvSpPr>
              <p:spPr bwMode="auto">
                <a:xfrm>
                  <a:off x="4390" y="219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4" name="Freeform 620"/>
                <p:cNvSpPr>
                  <a:spLocks noChangeAspect="1"/>
                </p:cNvSpPr>
                <p:nvPr/>
              </p:nvSpPr>
              <p:spPr bwMode="auto">
                <a:xfrm>
                  <a:off x="4390" y="218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5" name="Freeform 621"/>
                <p:cNvSpPr>
                  <a:spLocks noChangeAspect="1"/>
                </p:cNvSpPr>
                <p:nvPr/>
              </p:nvSpPr>
              <p:spPr bwMode="auto">
                <a:xfrm>
                  <a:off x="4390" y="218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6" name="Freeform 622"/>
                <p:cNvSpPr>
                  <a:spLocks noChangeAspect="1"/>
                </p:cNvSpPr>
                <p:nvPr/>
              </p:nvSpPr>
              <p:spPr bwMode="auto">
                <a:xfrm>
                  <a:off x="4390" y="218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7" name="Freeform 623"/>
                <p:cNvSpPr>
                  <a:spLocks noChangeAspect="1"/>
                </p:cNvSpPr>
                <p:nvPr/>
              </p:nvSpPr>
              <p:spPr bwMode="auto">
                <a:xfrm>
                  <a:off x="4390" y="218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8" name="Freeform 624"/>
                <p:cNvSpPr>
                  <a:spLocks noChangeAspect="1"/>
                </p:cNvSpPr>
                <p:nvPr/>
              </p:nvSpPr>
              <p:spPr bwMode="auto">
                <a:xfrm>
                  <a:off x="4390" y="217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9" name="Freeform 625"/>
                <p:cNvSpPr>
                  <a:spLocks noChangeAspect="1"/>
                </p:cNvSpPr>
                <p:nvPr/>
              </p:nvSpPr>
              <p:spPr bwMode="auto">
                <a:xfrm>
                  <a:off x="4390" y="217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0" name="Freeform 626"/>
                <p:cNvSpPr>
                  <a:spLocks noChangeAspect="1"/>
                </p:cNvSpPr>
                <p:nvPr/>
              </p:nvSpPr>
              <p:spPr bwMode="auto">
                <a:xfrm>
                  <a:off x="4390" y="217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1" name="Freeform 627"/>
                <p:cNvSpPr>
                  <a:spLocks noChangeAspect="1"/>
                </p:cNvSpPr>
                <p:nvPr/>
              </p:nvSpPr>
              <p:spPr bwMode="auto">
                <a:xfrm>
                  <a:off x="4390" y="217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2" name="Freeform 628"/>
                <p:cNvSpPr>
                  <a:spLocks noChangeAspect="1"/>
                </p:cNvSpPr>
                <p:nvPr/>
              </p:nvSpPr>
              <p:spPr bwMode="auto">
                <a:xfrm>
                  <a:off x="4392" y="217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3" name="Freeform 629"/>
                <p:cNvSpPr>
                  <a:spLocks noChangeAspect="1"/>
                </p:cNvSpPr>
                <p:nvPr/>
              </p:nvSpPr>
              <p:spPr bwMode="auto">
                <a:xfrm>
                  <a:off x="4392" y="2168"/>
                  <a:ext cx="1" cy="5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4" name="Freeform 630"/>
                <p:cNvSpPr>
                  <a:spLocks noChangeAspect="1"/>
                </p:cNvSpPr>
                <p:nvPr/>
              </p:nvSpPr>
              <p:spPr bwMode="auto">
                <a:xfrm>
                  <a:off x="4392" y="216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5" name="Freeform 631"/>
                <p:cNvSpPr>
                  <a:spLocks noChangeAspect="1"/>
                </p:cNvSpPr>
                <p:nvPr/>
              </p:nvSpPr>
              <p:spPr bwMode="auto">
                <a:xfrm>
                  <a:off x="4392" y="216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6" name="Freeform 632"/>
                <p:cNvSpPr>
                  <a:spLocks noChangeAspect="1"/>
                </p:cNvSpPr>
                <p:nvPr/>
              </p:nvSpPr>
              <p:spPr bwMode="auto">
                <a:xfrm>
                  <a:off x="4392" y="2159"/>
                  <a:ext cx="1" cy="7"/>
                </a:xfrm>
                <a:custGeom>
                  <a:avLst/>
                  <a:gdLst>
                    <a:gd name="T0" fmla="*/ 0 w 1"/>
                    <a:gd name="T1" fmla="*/ 7 h 7"/>
                    <a:gd name="T2" fmla="*/ 0 w 1"/>
                    <a:gd name="T3" fmla="*/ 3 h 7"/>
                    <a:gd name="T4" fmla="*/ 0 w 1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7"/>
                    <a:gd name="T11" fmla="*/ 1 w 1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7">
                      <a:moveTo>
                        <a:pt x="0" y="7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7" name="Freeform 633"/>
                <p:cNvSpPr>
                  <a:spLocks noChangeAspect="1"/>
                </p:cNvSpPr>
                <p:nvPr/>
              </p:nvSpPr>
              <p:spPr bwMode="auto">
                <a:xfrm>
                  <a:off x="4392" y="215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8" name="Freeform 634"/>
                <p:cNvSpPr>
                  <a:spLocks noChangeAspect="1"/>
                </p:cNvSpPr>
                <p:nvPr/>
              </p:nvSpPr>
              <p:spPr bwMode="auto">
                <a:xfrm>
                  <a:off x="4392" y="215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59" name="Freeform 635"/>
                <p:cNvSpPr>
                  <a:spLocks noChangeAspect="1"/>
                </p:cNvSpPr>
                <p:nvPr/>
              </p:nvSpPr>
              <p:spPr bwMode="auto">
                <a:xfrm>
                  <a:off x="4392" y="215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0" name="Freeform 636"/>
                <p:cNvSpPr>
                  <a:spLocks noChangeAspect="1"/>
                </p:cNvSpPr>
                <p:nvPr/>
              </p:nvSpPr>
              <p:spPr bwMode="auto">
                <a:xfrm>
                  <a:off x="4392" y="215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1" name="Freeform 637"/>
                <p:cNvSpPr>
                  <a:spLocks noChangeAspect="1"/>
                </p:cNvSpPr>
                <p:nvPr/>
              </p:nvSpPr>
              <p:spPr bwMode="auto">
                <a:xfrm>
                  <a:off x="4392" y="2151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2" name="Freeform 638"/>
                <p:cNvSpPr>
                  <a:spLocks noChangeAspect="1"/>
                </p:cNvSpPr>
                <p:nvPr/>
              </p:nvSpPr>
              <p:spPr bwMode="auto">
                <a:xfrm>
                  <a:off x="4394" y="214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3" name="Freeform 639"/>
                <p:cNvSpPr>
                  <a:spLocks noChangeAspect="1"/>
                </p:cNvSpPr>
                <p:nvPr/>
              </p:nvSpPr>
              <p:spPr bwMode="auto">
                <a:xfrm>
                  <a:off x="4394" y="2146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4" name="Freeform 640"/>
                <p:cNvSpPr>
                  <a:spLocks noChangeAspect="1"/>
                </p:cNvSpPr>
                <p:nvPr/>
              </p:nvSpPr>
              <p:spPr bwMode="auto">
                <a:xfrm>
                  <a:off x="4394" y="2144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5" name="Freeform 641"/>
                <p:cNvSpPr>
                  <a:spLocks noChangeAspect="1"/>
                </p:cNvSpPr>
                <p:nvPr/>
              </p:nvSpPr>
              <p:spPr bwMode="auto">
                <a:xfrm>
                  <a:off x="4394" y="214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6" name="Freeform 642"/>
                <p:cNvSpPr>
                  <a:spLocks noChangeAspect="1"/>
                </p:cNvSpPr>
                <p:nvPr/>
              </p:nvSpPr>
              <p:spPr bwMode="auto">
                <a:xfrm>
                  <a:off x="4394" y="214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7" name="Freeform 643"/>
                <p:cNvSpPr>
                  <a:spLocks noChangeAspect="1"/>
                </p:cNvSpPr>
                <p:nvPr/>
              </p:nvSpPr>
              <p:spPr bwMode="auto">
                <a:xfrm>
                  <a:off x="4394" y="2136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8" name="Freeform 644"/>
                <p:cNvSpPr>
                  <a:spLocks noChangeAspect="1"/>
                </p:cNvSpPr>
                <p:nvPr/>
              </p:nvSpPr>
              <p:spPr bwMode="auto">
                <a:xfrm>
                  <a:off x="4394" y="213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69" name="Freeform 645"/>
                <p:cNvSpPr>
                  <a:spLocks noChangeAspect="1"/>
                </p:cNvSpPr>
                <p:nvPr/>
              </p:nvSpPr>
              <p:spPr bwMode="auto">
                <a:xfrm>
                  <a:off x="4394" y="213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0" name="Freeform 646"/>
                <p:cNvSpPr>
                  <a:spLocks noChangeAspect="1"/>
                </p:cNvSpPr>
                <p:nvPr/>
              </p:nvSpPr>
              <p:spPr bwMode="auto">
                <a:xfrm>
                  <a:off x="4394" y="212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1" name="Freeform 647"/>
                <p:cNvSpPr>
                  <a:spLocks noChangeAspect="1"/>
                </p:cNvSpPr>
                <p:nvPr/>
              </p:nvSpPr>
              <p:spPr bwMode="auto">
                <a:xfrm>
                  <a:off x="4394" y="212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2" name="Freeform 648"/>
                <p:cNvSpPr>
                  <a:spLocks noChangeAspect="1"/>
                </p:cNvSpPr>
                <p:nvPr/>
              </p:nvSpPr>
              <p:spPr bwMode="auto">
                <a:xfrm>
                  <a:off x="4394" y="212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3" name="Freeform 649"/>
                <p:cNvSpPr>
                  <a:spLocks noChangeAspect="1"/>
                </p:cNvSpPr>
                <p:nvPr/>
              </p:nvSpPr>
              <p:spPr bwMode="auto">
                <a:xfrm>
                  <a:off x="4394" y="2125"/>
                  <a:ext cx="4" cy="2"/>
                </a:xfrm>
                <a:custGeom>
                  <a:avLst/>
                  <a:gdLst>
                    <a:gd name="T0" fmla="*/ 0 w 4"/>
                    <a:gd name="T1" fmla="*/ 2 h 2"/>
                    <a:gd name="T2" fmla="*/ 2 w 4"/>
                    <a:gd name="T3" fmla="*/ 0 h 2"/>
                    <a:gd name="T4" fmla="*/ 4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4" name="Freeform 650"/>
                <p:cNvSpPr>
                  <a:spLocks noChangeAspect="1"/>
                </p:cNvSpPr>
                <p:nvPr/>
              </p:nvSpPr>
              <p:spPr bwMode="auto">
                <a:xfrm>
                  <a:off x="4396" y="212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5" name="Freeform 651"/>
                <p:cNvSpPr>
                  <a:spLocks noChangeAspect="1"/>
                </p:cNvSpPr>
                <p:nvPr/>
              </p:nvSpPr>
              <p:spPr bwMode="auto">
                <a:xfrm>
                  <a:off x="4396" y="2120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6" name="Freeform 652"/>
                <p:cNvSpPr>
                  <a:spLocks noChangeAspect="1"/>
                </p:cNvSpPr>
                <p:nvPr/>
              </p:nvSpPr>
              <p:spPr bwMode="auto">
                <a:xfrm>
                  <a:off x="4396" y="211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7" name="Freeform 653"/>
                <p:cNvSpPr>
                  <a:spLocks noChangeAspect="1"/>
                </p:cNvSpPr>
                <p:nvPr/>
              </p:nvSpPr>
              <p:spPr bwMode="auto">
                <a:xfrm>
                  <a:off x="4396" y="21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8" name="Freeform 654"/>
                <p:cNvSpPr>
                  <a:spLocks noChangeAspect="1"/>
                </p:cNvSpPr>
                <p:nvPr/>
              </p:nvSpPr>
              <p:spPr bwMode="auto">
                <a:xfrm>
                  <a:off x="4396" y="2112"/>
                  <a:ext cx="1" cy="6"/>
                </a:xfrm>
                <a:custGeom>
                  <a:avLst/>
                  <a:gdLst>
                    <a:gd name="T0" fmla="*/ 0 w 1"/>
                    <a:gd name="T1" fmla="*/ 6 h 6"/>
                    <a:gd name="T2" fmla="*/ 0 w 1"/>
                    <a:gd name="T3" fmla="*/ 2 h 6"/>
                    <a:gd name="T4" fmla="*/ 0 w 1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6"/>
                    <a:gd name="T11" fmla="*/ 1 w 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6">
                      <a:moveTo>
                        <a:pt x="0" y="6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79" name="Freeform 655"/>
                <p:cNvSpPr>
                  <a:spLocks noChangeAspect="1"/>
                </p:cNvSpPr>
                <p:nvPr/>
              </p:nvSpPr>
              <p:spPr bwMode="auto">
                <a:xfrm>
                  <a:off x="4396" y="2109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0" name="Freeform 656"/>
                <p:cNvSpPr>
                  <a:spLocks noChangeAspect="1"/>
                </p:cNvSpPr>
                <p:nvPr/>
              </p:nvSpPr>
              <p:spPr bwMode="auto">
                <a:xfrm>
                  <a:off x="4396" y="2109"/>
                  <a:ext cx="4" cy="3"/>
                </a:xfrm>
                <a:custGeom>
                  <a:avLst/>
                  <a:gdLst>
                    <a:gd name="T0" fmla="*/ 0 w 4"/>
                    <a:gd name="T1" fmla="*/ 3 h 3"/>
                    <a:gd name="T2" fmla="*/ 2 w 4"/>
                    <a:gd name="T3" fmla="*/ 0 h 3"/>
                    <a:gd name="T4" fmla="*/ 4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1" name="Freeform 657"/>
                <p:cNvSpPr>
                  <a:spLocks noChangeAspect="1"/>
                </p:cNvSpPr>
                <p:nvPr/>
              </p:nvSpPr>
              <p:spPr bwMode="auto">
                <a:xfrm>
                  <a:off x="4398" y="210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2" name="Freeform 658"/>
                <p:cNvSpPr>
                  <a:spLocks noChangeAspect="1"/>
                </p:cNvSpPr>
                <p:nvPr/>
              </p:nvSpPr>
              <p:spPr bwMode="auto">
                <a:xfrm>
                  <a:off x="4398" y="210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3" name="Freeform 659"/>
                <p:cNvSpPr>
                  <a:spLocks noChangeAspect="1"/>
                </p:cNvSpPr>
                <p:nvPr/>
              </p:nvSpPr>
              <p:spPr bwMode="auto">
                <a:xfrm>
                  <a:off x="4398" y="210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4" name="Freeform 660"/>
                <p:cNvSpPr>
                  <a:spLocks noChangeAspect="1"/>
                </p:cNvSpPr>
                <p:nvPr/>
              </p:nvSpPr>
              <p:spPr bwMode="auto">
                <a:xfrm>
                  <a:off x="4398" y="209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5" name="Freeform 661"/>
                <p:cNvSpPr>
                  <a:spLocks noChangeAspect="1"/>
                </p:cNvSpPr>
                <p:nvPr/>
              </p:nvSpPr>
              <p:spPr bwMode="auto">
                <a:xfrm>
                  <a:off x="4398" y="2098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6" name="Freeform 662"/>
                <p:cNvSpPr>
                  <a:spLocks noChangeAspect="1"/>
                </p:cNvSpPr>
                <p:nvPr/>
              </p:nvSpPr>
              <p:spPr bwMode="auto">
                <a:xfrm>
                  <a:off x="4398" y="2096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7" name="Freeform 663"/>
                <p:cNvSpPr>
                  <a:spLocks noChangeAspect="1"/>
                </p:cNvSpPr>
                <p:nvPr/>
              </p:nvSpPr>
              <p:spPr bwMode="auto">
                <a:xfrm>
                  <a:off x="4398" y="209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8" name="Freeform 664"/>
                <p:cNvSpPr>
                  <a:spLocks noChangeAspect="1"/>
                </p:cNvSpPr>
                <p:nvPr/>
              </p:nvSpPr>
              <p:spPr bwMode="auto">
                <a:xfrm>
                  <a:off x="4398" y="209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89" name="Freeform 665"/>
                <p:cNvSpPr>
                  <a:spLocks noChangeAspect="1"/>
                </p:cNvSpPr>
                <p:nvPr/>
              </p:nvSpPr>
              <p:spPr bwMode="auto">
                <a:xfrm>
                  <a:off x="4398" y="209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0" name="Freeform 666"/>
                <p:cNvSpPr>
                  <a:spLocks noChangeAspect="1"/>
                </p:cNvSpPr>
                <p:nvPr/>
              </p:nvSpPr>
              <p:spPr bwMode="auto">
                <a:xfrm>
                  <a:off x="4398" y="208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1" name="Freeform 667"/>
                <p:cNvSpPr>
                  <a:spLocks noChangeAspect="1"/>
                </p:cNvSpPr>
                <p:nvPr/>
              </p:nvSpPr>
              <p:spPr bwMode="auto">
                <a:xfrm>
                  <a:off x="4398" y="208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2" name="Freeform 668"/>
                <p:cNvSpPr>
                  <a:spLocks noChangeAspect="1"/>
                </p:cNvSpPr>
                <p:nvPr/>
              </p:nvSpPr>
              <p:spPr bwMode="auto">
                <a:xfrm>
                  <a:off x="4398" y="208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3" name="Freeform 669"/>
                <p:cNvSpPr>
                  <a:spLocks noChangeAspect="1"/>
                </p:cNvSpPr>
                <p:nvPr/>
              </p:nvSpPr>
              <p:spPr bwMode="auto">
                <a:xfrm>
                  <a:off x="4398" y="208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4" name="Freeform 670"/>
                <p:cNvSpPr>
                  <a:spLocks noChangeAspect="1"/>
                </p:cNvSpPr>
                <p:nvPr/>
              </p:nvSpPr>
              <p:spPr bwMode="auto">
                <a:xfrm>
                  <a:off x="4398" y="207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5" name="Freeform 671"/>
                <p:cNvSpPr>
                  <a:spLocks noChangeAspect="1"/>
                </p:cNvSpPr>
                <p:nvPr/>
              </p:nvSpPr>
              <p:spPr bwMode="auto">
                <a:xfrm>
                  <a:off x="4398" y="207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6" name="Freeform 672"/>
                <p:cNvSpPr>
                  <a:spLocks noChangeAspect="1"/>
                </p:cNvSpPr>
                <p:nvPr/>
              </p:nvSpPr>
              <p:spPr bwMode="auto">
                <a:xfrm>
                  <a:off x="4398" y="207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7" name="Freeform 673"/>
                <p:cNvSpPr>
                  <a:spLocks noChangeAspect="1"/>
                </p:cNvSpPr>
                <p:nvPr/>
              </p:nvSpPr>
              <p:spPr bwMode="auto">
                <a:xfrm>
                  <a:off x="4398" y="2074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8" name="Freeform 674"/>
                <p:cNvSpPr>
                  <a:spLocks noChangeAspect="1"/>
                </p:cNvSpPr>
                <p:nvPr/>
              </p:nvSpPr>
              <p:spPr bwMode="auto">
                <a:xfrm>
                  <a:off x="4398" y="207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99" name="Freeform 675"/>
                <p:cNvSpPr>
                  <a:spLocks noChangeAspect="1"/>
                </p:cNvSpPr>
                <p:nvPr/>
              </p:nvSpPr>
              <p:spPr bwMode="auto">
                <a:xfrm>
                  <a:off x="4398" y="207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0" name="Freeform 676"/>
                <p:cNvSpPr>
                  <a:spLocks noChangeAspect="1"/>
                </p:cNvSpPr>
                <p:nvPr/>
              </p:nvSpPr>
              <p:spPr bwMode="auto">
                <a:xfrm>
                  <a:off x="4398" y="206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1" name="Freeform 677"/>
                <p:cNvSpPr>
                  <a:spLocks noChangeAspect="1"/>
                </p:cNvSpPr>
                <p:nvPr/>
              </p:nvSpPr>
              <p:spPr bwMode="auto">
                <a:xfrm>
                  <a:off x="4398" y="206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2" name="Freeform 678"/>
                <p:cNvSpPr>
                  <a:spLocks noChangeAspect="1"/>
                </p:cNvSpPr>
                <p:nvPr/>
              </p:nvSpPr>
              <p:spPr bwMode="auto">
                <a:xfrm>
                  <a:off x="4398" y="206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3" name="Freeform 679"/>
                <p:cNvSpPr>
                  <a:spLocks noChangeAspect="1"/>
                </p:cNvSpPr>
                <p:nvPr/>
              </p:nvSpPr>
              <p:spPr bwMode="auto">
                <a:xfrm>
                  <a:off x="4398" y="206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4" name="Freeform 680"/>
                <p:cNvSpPr>
                  <a:spLocks noChangeAspect="1"/>
                </p:cNvSpPr>
                <p:nvPr/>
              </p:nvSpPr>
              <p:spPr bwMode="auto">
                <a:xfrm>
                  <a:off x="4398" y="2059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5" name="Freeform 681"/>
                <p:cNvSpPr>
                  <a:spLocks noChangeAspect="1"/>
                </p:cNvSpPr>
                <p:nvPr/>
              </p:nvSpPr>
              <p:spPr bwMode="auto">
                <a:xfrm>
                  <a:off x="4398" y="205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6" name="Freeform 682"/>
                <p:cNvSpPr>
                  <a:spLocks noChangeAspect="1"/>
                </p:cNvSpPr>
                <p:nvPr/>
              </p:nvSpPr>
              <p:spPr bwMode="auto">
                <a:xfrm>
                  <a:off x="4398" y="205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7" name="Freeform 683"/>
                <p:cNvSpPr>
                  <a:spLocks noChangeAspect="1"/>
                </p:cNvSpPr>
                <p:nvPr/>
              </p:nvSpPr>
              <p:spPr bwMode="auto">
                <a:xfrm>
                  <a:off x="4398" y="205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8" name="Freeform 684"/>
                <p:cNvSpPr>
                  <a:spLocks noChangeAspect="1"/>
                </p:cNvSpPr>
                <p:nvPr/>
              </p:nvSpPr>
              <p:spPr bwMode="auto">
                <a:xfrm>
                  <a:off x="4398" y="205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09" name="Freeform 685"/>
                <p:cNvSpPr>
                  <a:spLocks noChangeAspect="1"/>
                </p:cNvSpPr>
                <p:nvPr/>
              </p:nvSpPr>
              <p:spPr bwMode="auto">
                <a:xfrm>
                  <a:off x="4398" y="2050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0" name="Freeform 686"/>
                <p:cNvSpPr>
                  <a:spLocks noChangeAspect="1"/>
                </p:cNvSpPr>
                <p:nvPr/>
              </p:nvSpPr>
              <p:spPr bwMode="auto">
                <a:xfrm>
                  <a:off x="4398" y="2048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1" name="Freeform 687"/>
                <p:cNvSpPr>
                  <a:spLocks noChangeAspect="1"/>
                </p:cNvSpPr>
                <p:nvPr/>
              </p:nvSpPr>
              <p:spPr bwMode="auto">
                <a:xfrm>
                  <a:off x="4398" y="204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2" name="Freeform 688"/>
                <p:cNvSpPr>
                  <a:spLocks noChangeAspect="1"/>
                </p:cNvSpPr>
                <p:nvPr/>
              </p:nvSpPr>
              <p:spPr bwMode="auto">
                <a:xfrm>
                  <a:off x="4398" y="204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3" name="Freeform 689"/>
                <p:cNvSpPr>
                  <a:spLocks noChangeAspect="1"/>
                </p:cNvSpPr>
                <p:nvPr/>
              </p:nvSpPr>
              <p:spPr bwMode="auto">
                <a:xfrm>
                  <a:off x="4398" y="204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4" name="Freeform 690"/>
                <p:cNvSpPr>
                  <a:spLocks noChangeAspect="1"/>
                </p:cNvSpPr>
                <p:nvPr/>
              </p:nvSpPr>
              <p:spPr bwMode="auto">
                <a:xfrm>
                  <a:off x="4398" y="204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5" name="Freeform 691"/>
                <p:cNvSpPr>
                  <a:spLocks noChangeAspect="1"/>
                </p:cNvSpPr>
                <p:nvPr/>
              </p:nvSpPr>
              <p:spPr bwMode="auto">
                <a:xfrm>
                  <a:off x="4398" y="203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6" name="Freeform 692"/>
                <p:cNvSpPr>
                  <a:spLocks noChangeAspect="1"/>
                </p:cNvSpPr>
                <p:nvPr/>
              </p:nvSpPr>
              <p:spPr bwMode="auto">
                <a:xfrm>
                  <a:off x="4398" y="203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7" name="Freeform 693"/>
                <p:cNvSpPr>
                  <a:spLocks noChangeAspect="1"/>
                </p:cNvSpPr>
                <p:nvPr/>
              </p:nvSpPr>
              <p:spPr bwMode="auto">
                <a:xfrm>
                  <a:off x="4398" y="203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8" name="Freeform 694"/>
                <p:cNvSpPr>
                  <a:spLocks noChangeAspect="1"/>
                </p:cNvSpPr>
                <p:nvPr/>
              </p:nvSpPr>
              <p:spPr bwMode="auto">
                <a:xfrm>
                  <a:off x="4398" y="203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19" name="Freeform 695"/>
                <p:cNvSpPr>
                  <a:spLocks noChangeAspect="1"/>
                </p:cNvSpPr>
                <p:nvPr/>
              </p:nvSpPr>
              <p:spPr bwMode="auto">
                <a:xfrm>
                  <a:off x="4398" y="202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0" name="Freeform 696"/>
                <p:cNvSpPr>
                  <a:spLocks noChangeAspect="1"/>
                </p:cNvSpPr>
                <p:nvPr/>
              </p:nvSpPr>
              <p:spPr bwMode="auto">
                <a:xfrm>
                  <a:off x="4398" y="202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1" name="Freeform 697"/>
                <p:cNvSpPr>
                  <a:spLocks noChangeAspect="1"/>
                </p:cNvSpPr>
                <p:nvPr/>
              </p:nvSpPr>
              <p:spPr bwMode="auto">
                <a:xfrm>
                  <a:off x="4398" y="2026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2" name="Freeform 698"/>
                <p:cNvSpPr>
                  <a:spLocks noChangeAspect="1"/>
                </p:cNvSpPr>
                <p:nvPr/>
              </p:nvSpPr>
              <p:spPr bwMode="auto">
                <a:xfrm>
                  <a:off x="4398" y="2024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3" name="Freeform 699"/>
                <p:cNvSpPr>
                  <a:spLocks noChangeAspect="1"/>
                </p:cNvSpPr>
                <p:nvPr/>
              </p:nvSpPr>
              <p:spPr bwMode="auto">
                <a:xfrm>
                  <a:off x="4398" y="202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4" name="Freeform 700"/>
                <p:cNvSpPr>
                  <a:spLocks noChangeAspect="1"/>
                </p:cNvSpPr>
                <p:nvPr/>
              </p:nvSpPr>
              <p:spPr bwMode="auto">
                <a:xfrm>
                  <a:off x="4398" y="202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5" name="Freeform 701"/>
                <p:cNvSpPr>
                  <a:spLocks noChangeAspect="1"/>
                </p:cNvSpPr>
                <p:nvPr/>
              </p:nvSpPr>
              <p:spPr bwMode="auto">
                <a:xfrm>
                  <a:off x="4398" y="201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6" name="Freeform 702"/>
                <p:cNvSpPr>
                  <a:spLocks noChangeAspect="1"/>
                </p:cNvSpPr>
                <p:nvPr/>
              </p:nvSpPr>
              <p:spPr bwMode="auto">
                <a:xfrm>
                  <a:off x="4398" y="201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7" name="Freeform 703"/>
                <p:cNvSpPr>
                  <a:spLocks noChangeAspect="1"/>
                </p:cNvSpPr>
                <p:nvPr/>
              </p:nvSpPr>
              <p:spPr bwMode="auto">
                <a:xfrm>
                  <a:off x="4398" y="201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8" name="Freeform 704"/>
                <p:cNvSpPr>
                  <a:spLocks noChangeAspect="1"/>
                </p:cNvSpPr>
                <p:nvPr/>
              </p:nvSpPr>
              <p:spPr bwMode="auto">
                <a:xfrm>
                  <a:off x="4398" y="201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29" name="Freeform 705"/>
                <p:cNvSpPr>
                  <a:spLocks noChangeAspect="1"/>
                </p:cNvSpPr>
                <p:nvPr/>
              </p:nvSpPr>
              <p:spPr bwMode="auto">
                <a:xfrm>
                  <a:off x="4398" y="200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0" name="Freeform 706"/>
                <p:cNvSpPr>
                  <a:spLocks noChangeAspect="1"/>
                </p:cNvSpPr>
                <p:nvPr/>
              </p:nvSpPr>
              <p:spPr bwMode="auto">
                <a:xfrm>
                  <a:off x="4398" y="200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1" name="Freeform 707"/>
                <p:cNvSpPr>
                  <a:spLocks noChangeAspect="1"/>
                </p:cNvSpPr>
                <p:nvPr/>
              </p:nvSpPr>
              <p:spPr bwMode="auto">
                <a:xfrm>
                  <a:off x="4394" y="2009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2" name="Freeform 708"/>
                <p:cNvSpPr>
                  <a:spLocks noChangeAspect="1"/>
                </p:cNvSpPr>
                <p:nvPr/>
              </p:nvSpPr>
              <p:spPr bwMode="auto">
                <a:xfrm>
                  <a:off x="4396" y="200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3" name="Freeform 709"/>
                <p:cNvSpPr>
                  <a:spLocks noChangeAspect="1"/>
                </p:cNvSpPr>
                <p:nvPr/>
              </p:nvSpPr>
              <p:spPr bwMode="auto">
                <a:xfrm>
                  <a:off x="4396" y="200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4" name="Freeform 710"/>
                <p:cNvSpPr>
                  <a:spLocks noChangeAspect="1"/>
                </p:cNvSpPr>
                <p:nvPr/>
              </p:nvSpPr>
              <p:spPr bwMode="auto">
                <a:xfrm>
                  <a:off x="4396" y="200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5" name="Freeform 711"/>
                <p:cNvSpPr>
                  <a:spLocks noChangeAspect="1"/>
                </p:cNvSpPr>
                <p:nvPr/>
              </p:nvSpPr>
              <p:spPr bwMode="auto">
                <a:xfrm>
                  <a:off x="4396" y="2000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6" name="Freeform 712"/>
                <p:cNvSpPr>
                  <a:spLocks noChangeAspect="1"/>
                </p:cNvSpPr>
                <p:nvPr/>
              </p:nvSpPr>
              <p:spPr bwMode="auto">
                <a:xfrm>
                  <a:off x="4396" y="199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7" name="Freeform 713"/>
                <p:cNvSpPr>
                  <a:spLocks noChangeAspect="1"/>
                </p:cNvSpPr>
                <p:nvPr/>
              </p:nvSpPr>
              <p:spPr bwMode="auto">
                <a:xfrm>
                  <a:off x="4396" y="199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8" name="Freeform 714"/>
                <p:cNvSpPr>
                  <a:spLocks noChangeAspect="1"/>
                </p:cNvSpPr>
                <p:nvPr/>
              </p:nvSpPr>
              <p:spPr bwMode="auto">
                <a:xfrm>
                  <a:off x="4392" y="1996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39" name="Freeform 715"/>
                <p:cNvSpPr>
                  <a:spLocks noChangeAspect="1"/>
                </p:cNvSpPr>
                <p:nvPr/>
              </p:nvSpPr>
              <p:spPr bwMode="auto">
                <a:xfrm>
                  <a:off x="4394" y="199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0" name="Freeform 716"/>
                <p:cNvSpPr>
                  <a:spLocks noChangeAspect="1"/>
                </p:cNvSpPr>
                <p:nvPr/>
              </p:nvSpPr>
              <p:spPr bwMode="auto">
                <a:xfrm>
                  <a:off x="4394" y="1989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1" name="Freeform 717"/>
                <p:cNvSpPr>
                  <a:spLocks noChangeAspect="1"/>
                </p:cNvSpPr>
                <p:nvPr/>
              </p:nvSpPr>
              <p:spPr bwMode="auto">
                <a:xfrm>
                  <a:off x="4394" y="198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2" name="Freeform 718"/>
                <p:cNvSpPr>
                  <a:spLocks noChangeAspect="1"/>
                </p:cNvSpPr>
                <p:nvPr/>
              </p:nvSpPr>
              <p:spPr bwMode="auto">
                <a:xfrm>
                  <a:off x="4394" y="198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3" name="Freeform 719"/>
                <p:cNvSpPr>
                  <a:spLocks noChangeAspect="1"/>
                </p:cNvSpPr>
                <p:nvPr/>
              </p:nvSpPr>
              <p:spPr bwMode="auto">
                <a:xfrm>
                  <a:off x="4394" y="198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4" name="Freeform 720"/>
                <p:cNvSpPr>
                  <a:spLocks noChangeAspect="1"/>
                </p:cNvSpPr>
                <p:nvPr/>
              </p:nvSpPr>
              <p:spPr bwMode="auto">
                <a:xfrm>
                  <a:off x="4394" y="198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5" name="Freeform 721"/>
                <p:cNvSpPr>
                  <a:spLocks noChangeAspect="1"/>
                </p:cNvSpPr>
                <p:nvPr/>
              </p:nvSpPr>
              <p:spPr bwMode="auto">
                <a:xfrm>
                  <a:off x="4394" y="197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6" name="Freeform 722"/>
                <p:cNvSpPr>
                  <a:spLocks noChangeAspect="1"/>
                </p:cNvSpPr>
                <p:nvPr/>
              </p:nvSpPr>
              <p:spPr bwMode="auto">
                <a:xfrm>
                  <a:off x="4394" y="1978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7" name="Freeform 723"/>
                <p:cNvSpPr>
                  <a:spLocks noChangeAspect="1"/>
                </p:cNvSpPr>
                <p:nvPr/>
              </p:nvSpPr>
              <p:spPr bwMode="auto">
                <a:xfrm>
                  <a:off x="4390" y="1978"/>
                  <a:ext cx="4" cy="1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8" name="Freeform 724"/>
                <p:cNvSpPr>
                  <a:spLocks noChangeAspect="1"/>
                </p:cNvSpPr>
                <p:nvPr/>
              </p:nvSpPr>
              <p:spPr bwMode="auto">
                <a:xfrm>
                  <a:off x="4392" y="197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49" name="Freeform 725"/>
                <p:cNvSpPr>
                  <a:spLocks noChangeAspect="1"/>
                </p:cNvSpPr>
                <p:nvPr/>
              </p:nvSpPr>
              <p:spPr bwMode="auto">
                <a:xfrm>
                  <a:off x="4392" y="197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0" name="Freeform 726"/>
                <p:cNvSpPr>
                  <a:spLocks noChangeAspect="1"/>
                </p:cNvSpPr>
                <p:nvPr/>
              </p:nvSpPr>
              <p:spPr bwMode="auto">
                <a:xfrm>
                  <a:off x="4392" y="197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1" name="Freeform 727"/>
                <p:cNvSpPr>
                  <a:spLocks noChangeAspect="1"/>
                </p:cNvSpPr>
                <p:nvPr/>
              </p:nvSpPr>
              <p:spPr bwMode="auto">
                <a:xfrm>
                  <a:off x="4392" y="196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2" name="Freeform 728"/>
                <p:cNvSpPr>
                  <a:spLocks noChangeAspect="1"/>
                </p:cNvSpPr>
                <p:nvPr/>
              </p:nvSpPr>
              <p:spPr bwMode="auto">
                <a:xfrm>
                  <a:off x="4392" y="196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3" name="Freeform 729"/>
                <p:cNvSpPr>
                  <a:spLocks noChangeAspect="1"/>
                </p:cNvSpPr>
                <p:nvPr/>
              </p:nvSpPr>
              <p:spPr bwMode="auto">
                <a:xfrm>
                  <a:off x="4392" y="196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4" name="Freeform 730"/>
                <p:cNvSpPr>
                  <a:spLocks noChangeAspect="1"/>
                </p:cNvSpPr>
                <p:nvPr/>
              </p:nvSpPr>
              <p:spPr bwMode="auto">
                <a:xfrm>
                  <a:off x="4388" y="1963"/>
                  <a:ext cx="4" cy="2"/>
                </a:xfrm>
                <a:custGeom>
                  <a:avLst/>
                  <a:gdLst>
                    <a:gd name="T0" fmla="*/ 5 w 5"/>
                    <a:gd name="T1" fmla="*/ 2 h 2"/>
                    <a:gd name="T2" fmla="*/ 3 w 5"/>
                    <a:gd name="T3" fmla="*/ 0 h 2"/>
                    <a:gd name="T4" fmla="*/ 0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5" y="2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5" name="Freeform 731"/>
                <p:cNvSpPr>
                  <a:spLocks noChangeAspect="1"/>
                </p:cNvSpPr>
                <p:nvPr/>
              </p:nvSpPr>
              <p:spPr bwMode="auto">
                <a:xfrm>
                  <a:off x="4390" y="195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6" name="Freeform 732"/>
                <p:cNvSpPr>
                  <a:spLocks noChangeAspect="1"/>
                </p:cNvSpPr>
                <p:nvPr/>
              </p:nvSpPr>
              <p:spPr bwMode="auto">
                <a:xfrm>
                  <a:off x="4390" y="195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7" name="Freeform 733"/>
                <p:cNvSpPr>
                  <a:spLocks noChangeAspect="1"/>
                </p:cNvSpPr>
                <p:nvPr/>
              </p:nvSpPr>
              <p:spPr bwMode="auto">
                <a:xfrm>
                  <a:off x="4390" y="195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8" name="Freeform 734"/>
                <p:cNvSpPr>
                  <a:spLocks noChangeAspect="1"/>
                </p:cNvSpPr>
                <p:nvPr/>
              </p:nvSpPr>
              <p:spPr bwMode="auto">
                <a:xfrm>
                  <a:off x="4390" y="1954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59" name="Freeform 735"/>
                <p:cNvSpPr>
                  <a:spLocks noChangeAspect="1"/>
                </p:cNvSpPr>
                <p:nvPr/>
              </p:nvSpPr>
              <p:spPr bwMode="auto">
                <a:xfrm>
                  <a:off x="4390" y="195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0" name="Freeform 736"/>
                <p:cNvSpPr>
                  <a:spLocks noChangeAspect="1"/>
                </p:cNvSpPr>
                <p:nvPr/>
              </p:nvSpPr>
              <p:spPr bwMode="auto">
                <a:xfrm>
                  <a:off x="4386" y="1954"/>
                  <a:ext cx="4" cy="1"/>
                </a:xfrm>
                <a:custGeom>
                  <a:avLst/>
                  <a:gdLst>
                    <a:gd name="T0" fmla="*/ 5 w 5"/>
                    <a:gd name="T1" fmla="*/ 0 h 1"/>
                    <a:gd name="T2" fmla="*/ 2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1" name="Freeform 737"/>
                <p:cNvSpPr>
                  <a:spLocks noChangeAspect="1"/>
                </p:cNvSpPr>
                <p:nvPr/>
              </p:nvSpPr>
              <p:spPr bwMode="auto">
                <a:xfrm>
                  <a:off x="4388" y="195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2" name="Freeform 738"/>
                <p:cNvSpPr>
                  <a:spLocks noChangeAspect="1"/>
                </p:cNvSpPr>
                <p:nvPr/>
              </p:nvSpPr>
              <p:spPr bwMode="auto">
                <a:xfrm>
                  <a:off x="4388" y="194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3" name="Freeform 739"/>
                <p:cNvSpPr>
                  <a:spLocks noChangeAspect="1"/>
                </p:cNvSpPr>
                <p:nvPr/>
              </p:nvSpPr>
              <p:spPr bwMode="auto">
                <a:xfrm>
                  <a:off x="4384" y="1950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4" name="Freeform 740"/>
                <p:cNvSpPr>
                  <a:spLocks noChangeAspect="1"/>
                </p:cNvSpPr>
                <p:nvPr/>
              </p:nvSpPr>
              <p:spPr bwMode="auto">
                <a:xfrm>
                  <a:off x="4386" y="194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5" name="Freeform 741"/>
                <p:cNvSpPr>
                  <a:spLocks noChangeAspect="1"/>
                </p:cNvSpPr>
                <p:nvPr/>
              </p:nvSpPr>
              <p:spPr bwMode="auto">
                <a:xfrm>
                  <a:off x="4386" y="194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6" name="Freeform 742"/>
                <p:cNvSpPr>
                  <a:spLocks noChangeAspect="1"/>
                </p:cNvSpPr>
                <p:nvPr/>
              </p:nvSpPr>
              <p:spPr bwMode="auto">
                <a:xfrm>
                  <a:off x="4386" y="194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7" name="Freeform 743"/>
                <p:cNvSpPr>
                  <a:spLocks noChangeAspect="1"/>
                </p:cNvSpPr>
                <p:nvPr/>
              </p:nvSpPr>
              <p:spPr bwMode="auto">
                <a:xfrm>
                  <a:off x="4386" y="1939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8" name="Freeform 744"/>
                <p:cNvSpPr>
                  <a:spLocks noChangeAspect="1"/>
                </p:cNvSpPr>
                <p:nvPr/>
              </p:nvSpPr>
              <p:spPr bwMode="auto">
                <a:xfrm>
                  <a:off x="4386" y="193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69" name="Freeform 745"/>
                <p:cNvSpPr>
                  <a:spLocks noChangeAspect="1"/>
                </p:cNvSpPr>
                <p:nvPr/>
              </p:nvSpPr>
              <p:spPr bwMode="auto">
                <a:xfrm>
                  <a:off x="4382" y="1939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0" name="Freeform 746"/>
                <p:cNvSpPr>
                  <a:spLocks noChangeAspect="1"/>
                </p:cNvSpPr>
                <p:nvPr/>
              </p:nvSpPr>
              <p:spPr bwMode="auto">
                <a:xfrm>
                  <a:off x="4384" y="1935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1" name="Freeform 747"/>
                <p:cNvSpPr>
                  <a:spLocks noChangeAspect="1"/>
                </p:cNvSpPr>
                <p:nvPr/>
              </p:nvSpPr>
              <p:spPr bwMode="auto">
                <a:xfrm>
                  <a:off x="4384" y="193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2" name="Freeform 748"/>
                <p:cNvSpPr>
                  <a:spLocks noChangeAspect="1"/>
                </p:cNvSpPr>
                <p:nvPr/>
              </p:nvSpPr>
              <p:spPr bwMode="auto">
                <a:xfrm>
                  <a:off x="4384" y="193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3" name="Freeform 749"/>
                <p:cNvSpPr>
                  <a:spLocks noChangeAspect="1"/>
                </p:cNvSpPr>
                <p:nvPr/>
              </p:nvSpPr>
              <p:spPr bwMode="auto">
                <a:xfrm>
                  <a:off x="4380" y="1932"/>
                  <a:ext cx="4" cy="1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4" name="Freeform 750"/>
                <p:cNvSpPr>
                  <a:spLocks noChangeAspect="1"/>
                </p:cNvSpPr>
                <p:nvPr/>
              </p:nvSpPr>
              <p:spPr bwMode="auto">
                <a:xfrm>
                  <a:off x="4382" y="192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5" name="Freeform 751"/>
                <p:cNvSpPr>
                  <a:spLocks noChangeAspect="1"/>
                </p:cNvSpPr>
                <p:nvPr/>
              </p:nvSpPr>
              <p:spPr bwMode="auto">
                <a:xfrm>
                  <a:off x="4382" y="192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6" name="Freeform 752"/>
                <p:cNvSpPr>
                  <a:spLocks noChangeAspect="1"/>
                </p:cNvSpPr>
                <p:nvPr/>
              </p:nvSpPr>
              <p:spPr bwMode="auto">
                <a:xfrm>
                  <a:off x="4378" y="1926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7" name="Freeform 753"/>
                <p:cNvSpPr>
                  <a:spLocks noChangeAspect="1"/>
                </p:cNvSpPr>
                <p:nvPr/>
              </p:nvSpPr>
              <p:spPr bwMode="auto">
                <a:xfrm>
                  <a:off x="4380" y="192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8" name="Freeform 754"/>
                <p:cNvSpPr>
                  <a:spLocks noChangeAspect="1"/>
                </p:cNvSpPr>
                <p:nvPr/>
              </p:nvSpPr>
              <p:spPr bwMode="auto">
                <a:xfrm>
                  <a:off x="4380" y="192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79" name="Freeform 755"/>
                <p:cNvSpPr>
                  <a:spLocks noChangeAspect="1"/>
                </p:cNvSpPr>
                <p:nvPr/>
              </p:nvSpPr>
              <p:spPr bwMode="auto">
                <a:xfrm>
                  <a:off x="4376" y="1922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0" name="Freeform 756"/>
                <p:cNvSpPr>
                  <a:spLocks noChangeAspect="1"/>
                </p:cNvSpPr>
                <p:nvPr/>
              </p:nvSpPr>
              <p:spPr bwMode="auto">
                <a:xfrm>
                  <a:off x="4378" y="1917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1" name="Freeform 757"/>
                <p:cNvSpPr>
                  <a:spLocks noChangeAspect="1"/>
                </p:cNvSpPr>
                <p:nvPr/>
              </p:nvSpPr>
              <p:spPr bwMode="auto">
                <a:xfrm>
                  <a:off x="4378" y="191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2" name="Freeform 758"/>
                <p:cNvSpPr>
                  <a:spLocks noChangeAspect="1"/>
                </p:cNvSpPr>
                <p:nvPr/>
              </p:nvSpPr>
              <p:spPr bwMode="auto">
                <a:xfrm>
                  <a:off x="4378" y="191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3" name="Freeform 759"/>
                <p:cNvSpPr>
                  <a:spLocks noChangeAspect="1"/>
                </p:cNvSpPr>
                <p:nvPr/>
              </p:nvSpPr>
              <p:spPr bwMode="auto">
                <a:xfrm>
                  <a:off x="4374" y="1915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4" name="Freeform 760"/>
                <p:cNvSpPr>
                  <a:spLocks noChangeAspect="1"/>
                </p:cNvSpPr>
                <p:nvPr/>
              </p:nvSpPr>
              <p:spPr bwMode="auto">
                <a:xfrm>
                  <a:off x="4376" y="191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5" name="Freeform 761"/>
                <p:cNvSpPr>
                  <a:spLocks noChangeAspect="1"/>
                </p:cNvSpPr>
                <p:nvPr/>
              </p:nvSpPr>
              <p:spPr bwMode="auto">
                <a:xfrm>
                  <a:off x="4376" y="190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6" name="Freeform 762"/>
                <p:cNvSpPr>
                  <a:spLocks noChangeAspect="1"/>
                </p:cNvSpPr>
                <p:nvPr/>
              </p:nvSpPr>
              <p:spPr bwMode="auto">
                <a:xfrm>
                  <a:off x="4376" y="1908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7" name="Freeform 763"/>
                <p:cNvSpPr>
                  <a:spLocks noChangeAspect="1"/>
                </p:cNvSpPr>
                <p:nvPr/>
              </p:nvSpPr>
              <p:spPr bwMode="auto">
                <a:xfrm>
                  <a:off x="4372" y="1909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8" name="Freeform 764"/>
                <p:cNvSpPr>
                  <a:spLocks noChangeAspect="1"/>
                </p:cNvSpPr>
                <p:nvPr/>
              </p:nvSpPr>
              <p:spPr bwMode="auto">
                <a:xfrm>
                  <a:off x="4374" y="1906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89" name="Freeform 765"/>
                <p:cNvSpPr>
                  <a:spLocks noChangeAspect="1"/>
                </p:cNvSpPr>
                <p:nvPr/>
              </p:nvSpPr>
              <p:spPr bwMode="auto">
                <a:xfrm>
                  <a:off x="4374" y="190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0" name="Freeform 766"/>
                <p:cNvSpPr>
                  <a:spLocks noChangeAspect="1"/>
                </p:cNvSpPr>
                <p:nvPr/>
              </p:nvSpPr>
              <p:spPr bwMode="auto">
                <a:xfrm>
                  <a:off x="4370" y="1906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1" name="Freeform 767"/>
                <p:cNvSpPr>
                  <a:spLocks noChangeAspect="1"/>
                </p:cNvSpPr>
                <p:nvPr/>
              </p:nvSpPr>
              <p:spPr bwMode="auto">
                <a:xfrm>
                  <a:off x="4372" y="190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2" name="Freeform 768"/>
                <p:cNvSpPr>
                  <a:spLocks noChangeAspect="1"/>
                </p:cNvSpPr>
                <p:nvPr/>
              </p:nvSpPr>
              <p:spPr bwMode="auto">
                <a:xfrm>
                  <a:off x="4372" y="190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3" name="Freeform 769"/>
                <p:cNvSpPr>
                  <a:spLocks noChangeAspect="1"/>
                </p:cNvSpPr>
                <p:nvPr/>
              </p:nvSpPr>
              <p:spPr bwMode="auto">
                <a:xfrm>
                  <a:off x="4368" y="1902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4" name="Freeform 770"/>
                <p:cNvSpPr>
                  <a:spLocks noChangeAspect="1"/>
                </p:cNvSpPr>
                <p:nvPr/>
              </p:nvSpPr>
              <p:spPr bwMode="auto">
                <a:xfrm>
                  <a:off x="4370" y="189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5" name="Freeform 771"/>
                <p:cNvSpPr>
                  <a:spLocks noChangeAspect="1"/>
                </p:cNvSpPr>
                <p:nvPr/>
              </p:nvSpPr>
              <p:spPr bwMode="auto">
                <a:xfrm>
                  <a:off x="4370" y="189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6" name="Freeform 772"/>
                <p:cNvSpPr>
                  <a:spLocks noChangeAspect="1"/>
                </p:cNvSpPr>
                <p:nvPr/>
              </p:nvSpPr>
              <p:spPr bwMode="auto">
                <a:xfrm>
                  <a:off x="4366" y="1898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7" name="Freeform 773"/>
                <p:cNvSpPr>
                  <a:spLocks noChangeAspect="1"/>
                </p:cNvSpPr>
                <p:nvPr/>
              </p:nvSpPr>
              <p:spPr bwMode="auto">
                <a:xfrm>
                  <a:off x="4368" y="1893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8" name="Freeform 774"/>
                <p:cNvSpPr>
                  <a:spLocks noChangeAspect="1"/>
                </p:cNvSpPr>
                <p:nvPr/>
              </p:nvSpPr>
              <p:spPr bwMode="auto">
                <a:xfrm>
                  <a:off x="4368" y="1891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2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599" name="Freeform 775"/>
                <p:cNvSpPr>
                  <a:spLocks noChangeAspect="1"/>
                </p:cNvSpPr>
                <p:nvPr/>
              </p:nvSpPr>
              <p:spPr bwMode="auto">
                <a:xfrm>
                  <a:off x="4364" y="1893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0" name="Freeform 776"/>
                <p:cNvSpPr>
                  <a:spLocks noChangeAspect="1"/>
                </p:cNvSpPr>
                <p:nvPr/>
              </p:nvSpPr>
              <p:spPr bwMode="auto">
                <a:xfrm>
                  <a:off x="4366" y="188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1" name="Freeform 777"/>
                <p:cNvSpPr>
                  <a:spLocks noChangeAspect="1"/>
                </p:cNvSpPr>
                <p:nvPr/>
              </p:nvSpPr>
              <p:spPr bwMode="auto">
                <a:xfrm>
                  <a:off x="4366" y="188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2" name="Freeform 778"/>
                <p:cNvSpPr>
                  <a:spLocks noChangeAspect="1"/>
                </p:cNvSpPr>
                <p:nvPr/>
              </p:nvSpPr>
              <p:spPr bwMode="auto">
                <a:xfrm>
                  <a:off x="4362" y="1887"/>
                  <a:ext cx="4" cy="2"/>
                </a:xfrm>
                <a:custGeom>
                  <a:avLst/>
                  <a:gdLst>
                    <a:gd name="T0" fmla="*/ 5 w 5"/>
                    <a:gd name="T1" fmla="*/ 2 h 2"/>
                    <a:gd name="T2" fmla="*/ 3 w 5"/>
                    <a:gd name="T3" fmla="*/ 0 h 2"/>
                    <a:gd name="T4" fmla="*/ 0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5" y="2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3" name="Freeform 779"/>
                <p:cNvSpPr>
                  <a:spLocks noChangeAspect="1"/>
                </p:cNvSpPr>
                <p:nvPr/>
              </p:nvSpPr>
              <p:spPr bwMode="auto">
                <a:xfrm>
                  <a:off x="4360" y="1885"/>
                  <a:ext cx="4" cy="2"/>
                </a:xfrm>
                <a:custGeom>
                  <a:avLst/>
                  <a:gdLst>
                    <a:gd name="T0" fmla="*/ 5 w 5"/>
                    <a:gd name="T1" fmla="*/ 2 h 2"/>
                    <a:gd name="T2" fmla="*/ 2 w 5"/>
                    <a:gd name="T3" fmla="*/ 0 h 2"/>
                    <a:gd name="T4" fmla="*/ 0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5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4" name="Freeform 780"/>
                <p:cNvSpPr>
                  <a:spLocks noChangeAspect="1"/>
                </p:cNvSpPr>
                <p:nvPr/>
              </p:nvSpPr>
              <p:spPr bwMode="auto">
                <a:xfrm>
                  <a:off x="4362" y="1882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5" name="Freeform 781"/>
                <p:cNvSpPr>
                  <a:spLocks noChangeAspect="1"/>
                </p:cNvSpPr>
                <p:nvPr/>
              </p:nvSpPr>
              <p:spPr bwMode="auto">
                <a:xfrm>
                  <a:off x="4362" y="188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6" name="Freeform 782"/>
                <p:cNvSpPr>
                  <a:spLocks noChangeAspect="1"/>
                </p:cNvSpPr>
                <p:nvPr/>
              </p:nvSpPr>
              <p:spPr bwMode="auto">
                <a:xfrm>
                  <a:off x="4358" y="1882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7" name="Freeform 783"/>
                <p:cNvSpPr>
                  <a:spLocks noChangeAspect="1"/>
                </p:cNvSpPr>
                <p:nvPr/>
              </p:nvSpPr>
              <p:spPr bwMode="auto">
                <a:xfrm>
                  <a:off x="4360" y="187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8" name="Freeform 784"/>
                <p:cNvSpPr>
                  <a:spLocks noChangeAspect="1"/>
                </p:cNvSpPr>
                <p:nvPr/>
              </p:nvSpPr>
              <p:spPr bwMode="auto">
                <a:xfrm>
                  <a:off x="4356" y="1880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09" name="Freeform 785"/>
                <p:cNvSpPr>
                  <a:spLocks noChangeAspect="1"/>
                </p:cNvSpPr>
                <p:nvPr/>
              </p:nvSpPr>
              <p:spPr bwMode="auto">
                <a:xfrm>
                  <a:off x="4358" y="187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0" name="Freeform 786"/>
                <p:cNvSpPr>
                  <a:spLocks noChangeAspect="1"/>
                </p:cNvSpPr>
                <p:nvPr/>
              </p:nvSpPr>
              <p:spPr bwMode="auto">
                <a:xfrm>
                  <a:off x="4358" y="187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1" name="Freeform 787"/>
                <p:cNvSpPr>
                  <a:spLocks noChangeAspect="1"/>
                </p:cNvSpPr>
                <p:nvPr/>
              </p:nvSpPr>
              <p:spPr bwMode="auto">
                <a:xfrm>
                  <a:off x="4354" y="1876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2" name="Freeform 788"/>
                <p:cNvSpPr>
                  <a:spLocks noChangeAspect="1"/>
                </p:cNvSpPr>
                <p:nvPr/>
              </p:nvSpPr>
              <p:spPr bwMode="auto">
                <a:xfrm>
                  <a:off x="4356" y="1872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3" name="Freeform 789"/>
                <p:cNvSpPr>
                  <a:spLocks noChangeAspect="1"/>
                </p:cNvSpPr>
                <p:nvPr/>
              </p:nvSpPr>
              <p:spPr bwMode="auto">
                <a:xfrm>
                  <a:off x="4352" y="1874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4" name="Freeform 790"/>
                <p:cNvSpPr>
                  <a:spLocks noChangeAspect="1"/>
                </p:cNvSpPr>
                <p:nvPr/>
              </p:nvSpPr>
              <p:spPr bwMode="auto">
                <a:xfrm>
                  <a:off x="4354" y="1869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5" name="Freeform 791"/>
                <p:cNvSpPr>
                  <a:spLocks noChangeAspect="1"/>
                </p:cNvSpPr>
                <p:nvPr/>
              </p:nvSpPr>
              <p:spPr bwMode="auto">
                <a:xfrm>
                  <a:off x="4350" y="1869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2 w 4"/>
                    <a:gd name="T3" fmla="*/ 0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4" y="3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6" name="Freeform 792"/>
                <p:cNvSpPr>
                  <a:spLocks noChangeAspect="1"/>
                </p:cNvSpPr>
                <p:nvPr/>
              </p:nvSpPr>
              <p:spPr bwMode="auto">
                <a:xfrm>
                  <a:off x="4348" y="1867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7" name="Freeform 793"/>
                <p:cNvSpPr>
                  <a:spLocks noChangeAspect="1"/>
                </p:cNvSpPr>
                <p:nvPr/>
              </p:nvSpPr>
              <p:spPr bwMode="auto">
                <a:xfrm>
                  <a:off x="4350" y="1863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8" name="Freeform 794"/>
                <p:cNvSpPr>
                  <a:spLocks noChangeAspect="1"/>
                </p:cNvSpPr>
                <p:nvPr/>
              </p:nvSpPr>
              <p:spPr bwMode="auto">
                <a:xfrm>
                  <a:off x="4346" y="1863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19" name="Freeform 795"/>
                <p:cNvSpPr>
                  <a:spLocks noChangeAspect="1"/>
                </p:cNvSpPr>
                <p:nvPr/>
              </p:nvSpPr>
              <p:spPr bwMode="auto">
                <a:xfrm>
                  <a:off x="4344" y="1861"/>
                  <a:ext cx="4" cy="2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0" name="Freeform 796"/>
                <p:cNvSpPr>
                  <a:spLocks noChangeAspect="1"/>
                </p:cNvSpPr>
                <p:nvPr/>
              </p:nvSpPr>
              <p:spPr bwMode="auto">
                <a:xfrm>
                  <a:off x="4342" y="1860"/>
                  <a:ext cx="4" cy="1"/>
                </a:xfrm>
                <a:custGeom>
                  <a:avLst/>
                  <a:gdLst>
                    <a:gd name="T0" fmla="*/ 4 w 4"/>
                    <a:gd name="T1" fmla="*/ 2 h 2"/>
                    <a:gd name="T2" fmla="*/ 2 w 4"/>
                    <a:gd name="T3" fmla="*/ 0 h 2"/>
                    <a:gd name="T4" fmla="*/ 0 w 4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2"/>
                    <a:gd name="T11" fmla="*/ 4 w 4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2">
                      <a:moveTo>
                        <a:pt x="4" y="2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1" name="Freeform 797"/>
                <p:cNvSpPr>
                  <a:spLocks noChangeAspect="1"/>
                </p:cNvSpPr>
                <p:nvPr/>
              </p:nvSpPr>
              <p:spPr bwMode="auto">
                <a:xfrm>
                  <a:off x="4344" y="1856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2" name="Freeform 798"/>
                <p:cNvSpPr>
                  <a:spLocks noChangeAspect="1"/>
                </p:cNvSpPr>
                <p:nvPr/>
              </p:nvSpPr>
              <p:spPr bwMode="auto">
                <a:xfrm>
                  <a:off x="4340" y="1858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3" name="Freeform 799"/>
                <p:cNvSpPr>
                  <a:spLocks noChangeAspect="1"/>
                </p:cNvSpPr>
                <p:nvPr/>
              </p:nvSpPr>
              <p:spPr bwMode="auto">
                <a:xfrm>
                  <a:off x="4342" y="1854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4" name="Freeform 800"/>
                <p:cNvSpPr>
                  <a:spLocks noChangeAspect="1"/>
                </p:cNvSpPr>
                <p:nvPr/>
              </p:nvSpPr>
              <p:spPr bwMode="auto">
                <a:xfrm>
                  <a:off x="4338" y="1854"/>
                  <a:ext cx="4" cy="2"/>
                </a:xfrm>
                <a:custGeom>
                  <a:avLst/>
                  <a:gdLst>
                    <a:gd name="T0" fmla="*/ 5 w 5"/>
                    <a:gd name="T1" fmla="*/ 2 h 2"/>
                    <a:gd name="T2" fmla="*/ 3 w 5"/>
                    <a:gd name="T3" fmla="*/ 0 h 2"/>
                    <a:gd name="T4" fmla="*/ 0 w 5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2"/>
                    <a:gd name="T11" fmla="*/ 5 w 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2">
                      <a:moveTo>
                        <a:pt x="5" y="2"/>
                      </a:moveTo>
                      <a:lnTo>
                        <a:pt x="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5" name="Freeform 801"/>
                <p:cNvSpPr>
                  <a:spLocks noChangeAspect="1"/>
                </p:cNvSpPr>
                <p:nvPr/>
              </p:nvSpPr>
              <p:spPr bwMode="auto">
                <a:xfrm>
                  <a:off x="4336" y="1854"/>
                  <a:ext cx="4" cy="1"/>
                </a:xfrm>
                <a:custGeom>
                  <a:avLst/>
                  <a:gdLst>
                    <a:gd name="T0" fmla="*/ 5 w 5"/>
                    <a:gd name="T1" fmla="*/ 0 h 1"/>
                    <a:gd name="T2" fmla="*/ 2 w 5"/>
                    <a:gd name="T3" fmla="*/ 0 h 1"/>
                    <a:gd name="T4" fmla="*/ 0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6" name="Freeform 802"/>
                <p:cNvSpPr>
                  <a:spLocks noChangeAspect="1"/>
                </p:cNvSpPr>
                <p:nvPr/>
              </p:nvSpPr>
              <p:spPr bwMode="auto">
                <a:xfrm>
                  <a:off x="4338" y="1850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7" name="Freeform 803"/>
                <p:cNvSpPr>
                  <a:spLocks noChangeAspect="1"/>
                </p:cNvSpPr>
                <p:nvPr/>
              </p:nvSpPr>
              <p:spPr bwMode="auto">
                <a:xfrm>
                  <a:off x="4334" y="1852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8" name="Freeform 804"/>
                <p:cNvSpPr>
                  <a:spLocks noChangeAspect="1"/>
                </p:cNvSpPr>
                <p:nvPr/>
              </p:nvSpPr>
              <p:spPr bwMode="auto">
                <a:xfrm>
                  <a:off x="4336" y="1848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29" name="Freeform 805"/>
                <p:cNvSpPr>
                  <a:spLocks noChangeAspect="1"/>
                </p:cNvSpPr>
                <p:nvPr/>
              </p:nvSpPr>
              <p:spPr bwMode="auto">
                <a:xfrm>
                  <a:off x="4332" y="1850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0" name="Freeform 806"/>
                <p:cNvSpPr>
                  <a:spLocks noChangeAspect="1"/>
                </p:cNvSpPr>
                <p:nvPr/>
              </p:nvSpPr>
              <p:spPr bwMode="auto">
                <a:xfrm>
                  <a:off x="4334" y="1845"/>
                  <a:ext cx="1" cy="5"/>
                </a:xfrm>
                <a:custGeom>
                  <a:avLst/>
                  <a:gdLst>
                    <a:gd name="T0" fmla="*/ 0 w 1"/>
                    <a:gd name="T1" fmla="*/ 5 h 5"/>
                    <a:gd name="T2" fmla="*/ 0 w 1"/>
                    <a:gd name="T3" fmla="*/ 3 h 5"/>
                    <a:gd name="T4" fmla="*/ 0 w 1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5"/>
                    <a:gd name="T11" fmla="*/ 1 w 1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5">
                      <a:moveTo>
                        <a:pt x="0" y="5"/>
                      </a:move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1" name="Freeform 807"/>
                <p:cNvSpPr>
                  <a:spLocks noChangeAspect="1"/>
                </p:cNvSpPr>
                <p:nvPr/>
              </p:nvSpPr>
              <p:spPr bwMode="auto">
                <a:xfrm>
                  <a:off x="4330" y="1845"/>
                  <a:ext cx="4" cy="3"/>
                </a:xfrm>
                <a:custGeom>
                  <a:avLst/>
                  <a:gdLst>
                    <a:gd name="T0" fmla="*/ 4 w 4"/>
                    <a:gd name="T1" fmla="*/ 3 h 3"/>
                    <a:gd name="T2" fmla="*/ 2 w 4"/>
                    <a:gd name="T3" fmla="*/ 0 h 3"/>
                    <a:gd name="T4" fmla="*/ 0 w 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"/>
                    <a:gd name="T11" fmla="*/ 4 w 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">
                      <a:moveTo>
                        <a:pt x="4" y="3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2" name="Freeform 808"/>
                <p:cNvSpPr>
                  <a:spLocks noChangeAspect="1"/>
                </p:cNvSpPr>
                <p:nvPr/>
              </p:nvSpPr>
              <p:spPr bwMode="auto">
                <a:xfrm>
                  <a:off x="4328" y="1845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3" name="Freeform 809"/>
                <p:cNvSpPr>
                  <a:spLocks noChangeAspect="1"/>
                </p:cNvSpPr>
                <p:nvPr/>
              </p:nvSpPr>
              <p:spPr bwMode="auto">
                <a:xfrm>
                  <a:off x="4330" y="1841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4" name="Freeform 810"/>
                <p:cNvSpPr>
                  <a:spLocks noChangeAspect="1"/>
                </p:cNvSpPr>
                <p:nvPr/>
              </p:nvSpPr>
              <p:spPr bwMode="auto">
                <a:xfrm>
                  <a:off x="4326" y="1843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5" name="Freeform 811"/>
                <p:cNvSpPr>
                  <a:spLocks noChangeAspect="1"/>
                </p:cNvSpPr>
                <p:nvPr/>
              </p:nvSpPr>
              <p:spPr bwMode="auto">
                <a:xfrm>
                  <a:off x="4328" y="1839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6" name="Freeform 812"/>
                <p:cNvSpPr>
                  <a:spLocks noChangeAspect="1"/>
                </p:cNvSpPr>
                <p:nvPr/>
              </p:nvSpPr>
              <p:spPr bwMode="auto">
                <a:xfrm>
                  <a:off x="4324" y="1841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7" name="Freeform 813"/>
                <p:cNvSpPr>
                  <a:spLocks noChangeAspect="1"/>
                </p:cNvSpPr>
                <p:nvPr/>
              </p:nvSpPr>
              <p:spPr bwMode="auto">
                <a:xfrm>
                  <a:off x="4326" y="1837"/>
                  <a:ext cx="1" cy="4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8" name="Freeform 814"/>
                <p:cNvSpPr>
                  <a:spLocks noChangeAspect="1"/>
                </p:cNvSpPr>
                <p:nvPr/>
              </p:nvSpPr>
              <p:spPr bwMode="auto">
                <a:xfrm>
                  <a:off x="4322" y="1839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39" name="Freeform 815"/>
                <p:cNvSpPr>
                  <a:spLocks noChangeAspect="1"/>
                </p:cNvSpPr>
                <p:nvPr/>
              </p:nvSpPr>
              <p:spPr bwMode="auto">
                <a:xfrm>
                  <a:off x="4320" y="1839"/>
                  <a:ext cx="4" cy="1"/>
                </a:xfrm>
                <a:custGeom>
                  <a:avLst/>
                  <a:gdLst>
                    <a:gd name="T0" fmla="*/ 4 w 4"/>
                    <a:gd name="T1" fmla="*/ 0 h 1"/>
                    <a:gd name="T2" fmla="*/ 2 w 4"/>
                    <a:gd name="T3" fmla="*/ 0 h 1"/>
                    <a:gd name="T4" fmla="*/ 0 w 4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1"/>
                    <a:gd name="T11" fmla="*/ 4 w 4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640" name="Freeform 816"/>
                <p:cNvSpPr>
                  <a:spLocks noChangeAspect="1"/>
                </p:cNvSpPr>
                <p:nvPr/>
              </p:nvSpPr>
              <p:spPr bwMode="auto">
                <a:xfrm>
                  <a:off x="4322" y="1836"/>
                  <a:ext cx="1" cy="3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2 h 4"/>
                    <a:gd name="T4" fmla="*/ 0 w 1"/>
                    <a:gd name="T5" fmla="*/ 0 h 4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4"/>
                    <a:gd name="T11" fmla="*/ 1 w 1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4">
                      <a:moveTo>
                        <a:pt x="0" y="4"/>
                      </a:move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8" name="Group 817"/>
              <p:cNvGrpSpPr>
                <a:grpSpLocks noChangeAspect="1"/>
              </p:cNvGrpSpPr>
              <p:nvPr/>
            </p:nvGrpSpPr>
            <p:grpSpPr bwMode="auto">
              <a:xfrm>
                <a:off x="3422" y="1800"/>
                <a:ext cx="566" cy="391"/>
                <a:chOff x="3422" y="1800"/>
                <a:chExt cx="566" cy="391"/>
              </a:xfrm>
            </p:grpSpPr>
            <p:sp>
              <p:nvSpPr>
                <p:cNvPr id="26241" name="Freeform 818"/>
                <p:cNvSpPr>
                  <a:spLocks noChangeAspect="1"/>
                </p:cNvSpPr>
                <p:nvPr/>
              </p:nvSpPr>
              <p:spPr bwMode="auto">
                <a:xfrm>
                  <a:off x="3422" y="21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2" name="Freeform 819"/>
                <p:cNvSpPr>
                  <a:spLocks noChangeAspect="1"/>
                </p:cNvSpPr>
                <p:nvPr/>
              </p:nvSpPr>
              <p:spPr bwMode="auto">
                <a:xfrm>
                  <a:off x="3424" y="218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3" name="Freeform 820"/>
                <p:cNvSpPr>
                  <a:spLocks noChangeAspect="1"/>
                </p:cNvSpPr>
                <p:nvPr/>
              </p:nvSpPr>
              <p:spPr bwMode="auto">
                <a:xfrm>
                  <a:off x="3426" y="218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4" name="Freeform 821"/>
                <p:cNvSpPr>
                  <a:spLocks noChangeAspect="1"/>
                </p:cNvSpPr>
                <p:nvPr/>
              </p:nvSpPr>
              <p:spPr bwMode="auto">
                <a:xfrm>
                  <a:off x="3428" y="218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5" name="Freeform 822"/>
                <p:cNvSpPr>
                  <a:spLocks noChangeAspect="1"/>
                </p:cNvSpPr>
                <p:nvPr/>
              </p:nvSpPr>
              <p:spPr bwMode="auto">
                <a:xfrm>
                  <a:off x="3430" y="218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6" name="Freeform 823"/>
                <p:cNvSpPr>
                  <a:spLocks noChangeAspect="1"/>
                </p:cNvSpPr>
                <p:nvPr/>
              </p:nvSpPr>
              <p:spPr bwMode="auto">
                <a:xfrm>
                  <a:off x="3432" y="217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7" name="Freeform 824"/>
                <p:cNvSpPr>
                  <a:spLocks noChangeAspect="1"/>
                </p:cNvSpPr>
                <p:nvPr/>
              </p:nvSpPr>
              <p:spPr bwMode="auto">
                <a:xfrm>
                  <a:off x="3434" y="217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8" name="Freeform 825"/>
                <p:cNvSpPr>
                  <a:spLocks noChangeAspect="1"/>
                </p:cNvSpPr>
                <p:nvPr/>
              </p:nvSpPr>
              <p:spPr bwMode="auto">
                <a:xfrm>
                  <a:off x="3436" y="217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9" name="Freeform 826"/>
                <p:cNvSpPr>
                  <a:spLocks noChangeAspect="1"/>
                </p:cNvSpPr>
                <p:nvPr/>
              </p:nvSpPr>
              <p:spPr bwMode="auto">
                <a:xfrm>
                  <a:off x="3438" y="217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0" name="Freeform 827"/>
                <p:cNvSpPr>
                  <a:spLocks noChangeAspect="1"/>
                </p:cNvSpPr>
                <p:nvPr/>
              </p:nvSpPr>
              <p:spPr bwMode="auto">
                <a:xfrm>
                  <a:off x="3440" y="2170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1" name="Freeform 828"/>
                <p:cNvSpPr>
                  <a:spLocks noChangeAspect="1"/>
                </p:cNvSpPr>
                <p:nvPr/>
              </p:nvSpPr>
              <p:spPr bwMode="auto">
                <a:xfrm>
                  <a:off x="3442" y="216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2" name="Freeform 829"/>
                <p:cNvSpPr>
                  <a:spLocks noChangeAspect="1"/>
                </p:cNvSpPr>
                <p:nvPr/>
              </p:nvSpPr>
              <p:spPr bwMode="auto">
                <a:xfrm>
                  <a:off x="3444" y="216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3" name="Freeform 830"/>
                <p:cNvSpPr>
                  <a:spLocks noChangeAspect="1"/>
                </p:cNvSpPr>
                <p:nvPr/>
              </p:nvSpPr>
              <p:spPr bwMode="auto">
                <a:xfrm>
                  <a:off x="3448" y="216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4" name="Freeform 831"/>
                <p:cNvSpPr>
                  <a:spLocks noChangeAspect="1"/>
                </p:cNvSpPr>
                <p:nvPr/>
              </p:nvSpPr>
              <p:spPr bwMode="auto">
                <a:xfrm>
                  <a:off x="3450" y="215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5" name="Freeform 832"/>
                <p:cNvSpPr>
                  <a:spLocks noChangeAspect="1"/>
                </p:cNvSpPr>
                <p:nvPr/>
              </p:nvSpPr>
              <p:spPr bwMode="auto">
                <a:xfrm>
                  <a:off x="3452" y="215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6" name="Freeform 833"/>
                <p:cNvSpPr>
                  <a:spLocks noChangeAspect="1"/>
                </p:cNvSpPr>
                <p:nvPr/>
              </p:nvSpPr>
              <p:spPr bwMode="auto">
                <a:xfrm>
                  <a:off x="3454" y="215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7" name="Freeform 834"/>
                <p:cNvSpPr>
                  <a:spLocks noChangeAspect="1"/>
                </p:cNvSpPr>
                <p:nvPr/>
              </p:nvSpPr>
              <p:spPr bwMode="auto">
                <a:xfrm>
                  <a:off x="3456" y="215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8" name="Freeform 835"/>
                <p:cNvSpPr>
                  <a:spLocks noChangeAspect="1"/>
                </p:cNvSpPr>
                <p:nvPr/>
              </p:nvSpPr>
              <p:spPr bwMode="auto">
                <a:xfrm>
                  <a:off x="3458" y="21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59" name="Freeform 836"/>
                <p:cNvSpPr>
                  <a:spLocks noChangeAspect="1"/>
                </p:cNvSpPr>
                <p:nvPr/>
              </p:nvSpPr>
              <p:spPr bwMode="auto">
                <a:xfrm>
                  <a:off x="3460" y="214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0" name="Freeform 837"/>
                <p:cNvSpPr>
                  <a:spLocks noChangeAspect="1"/>
                </p:cNvSpPr>
                <p:nvPr/>
              </p:nvSpPr>
              <p:spPr bwMode="auto">
                <a:xfrm>
                  <a:off x="3462" y="214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1" name="Freeform 838"/>
                <p:cNvSpPr>
                  <a:spLocks noChangeAspect="1"/>
                </p:cNvSpPr>
                <p:nvPr/>
              </p:nvSpPr>
              <p:spPr bwMode="auto">
                <a:xfrm>
                  <a:off x="3464" y="214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2" name="Freeform 839"/>
                <p:cNvSpPr>
                  <a:spLocks noChangeAspect="1"/>
                </p:cNvSpPr>
                <p:nvPr/>
              </p:nvSpPr>
              <p:spPr bwMode="auto">
                <a:xfrm>
                  <a:off x="3467" y="214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3" name="Freeform 840"/>
                <p:cNvSpPr>
                  <a:spLocks noChangeAspect="1"/>
                </p:cNvSpPr>
                <p:nvPr/>
              </p:nvSpPr>
              <p:spPr bwMode="auto">
                <a:xfrm>
                  <a:off x="3468" y="214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4" name="Freeform 841"/>
                <p:cNvSpPr>
                  <a:spLocks noChangeAspect="1"/>
                </p:cNvSpPr>
                <p:nvPr/>
              </p:nvSpPr>
              <p:spPr bwMode="auto">
                <a:xfrm>
                  <a:off x="3472" y="213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5" name="Freeform 842"/>
                <p:cNvSpPr>
                  <a:spLocks noChangeAspect="1"/>
                </p:cNvSpPr>
                <p:nvPr/>
              </p:nvSpPr>
              <p:spPr bwMode="auto">
                <a:xfrm>
                  <a:off x="3474" y="213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6" name="Freeform 843"/>
                <p:cNvSpPr>
                  <a:spLocks noChangeAspect="1"/>
                </p:cNvSpPr>
                <p:nvPr/>
              </p:nvSpPr>
              <p:spPr bwMode="auto">
                <a:xfrm>
                  <a:off x="3478" y="213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7" name="Freeform 844"/>
                <p:cNvSpPr>
                  <a:spLocks noChangeAspect="1"/>
                </p:cNvSpPr>
                <p:nvPr/>
              </p:nvSpPr>
              <p:spPr bwMode="auto">
                <a:xfrm>
                  <a:off x="3478" y="213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8" name="Freeform 845"/>
                <p:cNvSpPr>
                  <a:spLocks noChangeAspect="1"/>
                </p:cNvSpPr>
                <p:nvPr/>
              </p:nvSpPr>
              <p:spPr bwMode="auto">
                <a:xfrm>
                  <a:off x="3480" y="212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69" name="Freeform 846"/>
                <p:cNvSpPr>
                  <a:spLocks noChangeAspect="1"/>
                </p:cNvSpPr>
                <p:nvPr/>
              </p:nvSpPr>
              <p:spPr bwMode="auto">
                <a:xfrm>
                  <a:off x="3482" y="21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0" name="Freeform 847"/>
                <p:cNvSpPr>
                  <a:spLocks noChangeAspect="1"/>
                </p:cNvSpPr>
                <p:nvPr/>
              </p:nvSpPr>
              <p:spPr bwMode="auto">
                <a:xfrm>
                  <a:off x="3484" y="212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1" name="Freeform 848"/>
                <p:cNvSpPr>
                  <a:spLocks noChangeAspect="1"/>
                </p:cNvSpPr>
                <p:nvPr/>
              </p:nvSpPr>
              <p:spPr bwMode="auto">
                <a:xfrm>
                  <a:off x="3486" y="212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2" name="Freeform 849"/>
                <p:cNvSpPr>
                  <a:spLocks noChangeAspect="1"/>
                </p:cNvSpPr>
                <p:nvPr/>
              </p:nvSpPr>
              <p:spPr bwMode="auto">
                <a:xfrm>
                  <a:off x="3488" y="212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3" name="Freeform 850"/>
                <p:cNvSpPr>
                  <a:spLocks noChangeAspect="1"/>
                </p:cNvSpPr>
                <p:nvPr/>
              </p:nvSpPr>
              <p:spPr bwMode="auto">
                <a:xfrm>
                  <a:off x="3490" y="2120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4" name="Freeform 851"/>
                <p:cNvSpPr>
                  <a:spLocks noChangeAspect="1"/>
                </p:cNvSpPr>
                <p:nvPr/>
              </p:nvSpPr>
              <p:spPr bwMode="auto">
                <a:xfrm>
                  <a:off x="3492" y="211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5" name="Freeform 852"/>
                <p:cNvSpPr>
                  <a:spLocks noChangeAspect="1"/>
                </p:cNvSpPr>
                <p:nvPr/>
              </p:nvSpPr>
              <p:spPr bwMode="auto">
                <a:xfrm>
                  <a:off x="3496" y="211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6" name="Freeform 853"/>
                <p:cNvSpPr>
                  <a:spLocks noChangeAspect="1"/>
                </p:cNvSpPr>
                <p:nvPr/>
              </p:nvSpPr>
              <p:spPr bwMode="auto">
                <a:xfrm>
                  <a:off x="3500" y="211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7" name="Freeform 854"/>
                <p:cNvSpPr>
                  <a:spLocks noChangeAspect="1"/>
                </p:cNvSpPr>
                <p:nvPr/>
              </p:nvSpPr>
              <p:spPr bwMode="auto">
                <a:xfrm>
                  <a:off x="3502" y="21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8" name="Freeform 855"/>
                <p:cNvSpPr>
                  <a:spLocks noChangeAspect="1"/>
                </p:cNvSpPr>
                <p:nvPr/>
              </p:nvSpPr>
              <p:spPr bwMode="auto">
                <a:xfrm>
                  <a:off x="3502" y="210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79" name="Freeform 856"/>
                <p:cNvSpPr>
                  <a:spLocks noChangeAspect="1"/>
                </p:cNvSpPr>
                <p:nvPr/>
              </p:nvSpPr>
              <p:spPr bwMode="auto">
                <a:xfrm>
                  <a:off x="3504" y="21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0" name="Freeform 857"/>
                <p:cNvSpPr>
                  <a:spLocks noChangeAspect="1"/>
                </p:cNvSpPr>
                <p:nvPr/>
              </p:nvSpPr>
              <p:spPr bwMode="auto">
                <a:xfrm>
                  <a:off x="3506" y="210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1" name="Freeform 858"/>
                <p:cNvSpPr>
                  <a:spLocks noChangeAspect="1"/>
                </p:cNvSpPr>
                <p:nvPr/>
              </p:nvSpPr>
              <p:spPr bwMode="auto">
                <a:xfrm>
                  <a:off x="3508" y="210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2" name="Freeform 859"/>
                <p:cNvSpPr>
                  <a:spLocks noChangeAspect="1"/>
                </p:cNvSpPr>
                <p:nvPr/>
              </p:nvSpPr>
              <p:spPr bwMode="auto">
                <a:xfrm>
                  <a:off x="3512" y="209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3" name="Freeform 860"/>
                <p:cNvSpPr>
                  <a:spLocks noChangeAspect="1"/>
                </p:cNvSpPr>
                <p:nvPr/>
              </p:nvSpPr>
              <p:spPr bwMode="auto">
                <a:xfrm>
                  <a:off x="3514" y="2098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4" name="Freeform 861"/>
                <p:cNvSpPr>
                  <a:spLocks noChangeAspect="1"/>
                </p:cNvSpPr>
                <p:nvPr/>
              </p:nvSpPr>
              <p:spPr bwMode="auto">
                <a:xfrm>
                  <a:off x="3516" y="20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5" name="Freeform 862"/>
                <p:cNvSpPr>
                  <a:spLocks noChangeAspect="1"/>
                </p:cNvSpPr>
                <p:nvPr/>
              </p:nvSpPr>
              <p:spPr bwMode="auto">
                <a:xfrm>
                  <a:off x="3518" y="209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6" name="Freeform 863"/>
                <p:cNvSpPr>
                  <a:spLocks noChangeAspect="1"/>
                </p:cNvSpPr>
                <p:nvPr/>
              </p:nvSpPr>
              <p:spPr bwMode="auto">
                <a:xfrm>
                  <a:off x="3520" y="209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7" name="Freeform 864"/>
                <p:cNvSpPr>
                  <a:spLocks noChangeAspect="1"/>
                </p:cNvSpPr>
                <p:nvPr/>
              </p:nvSpPr>
              <p:spPr bwMode="auto">
                <a:xfrm>
                  <a:off x="3520" y="209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8" name="Freeform 865"/>
                <p:cNvSpPr>
                  <a:spLocks noChangeAspect="1"/>
                </p:cNvSpPr>
                <p:nvPr/>
              </p:nvSpPr>
              <p:spPr bwMode="auto">
                <a:xfrm>
                  <a:off x="3524" y="208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89" name="Freeform 866"/>
                <p:cNvSpPr>
                  <a:spLocks noChangeAspect="1"/>
                </p:cNvSpPr>
                <p:nvPr/>
              </p:nvSpPr>
              <p:spPr bwMode="auto">
                <a:xfrm>
                  <a:off x="3526" y="208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0" name="Freeform 867"/>
                <p:cNvSpPr>
                  <a:spLocks noChangeAspect="1"/>
                </p:cNvSpPr>
                <p:nvPr/>
              </p:nvSpPr>
              <p:spPr bwMode="auto">
                <a:xfrm>
                  <a:off x="3528" y="208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1" name="Freeform 868"/>
                <p:cNvSpPr>
                  <a:spLocks noChangeAspect="1"/>
                </p:cNvSpPr>
                <p:nvPr/>
              </p:nvSpPr>
              <p:spPr bwMode="auto">
                <a:xfrm>
                  <a:off x="3530" y="208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2" name="Freeform 869"/>
                <p:cNvSpPr>
                  <a:spLocks noChangeAspect="1"/>
                </p:cNvSpPr>
                <p:nvPr/>
              </p:nvSpPr>
              <p:spPr bwMode="auto">
                <a:xfrm>
                  <a:off x="3534" y="207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3" name="Freeform 870"/>
                <p:cNvSpPr>
                  <a:spLocks noChangeAspect="1"/>
                </p:cNvSpPr>
                <p:nvPr/>
              </p:nvSpPr>
              <p:spPr bwMode="auto">
                <a:xfrm>
                  <a:off x="3536" y="207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4" name="Freeform 871"/>
                <p:cNvSpPr>
                  <a:spLocks noChangeAspect="1"/>
                </p:cNvSpPr>
                <p:nvPr/>
              </p:nvSpPr>
              <p:spPr bwMode="auto">
                <a:xfrm>
                  <a:off x="3536" y="207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5" name="Freeform 872"/>
                <p:cNvSpPr>
                  <a:spLocks noChangeAspect="1"/>
                </p:cNvSpPr>
                <p:nvPr/>
              </p:nvSpPr>
              <p:spPr bwMode="auto">
                <a:xfrm>
                  <a:off x="3538" y="2074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3 w 5"/>
                    <a:gd name="T5" fmla="*/ 0 h 1"/>
                    <a:gd name="T6" fmla="*/ 3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6" name="Freeform 873"/>
                <p:cNvSpPr>
                  <a:spLocks noChangeAspect="1"/>
                </p:cNvSpPr>
                <p:nvPr/>
              </p:nvSpPr>
              <p:spPr bwMode="auto">
                <a:xfrm>
                  <a:off x="3542" y="207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7" name="Freeform 874"/>
                <p:cNvSpPr>
                  <a:spLocks noChangeAspect="1"/>
                </p:cNvSpPr>
                <p:nvPr/>
              </p:nvSpPr>
              <p:spPr bwMode="auto">
                <a:xfrm>
                  <a:off x="3544" y="207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8" name="Freeform 875"/>
                <p:cNvSpPr>
                  <a:spLocks noChangeAspect="1"/>
                </p:cNvSpPr>
                <p:nvPr/>
              </p:nvSpPr>
              <p:spPr bwMode="auto">
                <a:xfrm>
                  <a:off x="3546" y="206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99" name="Freeform 876"/>
                <p:cNvSpPr>
                  <a:spLocks noChangeAspect="1"/>
                </p:cNvSpPr>
                <p:nvPr/>
              </p:nvSpPr>
              <p:spPr bwMode="auto">
                <a:xfrm>
                  <a:off x="3546" y="2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0" name="Freeform 877"/>
                <p:cNvSpPr>
                  <a:spLocks noChangeAspect="1"/>
                </p:cNvSpPr>
                <p:nvPr/>
              </p:nvSpPr>
              <p:spPr bwMode="auto">
                <a:xfrm>
                  <a:off x="3550" y="2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1" name="Freeform 878"/>
                <p:cNvSpPr>
                  <a:spLocks noChangeAspect="1"/>
                </p:cNvSpPr>
                <p:nvPr/>
              </p:nvSpPr>
              <p:spPr bwMode="auto">
                <a:xfrm>
                  <a:off x="3550" y="206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2" name="Freeform 879"/>
                <p:cNvSpPr>
                  <a:spLocks noChangeAspect="1"/>
                </p:cNvSpPr>
                <p:nvPr/>
              </p:nvSpPr>
              <p:spPr bwMode="auto">
                <a:xfrm>
                  <a:off x="3552" y="206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3" name="Freeform 880"/>
                <p:cNvSpPr>
                  <a:spLocks noChangeAspect="1"/>
                </p:cNvSpPr>
                <p:nvPr/>
              </p:nvSpPr>
              <p:spPr bwMode="auto">
                <a:xfrm>
                  <a:off x="3556" y="205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4" name="Freeform 881"/>
                <p:cNvSpPr>
                  <a:spLocks noChangeAspect="1"/>
                </p:cNvSpPr>
                <p:nvPr/>
              </p:nvSpPr>
              <p:spPr bwMode="auto">
                <a:xfrm>
                  <a:off x="3558" y="205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5" name="Freeform 882"/>
                <p:cNvSpPr>
                  <a:spLocks noChangeAspect="1"/>
                </p:cNvSpPr>
                <p:nvPr/>
              </p:nvSpPr>
              <p:spPr bwMode="auto">
                <a:xfrm>
                  <a:off x="3558" y="205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6" name="Freeform 883"/>
                <p:cNvSpPr>
                  <a:spLocks noChangeAspect="1"/>
                </p:cNvSpPr>
                <p:nvPr/>
              </p:nvSpPr>
              <p:spPr bwMode="auto">
                <a:xfrm>
                  <a:off x="3562" y="2053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7" name="Freeform 884"/>
                <p:cNvSpPr>
                  <a:spLocks noChangeAspect="1"/>
                </p:cNvSpPr>
                <p:nvPr/>
              </p:nvSpPr>
              <p:spPr bwMode="auto">
                <a:xfrm>
                  <a:off x="3564" y="2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8" name="Freeform 885"/>
                <p:cNvSpPr>
                  <a:spLocks noChangeAspect="1"/>
                </p:cNvSpPr>
                <p:nvPr/>
              </p:nvSpPr>
              <p:spPr bwMode="auto">
                <a:xfrm>
                  <a:off x="3566" y="205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09" name="Freeform 886"/>
                <p:cNvSpPr>
                  <a:spLocks noChangeAspect="1"/>
                </p:cNvSpPr>
                <p:nvPr/>
              </p:nvSpPr>
              <p:spPr bwMode="auto">
                <a:xfrm>
                  <a:off x="3568" y="204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0" name="Freeform 887"/>
                <p:cNvSpPr>
                  <a:spLocks noChangeAspect="1"/>
                </p:cNvSpPr>
                <p:nvPr/>
              </p:nvSpPr>
              <p:spPr bwMode="auto">
                <a:xfrm>
                  <a:off x="3570" y="204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1" name="Freeform 888"/>
                <p:cNvSpPr>
                  <a:spLocks noChangeAspect="1"/>
                </p:cNvSpPr>
                <p:nvPr/>
              </p:nvSpPr>
              <p:spPr bwMode="auto">
                <a:xfrm>
                  <a:off x="3574" y="204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2" name="Freeform 889"/>
                <p:cNvSpPr>
                  <a:spLocks noChangeAspect="1"/>
                </p:cNvSpPr>
                <p:nvPr/>
              </p:nvSpPr>
              <p:spPr bwMode="auto">
                <a:xfrm>
                  <a:off x="3576" y="204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3" name="Freeform 890"/>
                <p:cNvSpPr>
                  <a:spLocks noChangeAspect="1"/>
                </p:cNvSpPr>
                <p:nvPr/>
              </p:nvSpPr>
              <p:spPr bwMode="auto">
                <a:xfrm>
                  <a:off x="3578" y="204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4" name="Freeform 891"/>
                <p:cNvSpPr>
                  <a:spLocks noChangeAspect="1"/>
                </p:cNvSpPr>
                <p:nvPr/>
              </p:nvSpPr>
              <p:spPr bwMode="auto">
                <a:xfrm>
                  <a:off x="3580" y="203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5" name="Freeform 892"/>
                <p:cNvSpPr>
                  <a:spLocks noChangeAspect="1"/>
                </p:cNvSpPr>
                <p:nvPr/>
              </p:nvSpPr>
              <p:spPr bwMode="auto">
                <a:xfrm>
                  <a:off x="3582" y="203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6" name="Freeform 893"/>
                <p:cNvSpPr>
                  <a:spLocks noChangeAspect="1"/>
                </p:cNvSpPr>
                <p:nvPr/>
              </p:nvSpPr>
              <p:spPr bwMode="auto">
                <a:xfrm>
                  <a:off x="3584" y="2033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2 w 5"/>
                    <a:gd name="T5" fmla="*/ 0 h 1"/>
                    <a:gd name="T6" fmla="*/ 2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7" name="Freeform 894"/>
                <p:cNvSpPr>
                  <a:spLocks noChangeAspect="1"/>
                </p:cNvSpPr>
                <p:nvPr/>
              </p:nvSpPr>
              <p:spPr bwMode="auto">
                <a:xfrm>
                  <a:off x="3586" y="2031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8" name="Freeform 895"/>
                <p:cNvSpPr>
                  <a:spLocks noChangeAspect="1"/>
                </p:cNvSpPr>
                <p:nvPr/>
              </p:nvSpPr>
              <p:spPr bwMode="auto">
                <a:xfrm>
                  <a:off x="3588" y="202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19" name="Freeform 896"/>
                <p:cNvSpPr>
                  <a:spLocks noChangeAspect="1"/>
                </p:cNvSpPr>
                <p:nvPr/>
              </p:nvSpPr>
              <p:spPr bwMode="auto">
                <a:xfrm>
                  <a:off x="3592" y="2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0" name="Freeform 897"/>
                <p:cNvSpPr>
                  <a:spLocks noChangeAspect="1"/>
                </p:cNvSpPr>
                <p:nvPr/>
              </p:nvSpPr>
              <p:spPr bwMode="auto">
                <a:xfrm>
                  <a:off x="3594" y="20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1" name="Freeform 898"/>
                <p:cNvSpPr>
                  <a:spLocks noChangeAspect="1"/>
                </p:cNvSpPr>
                <p:nvPr/>
              </p:nvSpPr>
              <p:spPr bwMode="auto">
                <a:xfrm>
                  <a:off x="3598" y="2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2" name="Freeform 899"/>
                <p:cNvSpPr>
                  <a:spLocks noChangeAspect="1"/>
                </p:cNvSpPr>
                <p:nvPr/>
              </p:nvSpPr>
              <p:spPr bwMode="auto">
                <a:xfrm>
                  <a:off x="3598" y="202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3" name="Freeform 900"/>
                <p:cNvSpPr>
                  <a:spLocks noChangeAspect="1"/>
                </p:cNvSpPr>
                <p:nvPr/>
              </p:nvSpPr>
              <p:spPr bwMode="auto">
                <a:xfrm>
                  <a:off x="3602" y="202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4" name="Freeform 901"/>
                <p:cNvSpPr>
                  <a:spLocks noChangeAspect="1"/>
                </p:cNvSpPr>
                <p:nvPr/>
              </p:nvSpPr>
              <p:spPr bwMode="auto">
                <a:xfrm>
                  <a:off x="3602" y="201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5" name="Freeform 902"/>
                <p:cNvSpPr>
                  <a:spLocks noChangeAspect="1"/>
                </p:cNvSpPr>
                <p:nvPr/>
              </p:nvSpPr>
              <p:spPr bwMode="auto">
                <a:xfrm>
                  <a:off x="3606" y="201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6" name="Freeform 903"/>
                <p:cNvSpPr>
                  <a:spLocks noChangeAspect="1"/>
                </p:cNvSpPr>
                <p:nvPr/>
              </p:nvSpPr>
              <p:spPr bwMode="auto">
                <a:xfrm>
                  <a:off x="3606" y="201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7" name="Freeform 904"/>
                <p:cNvSpPr>
                  <a:spLocks noChangeAspect="1"/>
                </p:cNvSpPr>
                <p:nvPr/>
              </p:nvSpPr>
              <p:spPr bwMode="auto">
                <a:xfrm>
                  <a:off x="3608" y="2013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2 w 5"/>
                    <a:gd name="T5" fmla="*/ 0 h 1"/>
                    <a:gd name="T6" fmla="*/ 2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8" name="Freeform 905"/>
                <p:cNvSpPr>
                  <a:spLocks noChangeAspect="1"/>
                </p:cNvSpPr>
                <p:nvPr/>
              </p:nvSpPr>
              <p:spPr bwMode="auto">
                <a:xfrm>
                  <a:off x="3610" y="2011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29" name="Freeform 906"/>
                <p:cNvSpPr>
                  <a:spLocks noChangeAspect="1"/>
                </p:cNvSpPr>
                <p:nvPr/>
              </p:nvSpPr>
              <p:spPr bwMode="auto">
                <a:xfrm>
                  <a:off x="3614" y="20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0" name="Freeform 907"/>
                <p:cNvSpPr>
                  <a:spLocks noChangeAspect="1"/>
                </p:cNvSpPr>
                <p:nvPr/>
              </p:nvSpPr>
              <p:spPr bwMode="auto">
                <a:xfrm>
                  <a:off x="3616" y="200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1" name="Freeform 908"/>
                <p:cNvSpPr>
                  <a:spLocks noChangeAspect="1"/>
                </p:cNvSpPr>
                <p:nvPr/>
              </p:nvSpPr>
              <p:spPr bwMode="auto">
                <a:xfrm>
                  <a:off x="361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2" name="Freeform 909"/>
                <p:cNvSpPr>
                  <a:spLocks noChangeAspect="1"/>
                </p:cNvSpPr>
                <p:nvPr/>
              </p:nvSpPr>
              <p:spPr bwMode="auto">
                <a:xfrm>
                  <a:off x="3622" y="200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3" name="Freeform 910"/>
                <p:cNvSpPr>
                  <a:spLocks noChangeAspect="1"/>
                </p:cNvSpPr>
                <p:nvPr/>
              </p:nvSpPr>
              <p:spPr bwMode="auto">
                <a:xfrm>
                  <a:off x="3622" y="200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4" name="Freeform 911"/>
                <p:cNvSpPr>
                  <a:spLocks noChangeAspect="1"/>
                </p:cNvSpPr>
                <p:nvPr/>
              </p:nvSpPr>
              <p:spPr bwMode="auto">
                <a:xfrm>
                  <a:off x="3626" y="200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5" name="Freeform 912"/>
                <p:cNvSpPr>
                  <a:spLocks noChangeAspect="1"/>
                </p:cNvSpPr>
                <p:nvPr/>
              </p:nvSpPr>
              <p:spPr bwMode="auto">
                <a:xfrm>
                  <a:off x="3630" y="19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6" name="Freeform 913"/>
                <p:cNvSpPr>
                  <a:spLocks noChangeAspect="1"/>
                </p:cNvSpPr>
                <p:nvPr/>
              </p:nvSpPr>
              <p:spPr bwMode="auto">
                <a:xfrm>
                  <a:off x="3630" y="199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7" name="Freeform 914"/>
                <p:cNvSpPr>
                  <a:spLocks noChangeAspect="1"/>
                </p:cNvSpPr>
                <p:nvPr/>
              </p:nvSpPr>
              <p:spPr bwMode="auto">
                <a:xfrm>
                  <a:off x="3634" y="1994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8" name="Freeform 915"/>
                <p:cNvSpPr>
                  <a:spLocks noChangeAspect="1"/>
                </p:cNvSpPr>
                <p:nvPr/>
              </p:nvSpPr>
              <p:spPr bwMode="auto">
                <a:xfrm>
                  <a:off x="3634" y="1992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3 w 5"/>
                    <a:gd name="T5" fmla="*/ 0 h 1"/>
                    <a:gd name="T6" fmla="*/ 3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39" name="Freeform 916"/>
                <p:cNvSpPr>
                  <a:spLocks noChangeAspect="1"/>
                </p:cNvSpPr>
                <p:nvPr/>
              </p:nvSpPr>
              <p:spPr bwMode="auto">
                <a:xfrm>
                  <a:off x="3638" y="198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0" name="Freeform 917"/>
                <p:cNvSpPr>
                  <a:spLocks noChangeAspect="1"/>
                </p:cNvSpPr>
                <p:nvPr/>
              </p:nvSpPr>
              <p:spPr bwMode="auto">
                <a:xfrm>
                  <a:off x="3642" y="198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1" name="Freeform 918"/>
                <p:cNvSpPr>
                  <a:spLocks noChangeAspect="1"/>
                </p:cNvSpPr>
                <p:nvPr/>
              </p:nvSpPr>
              <p:spPr bwMode="auto">
                <a:xfrm>
                  <a:off x="3642" y="198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2" name="Freeform 919"/>
                <p:cNvSpPr>
                  <a:spLocks noChangeAspect="1"/>
                </p:cNvSpPr>
                <p:nvPr/>
              </p:nvSpPr>
              <p:spPr bwMode="auto">
                <a:xfrm>
                  <a:off x="3646" y="198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3" name="Freeform 920"/>
                <p:cNvSpPr>
                  <a:spLocks noChangeAspect="1"/>
                </p:cNvSpPr>
                <p:nvPr/>
              </p:nvSpPr>
              <p:spPr bwMode="auto">
                <a:xfrm>
                  <a:off x="3650" y="198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4" name="Freeform 921"/>
                <p:cNvSpPr>
                  <a:spLocks noChangeAspect="1"/>
                </p:cNvSpPr>
                <p:nvPr/>
              </p:nvSpPr>
              <p:spPr bwMode="auto">
                <a:xfrm>
                  <a:off x="3652" y="197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5" name="Freeform 922"/>
                <p:cNvSpPr>
                  <a:spLocks noChangeAspect="1"/>
                </p:cNvSpPr>
                <p:nvPr/>
              </p:nvSpPr>
              <p:spPr bwMode="auto">
                <a:xfrm>
                  <a:off x="3654" y="197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6" name="Freeform 923"/>
                <p:cNvSpPr>
                  <a:spLocks noChangeAspect="1"/>
                </p:cNvSpPr>
                <p:nvPr/>
              </p:nvSpPr>
              <p:spPr bwMode="auto">
                <a:xfrm>
                  <a:off x="3656" y="197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2 w 5"/>
                    <a:gd name="T5" fmla="*/ 0 h 1"/>
                    <a:gd name="T6" fmla="*/ 2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7" name="Freeform 924"/>
                <p:cNvSpPr>
                  <a:spLocks noChangeAspect="1"/>
                </p:cNvSpPr>
                <p:nvPr/>
              </p:nvSpPr>
              <p:spPr bwMode="auto">
                <a:xfrm>
                  <a:off x="3661" y="197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8" name="Freeform 925"/>
                <p:cNvSpPr>
                  <a:spLocks noChangeAspect="1"/>
                </p:cNvSpPr>
                <p:nvPr/>
              </p:nvSpPr>
              <p:spPr bwMode="auto">
                <a:xfrm>
                  <a:off x="3662" y="197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49" name="Freeform 926"/>
                <p:cNvSpPr>
                  <a:spLocks noChangeAspect="1"/>
                </p:cNvSpPr>
                <p:nvPr/>
              </p:nvSpPr>
              <p:spPr bwMode="auto">
                <a:xfrm>
                  <a:off x="3664" y="197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0" name="Freeform 927"/>
                <p:cNvSpPr>
                  <a:spLocks noChangeAspect="1"/>
                </p:cNvSpPr>
                <p:nvPr/>
              </p:nvSpPr>
              <p:spPr bwMode="auto">
                <a:xfrm>
                  <a:off x="3668" y="196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1" name="Freeform 928"/>
                <p:cNvSpPr>
                  <a:spLocks noChangeAspect="1"/>
                </p:cNvSpPr>
                <p:nvPr/>
              </p:nvSpPr>
              <p:spPr bwMode="auto">
                <a:xfrm>
                  <a:off x="3670" y="196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2" name="Freeform 929"/>
                <p:cNvSpPr>
                  <a:spLocks noChangeAspect="1"/>
                </p:cNvSpPr>
                <p:nvPr/>
              </p:nvSpPr>
              <p:spPr bwMode="auto">
                <a:xfrm>
                  <a:off x="3672" y="196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3" name="Freeform 930"/>
                <p:cNvSpPr>
                  <a:spLocks noChangeAspect="1"/>
                </p:cNvSpPr>
                <p:nvPr/>
              </p:nvSpPr>
              <p:spPr bwMode="auto">
                <a:xfrm>
                  <a:off x="3674" y="196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4" name="Freeform 931"/>
                <p:cNvSpPr>
                  <a:spLocks noChangeAspect="1"/>
                </p:cNvSpPr>
                <p:nvPr/>
              </p:nvSpPr>
              <p:spPr bwMode="auto">
                <a:xfrm>
                  <a:off x="3678" y="196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5" name="Freeform 932"/>
                <p:cNvSpPr>
                  <a:spLocks noChangeAspect="1"/>
                </p:cNvSpPr>
                <p:nvPr/>
              </p:nvSpPr>
              <p:spPr bwMode="auto">
                <a:xfrm>
                  <a:off x="3678" y="195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6" name="Freeform 933"/>
                <p:cNvSpPr>
                  <a:spLocks noChangeAspect="1"/>
                </p:cNvSpPr>
                <p:nvPr/>
              </p:nvSpPr>
              <p:spPr bwMode="auto">
                <a:xfrm>
                  <a:off x="3682" y="195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7" name="Freeform 934"/>
                <p:cNvSpPr>
                  <a:spLocks noChangeAspect="1"/>
                </p:cNvSpPr>
                <p:nvPr/>
              </p:nvSpPr>
              <p:spPr bwMode="auto">
                <a:xfrm>
                  <a:off x="3684" y="1955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8" name="Freeform 935"/>
                <p:cNvSpPr>
                  <a:spLocks noChangeAspect="1"/>
                </p:cNvSpPr>
                <p:nvPr/>
              </p:nvSpPr>
              <p:spPr bwMode="auto">
                <a:xfrm>
                  <a:off x="3686" y="195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59" name="Freeform 936"/>
                <p:cNvSpPr>
                  <a:spLocks noChangeAspect="1"/>
                </p:cNvSpPr>
                <p:nvPr/>
              </p:nvSpPr>
              <p:spPr bwMode="auto">
                <a:xfrm>
                  <a:off x="3688" y="19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0" name="Freeform 937"/>
                <p:cNvSpPr>
                  <a:spLocks noChangeAspect="1"/>
                </p:cNvSpPr>
                <p:nvPr/>
              </p:nvSpPr>
              <p:spPr bwMode="auto">
                <a:xfrm>
                  <a:off x="3692" y="195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1" name="Freeform 938"/>
                <p:cNvSpPr>
                  <a:spLocks noChangeAspect="1"/>
                </p:cNvSpPr>
                <p:nvPr/>
              </p:nvSpPr>
              <p:spPr bwMode="auto">
                <a:xfrm>
                  <a:off x="3694" y="194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2" name="Freeform 939"/>
                <p:cNvSpPr>
                  <a:spLocks noChangeAspect="1"/>
                </p:cNvSpPr>
                <p:nvPr/>
              </p:nvSpPr>
              <p:spPr bwMode="auto">
                <a:xfrm>
                  <a:off x="3696" y="194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3" name="Freeform 940"/>
                <p:cNvSpPr>
                  <a:spLocks noChangeAspect="1"/>
                </p:cNvSpPr>
                <p:nvPr/>
              </p:nvSpPr>
              <p:spPr bwMode="auto">
                <a:xfrm>
                  <a:off x="3700" y="194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4" name="Freeform 941"/>
                <p:cNvSpPr>
                  <a:spLocks noChangeAspect="1"/>
                </p:cNvSpPr>
                <p:nvPr/>
              </p:nvSpPr>
              <p:spPr bwMode="auto">
                <a:xfrm>
                  <a:off x="3702" y="194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5" name="Freeform 942"/>
                <p:cNvSpPr>
                  <a:spLocks noChangeAspect="1"/>
                </p:cNvSpPr>
                <p:nvPr/>
              </p:nvSpPr>
              <p:spPr bwMode="auto">
                <a:xfrm>
                  <a:off x="3706" y="193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6" name="Freeform 943"/>
                <p:cNvSpPr>
                  <a:spLocks noChangeAspect="1"/>
                </p:cNvSpPr>
                <p:nvPr/>
              </p:nvSpPr>
              <p:spPr bwMode="auto">
                <a:xfrm>
                  <a:off x="3708" y="1937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3 w 5"/>
                    <a:gd name="T5" fmla="*/ 0 h 1"/>
                    <a:gd name="T6" fmla="*/ 3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7" name="Freeform 944"/>
                <p:cNvSpPr>
                  <a:spLocks noChangeAspect="1"/>
                </p:cNvSpPr>
                <p:nvPr/>
              </p:nvSpPr>
              <p:spPr bwMode="auto">
                <a:xfrm>
                  <a:off x="3712" y="1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8" name="Freeform 945"/>
                <p:cNvSpPr>
                  <a:spLocks noChangeAspect="1"/>
                </p:cNvSpPr>
                <p:nvPr/>
              </p:nvSpPr>
              <p:spPr bwMode="auto">
                <a:xfrm>
                  <a:off x="3714" y="193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69" name="Freeform 946"/>
                <p:cNvSpPr>
                  <a:spLocks noChangeAspect="1"/>
                </p:cNvSpPr>
                <p:nvPr/>
              </p:nvSpPr>
              <p:spPr bwMode="auto">
                <a:xfrm>
                  <a:off x="3718" y="193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0" name="Freeform 947"/>
                <p:cNvSpPr>
                  <a:spLocks noChangeAspect="1"/>
                </p:cNvSpPr>
                <p:nvPr/>
              </p:nvSpPr>
              <p:spPr bwMode="auto">
                <a:xfrm>
                  <a:off x="3718" y="1930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1" name="Freeform 948"/>
                <p:cNvSpPr>
                  <a:spLocks noChangeAspect="1"/>
                </p:cNvSpPr>
                <p:nvPr/>
              </p:nvSpPr>
              <p:spPr bwMode="auto">
                <a:xfrm>
                  <a:off x="3724" y="19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2" name="Freeform 949"/>
                <p:cNvSpPr>
                  <a:spLocks noChangeAspect="1"/>
                </p:cNvSpPr>
                <p:nvPr/>
              </p:nvSpPr>
              <p:spPr bwMode="auto">
                <a:xfrm>
                  <a:off x="3726" y="192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3" name="Freeform 950"/>
                <p:cNvSpPr>
                  <a:spLocks noChangeAspect="1"/>
                </p:cNvSpPr>
                <p:nvPr/>
              </p:nvSpPr>
              <p:spPr bwMode="auto">
                <a:xfrm>
                  <a:off x="3730" y="19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4" name="Freeform 951"/>
                <p:cNvSpPr>
                  <a:spLocks noChangeAspect="1"/>
                </p:cNvSpPr>
                <p:nvPr/>
              </p:nvSpPr>
              <p:spPr bwMode="auto">
                <a:xfrm>
                  <a:off x="3730" y="1922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2 w 7"/>
                    <a:gd name="T5" fmla="*/ 0 h 1"/>
                    <a:gd name="T6" fmla="*/ 2 w 7"/>
                    <a:gd name="T7" fmla="*/ 0 h 1"/>
                    <a:gd name="T8" fmla="*/ 5 w 7"/>
                    <a:gd name="T9" fmla="*/ 0 h 1"/>
                    <a:gd name="T10" fmla="*/ 5 w 7"/>
                    <a:gd name="T11" fmla="*/ 0 h 1"/>
                    <a:gd name="T12" fmla="*/ 7 w 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"/>
                    <a:gd name="T23" fmla="*/ 7 w 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5" name="Freeform 952"/>
                <p:cNvSpPr>
                  <a:spLocks noChangeAspect="1"/>
                </p:cNvSpPr>
                <p:nvPr/>
              </p:nvSpPr>
              <p:spPr bwMode="auto">
                <a:xfrm>
                  <a:off x="3736" y="192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6" name="Freeform 953"/>
                <p:cNvSpPr>
                  <a:spLocks noChangeAspect="1"/>
                </p:cNvSpPr>
                <p:nvPr/>
              </p:nvSpPr>
              <p:spPr bwMode="auto">
                <a:xfrm>
                  <a:off x="3738" y="191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7" name="Freeform 954"/>
                <p:cNvSpPr>
                  <a:spLocks noChangeAspect="1"/>
                </p:cNvSpPr>
                <p:nvPr/>
              </p:nvSpPr>
              <p:spPr bwMode="auto">
                <a:xfrm>
                  <a:off x="3742" y="19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8" name="Freeform 955"/>
                <p:cNvSpPr>
                  <a:spLocks noChangeAspect="1"/>
                </p:cNvSpPr>
                <p:nvPr/>
              </p:nvSpPr>
              <p:spPr bwMode="auto">
                <a:xfrm>
                  <a:off x="3744" y="1913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79" name="Freeform 956"/>
                <p:cNvSpPr>
                  <a:spLocks noChangeAspect="1"/>
                </p:cNvSpPr>
                <p:nvPr/>
              </p:nvSpPr>
              <p:spPr bwMode="auto">
                <a:xfrm>
                  <a:off x="3746" y="191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0" name="Freeform 957"/>
                <p:cNvSpPr>
                  <a:spLocks noChangeAspect="1"/>
                </p:cNvSpPr>
                <p:nvPr/>
              </p:nvSpPr>
              <p:spPr bwMode="auto">
                <a:xfrm>
                  <a:off x="3750" y="191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1" name="Freeform 958"/>
                <p:cNvSpPr>
                  <a:spLocks noChangeAspect="1"/>
                </p:cNvSpPr>
                <p:nvPr/>
              </p:nvSpPr>
              <p:spPr bwMode="auto">
                <a:xfrm>
                  <a:off x="3750" y="190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2" name="Freeform 959"/>
                <p:cNvSpPr>
                  <a:spLocks noChangeAspect="1"/>
                </p:cNvSpPr>
                <p:nvPr/>
              </p:nvSpPr>
              <p:spPr bwMode="auto">
                <a:xfrm>
                  <a:off x="3754" y="190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3" name="Freeform 960"/>
                <p:cNvSpPr>
                  <a:spLocks noChangeAspect="1"/>
                </p:cNvSpPr>
                <p:nvPr/>
              </p:nvSpPr>
              <p:spPr bwMode="auto">
                <a:xfrm>
                  <a:off x="3756" y="1906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3 w 5"/>
                    <a:gd name="T5" fmla="*/ 0 h 1"/>
                    <a:gd name="T6" fmla="*/ 3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4" name="Freeform 961"/>
                <p:cNvSpPr>
                  <a:spLocks noChangeAspect="1"/>
                </p:cNvSpPr>
                <p:nvPr/>
              </p:nvSpPr>
              <p:spPr bwMode="auto">
                <a:xfrm>
                  <a:off x="3760" y="190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5" name="Freeform 962"/>
                <p:cNvSpPr>
                  <a:spLocks noChangeAspect="1"/>
                </p:cNvSpPr>
                <p:nvPr/>
              </p:nvSpPr>
              <p:spPr bwMode="auto">
                <a:xfrm>
                  <a:off x="3762" y="1902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6" name="Freeform 963"/>
                <p:cNvSpPr>
                  <a:spLocks noChangeAspect="1"/>
                </p:cNvSpPr>
                <p:nvPr/>
              </p:nvSpPr>
              <p:spPr bwMode="auto">
                <a:xfrm>
                  <a:off x="3766" y="190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7" name="Freeform 964"/>
                <p:cNvSpPr>
                  <a:spLocks noChangeAspect="1"/>
                </p:cNvSpPr>
                <p:nvPr/>
              </p:nvSpPr>
              <p:spPr bwMode="auto">
                <a:xfrm>
                  <a:off x="3768" y="1898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8" name="Freeform 965"/>
                <p:cNvSpPr>
                  <a:spLocks noChangeAspect="1"/>
                </p:cNvSpPr>
                <p:nvPr/>
              </p:nvSpPr>
              <p:spPr bwMode="auto">
                <a:xfrm>
                  <a:off x="3772" y="189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89" name="Freeform 966"/>
                <p:cNvSpPr>
                  <a:spLocks noChangeAspect="1"/>
                </p:cNvSpPr>
                <p:nvPr/>
              </p:nvSpPr>
              <p:spPr bwMode="auto">
                <a:xfrm>
                  <a:off x="3776" y="18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0" name="Freeform 967"/>
                <p:cNvSpPr>
                  <a:spLocks noChangeAspect="1"/>
                </p:cNvSpPr>
                <p:nvPr/>
              </p:nvSpPr>
              <p:spPr bwMode="auto">
                <a:xfrm>
                  <a:off x="3778" y="1891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2 w 5"/>
                    <a:gd name="T5" fmla="*/ 0 h 1"/>
                    <a:gd name="T6" fmla="*/ 2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1" name="Freeform 968"/>
                <p:cNvSpPr>
                  <a:spLocks noChangeAspect="1"/>
                </p:cNvSpPr>
                <p:nvPr/>
              </p:nvSpPr>
              <p:spPr bwMode="auto">
                <a:xfrm>
                  <a:off x="3782" y="1889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2" name="Freeform 969"/>
                <p:cNvSpPr>
                  <a:spLocks noChangeAspect="1"/>
                </p:cNvSpPr>
                <p:nvPr/>
              </p:nvSpPr>
              <p:spPr bwMode="auto">
                <a:xfrm>
                  <a:off x="3784" y="188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3" name="Freeform 970"/>
                <p:cNvSpPr>
                  <a:spLocks noChangeAspect="1"/>
                </p:cNvSpPr>
                <p:nvPr/>
              </p:nvSpPr>
              <p:spPr bwMode="auto">
                <a:xfrm>
                  <a:off x="3790" y="188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4" name="Freeform 971"/>
                <p:cNvSpPr>
                  <a:spLocks noChangeAspect="1"/>
                </p:cNvSpPr>
                <p:nvPr/>
              </p:nvSpPr>
              <p:spPr bwMode="auto">
                <a:xfrm>
                  <a:off x="3792" y="188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5" name="Freeform 972"/>
                <p:cNvSpPr>
                  <a:spLocks noChangeAspect="1"/>
                </p:cNvSpPr>
                <p:nvPr/>
              </p:nvSpPr>
              <p:spPr bwMode="auto">
                <a:xfrm>
                  <a:off x="3796" y="188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6" name="Freeform 973"/>
                <p:cNvSpPr>
                  <a:spLocks noChangeAspect="1"/>
                </p:cNvSpPr>
                <p:nvPr/>
              </p:nvSpPr>
              <p:spPr bwMode="auto">
                <a:xfrm>
                  <a:off x="3798" y="1880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7" name="Freeform 974"/>
                <p:cNvSpPr>
                  <a:spLocks noChangeAspect="1"/>
                </p:cNvSpPr>
                <p:nvPr/>
              </p:nvSpPr>
              <p:spPr bwMode="auto">
                <a:xfrm>
                  <a:off x="3802" y="1878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2 w 5"/>
                    <a:gd name="T5" fmla="*/ 0 h 1"/>
                    <a:gd name="T6" fmla="*/ 2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8" name="Freeform 975"/>
                <p:cNvSpPr>
                  <a:spLocks noChangeAspect="1"/>
                </p:cNvSpPr>
                <p:nvPr/>
              </p:nvSpPr>
              <p:spPr bwMode="auto">
                <a:xfrm>
                  <a:off x="3806" y="187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399" name="Freeform 976"/>
                <p:cNvSpPr>
                  <a:spLocks noChangeAspect="1"/>
                </p:cNvSpPr>
                <p:nvPr/>
              </p:nvSpPr>
              <p:spPr bwMode="auto">
                <a:xfrm>
                  <a:off x="3808" y="1874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0" name="Freeform 977"/>
                <p:cNvSpPr>
                  <a:spLocks noChangeAspect="1"/>
                </p:cNvSpPr>
                <p:nvPr/>
              </p:nvSpPr>
              <p:spPr bwMode="auto">
                <a:xfrm>
                  <a:off x="3814" y="187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1" name="Freeform 978"/>
                <p:cNvSpPr>
                  <a:spLocks noChangeAspect="1"/>
                </p:cNvSpPr>
                <p:nvPr/>
              </p:nvSpPr>
              <p:spPr bwMode="auto">
                <a:xfrm>
                  <a:off x="3816" y="1869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2" name="Freeform 979"/>
                <p:cNvSpPr>
                  <a:spLocks noChangeAspect="1"/>
                </p:cNvSpPr>
                <p:nvPr/>
              </p:nvSpPr>
              <p:spPr bwMode="auto">
                <a:xfrm>
                  <a:off x="3822" y="18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3" name="Freeform 980"/>
                <p:cNvSpPr>
                  <a:spLocks noChangeAspect="1"/>
                </p:cNvSpPr>
                <p:nvPr/>
              </p:nvSpPr>
              <p:spPr bwMode="auto">
                <a:xfrm>
                  <a:off x="3824" y="186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4" name="Freeform 981"/>
                <p:cNvSpPr>
                  <a:spLocks noChangeAspect="1"/>
                </p:cNvSpPr>
                <p:nvPr/>
              </p:nvSpPr>
              <p:spPr bwMode="auto">
                <a:xfrm>
                  <a:off x="3826" y="186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5" name="Freeform 982"/>
                <p:cNvSpPr>
                  <a:spLocks noChangeAspect="1"/>
                </p:cNvSpPr>
                <p:nvPr/>
              </p:nvSpPr>
              <p:spPr bwMode="auto">
                <a:xfrm>
                  <a:off x="3831" y="1863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6" name="Freeform 983"/>
                <p:cNvSpPr>
                  <a:spLocks noChangeAspect="1"/>
                </p:cNvSpPr>
                <p:nvPr/>
              </p:nvSpPr>
              <p:spPr bwMode="auto">
                <a:xfrm>
                  <a:off x="3832" y="1861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7" name="Freeform 984"/>
                <p:cNvSpPr>
                  <a:spLocks noChangeAspect="1"/>
                </p:cNvSpPr>
                <p:nvPr/>
              </p:nvSpPr>
              <p:spPr bwMode="auto">
                <a:xfrm>
                  <a:off x="3834" y="186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8" name="Freeform 985"/>
                <p:cNvSpPr>
                  <a:spLocks noChangeAspect="1"/>
                </p:cNvSpPr>
                <p:nvPr/>
              </p:nvSpPr>
              <p:spPr bwMode="auto">
                <a:xfrm>
                  <a:off x="3838" y="186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09" name="Freeform 986"/>
                <p:cNvSpPr>
                  <a:spLocks noChangeAspect="1"/>
                </p:cNvSpPr>
                <p:nvPr/>
              </p:nvSpPr>
              <p:spPr bwMode="auto">
                <a:xfrm>
                  <a:off x="3838" y="1858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0" name="Freeform 987"/>
                <p:cNvSpPr>
                  <a:spLocks noChangeAspect="1"/>
                </p:cNvSpPr>
                <p:nvPr/>
              </p:nvSpPr>
              <p:spPr bwMode="auto">
                <a:xfrm>
                  <a:off x="3844" y="185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1" name="Freeform 988"/>
                <p:cNvSpPr>
                  <a:spLocks noChangeAspect="1"/>
                </p:cNvSpPr>
                <p:nvPr/>
              </p:nvSpPr>
              <p:spPr bwMode="auto">
                <a:xfrm>
                  <a:off x="3846" y="1854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2" name="Freeform 989"/>
                <p:cNvSpPr>
                  <a:spLocks noChangeAspect="1"/>
                </p:cNvSpPr>
                <p:nvPr/>
              </p:nvSpPr>
              <p:spPr bwMode="auto">
                <a:xfrm>
                  <a:off x="3850" y="185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3" name="Freeform 990"/>
                <p:cNvSpPr>
                  <a:spLocks noChangeAspect="1"/>
                </p:cNvSpPr>
                <p:nvPr/>
              </p:nvSpPr>
              <p:spPr bwMode="auto">
                <a:xfrm>
                  <a:off x="3854" y="1850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3 w 7"/>
                    <a:gd name="T5" fmla="*/ 0 h 1"/>
                    <a:gd name="T6" fmla="*/ 3 w 7"/>
                    <a:gd name="T7" fmla="*/ 0 h 1"/>
                    <a:gd name="T8" fmla="*/ 5 w 7"/>
                    <a:gd name="T9" fmla="*/ 0 h 1"/>
                    <a:gd name="T10" fmla="*/ 5 w 7"/>
                    <a:gd name="T11" fmla="*/ 0 h 1"/>
                    <a:gd name="T12" fmla="*/ 7 w 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"/>
                    <a:gd name="T23" fmla="*/ 7 w 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4" name="Freeform 991"/>
                <p:cNvSpPr>
                  <a:spLocks noChangeAspect="1"/>
                </p:cNvSpPr>
                <p:nvPr/>
              </p:nvSpPr>
              <p:spPr bwMode="auto">
                <a:xfrm>
                  <a:off x="3858" y="1848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5" name="Freeform 992"/>
                <p:cNvSpPr>
                  <a:spLocks noChangeAspect="1"/>
                </p:cNvSpPr>
                <p:nvPr/>
              </p:nvSpPr>
              <p:spPr bwMode="auto">
                <a:xfrm>
                  <a:off x="3862" y="1845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6" name="Freeform 993"/>
                <p:cNvSpPr>
                  <a:spLocks noChangeAspect="1"/>
                </p:cNvSpPr>
                <p:nvPr/>
              </p:nvSpPr>
              <p:spPr bwMode="auto">
                <a:xfrm>
                  <a:off x="3868" y="184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7" name="Freeform 994"/>
                <p:cNvSpPr>
                  <a:spLocks noChangeAspect="1"/>
                </p:cNvSpPr>
                <p:nvPr/>
              </p:nvSpPr>
              <p:spPr bwMode="auto">
                <a:xfrm>
                  <a:off x="3870" y="1841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8" name="Freeform 995"/>
                <p:cNvSpPr>
                  <a:spLocks noChangeAspect="1"/>
                </p:cNvSpPr>
                <p:nvPr/>
              </p:nvSpPr>
              <p:spPr bwMode="auto">
                <a:xfrm>
                  <a:off x="3876" y="1839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2 w 7"/>
                    <a:gd name="T5" fmla="*/ 0 h 1"/>
                    <a:gd name="T6" fmla="*/ 2 w 7"/>
                    <a:gd name="T7" fmla="*/ 0 h 1"/>
                    <a:gd name="T8" fmla="*/ 5 w 7"/>
                    <a:gd name="T9" fmla="*/ 0 h 1"/>
                    <a:gd name="T10" fmla="*/ 5 w 7"/>
                    <a:gd name="T11" fmla="*/ 0 h 1"/>
                    <a:gd name="T12" fmla="*/ 7 w 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"/>
                    <a:gd name="T23" fmla="*/ 7 w 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19" name="Freeform 996"/>
                <p:cNvSpPr>
                  <a:spLocks noChangeAspect="1"/>
                </p:cNvSpPr>
                <p:nvPr/>
              </p:nvSpPr>
              <p:spPr bwMode="auto">
                <a:xfrm>
                  <a:off x="3880" y="1837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0" name="Freeform 997"/>
                <p:cNvSpPr>
                  <a:spLocks noChangeAspect="1"/>
                </p:cNvSpPr>
                <p:nvPr/>
              </p:nvSpPr>
              <p:spPr bwMode="auto">
                <a:xfrm>
                  <a:off x="3884" y="1836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1" name="Freeform 998"/>
                <p:cNvSpPr>
                  <a:spLocks noChangeAspect="1"/>
                </p:cNvSpPr>
                <p:nvPr/>
              </p:nvSpPr>
              <p:spPr bwMode="auto">
                <a:xfrm>
                  <a:off x="3888" y="1834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2" name="Freeform 999"/>
                <p:cNvSpPr>
                  <a:spLocks noChangeAspect="1"/>
                </p:cNvSpPr>
                <p:nvPr/>
              </p:nvSpPr>
              <p:spPr bwMode="auto">
                <a:xfrm>
                  <a:off x="3894" y="183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3" name="Freeform 1000"/>
                <p:cNvSpPr>
                  <a:spLocks noChangeAspect="1"/>
                </p:cNvSpPr>
                <p:nvPr/>
              </p:nvSpPr>
              <p:spPr bwMode="auto">
                <a:xfrm>
                  <a:off x="3898" y="1830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2 w 7"/>
                    <a:gd name="T5" fmla="*/ 0 h 1"/>
                    <a:gd name="T6" fmla="*/ 2 w 7"/>
                    <a:gd name="T7" fmla="*/ 0 h 1"/>
                    <a:gd name="T8" fmla="*/ 4 w 7"/>
                    <a:gd name="T9" fmla="*/ 0 h 1"/>
                    <a:gd name="T10" fmla="*/ 4 w 7"/>
                    <a:gd name="T11" fmla="*/ 0 h 1"/>
                    <a:gd name="T12" fmla="*/ 7 w 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"/>
                    <a:gd name="T23" fmla="*/ 7 w 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4" name="Freeform 1001"/>
                <p:cNvSpPr>
                  <a:spLocks noChangeAspect="1"/>
                </p:cNvSpPr>
                <p:nvPr/>
              </p:nvSpPr>
              <p:spPr bwMode="auto">
                <a:xfrm>
                  <a:off x="3904" y="1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5" name="Freeform 1002"/>
                <p:cNvSpPr>
                  <a:spLocks noChangeAspect="1"/>
                </p:cNvSpPr>
                <p:nvPr/>
              </p:nvSpPr>
              <p:spPr bwMode="auto">
                <a:xfrm>
                  <a:off x="3906" y="182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6" name="Freeform 1003"/>
                <p:cNvSpPr>
                  <a:spLocks noChangeAspect="1"/>
                </p:cNvSpPr>
                <p:nvPr/>
              </p:nvSpPr>
              <p:spPr bwMode="auto">
                <a:xfrm>
                  <a:off x="3912" y="1824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7" name="Freeform 1004"/>
                <p:cNvSpPr>
                  <a:spLocks noChangeAspect="1"/>
                </p:cNvSpPr>
                <p:nvPr/>
              </p:nvSpPr>
              <p:spPr bwMode="auto">
                <a:xfrm>
                  <a:off x="3918" y="1821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8" name="Freeform 1005"/>
                <p:cNvSpPr>
                  <a:spLocks noChangeAspect="1"/>
                </p:cNvSpPr>
                <p:nvPr/>
              </p:nvSpPr>
              <p:spPr bwMode="auto">
                <a:xfrm>
                  <a:off x="3924" y="1819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2 w 5"/>
                    <a:gd name="T5" fmla="*/ 0 h 1"/>
                    <a:gd name="T6" fmla="*/ 2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29" name="Freeform 1006"/>
                <p:cNvSpPr>
                  <a:spLocks noChangeAspect="1"/>
                </p:cNvSpPr>
                <p:nvPr/>
              </p:nvSpPr>
              <p:spPr bwMode="auto">
                <a:xfrm>
                  <a:off x="3928" y="18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0" name="Freeform 1007"/>
                <p:cNvSpPr>
                  <a:spLocks noChangeAspect="1"/>
                </p:cNvSpPr>
                <p:nvPr/>
              </p:nvSpPr>
              <p:spPr bwMode="auto">
                <a:xfrm>
                  <a:off x="3934" y="1815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1" name="Freeform 1008"/>
                <p:cNvSpPr>
                  <a:spLocks noChangeAspect="1"/>
                </p:cNvSpPr>
                <p:nvPr/>
              </p:nvSpPr>
              <p:spPr bwMode="auto">
                <a:xfrm>
                  <a:off x="3940" y="1813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2" name="Freeform 1009"/>
                <p:cNvSpPr>
                  <a:spLocks noChangeAspect="1"/>
                </p:cNvSpPr>
                <p:nvPr/>
              </p:nvSpPr>
              <p:spPr bwMode="auto">
                <a:xfrm>
                  <a:off x="3946" y="181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3" name="Freeform 1010"/>
                <p:cNvSpPr>
                  <a:spLocks noChangeAspect="1"/>
                </p:cNvSpPr>
                <p:nvPr/>
              </p:nvSpPr>
              <p:spPr bwMode="auto">
                <a:xfrm>
                  <a:off x="3950" y="1810"/>
                  <a:ext cx="6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3 w 7"/>
                    <a:gd name="T5" fmla="*/ 0 h 1"/>
                    <a:gd name="T6" fmla="*/ 3 w 7"/>
                    <a:gd name="T7" fmla="*/ 0 h 1"/>
                    <a:gd name="T8" fmla="*/ 5 w 7"/>
                    <a:gd name="T9" fmla="*/ 0 h 1"/>
                    <a:gd name="T10" fmla="*/ 5 w 7"/>
                    <a:gd name="T11" fmla="*/ 0 h 1"/>
                    <a:gd name="T12" fmla="*/ 7 w 7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1"/>
                    <a:gd name="T23" fmla="*/ 7 w 7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4" name="Freeform 1011"/>
                <p:cNvSpPr>
                  <a:spLocks noChangeAspect="1"/>
                </p:cNvSpPr>
                <p:nvPr/>
              </p:nvSpPr>
              <p:spPr bwMode="auto">
                <a:xfrm>
                  <a:off x="3958" y="1808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5" name="Freeform 1012"/>
                <p:cNvSpPr>
                  <a:spLocks noChangeAspect="1"/>
                </p:cNvSpPr>
                <p:nvPr/>
              </p:nvSpPr>
              <p:spPr bwMode="auto">
                <a:xfrm>
                  <a:off x="3964" y="1806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2 w 6"/>
                    <a:gd name="T5" fmla="*/ 0 h 1"/>
                    <a:gd name="T6" fmla="*/ 2 w 6"/>
                    <a:gd name="T7" fmla="*/ 0 h 1"/>
                    <a:gd name="T8" fmla="*/ 4 w 6"/>
                    <a:gd name="T9" fmla="*/ 0 h 1"/>
                    <a:gd name="T10" fmla="*/ 4 w 6"/>
                    <a:gd name="T11" fmla="*/ 0 h 1"/>
                    <a:gd name="T12" fmla="*/ 6 w 6"/>
                    <a:gd name="T13" fmla="*/ 0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"/>
                    <a:gd name="T23" fmla="*/ 6 w 6"/>
                    <a:gd name="T24" fmla="*/ 1 h 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6" name="Freeform 1013"/>
                <p:cNvSpPr>
                  <a:spLocks noChangeAspect="1"/>
                </p:cNvSpPr>
                <p:nvPr/>
              </p:nvSpPr>
              <p:spPr bwMode="auto">
                <a:xfrm>
                  <a:off x="3970" y="180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7" name="Freeform 1014"/>
                <p:cNvSpPr>
                  <a:spLocks noChangeAspect="1"/>
                </p:cNvSpPr>
                <p:nvPr/>
              </p:nvSpPr>
              <p:spPr bwMode="auto">
                <a:xfrm>
                  <a:off x="3974" y="1804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8" name="Freeform 1015"/>
                <p:cNvSpPr>
                  <a:spLocks noChangeAspect="1"/>
                </p:cNvSpPr>
                <p:nvPr/>
              </p:nvSpPr>
              <p:spPr bwMode="auto">
                <a:xfrm>
                  <a:off x="3976" y="1802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39" name="Freeform 1016"/>
                <p:cNvSpPr>
                  <a:spLocks noChangeAspect="1"/>
                </p:cNvSpPr>
                <p:nvPr/>
              </p:nvSpPr>
              <p:spPr bwMode="auto">
                <a:xfrm>
                  <a:off x="3982" y="18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440" name="Freeform 1017"/>
                <p:cNvSpPr>
                  <a:spLocks noChangeAspect="1"/>
                </p:cNvSpPr>
                <p:nvPr/>
              </p:nvSpPr>
              <p:spPr bwMode="auto">
                <a:xfrm>
                  <a:off x="3984" y="1800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9" name="Group 1018"/>
              <p:cNvGrpSpPr>
                <a:grpSpLocks noChangeAspect="1"/>
              </p:cNvGrpSpPr>
              <p:nvPr/>
            </p:nvGrpSpPr>
            <p:grpSpPr bwMode="auto">
              <a:xfrm>
                <a:off x="3990" y="1789"/>
                <a:ext cx="410" cy="1299"/>
                <a:chOff x="3990" y="1789"/>
                <a:chExt cx="410" cy="1299"/>
              </a:xfrm>
            </p:grpSpPr>
            <p:sp>
              <p:nvSpPr>
                <p:cNvPr id="26041" name="Freeform 1019"/>
                <p:cNvSpPr>
                  <a:spLocks noChangeAspect="1"/>
                </p:cNvSpPr>
                <p:nvPr/>
              </p:nvSpPr>
              <p:spPr bwMode="auto">
                <a:xfrm>
                  <a:off x="3990" y="180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2" name="Freeform 1020"/>
                <p:cNvSpPr>
                  <a:spLocks noChangeAspect="1"/>
                </p:cNvSpPr>
                <p:nvPr/>
              </p:nvSpPr>
              <p:spPr bwMode="auto">
                <a:xfrm>
                  <a:off x="3992" y="17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3" name="Freeform 1021"/>
                <p:cNvSpPr>
                  <a:spLocks noChangeAspect="1"/>
                </p:cNvSpPr>
                <p:nvPr/>
              </p:nvSpPr>
              <p:spPr bwMode="auto">
                <a:xfrm>
                  <a:off x="3996" y="1797"/>
                  <a:ext cx="4" cy="1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2 w 5"/>
                    <a:gd name="T5" fmla="*/ 0 h 1"/>
                    <a:gd name="T6" fmla="*/ 2 w 5"/>
                    <a:gd name="T7" fmla="*/ 0 h 1"/>
                    <a:gd name="T8" fmla="*/ 5 w 5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"/>
                    <a:gd name="T17" fmla="*/ 5 w 5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4" name="Freeform 1022"/>
                <p:cNvSpPr>
                  <a:spLocks noChangeAspect="1"/>
                </p:cNvSpPr>
                <p:nvPr/>
              </p:nvSpPr>
              <p:spPr bwMode="auto">
                <a:xfrm>
                  <a:off x="4002" y="17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5" name="Freeform 1023"/>
                <p:cNvSpPr>
                  <a:spLocks noChangeAspect="1"/>
                </p:cNvSpPr>
                <p:nvPr/>
              </p:nvSpPr>
              <p:spPr bwMode="auto">
                <a:xfrm>
                  <a:off x="4006" y="179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2 w 4"/>
                    <a:gd name="T5" fmla="*/ 0 h 1"/>
                    <a:gd name="T6" fmla="*/ 2 w 4"/>
                    <a:gd name="T7" fmla="*/ 0 h 1"/>
                    <a:gd name="T8" fmla="*/ 4 w 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"/>
                    <a:gd name="T17" fmla="*/ 4 w 4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6" name="Freeform 1024"/>
                <p:cNvSpPr>
                  <a:spLocks noChangeAspect="1"/>
                </p:cNvSpPr>
                <p:nvPr/>
              </p:nvSpPr>
              <p:spPr bwMode="auto">
                <a:xfrm>
                  <a:off x="4012" y="17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7" name="Freeform 1025"/>
                <p:cNvSpPr>
                  <a:spLocks noChangeAspect="1"/>
                </p:cNvSpPr>
                <p:nvPr/>
              </p:nvSpPr>
              <p:spPr bwMode="auto">
                <a:xfrm>
                  <a:off x="4016" y="17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8" name="Freeform 1026"/>
                <p:cNvSpPr>
                  <a:spLocks noChangeAspect="1"/>
                </p:cNvSpPr>
                <p:nvPr/>
              </p:nvSpPr>
              <p:spPr bwMode="auto">
                <a:xfrm>
                  <a:off x="4020" y="17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9" name="Freeform 1027"/>
                <p:cNvSpPr>
                  <a:spLocks noChangeAspect="1"/>
                </p:cNvSpPr>
                <p:nvPr/>
              </p:nvSpPr>
              <p:spPr bwMode="auto">
                <a:xfrm>
                  <a:off x="4026" y="179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0" name="Freeform 1028"/>
                <p:cNvSpPr>
                  <a:spLocks noChangeAspect="1"/>
                </p:cNvSpPr>
                <p:nvPr/>
              </p:nvSpPr>
              <p:spPr bwMode="auto">
                <a:xfrm>
                  <a:off x="4030" y="179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1" name="Freeform 1029"/>
                <p:cNvSpPr>
                  <a:spLocks noChangeAspect="1"/>
                </p:cNvSpPr>
                <p:nvPr/>
              </p:nvSpPr>
              <p:spPr bwMode="auto">
                <a:xfrm>
                  <a:off x="4036" y="179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2" name="Freeform 1030"/>
                <p:cNvSpPr>
                  <a:spLocks noChangeAspect="1"/>
                </p:cNvSpPr>
                <p:nvPr/>
              </p:nvSpPr>
              <p:spPr bwMode="auto">
                <a:xfrm>
                  <a:off x="4042" y="178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3" name="Freeform 1031"/>
                <p:cNvSpPr>
                  <a:spLocks noChangeAspect="1"/>
                </p:cNvSpPr>
                <p:nvPr/>
              </p:nvSpPr>
              <p:spPr bwMode="auto">
                <a:xfrm>
                  <a:off x="4052" y="178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4" name="Freeform 1032"/>
                <p:cNvSpPr>
                  <a:spLocks noChangeAspect="1"/>
                </p:cNvSpPr>
                <p:nvPr/>
              </p:nvSpPr>
              <p:spPr bwMode="auto">
                <a:xfrm>
                  <a:off x="4064" y="178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5" name="Freeform 1033"/>
                <p:cNvSpPr>
                  <a:spLocks noChangeAspect="1"/>
                </p:cNvSpPr>
                <p:nvPr/>
              </p:nvSpPr>
              <p:spPr bwMode="auto">
                <a:xfrm>
                  <a:off x="4106" y="178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6" name="Freeform 1034"/>
                <p:cNvSpPr>
                  <a:spLocks noChangeAspect="1"/>
                </p:cNvSpPr>
                <p:nvPr/>
              </p:nvSpPr>
              <p:spPr bwMode="auto">
                <a:xfrm>
                  <a:off x="4226" y="308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7" name="Freeform 1035"/>
                <p:cNvSpPr>
                  <a:spLocks noChangeAspect="1"/>
                </p:cNvSpPr>
                <p:nvPr/>
              </p:nvSpPr>
              <p:spPr bwMode="auto">
                <a:xfrm>
                  <a:off x="4232" y="305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8" name="Freeform 1036"/>
                <p:cNvSpPr>
                  <a:spLocks noChangeAspect="1"/>
                </p:cNvSpPr>
                <p:nvPr/>
              </p:nvSpPr>
              <p:spPr bwMode="auto">
                <a:xfrm>
                  <a:off x="4236" y="30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59" name="Freeform 1037"/>
                <p:cNvSpPr>
                  <a:spLocks noChangeAspect="1"/>
                </p:cNvSpPr>
                <p:nvPr/>
              </p:nvSpPr>
              <p:spPr bwMode="auto">
                <a:xfrm>
                  <a:off x="4240" y="30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0" name="Freeform 1038"/>
                <p:cNvSpPr>
                  <a:spLocks noChangeAspect="1"/>
                </p:cNvSpPr>
                <p:nvPr/>
              </p:nvSpPr>
              <p:spPr bwMode="auto">
                <a:xfrm>
                  <a:off x="4246" y="297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1" name="Freeform 1039"/>
                <p:cNvSpPr>
                  <a:spLocks noChangeAspect="1"/>
                </p:cNvSpPr>
                <p:nvPr/>
              </p:nvSpPr>
              <p:spPr bwMode="auto">
                <a:xfrm>
                  <a:off x="4250" y="295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2" name="Freeform 1040"/>
                <p:cNvSpPr>
                  <a:spLocks noChangeAspect="1"/>
                </p:cNvSpPr>
                <p:nvPr/>
              </p:nvSpPr>
              <p:spPr bwMode="auto">
                <a:xfrm>
                  <a:off x="4254" y="293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3" name="Freeform 1041"/>
                <p:cNvSpPr>
                  <a:spLocks noChangeAspect="1"/>
                </p:cNvSpPr>
                <p:nvPr/>
              </p:nvSpPr>
              <p:spPr bwMode="auto">
                <a:xfrm>
                  <a:off x="4256" y="291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4" name="Freeform 1042"/>
                <p:cNvSpPr>
                  <a:spLocks noChangeAspect="1"/>
                </p:cNvSpPr>
                <p:nvPr/>
              </p:nvSpPr>
              <p:spPr bwMode="auto">
                <a:xfrm>
                  <a:off x="4260" y="28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5" name="Freeform 1043"/>
                <p:cNvSpPr>
                  <a:spLocks noChangeAspect="1"/>
                </p:cNvSpPr>
                <p:nvPr/>
              </p:nvSpPr>
              <p:spPr bwMode="auto">
                <a:xfrm>
                  <a:off x="4264" y="287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6" name="Freeform 1044"/>
                <p:cNvSpPr>
                  <a:spLocks noChangeAspect="1"/>
                </p:cNvSpPr>
                <p:nvPr/>
              </p:nvSpPr>
              <p:spPr bwMode="auto">
                <a:xfrm>
                  <a:off x="4266" y="2858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7" name="Freeform 1045"/>
                <p:cNvSpPr>
                  <a:spLocks noChangeAspect="1"/>
                </p:cNvSpPr>
                <p:nvPr/>
              </p:nvSpPr>
              <p:spPr bwMode="auto">
                <a:xfrm>
                  <a:off x="4270" y="284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8" name="Freeform 1046"/>
                <p:cNvSpPr>
                  <a:spLocks noChangeAspect="1"/>
                </p:cNvSpPr>
                <p:nvPr/>
              </p:nvSpPr>
              <p:spPr bwMode="auto">
                <a:xfrm>
                  <a:off x="4272" y="282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69" name="Freeform 1047"/>
                <p:cNvSpPr>
                  <a:spLocks noChangeAspect="1"/>
                </p:cNvSpPr>
                <p:nvPr/>
              </p:nvSpPr>
              <p:spPr bwMode="auto">
                <a:xfrm>
                  <a:off x="4276" y="281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0" name="Freeform 1048"/>
                <p:cNvSpPr>
                  <a:spLocks noChangeAspect="1"/>
                </p:cNvSpPr>
                <p:nvPr/>
              </p:nvSpPr>
              <p:spPr bwMode="auto">
                <a:xfrm>
                  <a:off x="4278" y="27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1" name="Freeform 1049"/>
                <p:cNvSpPr>
                  <a:spLocks noChangeAspect="1"/>
                </p:cNvSpPr>
                <p:nvPr/>
              </p:nvSpPr>
              <p:spPr bwMode="auto">
                <a:xfrm>
                  <a:off x="4280" y="278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2" name="Freeform 1050"/>
                <p:cNvSpPr>
                  <a:spLocks noChangeAspect="1"/>
                </p:cNvSpPr>
                <p:nvPr/>
              </p:nvSpPr>
              <p:spPr bwMode="auto">
                <a:xfrm>
                  <a:off x="4284" y="276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3" name="Freeform 1051"/>
                <p:cNvSpPr>
                  <a:spLocks noChangeAspect="1"/>
                </p:cNvSpPr>
                <p:nvPr/>
              </p:nvSpPr>
              <p:spPr bwMode="auto">
                <a:xfrm>
                  <a:off x="4286" y="275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4" name="Freeform 1052"/>
                <p:cNvSpPr>
                  <a:spLocks noChangeAspect="1"/>
                </p:cNvSpPr>
                <p:nvPr/>
              </p:nvSpPr>
              <p:spPr bwMode="auto">
                <a:xfrm>
                  <a:off x="4288" y="274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5" name="Freeform 1053"/>
                <p:cNvSpPr>
                  <a:spLocks noChangeAspect="1"/>
                </p:cNvSpPr>
                <p:nvPr/>
              </p:nvSpPr>
              <p:spPr bwMode="auto">
                <a:xfrm>
                  <a:off x="4290" y="2733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6" name="Freeform 1054"/>
                <p:cNvSpPr>
                  <a:spLocks noChangeAspect="1"/>
                </p:cNvSpPr>
                <p:nvPr/>
              </p:nvSpPr>
              <p:spPr bwMode="auto">
                <a:xfrm>
                  <a:off x="4292" y="272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7" name="Freeform 1055"/>
                <p:cNvSpPr>
                  <a:spLocks noChangeAspect="1"/>
                </p:cNvSpPr>
                <p:nvPr/>
              </p:nvSpPr>
              <p:spPr bwMode="auto">
                <a:xfrm>
                  <a:off x="4294" y="271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8" name="Freeform 1056"/>
                <p:cNvSpPr>
                  <a:spLocks noChangeAspect="1"/>
                </p:cNvSpPr>
                <p:nvPr/>
              </p:nvSpPr>
              <p:spPr bwMode="auto">
                <a:xfrm>
                  <a:off x="4296" y="270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79" name="Freeform 1057"/>
                <p:cNvSpPr>
                  <a:spLocks noChangeAspect="1"/>
                </p:cNvSpPr>
                <p:nvPr/>
              </p:nvSpPr>
              <p:spPr bwMode="auto">
                <a:xfrm>
                  <a:off x="4298" y="269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0" name="Freeform 1058"/>
                <p:cNvSpPr>
                  <a:spLocks noChangeAspect="1"/>
                </p:cNvSpPr>
                <p:nvPr/>
              </p:nvSpPr>
              <p:spPr bwMode="auto">
                <a:xfrm>
                  <a:off x="4300" y="268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1" name="Freeform 1059"/>
                <p:cNvSpPr>
                  <a:spLocks noChangeAspect="1"/>
                </p:cNvSpPr>
                <p:nvPr/>
              </p:nvSpPr>
              <p:spPr bwMode="auto">
                <a:xfrm>
                  <a:off x="4302" y="267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2" name="Freeform 1060"/>
                <p:cNvSpPr>
                  <a:spLocks noChangeAspect="1"/>
                </p:cNvSpPr>
                <p:nvPr/>
              </p:nvSpPr>
              <p:spPr bwMode="auto">
                <a:xfrm>
                  <a:off x="4304" y="266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3" name="Freeform 1061"/>
                <p:cNvSpPr>
                  <a:spLocks noChangeAspect="1"/>
                </p:cNvSpPr>
                <p:nvPr/>
              </p:nvSpPr>
              <p:spPr bwMode="auto">
                <a:xfrm>
                  <a:off x="4306" y="265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4" name="Freeform 1062"/>
                <p:cNvSpPr>
                  <a:spLocks noChangeAspect="1"/>
                </p:cNvSpPr>
                <p:nvPr/>
              </p:nvSpPr>
              <p:spPr bwMode="auto">
                <a:xfrm>
                  <a:off x="4308" y="264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5" name="Freeform 1063"/>
                <p:cNvSpPr>
                  <a:spLocks noChangeAspect="1"/>
                </p:cNvSpPr>
                <p:nvPr/>
              </p:nvSpPr>
              <p:spPr bwMode="auto">
                <a:xfrm>
                  <a:off x="4310" y="263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6" name="Freeform 1064"/>
                <p:cNvSpPr>
                  <a:spLocks noChangeAspect="1"/>
                </p:cNvSpPr>
                <p:nvPr/>
              </p:nvSpPr>
              <p:spPr bwMode="auto">
                <a:xfrm>
                  <a:off x="4312" y="26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7" name="Freeform 1065"/>
                <p:cNvSpPr>
                  <a:spLocks noChangeAspect="1"/>
                </p:cNvSpPr>
                <p:nvPr/>
              </p:nvSpPr>
              <p:spPr bwMode="auto">
                <a:xfrm>
                  <a:off x="4312" y="262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8" name="Freeform 1066"/>
                <p:cNvSpPr>
                  <a:spLocks noChangeAspect="1"/>
                </p:cNvSpPr>
                <p:nvPr/>
              </p:nvSpPr>
              <p:spPr bwMode="auto">
                <a:xfrm>
                  <a:off x="4314" y="2611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89" name="Freeform 1067"/>
                <p:cNvSpPr>
                  <a:spLocks noChangeAspect="1"/>
                </p:cNvSpPr>
                <p:nvPr/>
              </p:nvSpPr>
              <p:spPr bwMode="auto">
                <a:xfrm>
                  <a:off x="4316" y="260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0" name="Freeform 1068"/>
                <p:cNvSpPr>
                  <a:spLocks noChangeAspect="1"/>
                </p:cNvSpPr>
                <p:nvPr/>
              </p:nvSpPr>
              <p:spPr bwMode="auto">
                <a:xfrm>
                  <a:off x="4318" y="25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1" name="Freeform 1069"/>
                <p:cNvSpPr>
                  <a:spLocks noChangeAspect="1"/>
                </p:cNvSpPr>
                <p:nvPr/>
              </p:nvSpPr>
              <p:spPr bwMode="auto">
                <a:xfrm>
                  <a:off x="4320" y="258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2" name="Freeform 1070"/>
                <p:cNvSpPr>
                  <a:spLocks noChangeAspect="1"/>
                </p:cNvSpPr>
                <p:nvPr/>
              </p:nvSpPr>
              <p:spPr bwMode="auto">
                <a:xfrm>
                  <a:off x="4320" y="258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3" name="Freeform 1071"/>
                <p:cNvSpPr>
                  <a:spLocks noChangeAspect="1"/>
                </p:cNvSpPr>
                <p:nvPr/>
              </p:nvSpPr>
              <p:spPr bwMode="auto">
                <a:xfrm>
                  <a:off x="4322" y="257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4" name="Freeform 1072"/>
                <p:cNvSpPr>
                  <a:spLocks noChangeAspect="1"/>
                </p:cNvSpPr>
                <p:nvPr/>
              </p:nvSpPr>
              <p:spPr bwMode="auto">
                <a:xfrm>
                  <a:off x="4322" y="25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5" name="Freeform 1073"/>
                <p:cNvSpPr>
                  <a:spLocks noChangeAspect="1"/>
                </p:cNvSpPr>
                <p:nvPr/>
              </p:nvSpPr>
              <p:spPr bwMode="auto">
                <a:xfrm>
                  <a:off x="4326" y="255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6" name="Freeform 1074"/>
                <p:cNvSpPr>
                  <a:spLocks noChangeAspect="1"/>
                </p:cNvSpPr>
                <p:nvPr/>
              </p:nvSpPr>
              <p:spPr bwMode="auto">
                <a:xfrm>
                  <a:off x="4326" y="255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7" name="Freeform 1075"/>
                <p:cNvSpPr>
                  <a:spLocks noChangeAspect="1"/>
                </p:cNvSpPr>
                <p:nvPr/>
              </p:nvSpPr>
              <p:spPr bwMode="auto">
                <a:xfrm>
                  <a:off x="4328" y="254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8" name="Freeform 1076"/>
                <p:cNvSpPr>
                  <a:spLocks noChangeAspect="1"/>
                </p:cNvSpPr>
                <p:nvPr/>
              </p:nvSpPr>
              <p:spPr bwMode="auto">
                <a:xfrm>
                  <a:off x="4328" y="253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99" name="Freeform 1077"/>
                <p:cNvSpPr>
                  <a:spLocks noChangeAspect="1"/>
                </p:cNvSpPr>
                <p:nvPr/>
              </p:nvSpPr>
              <p:spPr bwMode="auto">
                <a:xfrm>
                  <a:off x="4330" y="253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0" name="Freeform 1078"/>
                <p:cNvSpPr>
                  <a:spLocks noChangeAspect="1"/>
                </p:cNvSpPr>
                <p:nvPr/>
              </p:nvSpPr>
              <p:spPr bwMode="auto">
                <a:xfrm>
                  <a:off x="4330" y="25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1" name="Freeform 1079"/>
                <p:cNvSpPr>
                  <a:spLocks noChangeAspect="1"/>
                </p:cNvSpPr>
                <p:nvPr/>
              </p:nvSpPr>
              <p:spPr bwMode="auto">
                <a:xfrm>
                  <a:off x="4332" y="252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2" name="Freeform 1080"/>
                <p:cNvSpPr>
                  <a:spLocks noChangeAspect="1"/>
                </p:cNvSpPr>
                <p:nvPr/>
              </p:nvSpPr>
              <p:spPr bwMode="auto">
                <a:xfrm>
                  <a:off x="4334" y="25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3" name="Freeform 1081"/>
                <p:cNvSpPr>
                  <a:spLocks noChangeAspect="1"/>
                </p:cNvSpPr>
                <p:nvPr/>
              </p:nvSpPr>
              <p:spPr bwMode="auto">
                <a:xfrm>
                  <a:off x="4334" y="25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4" name="Freeform 1082"/>
                <p:cNvSpPr>
                  <a:spLocks noChangeAspect="1"/>
                </p:cNvSpPr>
                <p:nvPr/>
              </p:nvSpPr>
              <p:spPr bwMode="auto">
                <a:xfrm>
                  <a:off x="4336" y="250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5" name="Freeform 1083"/>
                <p:cNvSpPr>
                  <a:spLocks noChangeAspect="1"/>
                </p:cNvSpPr>
                <p:nvPr/>
              </p:nvSpPr>
              <p:spPr bwMode="auto">
                <a:xfrm>
                  <a:off x="4336" y="24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6" name="Freeform 1084"/>
                <p:cNvSpPr>
                  <a:spLocks noChangeAspect="1"/>
                </p:cNvSpPr>
                <p:nvPr/>
              </p:nvSpPr>
              <p:spPr bwMode="auto">
                <a:xfrm>
                  <a:off x="4338" y="2493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7" name="Freeform 1085"/>
                <p:cNvSpPr>
                  <a:spLocks noChangeAspect="1"/>
                </p:cNvSpPr>
                <p:nvPr/>
              </p:nvSpPr>
              <p:spPr bwMode="auto">
                <a:xfrm>
                  <a:off x="4338" y="2487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8" name="Freeform 1086"/>
                <p:cNvSpPr>
                  <a:spLocks noChangeAspect="1"/>
                </p:cNvSpPr>
                <p:nvPr/>
              </p:nvSpPr>
              <p:spPr bwMode="auto">
                <a:xfrm>
                  <a:off x="4340" y="248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09" name="Freeform 1087"/>
                <p:cNvSpPr>
                  <a:spLocks noChangeAspect="1"/>
                </p:cNvSpPr>
                <p:nvPr/>
              </p:nvSpPr>
              <p:spPr bwMode="auto">
                <a:xfrm>
                  <a:off x="4342" y="247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0" name="Freeform 1088"/>
                <p:cNvSpPr>
                  <a:spLocks noChangeAspect="1"/>
                </p:cNvSpPr>
                <p:nvPr/>
              </p:nvSpPr>
              <p:spPr bwMode="auto">
                <a:xfrm>
                  <a:off x="4342" y="247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1" name="Freeform 1089"/>
                <p:cNvSpPr>
                  <a:spLocks noChangeAspect="1"/>
                </p:cNvSpPr>
                <p:nvPr/>
              </p:nvSpPr>
              <p:spPr bwMode="auto">
                <a:xfrm>
                  <a:off x="4342" y="246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2" name="Freeform 1090"/>
                <p:cNvSpPr>
                  <a:spLocks noChangeAspect="1"/>
                </p:cNvSpPr>
                <p:nvPr/>
              </p:nvSpPr>
              <p:spPr bwMode="auto">
                <a:xfrm>
                  <a:off x="4344" y="246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3" name="Freeform 1091"/>
                <p:cNvSpPr>
                  <a:spLocks noChangeAspect="1"/>
                </p:cNvSpPr>
                <p:nvPr/>
              </p:nvSpPr>
              <p:spPr bwMode="auto">
                <a:xfrm>
                  <a:off x="4344" y="245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4" name="Freeform 1092"/>
                <p:cNvSpPr>
                  <a:spLocks noChangeAspect="1"/>
                </p:cNvSpPr>
                <p:nvPr/>
              </p:nvSpPr>
              <p:spPr bwMode="auto">
                <a:xfrm>
                  <a:off x="4346" y="245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5" name="Freeform 1093"/>
                <p:cNvSpPr>
                  <a:spLocks noChangeAspect="1"/>
                </p:cNvSpPr>
                <p:nvPr/>
              </p:nvSpPr>
              <p:spPr bwMode="auto">
                <a:xfrm>
                  <a:off x="4346" y="244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6" name="Freeform 1094"/>
                <p:cNvSpPr>
                  <a:spLocks noChangeAspect="1"/>
                </p:cNvSpPr>
                <p:nvPr/>
              </p:nvSpPr>
              <p:spPr bwMode="auto">
                <a:xfrm>
                  <a:off x="4348" y="244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7" name="Freeform 1095"/>
                <p:cNvSpPr>
                  <a:spLocks noChangeAspect="1"/>
                </p:cNvSpPr>
                <p:nvPr/>
              </p:nvSpPr>
              <p:spPr bwMode="auto">
                <a:xfrm>
                  <a:off x="4348" y="243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8" name="Freeform 1096"/>
                <p:cNvSpPr>
                  <a:spLocks noChangeAspect="1"/>
                </p:cNvSpPr>
                <p:nvPr/>
              </p:nvSpPr>
              <p:spPr bwMode="auto">
                <a:xfrm>
                  <a:off x="4350" y="243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19" name="Freeform 1097"/>
                <p:cNvSpPr>
                  <a:spLocks noChangeAspect="1"/>
                </p:cNvSpPr>
                <p:nvPr/>
              </p:nvSpPr>
              <p:spPr bwMode="auto">
                <a:xfrm>
                  <a:off x="4350" y="24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0" name="Freeform 1098"/>
                <p:cNvSpPr>
                  <a:spLocks noChangeAspect="1"/>
                </p:cNvSpPr>
                <p:nvPr/>
              </p:nvSpPr>
              <p:spPr bwMode="auto">
                <a:xfrm>
                  <a:off x="4352" y="242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1" name="Freeform 1099"/>
                <p:cNvSpPr>
                  <a:spLocks noChangeAspect="1"/>
                </p:cNvSpPr>
                <p:nvPr/>
              </p:nvSpPr>
              <p:spPr bwMode="auto">
                <a:xfrm>
                  <a:off x="4352" y="241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2" name="Freeform 1100"/>
                <p:cNvSpPr>
                  <a:spLocks noChangeAspect="1"/>
                </p:cNvSpPr>
                <p:nvPr/>
              </p:nvSpPr>
              <p:spPr bwMode="auto">
                <a:xfrm>
                  <a:off x="4352" y="241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3" name="Freeform 1101"/>
                <p:cNvSpPr>
                  <a:spLocks noChangeAspect="1"/>
                </p:cNvSpPr>
                <p:nvPr/>
              </p:nvSpPr>
              <p:spPr bwMode="auto">
                <a:xfrm>
                  <a:off x="4354" y="24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4" name="Freeform 1102"/>
                <p:cNvSpPr>
                  <a:spLocks noChangeAspect="1"/>
                </p:cNvSpPr>
                <p:nvPr/>
              </p:nvSpPr>
              <p:spPr bwMode="auto">
                <a:xfrm>
                  <a:off x="4354" y="240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5" name="Freeform 1103"/>
                <p:cNvSpPr>
                  <a:spLocks noChangeAspect="1"/>
                </p:cNvSpPr>
                <p:nvPr/>
              </p:nvSpPr>
              <p:spPr bwMode="auto">
                <a:xfrm>
                  <a:off x="4356" y="24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6" name="Freeform 1104"/>
                <p:cNvSpPr>
                  <a:spLocks noChangeAspect="1"/>
                </p:cNvSpPr>
                <p:nvPr/>
              </p:nvSpPr>
              <p:spPr bwMode="auto">
                <a:xfrm>
                  <a:off x="4356" y="23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7" name="Freeform 1105"/>
                <p:cNvSpPr>
                  <a:spLocks noChangeAspect="1"/>
                </p:cNvSpPr>
                <p:nvPr/>
              </p:nvSpPr>
              <p:spPr bwMode="auto">
                <a:xfrm>
                  <a:off x="4356" y="239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8" name="Freeform 1106"/>
                <p:cNvSpPr>
                  <a:spLocks noChangeAspect="1"/>
                </p:cNvSpPr>
                <p:nvPr/>
              </p:nvSpPr>
              <p:spPr bwMode="auto">
                <a:xfrm>
                  <a:off x="4358" y="238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29" name="Freeform 1107"/>
                <p:cNvSpPr>
                  <a:spLocks noChangeAspect="1"/>
                </p:cNvSpPr>
                <p:nvPr/>
              </p:nvSpPr>
              <p:spPr bwMode="auto">
                <a:xfrm>
                  <a:off x="4358" y="238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0" name="Freeform 1108"/>
                <p:cNvSpPr>
                  <a:spLocks noChangeAspect="1"/>
                </p:cNvSpPr>
                <p:nvPr/>
              </p:nvSpPr>
              <p:spPr bwMode="auto">
                <a:xfrm>
                  <a:off x="4358" y="238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1" name="Freeform 1109"/>
                <p:cNvSpPr>
                  <a:spLocks noChangeAspect="1"/>
                </p:cNvSpPr>
                <p:nvPr/>
              </p:nvSpPr>
              <p:spPr bwMode="auto">
                <a:xfrm>
                  <a:off x="4360" y="237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2" name="Freeform 1110"/>
                <p:cNvSpPr>
                  <a:spLocks noChangeAspect="1"/>
                </p:cNvSpPr>
                <p:nvPr/>
              </p:nvSpPr>
              <p:spPr bwMode="auto">
                <a:xfrm>
                  <a:off x="4360" y="237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3" name="Freeform 1111"/>
                <p:cNvSpPr>
                  <a:spLocks noChangeAspect="1"/>
                </p:cNvSpPr>
                <p:nvPr/>
              </p:nvSpPr>
              <p:spPr bwMode="auto">
                <a:xfrm>
                  <a:off x="4362" y="2369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4" name="Freeform 1112"/>
                <p:cNvSpPr>
                  <a:spLocks noChangeAspect="1"/>
                </p:cNvSpPr>
                <p:nvPr/>
              </p:nvSpPr>
              <p:spPr bwMode="auto">
                <a:xfrm>
                  <a:off x="4362" y="2365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5" name="Freeform 1113"/>
                <p:cNvSpPr>
                  <a:spLocks noChangeAspect="1"/>
                </p:cNvSpPr>
                <p:nvPr/>
              </p:nvSpPr>
              <p:spPr bwMode="auto">
                <a:xfrm>
                  <a:off x="4362" y="2362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6" name="Freeform 1114"/>
                <p:cNvSpPr>
                  <a:spLocks noChangeAspect="1"/>
                </p:cNvSpPr>
                <p:nvPr/>
              </p:nvSpPr>
              <p:spPr bwMode="auto">
                <a:xfrm>
                  <a:off x="4362" y="2358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7" name="Freeform 1115"/>
                <p:cNvSpPr>
                  <a:spLocks noChangeAspect="1"/>
                </p:cNvSpPr>
                <p:nvPr/>
              </p:nvSpPr>
              <p:spPr bwMode="auto">
                <a:xfrm>
                  <a:off x="4364" y="235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8" name="Freeform 1116"/>
                <p:cNvSpPr>
                  <a:spLocks noChangeAspect="1"/>
                </p:cNvSpPr>
                <p:nvPr/>
              </p:nvSpPr>
              <p:spPr bwMode="auto">
                <a:xfrm>
                  <a:off x="4364" y="234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39" name="Freeform 1117"/>
                <p:cNvSpPr>
                  <a:spLocks noChangeAspect="1"/>
                </p:cNvSpPr>
                <p:nvPr/>
              </p:nvSpPr>
              <p:spPr bwMode="auto">
                <a:xfrm>
                  <a:off x="4366" y="234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0" name="Freeform 1118"/>
                <p:cNvSpPr>
                  <a:spLocks noChangeAspect="1"/>
                </p:cNvSpPr>
                <p:nvPr/>
              </p:nvSpPr>
              <p:spPr bwMode="auto">
                <a:xfrm>
                  <a:off x="4366" y="234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1" name="Freeform 1119"/>
                <p:cNvSpPr>
                  <a:spLocks noChangeAspect="1"/>
                </p:cNvSpPr>
                <p:nvPr/>
              </p:nvSpPr>
              <p:spPr bwMode="auto">
                <a:xfrm>
                  <a:off x="4366" y="233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2" name="Freeform 1120"/>
                <p:cNvSpPr>
                  <a:spLocks noChangeAspect="1"/>
                </p:cNvSpPr>
                <p:nvPr/>
              </p:nvSpPr>
              <p:spPr bwMode="auto">
                <a:xfrm>
                  <a:off x="4366" y="233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3" name="Freeform 1121"/>
                <p:cNvSpPr>
                  <a:spLocks noChangeAspect="1"/>
                </p:cNvSpPr>
                <p:nvPr/>
              </p:nvSpPr>
              <p:spPr bwMode="auto">
                <a:xfrm>
                  <a:off x="4368" y="233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4" name="Freeform 1122"/>
                <p:cNvSpPr>
                  <a:spLocks noChangeAspect="1"/>
                </p:cNvSpPr>
                <p:nvPr/>
              </p:nvSpPr>
              <p:spPr bwMode="auto">
                <a:xfrm>
                  <a:off x="4368" y="23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5" name="Freeform 1123"/>
                <p:cNvSpPr>
                  <a:spLocks noChangeAspect="1"/>
                </p:cNvSpPr>
                <p:nvPr/>
              </p:nvSpPr>
              <p:spPr bwMode="auto">
                <a:xfrm>
                  <a:off x="4368" y="232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6" name="Freeform 1124"/>
                <p:cNvSpPr>
                  <a:spLocks noChangeAspect="1"/>
                </p:cNvSpPr>
                <p:nvPr/>
              </p:nvSpPr>
              <p:spPr bwMode="auto">
                <a:xfrm>
                  <a:off x="4370" y="232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7" name="Freeform 1125"/>
                <p:cNvSpPr>
                  <a:spLocks noChangeAspect="1"/>
                </p:cNvSpPr>
                <p:nvPr/>
              </p:nvSpPr>
              <p:spPr bwMode="auto">
                <a:xfrm>
                  <a:off x="4370" y="231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8" name="Freeform 1126"/>
                <p:cNvSpPr>
                  <a:spLocks noChangeAspect="1"/>
                </p:cNvSpPr>
                <p:nvPr/>
              </p:nvSpPr>
              <p:spPr bwMode="auto">
                <a:xfrm>
                  <a:off x="4370" y="23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49" name="Freeform 1127"/>
                <p:cNvSpPr>
                  <a:spLocks noChangeAspect="1"/>
                </p:cNvSpPr>
                <p:nvPr/>
              </p:nvSpPr>
              <p:spPr bwMode="auto">
                <a:xfrm>
                  <a:off x="4370" y="231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0" name="Freeform 1128"/>
                <p:cNvSpPr>
                  <a:spLocks noChangeAspect="1"/>
                </p:cNvSpPr>
                <p:nvPr/>
              </p:nvSpPr>
              <p:spPr bwMode="auto">
                <a:xfrm>
                  <a:off x="4372" y="231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1" name="Freeform 1129"/>
                <p:cNvSpPr>
                  <a:spLocks noChangeAspect="1"/>
                </p:cNvSpPr>
                <p:nvPr/>
              </p:nvSpPr>
              <p:spPr bwMode="auto">
                <a:xfrm>
                  <a:off x="4372" y="230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2" name="Freeform 1130"/>
                <p:cNvSpPr>
                  <a:spLocks noChangeAspect="1"/>
                </p:cNvSpPr>
                <p:nvPr/>
              </p:nvSpPr>
              <p:spPr bwMode="auto">
                <a:xfrm>
                  <a:off x="4372" y="230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3" name="Freeform 1131"/>
                <p:cNvSpPr>
                  <a:spLocks noChangeAspect="1"/>
                </p:cNvSpPr>
                <p:nvPr/>
              </p:nvSpPr>
              <p:spPr bwMode="auto">
                <a:xfrm>
                  <a:off x="4374" y="229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4" name="Freeform 1132"/>
                <p:cNvSpPr>
                  <a:spLocks noChangeAspect="1"/>
                </p:cNvSpPr>
                <p:nvPr/>
              </p:nvSpPr>
              <p:spPr bwMode="auto">
                <a:xfrm>
                  <a:off x="4374" y="22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5" name="Freeform 1133"/>
                <p:cNvSpPr>
                  <a:spLocks noChangeAspect="1"/>
                </p:cNvSpPr>
                <p:nvPr/>
              </p:nvSpPr>
              <p:spPr bwMode="auto">
                <a:xfrm>
                  <a:off x="4374" y="22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6" name="Freeform 1134"/>
                <p:cNvSpPr>
                  <a:spLocks noChangeAspect="1"/>
                </p:cNvSpPr>
                <p:nvPr/>
              </p:nvSpPr>
              <p:spPr bwMode="auto">
                <a:xfrm>
                  <a:off x="4374" y="229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7" name="Freeform 1135"/>
                <p:cNvSpPr>
                  <a:spLocks noChangeAspect="1"/>
                </p:cNvSpPr>
                <p:nvPr/>
              </p:nvSpPr>
              <p:spPr bwMode="auto">
                <a:xfrm>
                  <a:off x="4376" y="228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8" name="Freeform 1136"/>
                <p:cNvSpPr>
                  <a:spLocks noChangeAspect="1"/>
                </p:cNvSpPr>
                <p:nvPr/>
              </p:nvSpPr>
              <p:spPr bwMode="auto">
                <a:xfrm>
                  <a:off x="4376" y="228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59" name="Freeform 1137"/>
                <p:cNvSpPr>
                  <a:spLocks noChangeAspect="1"/>
                </p:cNvSpPr>
                <p:nvPr/>
              </p:nvSpPr>
              <p:spPr bwMode="auto">
                <a:xfrm>
                  <a:off x="4376" y="228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0" name="Freeform 1138"/>
                <p:cNvSpPr>
                  <a:spLocks noChangeAspect="1"/>
                </p:cNvSpPr>
                <p:nvPr/>
              </p:nvSpPr>
              <p:spPr bwMode="auto">
                <a:xfrm>
                  <a:off x="4376" y="227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1" name="Freeform 1139"/>
                <p:cNvSpPr>
                  <a:spLocks noChangeAspect="1"/>
                </p:cNvSpPr>
                <p:nvPr/>
              </p:nvSpPr>
              <p:spPr bwMode="auto">
                <a:xfrm>
                  <a:off x="4376" y="227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2" name="Freeform 1140"/>
                <p:cNvSpPr>
                  <a:spLocks noChangeAspect="1"/>
                </p:cNvSpPr>
                <p:nvPr/>
              </p:nvSpPr>
              <p:spPr bwMode="auto">
                <a:xfrm>
                  <a:off x="4378" y="227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3" name="Freeform 1141"/>
                <p:cNvSpPr>
                  <a:spLocks noChangeAspect="1"/>
                </p:cNvSpPr>
                <p:nvPr/>
              </p:nvSpPr>
              <p:spPr bwMode="auto">
                <a:xfrm>
                  <a:off x="4378" y="226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4" name="Freeform 1142"/>
                <p:cNvSpPr>
                  <a:spLocks noChangeAspect="1"/>
                </p:cNvSpPr>
                <p:nvPr/>
              </p:nvSpPr>
              <p:spPr bwMode="auto">
                <a:xfrm>
                  <a:off x="4378" y="22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5" name="Freeform 1143"/>
                <p:cNvSpPr>
                  <a:spLocks noChangeAspect="1"/>
                </p:cNvSpPr>
                <p:nvPr/>
              </p:nvSpPr>
              <p:spPr bwMode="auto">
                <a:xfrm>
                  <a:off x="4378" y="22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6" name="Freeform 1144"/>
                <p:cNvSpPr>
                  <a:spLocks noChangeAspect="1"/>
                </p:cNvSpPr>
                <p:nvPr/>
              </p:nvSpPr>
              <p:spPr bwMode="auto">
                <a:xfrm>
                  <a:off x="4378" y="226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7" name="Freeform 1145"/>
                <p:cNvSpPr>
                  <a:spLocks noChangeAspect="1"/>
                </p:cNvSpPr>
                <p:nvPr/>
              </p:nvSpPr>
              <p:spPr bwMode="auto">
                <a:xfrm>
                  <a:off x="4380" y="226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8" name="Freeform 1146"/>
                <p:cNvSpPr>
                  <a:spLocks noChangeAspect="1"/>
                </p:cNvSpPr>
                <p:nvPr/>
              </p:nvSpPr>
              <p:spPr bwMode="auto">
                <a:xfrm>
                  <a:off x="4380" y="225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69" name="Freeform 1147"/>
                <p:cNvSpPr>
                  <a:spLocks noChangeAspect="1"/>
                </p:cNvSpPr>
                <p:nvPr/>
              </p:nvSpPr>
              <p:spPr bwMode="auto">
                <a:xfrm>
                  <a:off x="4380" y="225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0" name="Freeform 1148"/>
                <p:cNvSpPr>
                  <a:spLocks noChangeAspect="1"/>
                </p:cNvSpPr>
                <p:nvPr/>
              </p:nvSpPr>
              <p:spPr bwMode="auto">
                <a:xfrm>
                  <a:off x="4380" y="22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1" name="Freeform 1149"/>
                <p:cNvSpPr>
                  <a:spLocks noChangeAspect="1"/>
                </p:cNvSpPr>
                <p:nvPr/>
              </p:nvSpPr>
              <p:spPr bwMode="auto">
                <a:xfrm>
                  <a:off x="4382" y="224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2" name="Freeform 1150"/>
                <p:cNvSpPr>
                  <a:spLocks noChangeAspect="1"/>
                </p:cNvSpPr>
                <p:nvPr/>
              </p:nvSpPr>
              <p:spPr bwMode="auto">
                <a:xfrm>
                  <a:off x="4382" y="224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3" name="Freeform 1151"/>
                <p:cNvSpPr>
                  <a:spLocks noChangeAspect="1"/>
                </p:cNvSpPr>
                <p:nvPr/>
              </p:nvSpPr>
              <p:spPr bwMode="auto">
                <a:xfrm>
                  <a:off x="4382" y="224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4" name="Freeform 1152"/>
                <p:cNvSpPr>
                  <a:spLocks noChangeAspect="1"/>
                </p:cNvSpPr>
                <p:nvPr/>
              </p:nvSpPr>
              <p:spPr bwMode="auto">
                <a:xfrm>
                  <a:off x="4382" y="224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5" name="Freeform 1153"/>
                <p:cNvSpPr>
                  <a:spLocks noChangeAspect="1"/>
                </p:cNvSpPr>
                <p:nvPr/>
              </p:nvSpPr>
              <p:spPr bwMode="auto">
                <a:xfrm>
                  <a:off x="4382" y="223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6" name="Freeform 1154"/>
                <p:cNvSpPr>
                  <a:spLocks noChangeAspect="1"/>
                </p:cNvSpPr>
                <p:nvPr/>
              </p:nvSpPr>
              <p:spPr bwMode="auto">
                <a:xfrm>
                  <a:off x="4384" y="223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7" name="Freeform 1155"/>
                <p:cNvSpPr>
                  <a:spLocks noChangeAspect="1"/>
                </p:cNvSpPr>
                <p:nvPr/>
              </p:nvSpPr>
              <p:spPr bwMode="auto">
                <a:xfrm>
                  <a:off x="4384" y="223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8" name="Freeform 1156"/>
                <p:cNvSpPr>
                  <a:spLocks noChangeAspect="1"/>
                </p:cNvSpPr>
                <p:nvPr/>
              </p:nvSpPr>
              <p:spPr bwMode="auto">
                <a:xfrm>
                  <a:off x="4384" y="222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79" name="Freeform 1157"/>
                <p:cNvSpPr>
                  <a:spLocks noChangeAspect="1"/>
                </p:cNvSpPr>
                <p:nvPr/>
              </p:nvSpPr>
              <p:spPr bwMode="auto">
                <a:xfrm>
                  <a:off x="4384" y="22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0" name="Freeform 1158"/>
                <p:cNvSpPr>
                  <a:spLocks noChangeAspect="1"/>
                </p:cNvSpPr>
                <p:nvPr/>
              </p:nvSpPr>
              <p:spPr bwMode="auto">
                <a:xfrm>
                  <a:off x="4384" y="222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1" name="Freeform 1159"/>
                <p:cNvSpPr>
                  <a:spLocks noChangeAspect="1"/>
                </p:cNvSpPr>
                <p:nvPr/>
              </p:nvSpPr>
              <p:spPr bwMode="auto">
                <a:xfrm>
                  <a:off x="4384" y="222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2" name="Freeform 1160"/>
                <p:cNvSpPr>
                  <a:spLocks noChangeAspect="1"/>
                </p:cNvSpPr>
                <p:nvPr/>
              </p:nvSpPr>
              <p:spPr bwMode="auto">
                <a:xfrm>
                  <a:off x="4386" y="222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3" name="Freeform 1161"/>
                <p:cNvSpPr>
                  <a:spLocks noChangeAspect="1"/>
                </p:cNvSpPr>
                <p:nvPr/>
              </p:nvSpPr>
              <p:spPr bwMode="auto">
                <a:xfrm>
                  <a:off x="4386" y="221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4" name="Freeform 1162"/>
                <p:cNvSpPr>
                  <a:spLocks noChangeAspect="1"/>
                </p:cNvSpPr>
                <p:nvPr/>
              </p:nvSpPr>
              <p:spPr bwMode="auto">
                <a:xfrm>
                  <a:off x="4386" y="221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5" name="Freeform 1163"/>
                <p:cNvSpPr>
                  <a:spLocks noChangeAspect="1"/>
                </p:cNvSpPr>
                <p:nvPr/>
              </p:nvSpPr>
              <p:spPr bwMode="auto">
                <a:xfrm>
                  <a:off x="4386" y="221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6" name="Freeform 1164"/>
                <p:cNvSpPr>
                  <a:spLocks noChangeAspect="1"/>
                </p:cNvSpPr>
                <p:nvPr/>
              </p:nvSpPr>
              <p:spPr bwMode="auto">
                <a:xfrm>
                  <a:off x="4386" y="221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7" name="Freeform 1165"/>
                <p:cNvSpPr>
                  <a:spLocks noChangeAspect="1"/>
                </p:cNvSpPr>
                <p:nvPr/>
              </p:nvSpPr>
              <p:spPr bwMode="auto">
                <a:xfrm>
                  <a:off x="4386" y="220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8" name="Freeform 1166"/>
                <p:cNvSpPr>
                  <a:spLocks noChangeAspect="1"/>
                </p:cNvSpPr>
                <p:nvPr/>
              </p:nvSpPr>
              <p:spPr bwMode="auto">
                <a:xfrm>
                  <a:off x="4386" y="22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89" name="Freeform 1167"/>
                <p:cNvSpPr>
                  <a:spLocks noChangeAspect="1"/>
                </p:cNvSpPr>
                <p:nvPr/>
              </p:nvSpPr>
              <p:spPr bwMode="auto">
                <a:xfrm>
                  <a:off x="4388" y="2203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0" name="Freeform 1168"/>
                <p:cNvSpPr>
                  <a:spLocks noChangeAspect="1"/>
                </p:cNvSpPr>
                <p:nvPr/>
              </p:nvSpPr>
              <p:spPr bwMode="auto">
                <a:xfrm>
                  <a:off x="4388" y="2201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1" name="Freeform 1169"/>
                <p:cNvSpPr>
                  <a:spLocks noChangeAspect="1"/>
                </p:cNvSpPr>
                <p:nvPr/>
              </p:nvSpPr>
              <p:spPr bwMode="auto">
                <a:xfrm>
                  <a:off x="4388" y="2199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2" name="Freeform 1170"/>
                <p:cNvSpPr>
                  <a:spLocks noChangeAspect="1"/>
                </p:cNvSpPr>
                <p:nvPr/>
              </p:nvSpPr>
              <p:spPr bwMode="auto">
                <a:xfrm>
                  <a:off x="4388" y="2197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3" name="Freeform 1171"/>
                <p:cNvSpPr>
                  <a:spLocks noChangeAspect="1"/>
                </p:cNvSpPr>
                <p:nvPr/>
              </p:nvSpPr>
              <p:spPr bwMode="auto">
                <a:xfrm>
                  <a:off x="4390" y="219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4" name="Freeform 1172"/>
                <p:cNvSpPr>
                  <a:spLocks noChangeAspect="1"/>
                </p:cNvSpPr>
                <p:nvPr/>
              </p:nvSpPr>
              <p:spPr bwMode="auto">
                <a:xfrm>
                  <a:off x="4390" y="219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5" name="Freeform 1173"/>
                <p:cNvSpPr>
                  <a:spLocks noChangeAspect="1"/>
                </p:cNvSpPr>
                <p:nvPr/>
              </p:nvSpPr>
              <p:spPr bwMode="auto">
                <a:xfrm>
                  <a:off x="4390" y="21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6" name="Freeform 1174"/>
                <p:cNvSpPr>
                  <a:spLocks noChangeAspect="1"/>
                </p:cNvSpPr>
                <p:nvPr/>
              </p:nvSpPr>
              <p:spPr bwMode="auto">
                <a:xfrm>
                  <a:off x="4390" y="218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7" name="Freeform 1175"/>
                <p:cNvSpPr>
                  <a:spLocks noChangeAspect="1"/>
                </p:cNvSpPr>
                <p:nvPr/>
              </p:nvSpPr>
              <p:spPr bwMode="auto">
                <a:xfrm>
                  <a:off x="4390" y="218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8" name="Freeform 1176"/>
                <p:cNvSpPr>
                  <a:spLocks noChangeAspect="1"/>
                </p:cNvSpPr>
                <p:nvPr/>
              </p:nvSpPr>
              <p:spPr bwMode="auto">
                <a:xfrm>
                  <a:off x="4390" y="218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199" name="Freeform 1177"/>
                <p:cNvSpPr>
                  <a:spLocks noChangeAspect="1"/>
                </p:cNvSpPr>
                <p:nvPr/>
              </p:nvSpPr>
              <p:spPr bwMode="auto">
                <a:xfrm>
                  <a:off x="4390" y="218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0" name="Freeform 1178"/>
                <p:cNvSpPr>
                  <a:spLocks noChangeAspect="1"/>
                </p:cNvSpPr>
                <p:nvPr/>
              </p:nvSpPr>
              <p:spPr bwMode="auto">
                <a:xfrm>
                  <a:off x="4390" y="217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1" name="Freeform 1179"/>
                <p:cNvSpPr>
                  <a:spLocks noChangeAspect="1"/>
                </p:cNvSpPr>
                <p:nvPr/>
              </p:nvSpPr>
              <p:spPr bwMode="auto">
                <a:xfrm>
                  <a:off x="4390" y="217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2" name="Freeform 1180"/>
                <p:cNvSpPr>
                  <a:spLocks noChangeAspect="1"/>
                </p:cNvSpPr>
                <p:nvPr/>
              </p:nvSpPr>
              <p:spPr bwMode="auto">
                <a:xfrm>
                  <a:off x="4392" y="217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3" name="Freeform 1181"/>
                <p:cNvSpPr>
                  <a:spLocks noChangeAspect="1"/>
                </p:cNvSpPr>
                <p:nvPr/>
              </p:nvSpPr>
              <p:spPr bwMode="auto">
                <a:xfrm>
                  <a:off x="4392" y="217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4" name="Freeform 1182"/>
                <p:cNvSpPr>
                  <a:spLocks noChangeAspect="1"/>
                </p:cNvSpPr>
                <p:nvPr/>
              </p:nvSpPr>
              <p:spPr bwMode="auto">
                <a:xfrm>
                  <a:off x="4392" y="217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5" name="Freeform 1183"/>
                <p:cNvSpPr>
                  <a:spLocks noChangeAspect="1"/>
                </p:cNvSpPr>
                <p:nvPr/>
              </p:nvSpPr>
              <p:spPr bwMode="auto">
                <a:xfrm>
                  <a:off x="4392" y="216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6" name="Freeform 1184"/>
                <p:cNvSpPr>
                  <a:spLocks noChangeAspect="1"/>
                </p:cNvSpPr>
                <p:nvPr/>
              </p:nvSpPr>
              <p:spPr bwMode="auto">
                <a:xfrm>
                  <a:off x="4392" y="21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7" name="Freeform 1185"/>
                <p:cNvSpPr>
                  <a:spLocks noChangeAspect="1"/>
                </p:cNvSpPr>
                <p:nvPr/>
              </p:nvSpPr>
              <p:spPr bwMode="auto">
                <a:xfrm>
                  <a:off x="4392" y="216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8" name="Freeform 1186"/>
                <p:cNvSpPr>
                  <a:spLocks noChangeAspect="1"/>
                </p:cNvSpPr>
                <p:nvPr/>
              </p:nvSpPr>
              <p:spPr bwMode="auto">
                <a:xfrm>
                  <a:off x="4392" y="215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09" name="Freeform 1187"/>
                <p:cNvSpPr>
                  <a:spLocks noChangeAspect="1"/>
                </p:cNvSpPr>
                <p:nvPr/>
              </p:nvSpPr>
              <p:spPr bwMode="auto">
                <a:xfrm>
                  <a:off x="4392" y="215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0" name="Freeform 1188"/>
                <p:cNvSpPr>
                  <a:spLocks noChangeAspect="1"/>
                </p:cNvSpPr>
                <p:nvPr/>
              </p:nvSpPr>
              <p:spPr bwMode="auto">
                <a:xfrm>
                  <a:off x="4392" y="215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1" name="Freeform 1189"/>
                <p:cNvSpPr>
                  <a:spLocks noChangeAspect="1"/>
                </p:cNvSpPr>
                <p:nvPr/>
              </p:nvSpPr>
              <p:spPr bwMode="auto">
                <a:xfrm>
                  <a:off x="4392" y="215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2" name="Freeform 1190"/>
                <p:cNvSpPr>
                  <a:spLocks noChangeAspect="1"/>
                </p:cNvSpPr>
                <p:nvPr/>
              </p:nvSpPr>
              <p:spPr bwMode="auto">
                <a:xfrm>
                  <a:off x="4394" y="21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3" name="Freeform 1191"/>
                <p:cNvSpPr>
                  <a:spLocks noChangeAspect="1"/>
                </p:cNvSpPr>
                <p:nvPr/>
              </p:nvSpPr>
              <p:spPr bwMode="auto">
                <a:xfrm>
                  <a:off x="4394" y="214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4" name="Freeform 1192"/>
                <p:cNvSpPr>
                  <a:spLocks noChangeAspect="1"/>
                </p:cNvSpPr>
                <p:nvPr/>
              </p:nvSpPr>
              <p:spPr bwMode="auto">
                <a:xfrm>
                  <a:off x="4394" y="214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5" name="Freeform 1193"/>
                <p:cNvSpPr>
                  <a:spLocks noChangeAspect="1"/>
                </p:cNvSpPr>
                <p:nvPr/>
              </p:nvSpPr>
              <p:spPr bwMode="auto">
                <a:xfrm>
                  <a:off x="4394" y="214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6" name="Freeform 1194"/>
                <p:cNvSpPr>
                  <a:spLocks noChangeAspect="1"/>
                </p:cNvSpPr>
                <p:nvPr/>
              </p:nvSpPr>
              <p:spPr bwMode="auto">
                <a:xfrm>
                  <a:off x="4394" y="214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7" name="Freeform 1195"/>
                <p:cNvSpPr>
                  <a:spLocks noChangeAspect="1"/>
                </p:cNvSpPr>
                <p:nvPr/>
              </p:nvSpPr>
              <p:spPr bwMode="auto">
                <a:xfrm>
                  <a:off x="4394" y="214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8" name="Freeform 1196"/>
                <p:cNvSpPr>
                  <a:spLocks noChangeAspect="1"/>
                </p:cNvSpPr>
                <p:nvPr/>
              </p:nvSpPr>
              <p:spPr bwMode="auto">
                <a:xfrm>
                  <a:off x="4394" y="213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19" name="Freeform 1197"/>
                <p:cNvSpPr>
                  <a:spLocks noChangeAspect="1"/>
                </p:cNvSpPr>
                <p:nvPr/>
              </p:nvSpPr>
              <p:spPr bwMode="auto">
                <a:xfrm>
                  <a:off x="4394" y="213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0" name="Freeform 1198"/>
                <p:cNvSpPr>
                  <a:spLocks noChangeAspect="1"/>
                </p:cNvSpPr>
                <p:nvPr/>
              </p:nvSpPr>
              <p:spPr bwMode="auto">
                <a:xfrm>
                  <a:off x="4394" y="213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1" name="Freeform 1199"/>
                <p:cNvSpPr>
                  <a:spLocks noChangeAspect="1"/>
                </p:cNvSpPr>
                <p:nvPr/>
              </p:nvSpPr>
              <p:spPr bwMode="auto">
                <a:xfrm>
                  <a:off x="4394" y="213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2" name="Freeform 1200"/>
                <p:cNvSpPr>
                  <a:spLocks noChangeAspect="1"/>
                </p:cNvSpPr>
                <p:nvPr/>
              </p:nvSpPr>
              <p:spPr bwMode="auto">
                <a:xfrm>
                  <a:off x="4394" y="212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3" name="Freeform 1201"/>
                <p:cNvSpPr>
                  <a:spLocks noChangeAspect="1"/>
                </p:cNvSpPr>
                <p:nvPr/>
              </p:nvSpPr>
              <p:spPr bwMode="auto">
                <a:xfrm>
                  <a:off x="4394" y="21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4" name="Freeform 1202"/>
                <p:cNvSpPr>
                  <a:spLocks noChangeAspect="1"/>
                </p:cNvSpPr>
                <p:nvPr/>
              </p:nvSpPr>
              <p:spPr bwMode="auto">
                <a:xfrm>
                  <a:off x="4396" y="212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5" name="Freeform 1203"/>
                <p:cNvSpPr>
                  <a:spLocks noChangeAspect="1"/>
                </p:cNvSpPr>
                <p:nvPr/>
              </p:nvSpPr>
              <p:spPr bwMode="auto">
                <a:xfrm>
                  <a:off x="4396" y="212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6" name="Freeform 1204"/>
                <p:cNvSpPr>
                  <a:spLocks noChangeAspect="1"/>
                </p:cNvSpPr>
                <p:nvPr/>
              </p:nvSpPr>
              <p:spPr bwMode="auto">
                <a:xfrm>
                  <a:off x="4396" y="212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7" name="Freeform 1205"/>
                <p:cNvSpPr>
                  <a:spLocks noChangeAspect="1"/>
                </p:cNvSpPr>
                <p:nvPr/>
              </p:nvSpPr>
              <p:spPr bwMode="auto">
                <a:xfrm>
                  <a:off x="4396" y="212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8" name="Freeform 1206"/>
                <p:cNvSpPr>
                  <a:spLocks noChangeAspect="1"/>
                </p:cNvSpPr>
                <p:nvPr/>
              </p:nvSpPr>
              <p:spPr bwMode="auto">
                <a:xfrm>
                  <a:off x="4396" y="211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29" name="Freeform 1207"/>
                <p:cNvSpPr>
                  <a:spLocks noChangeAspect="1"/>
                </p:cNvSpPr>
                <p:nvPr/>
              </p:nvSpPr>
              <p:spPr bwMode="auto">
                <a:xfrm>
                  <a:off x="4396" y="211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0" name="Freeform 1208"/>
                <p:cNvSpPr>
                  <a:spLocks noChangeAspect="1"/>
                </p:cNvSpPr>
                <p:nvPr/>
              </p:nvSpPr>
              <p:spPr bwMode="auto">
                <a:xfrm>
                  <a:off x="4396" y="211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1" name="Freeform 1209"/>
                <p:cNvSpPr>
                  <a:spLocks noChangeAspect="1"/>
                </p:cNvSpPr>
                <p:nvPr/>
              </p:nvSpPr>
              <p:spPr bwMode="auto">
                <a:xfrm>
                  <a:off x="4398" y="21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2" name="Freeform 1210"/>
                <p:cNvSpPr>
                  <a:spLocks noChangeAspect="1"/>
                </p:cNvSpPr>
                <p:nvPr/>
              </p:nvSpPr>
              <p:spPr bwMode="auto">
                <a:xfrm>
                  <a:off x="4398" y="210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3" name="Freeform 1211"/>
                <p:cNvSpPr>
                  <a:spLocks noChangeAspect="1"/>
                </p:cNvSpPr>
                <p:nvPr/>
              </p:nvSpPr>
              <p:spPr bwMode="auto">
                <a:xfrm>
                  <a:off x="4398" y="21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4" name="Freeform 1212"/>
                <p:cNvSpPr>
                  <a:spLocks noChangeAspect="1"/>
                </p:cNvSpPr>
                <p:nvPr/>
              </p:nvSpPr>
              <p:spPr bwMode="auto">
                <a:xfrm>
                  <a:off x="4398" y="210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5" name="Freeform 1213"/>
                <p:cNvSpPr>
                  <a:spLocks noChangeAspect="1"/>
                </p:cNvSpPr>
                <p:nvPr/>
              </p:nvSpPr>
              <p:spPr bwMode="auto">
                <a:xfrm>
                  <a:off x="4398" y="210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6" name="Freeform 1214"/>
                <p:cNvSpPr>
                  <a:spLocks noChangeAspect="1"/>
                </p:cNvSpPr>
                <p:nvPr/>
              </p:nvSpPr>
              <p:spPr bwMode="auto">
                <a:xfrm>
                  <a:off x="4398" y="209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7" name="Freeform 1215"/>
                <p:cNvSpPr>
                  <a:spLocks noChangeAspect="1"/>
                </p:cNvSpPr>
                <p:nvPr/>
              </p:nvSpPr>
              <p:spPr bwMode="auto">
                <a:xfrm>
                  <a:off x="4398" y="20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8" name="Freeform 1216"/>
                <p:cNvSpPr>
                  <a:spLocks noChangeAspect="1"/>
                </p:cNvSpPr>
                <p:nvPr/>
              </p:nvSpPr>
              <p:spPr bwMode="auto">
                <a:xfrm>
                  <a:off x="4398" y="20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39" name="Freeform 1217"/>
                <p:cNvSpPr>
                  <a:spLocks noChangeAspect="1"/>
                </p:cNvSpPr>
                <p:nvPr/>
              </p:nvSpPr>
              <p:spPr bwMode="auto">
                <a:xfrm>
                  <a:off x="4398" y="209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240" name="Freeform 1218"/>
                <p:cNvSpPr>
                  <a:spLocks noChangeAspect="1"/>
                </p:cNvSpPr>
                <p:nvPr/>
              </p:nvSpPr>
              <p:spPr bwMode="auto">
                <a:xfrm>
                  <a:off x="4398" y="209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0" name="Group 1219"/>
              <p:cNvGrpSpPr>
                <a:grpSpLocks noChangeAspect="1"/>
              </p:cNvGrpSpPr>
              <p:nvPr/>
            </p:nvGrpSpPr>
            <p:grpSpPr bwMode="auto">
              <a:xfrm>
                <a:off x="4212" y="1793"/>
                <a:ext cx="188" cy="298"/>
                <a:chOff x="4212" y="1793"/>
                <a:chExt cx="188" cy="298"/>
              </a:xfrm>
            </p:grpSpPr>
            <p:sp>
              <p:nvSpPr>
                <p:cNvPr id="25841" name="Freeform 1220"/>
                <p:cNvSpPr>
                  <a:spLocks noChangeAspect="1"/>
                </p:cNvSpPr>
                <p:nvPr/>
              </p:nvSpPr>
              <p:spPr bwMode="auto">
                <a:xfrm>
                  <a:off x="4398" y="2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42" name="Freeform 1221"/>
                <p:cNvSpPr>
                  <a:spLocks noChangeAspect="1"/>
                </p:cNvSpPr>
                <p:nvPr/>
              </p:nvSpPr>
              <p:spPr bwMode="auto">
                <a:xfrm>
                  <a:off x="4398" y="208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43" name="Freeform 1222"/>
                <p:cNvSpPr>
                  <a:spLocks noChangeAspect="1"/>
                </p:cNvSpPr>
                <p:nvPr/>
              </p:nvSpPr>
              <p:spPr bwMode="auto">
                <a:xfrm>
                  <a:off x="4398" y="208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44" name="Freeform 1223"/>
                <p:cNvSpPr>
                  <a:spLocks noChangeAspect="1"/>
                </p:cNvSpPr>
                <p:nvPr/>
              </p:nvSpPr>
              <p:spPr bwMode="auto">
                <a:xfrm>
                  <a:off x="4398" y="208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45" name="Freeform 1224"/>
                <p:cNvSpPr>
                  <a:spLocks noChangeAspect="1"/>
                </p:cNvSpPr>
                <p:nvPr/>
              </p:nvSpPr>
              <p:spPr bwMode="auto">
                <a:xfrm>
                  <a:off x="4398" y="208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46" name="Freeform 1225"/>
                <p:cNvSpPr>
                  <a:spLocks noChangeAspect="1"/>
                </p:cNvSpPr>
                <p:nvPr/>
              </p:nvSpPr>
              <p:spPr bwMode="auto">
                <a:xfrm>
                  <a:off x="4398" y="207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47" name="Freeform 1226"/>
                <p:cNvSpPr>
                  <a:spLocks noChangeAspect="1"/>
                </p:cNvSpPr>
                <p:nvPr/>
              </p:nvSpPr>
              <p:spPr bwMode="auto">
                <a:xfrm>
                  <a:off x="4398" y="207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48" name="Freeform 1227"/>
                <p:cNvSpPr>
                  <a:spLocks noChangeAspect="1"/>
                </p:cNvSpPr>
                <p:nvPr/>
              </p:nvSpPr>
              <p:spPr bwMode="auto">
                <a:xfrm>
                  <a:off x="4398" y="207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49" name="Freeform 1228"/>
                <p:cNvSpPr>
                  <a:spLocks noChangeAspect="1"/>
                </p:cNvSpPr>
                <p:nvPr/>
              </p:nvSpPr>
              <p:spPr bwMode="auto">
                <a:xfrm>
                  <a:off x="4398" y="207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0" name="Freeform 1229"/>
                <p:cNvSpPr>
                  <a:spLocks noChangeAspect="1"/>
                </p:cNvSpPr>
                <p:nvPr/>
              </p:nvSpPr>
              <p:spPr bwMode="auto">
                <a:xfrm>
                  <a:off x="4398" y="207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1" name="Freeform 1230"/>
                <p:cNvSpPr>
                  <a:spLocks noChangeAspect="1"/>
                </p:cNvSpPr>
                <p:nvPr/>
              </p:nvSpPr>
              <p:spPr bwMode="auto">
                <a:xfrm>
                  <a:off x="4398" y="207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2" name="Freeform 1231"/>
                <p:cNvSpPr>
                  <a:spLocks noChangeAspect="1"/>
                </p:cNvSpPr>
                <p:nvPr/>
              </p:nvSpPr>
              <p:spPr bwMode="auto">
                <a:xfrm>
                  <a:off x="4398" y="206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3" name="Freeform 1232"/>
                <p:cNvSpPr>
                  <a:spLocks noChangeAspect="1"/>
                </p:cNvSpPr>
                <p:nvPr/>
              </p:nvSpPr>
              <p:spPr bwMode="auto">
                <a:xfrm>
                  <a:off x="4398" y="2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4" name="Freeform 1233"/>
                <p:cNvSpPr>
                  <a:spLocks noChangeAspect="1"/>
                </p:cNvSpPr>
                <p:nvPr/>
              </p:nvSpPr>
              <p:spPr bwMode="auto">
                <a:xfrm>
                  <a:off x="4398" y="206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5" name="Freeform 1234"/>
                <p:cNvSpPr>
                  <a:spLocks noChangeAspect="1"/>
                </p:cNvSpPr>
                <p:nvPr/>
              </p:nvSpPr>
              <p:spPr bwMode="auto">
                <a:xfrm>
                  <a:off x="4398" y="206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6" name="Freeform 1235"/>
                <p:cNvSpPr>
                  <a:spLocks noChangeAspect="1"/>
                </p:cNvSpPr>
                <p:nvPr/>
              </p:nvSpPr>
              <p:spPr bwMode="auto">
                <a:xfrm>
                  <a:off x="4398" y="205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7" name="Freeform 1236"/>
                <p:cNvSpPr>
                  <a:spLocks noChangeAspect="1"/>
                </p:cNvSpPr>
                <p:nvPr/>
              </p:nvSpPr>
              <p:spPr bwMode="auto">
                <a:xfrm>
                  <a:off x="4398" y="205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8" name="Freeform 1237"/>
                <p:cNvSpPr>
                  <a:spLocks noChangeAspect="1"/>
                </p:cNvSpPr>
                <p:nvPr/>
              </p:nvSpPr>
              <p:spPr bwMode="auto">
                <a:xfrm>
                  <a:off x="4398" y="205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59" name="Freeform 1238"/>
                <p:cNvSpPr>
                  <a:spLocks noChangeAspect="1"/>
                </p:cNvSpPr>
                <p:nvPr/>
              </p:nvSpPr>
              <p:spPr bwMode="auto">
                <a:xfrm>
                  <a:off x="4398" y="205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0" name="Freeform 1239"/>
                <p:cNvSpPr>
                  <a:spLocks noChangeAspect="1"/>
                </p:cNvSpPr>
                <p:nvPr/>
              </p:nvSpPr>
              <p:spPr bwMode="auto">
                <a:xfrm>
                  <a:off x="4398" y="205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1" name="Freeform 1240"/>
                <p:cNvSpPr>
                  <a:spLocks noChangeAspect="1"/>
                </p:cNvSpPr>
                <p:nvPr/>
              </p:nvSpPr>
              <p:spPr bwMode="auto">
                <a:xfrm>
                  <a:off x="4398" y="205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2" name="Freeform 1241"/>
                <p:cNvSpPr>
                  <a:spLocks noChangeAspect="1"/>
                </p:cNvSpPr>
                <p:nvPr/>
              </p:nvSpPr>
              <p:spPr bwMode="auto">
                <a:xfrm>
                  <a:off x="4398" y="204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3" name="Freeform 1242"/>
                <p:cNvSpPr>
                  <a:spLocks noChangeAspect="1"/>
                </p:cNvSpPr>
                <p:nvPr/>
              </p:nvSpPr>
              <p:spPr bwMode="auto">
                <a:xfrm>
                  <a:off x="4398" y="204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4" name="Freeform 1243"/>
                <p:cNvSpPr>
                  <a:spLocks noChangeAspect="1"/>
                </p:cNvSpPr>
                <p:nvPr/>
              </p:nvSpPr>
              <p:spPr bwMode="auto">
                <a:xfrm>
                  <a:off x="4398" y="204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5" name="Freeform 1244"/>
                <p:cNvSpPr>
                  <a:spLocks noChangeAspect="1"/>
                </p:cNvSpPr>
                <p:nvPr/>
              </p:nvSpPr>
              <p:spPr bwMode="auto">
                <a:xfrm>
                  <a:off x="4398" y="204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6" name="Freeform 1245"/>
                <p:cNvSpPr>
                  <a:spLocks noChangeAspect="1"/>
                </p:cNvSpPr>
                <p:nvPr/>
              </p:nvSpPr>
              <p:spPr bwMode="auto">
                <a:xfrm>
                  <a:off x="4398" y="204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7" name="Freeform 1246"/>
                <p:cNvSpPr>
                  <a:spLocks noChangeAspect="1"/>
                </p:cNvSpPr>
                <p:nvPr/>
              </p:nvSpPr>
              <p:spPr bwMode="auto">
                <a:xfrm>
                  <a:off x="4398" y="203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8" name="Freeform 1247"/>
                <p:cNvSpPr>
                  <a:spLocks noChangeAspect="1"/>
                </p:cNvSpPr>
                <p:nvPr/>
              </p:nvSpPr>
              <p:spPr bwMode="auto">
                <a:xfrm>
                  <a:off x="4398" y="203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69" name="Freeform 1248"/>
                <p:cNvSpPr>
                  <a:spLocks noChangeAspect="1"/>
                </p:cNvSpPr>
                <p:nvPr/>
              </p:nvSpPr>
              <p:spPr bwMode="auto">
                <a:xfrm>
                  <a:off x="4398" y="203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0" name="Freeform 1249"/>
                <p:cNvSpPr>
                  <a:spLocks noChangeAspect="1"/>
                </p:cNvSpPr>
                <p:nvPr/>
              </p:nvSpPr>
              <p:spPr bwMode="auto">
                <a:xfrm>
                  <a:off x="4398" y="203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1" name="Freeform 1250"/>
                <p:cNvSpPr>
                  <a:spLocks noChangeAspect="1"/>
                </p:cNvSpPr>
                <p:nvPr/>
              </p:nvSpPr>
              <p:spPr bwMode="auto">
                <a:xfrm>
                  <a:off x="4398" y="202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2" name="Freeform 1251"/>
                <p:cNvSpPr>
                  <a:spLocks noChangeAspect="1"/>
                </p:cNvSpPr>
                <p:nvPr/>
              </p:nvSpPr>
              <p:spPr bwMode="auto">
                <a:xfrm>
                  <a:off x="4398" y="2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3" name="Freeform 1252"/>
                <p:cNvSpPr>
                  <a:spLocks noChangeAspect="1"/>
                </p:cNvSpPr>
                <p:nvPr/>
              </p:nvSpPr>
              <p:spPr bwMode="auto">
                <a:xfrm>
                  <a:off x="4398" y="20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4" name="Freeform 1253"/>
                <p:cNvSpPr>
                  <a:spLocks noChangeAspect="1"/>
                </p:cNvSpPr>
                <p:nvPr/>
              </p:nvSpPr>
              <p:spPr bwMode="auto">
                <a:xfrm>
                  <a:off x="4398" y="2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5" name="Freeform 1254"/>
                <p:cNvSpPr>
                  <a:spLocks noChangeAspect="1"/>
                </p:cNvSpPr>
                <p:nvPr/>
              </p:nvSpPr>
              <p:spPr bwMode="auto">
                <a:xfrm>
                  <a:off x="4398" y="202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6" name="Freeform 1255"/>
                <p:cNvSpPr>
                  <a:spLocks noChangeAspect="1"/>
                </p:cNvSpPr>
                <p:nvPr/>
              </p:nvSpPr>
              <p:spPr bwMode="auto">
                <a:xfrm>
                  <a:off x="4398" y="202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7" name="Freeform 1256"/>
                <p:cNvSpPr>
                  <a:spLocks noChangeAspect="1"/>
                </p:cNvSpPr>
                <p:nvPr/>
              </p:nvSpPr>
              <p:spPr bwMode="auto">
                <a:xfrm>
                  <a:off x="4398" y="201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8" name="Freeform 1257"/>
                <p:cNvSpPr>
                  <a:spLocks noChangeAspect="1"/>
                </p:cNvSpPr>
                <p:nvPr/>
              </p:nvSpPr>
              <p:spPr bwMode="auto">
                <a:xfrm>
                  <a:off x="4398" y="201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79" name="Freeform 1258"/>
                <p:cNvSpPr>
                  <a:spLocks noChangeAspect="1"/>
                </p:cNvSpPr>
                <p:nvPr/>
              </p:nvSpPr>
              <p:spPr bwMode="auto">
                <a:xfrm>
                  <a:off x="4398" y="201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0" name="Freeform 1259"/>
                <p:cNvSpPr>
                  <a:spLocks noChangeAspect="1"/>
                </p:cNvSpPr>
                <p:nvPr/>
              </p:nvSpPr>
              <p:spPr bwMode="auto">
                <a:xfrm>
                  <a:off x="4398" y="201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1" name="Freeform 1260"/>
                <p:cNvSpPr>
                  <a:spLocks noChangeAspect="1"/>
                </p:cNvSpPr>
                <p:nvPr/>
              </p:nvSpPr>
              <p:spPr bwMode="auto">
                <a:xfrm>
                  <a:off x="4398" y="20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2" name="Freeform 1261"/>
                <p:cNvSpPr>
                  <a:spLocks noChangeAspect="1"/>
                </p:cNvSpPr>
                <p:nvPr/>
              </p:nvSpPr>
              <p:spPr bwMode="auto">
                <a:xfrm>
                  <a:off x="4396" y="20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3" name="Freeform 1262"/>
                <p:cNvSpPr>
                  <a:spLocks noChangeAspect="1"/>
                </p:cNvSpPr>
                <p:nvPr/>
              </p:nvSpPr>
              <p:spPr bwMode="auto">
                <a:xfrm>
                  <a:off x="4396" y="200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4" name="Freeform 1263"/>
                <p:cNvSpPr>
                  <a:spLocks noChangeAspect="1"/>
                </p:cNvSpPr>
                <p:nvPr/>
              </p:nvSpPr>
              <p:spPr bwMode="auto">
                <a:xfrm>
                  <a:off x="4396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5" name="Freeform 1264"/>
                <p:cNvSpPr>
                  <a:spLocks noChangeAspect="1"/>
                </p:cNvSpPr>
                <p:nvPr/>
              </p:nvSpPr>
              <p:spPr bwMode="auto">
                <a:xfrm>
                  <a:off x="4396" y="200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6" name="Freeform 1265"/>
                <p:cNvSpPr>
                  <a:spLocks noChangeAspect="1"/>
                </p:cNvSpPr>
                <p:nvPr/>
              </p:nvSpPr>
              <p:spPr bwMode="auto">
                <a:xfrm>
                  <a:off x="4396" y="20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7" name="Freeform 1266"/>
                <p:cNvSpPr>
                  <a:spLocks noChangeAspect="1"/>
                </p:cNvSpPr>
                <p:nvPr/>
              </p:nvSpPr>
              <p:spPr bwMode="auto">
                <a:xfrm>
                  <a:off x="4396" y="200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8" name="Freeform 1267"/>
                <p:cNvSpPr>
                  <a:spLocks noChangeAspect="1"/>
                </p:cNvSpPr>
                <p:nvPr/>
              </p:nvSpPr>
              <p:spPr bwMode="auto">
                <a:xfrm>
                  <a:off x="4396" y="19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89" name="Freeform 1268"/>
                <p:cNvSpPr>
                  <a:spLocks noChangeAspect="1"/>
                </p:cNvSpPr>
                <p:nvPr/>
              </p:nvSpPr>
              <p:spPr bwMode="auto">
                <a:xfrm>
                  <a:off x="4394" y="19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0" name="Freeform 1269"/>
                <p:cNvSpPr>
                  <a:spLocks noChangeAspect="1"/>
                </p:cNvSpPr>
                <p:nvPr/>
              </p:nvSpPr>
              <p:spPr bwMode="auto">
                <a:xfrm>
                  <a:off x="4394" y="199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1" name="Freeform 1270"/>
                <p:cNvSpPr>
                  <a:spLocks noChangeAspect="1"/>
                </p:cNvSpPr>
                <p:nvPr/>
              </p:nvSpPr>
              <p:spPr bwMode="auto">
                <a:xfrm>
                  <a:off x="4394" y="199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2" name="Freeform 1271"/>
                <p:cNvSpPr>
                  <a:spLocks noChangeAspect="1"/>
                </p:cNvSpPr>
                <p:nvPr/>
              </p:nvSpPr>
              <p:spPr bwMode="auto">
                <a:xfrm>
                  <a:off x="4394" y="198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3" name="Freeform 1272"/>
                <p:cNvSpPr>
                  <a:spLocks noChangeAspect="1"/>
                </p:cNvSpPr>
                <p:nvPr/>
              </p:nvSpPr>
              <p:spPr bwMode="auto">
                <a:xfrm>
                  <a:off x="4394" y="198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4" name="Freeform 1273"/>
                <p:cNvSpPr>
                  <a:spLocks noChangeAspect="1"/>
                </p:cNvSpPr>
                <p:nvPr/>
              </p:nvSpPr>
              <p:spPr bwMode="auto">
                <a:xfrm>
                  <a:off x="4394" y="198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5" name="Freeform 1274"/>
                <p:cNvSpPr>
                  <a:spLocks noChangeAspect="1"/>
                </p:cNvSpPr>
                <p:nvPr/>
              </p:nvSpPr>
              <p:spPr bwMode="auto">
                <a:xfrm>
                  <a:off x="4394" y="198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6" name="Freeform 1275"/>
                <p:cNvSpPr>
                  <a:spLocks noChangeAspect="1"/>
                </p:cNvSpPr>
                <p:nvPr/>
              </p:nvSpPr>
              <p:spPr bwMode="auto">
                <a:xfrm>
                  <a:off x="4394" y="198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7" name="Freeform 1276"/>
                <p:cNvSpPr>
                  <a:spLocks noChangeAspect="1"/>
                </p:cNvSpPr>
                <p:nvPr/>
              </p:nvSpPr>
              <p:spPr bwMode="auto">
                <a:xfrm>
                  <a:off x="4394" y="197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8" name="Freeform 1277"/>
                <p:cNvSpPr>
                  <a:spLocks noChangeAspect="1"/>
                </p:cNvSpPr>
                <p:nvPr/>
              </p:nvSpPr>
              <p:spPr bwMode="auto">
                <a:xfrm>
                  <a:off x="4392" y="197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899" name="Freeform 1278"/>
                <p:cNvSpPr>
                  <a:spLocks noChangeAspect="1"/>
                </p:cNvSpPr>
                <p:nvPr/>
              </p:nvSpPr>
              <p:spPr bwMode="auto">
                <a:xfrm>
                  <a:off x="4392" y="197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0" name="Freeform 1279"/>
                <p:cNvSpPr>
                  <a:spLocks noChangeAspect="1"/>
                </p:cNvSpPr>
                <p:nvPr/>
              </p:nvSpPr>
              <p:spPr bwMode="auto">
                <a:xfrm>
                  <a:off x="4392" y="197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1" name="Freeform 1280"/>
                <p:cNvSpPr>
                  <a:spLocks noChangeAspect="1"/>
                </p:cNvSpPr>
                <p:nvPr/>
              </p:nvSpPr>
              <p:spPr bwMode="auto">
                <a:xfrm>
                  <a:off x="4392" y="197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2" name="Freeform 1281"/>
                <p:cNvSpPr>
                  <a:spLocks noChangeAspect="1"/>
                </p:cNvSpPr>
                <p:nvPr/>
              </p:nvSpPr>
              <p:spPr bwMode="auto">
                <a:xfrm>
                  <a:off x="4392" y="197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3" name="Freeform 1282"/>
                <p:cNvSpPr>
                  <a:spLocks noChangeAspect="1"/>
                </p:cNvSpPr>
                <p:nvPr/>
              </p:nvSpPr>
              <p:spPr bwMode="auto">
                <a:xfrm>
                  <a:off x="4392" y="196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4" name="Freeform 1283"/>
                <p:cNvSpPr>
                  <a:spLocks noChangeAspect="1"/>
                </p:cNvSpPr>
                <p:nvPr/>
              </p:nvSpPr>
              <p:spPr bwMode="auto">
                <a:xfrm>
                  <a:off x="4392" y="196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5" name="Freeform 1284"/>
                <p:cNvSpPr>
                  <a:spLocks noChangeAspect="1"/>
                </p:cNvSpPr>
                <p:nvPr/>
              </p:nvSpPr>
              <p:spPr bwMode="auto">
                <a:xfrm>
                  <a:off x="4390" y="196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6" name="Freeform 1285"/>
                <p:cNvSpPr>
                  <a:spLocks noChangeAspect="1"/>
                </p:cNvSpPr>
                <p:nvPr/>
              </p:nvSpPr>
              <p:spPr bwMode="auto">
                <a:xfrm>
                  <a:off x="4390" y="196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7" name="Freeform 1286"/>
                <p:cNvSpPr>
                  <a:spLocks noChangeAspect="1"/>
                </p:cNvSpPr>
                <p:nvPr/>
              </p:nvSpPr>
              <p:spPr bwMode="auto">
                <a:xfrm>
                  <a:off x="4390" y="195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8" name="Freeform 1287"/>
                <p:cNvSpPr>
                  <a:spLocks noChangeAspect="1"/>
                </p:cNvSpPr>
                <p:nvPr/>
              </p:nvSpPr>
              <p:spPr bwMode="auto">
                <a:xfrm>
                  <a:off x="4390" y="195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09" name="Freeform 1288"/>
                <p:cNvSpPr>
                  <a:spLocks noChangeAspect="1"/>
                </p:cNvSpPr>
                <p:nvPr/>
              </p:nvSpPr>
              <p:spPr bwMode="auto">
                <a:xfrm>
                  <a:off x="4390" y="195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0" name="Freeform 1289"/>
                <p:cNvSpPr>
                  <a:spLocks noChangeAspect="1"/>
                </p:cNvSpPr>
                <p:nvPr/>
              </p:nvSpPr>
              <p:spPr bwMode="auto">
                <a:xfrm>
                  <a:off x="4390" y="195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1" name="Freeform 1290"/>
                <p:cNvSpPr>
                  <a:spLocks noChangeAspect="1"/>
                </p:cNvSpPr>
                <p:nvPr/>
              </p:nvSpPr>
              <p:spPr bwMode="auto">
                <a:xfrm>
                  <a:off x="4388" y="1954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2" name="Freeform 1291"/>
                <p:cNvSpPr>
                  <a:spLocks noChangeAspect="1"/>
                </p:cNvSpPr>
                <p:nvPr/>
              </p:nvSpPr>
              <p:spPr bwMode="auto">
                <a:xfrm>
                  <a:off x="4388" y="1952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3" name="Freeform 1292"/>
                <p:cNvSpPr>
                  <a:spLocks noChangeAspect="1"/>
                </p:cNvSpPr>
                <p:nvPr/>
              </p:nvSpPr>
              <p:spPr bwMode="auto">
                <a:xfrm>
                  <a:off x="4388" y="1950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4" name="Freeform 1293"/>
                <p:cNvSpPr>
                  <a:spLocks noChangeAspect="1"/>
                </p:cNvSpPr>
                <p:nvPr/>
              </p:nvSpPr>
              <p:spPr bwMode="auto">
                <a:xfrm>
                  <a:off x="4386" y="195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5" name="Freeform 1294"/>
                <p:cNvSpPr>
                  <a:spLocks noChangeAspect="1"/>
                </p:cNvSpPr>
                <p:nvPr/>
              </p:nvSpPr>
              <p:spPr bwMode="auto">
                <a:xfrm>
                  <a:off x="4386" y="194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6" name="Freeform 1295"/>
                <p:cNvSpPr>
                  <a:spLocks noChangeAspect="1"/>
                </p:cNvSpPr>
                <p:nvPr/>
              </p:nvSpPr>
              <p:spPr bwMode="auto">
                <a:xfrm>
                  <a:off x="4386" y="194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7" name="Freeform 1296"/>
                <p:cNvSpPr>
                  <a:spLocks noChangeAspect="1"/>
                </p:cNvSpPr>
                <p:nvPr/>
              </p:nvSpPr>
              <p:spPr bwMode="auto">
                <a:xfrm>
                  <a:off x="4386" y="194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8" name="Freeform 1297"/>
                <p:cNvSpPr>
                  <a:spLocks noChangeAspect="1"/>
                </p:cNvSpPr>
                <p:nvPr/>
              </p:nvSpPr>
              <p:spPr bwMode="auto">
                <a:xfrm>
                  <a:off x="4386" y="194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19" name="Freeform 1298"/>
                <p:cNvSpPr>
                  <a:spLocks noChangeAspect="1"/>
                </p:cNvSpPr>
                <p:nvPr/>
              </p:nvSpPr>
              <p:spPr bwMode="auto">
                <a:xfrm>
                  <a:off x="4386" y="193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0" name="Freeform 1299"/>
                <p:cNvSpPr>
                  <a:spLocks noChangeAspect="1"/>
                </p:cNvSpPr>
                <p:nvPr/>
              </p:nvSpPr>
              <p:spPr bwMode="auto">
                <a:xfrm>
                  <a:off x="4384" y="193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1" name="Freeform 1300"/>
                <p:cNvSpPr>
                  <a:spLocks noChangeAspect="1"/>
                </p:cNvSpPr>
                <p:nvPr/>
              </p:nvSpPr>
              <p:spPr bwMode="auto">
                <a:xfrm>
                  <a:off x="4384" y="193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2" name="Freeform 1301"/>
                <p:cNvSpPr>
                  <a:spLocks noChangeAspect="1"/>
                </p:cNvSpPr>
                <p:nvPr/>
              </p:nvSpPr>
              <p:spPr bwMode="auto">
                <a:xfrm>
                  <a:off x="4384" y="193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3" name="Freeform 1302"/>
                <p:cNvSpPr>
                  <a:spLocks noChangeAspect="1"/>
                </p:cNvSpPr>
                <p:nvPr/>
              </p:nvSpPr>
              <p:spPr bwMode="auto">
                <a:xfrm>
                  <a:off x="4384" y="193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4" name="Freeform 1303"/>
                <p:cNvSpPr>
                  <a:spLocks noChangeAspect="1"/>
                </p:cNvSpPr>
                <p:nvPr/>
              </p:nvSpPr>
              <p:spPr bwMode="auto">
                <a:xfrm>
                  <a:off x="4382" y="193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5" name="Freeform 1304"/>
                <p:cNvSpPr>
                  <a:spLocks noChangeAspect="1"/>
                </p:cNvSpPr>
                <p:nvPr/>
              </p:nvSpPr>
              <p:spPr bwMode="auto">
                <a:xfrm>
                  <a:off x="4382" y="19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6" name="Freeform 1305"/>
                <p:cNvSpPr>
                  <a:spLocks noChangeAspect="1"/>
                </p:cNvSpPr>
                <p:nvPr/>
              </p:nvSpPr>
              <p:spPr bwMode="auto">
                <a:xfrm>
                  <a:off x="4382" y="19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7" name="Freeform 1306"/>
                <p:cNvSpPr>
                  <a:spLocks noChangeAspect="1"/>
                </p:cNvSpPr>
                <p:nvPr/>
              </p:nvSpPr>
              <p:spPr bwMode="auto">
                <a:xfrm>
                  <a:off x="4380" y="1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8" name="Freeform 1307"/>
                <p:cNvSpPr>
                  <a:spLocks noChangeAspect="1"/>
                </p:cNvSpPr>
                <p:nvPr/>
              </p:nvSpPr>
              <p:spPr bwMode="auto">
                <a:xfrm>
                  <a:off x="4380" y="19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29" name="Freeform 1308"/>
                <p:cNvSpPr>
                  <a:spLocks noChangeAspect="1"/>
                </p:cNvSpPr>
                <p:nvPr/>
              </p:nvSpPr>
              <p:spPr bwMode="auto">
                <a:xfrm>
                  <a:off x="4380" y="192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0" name="Freeform 1309"/>
                <p:cNvSpPr>
                  <a:spLocks noChangeAspect="1"/>
                </p:cNvSpPr>
                <p:nvPr/>
              </p:nvSpPr>
              <p:spPr bwMode="auto">
                <a:xfrm>
                  <a:off x="4378" y="192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1" name="Freeform 1310"/>
                <p:cNvSpPr>
                  <a:spLocks noChangeAspect="1"/>
                </p:cNvSpPr>
                <p:nvPr/>
              </p:nvSpPr>
              <p:spPr bwMode="auto">
                <a:xfrm>
                  <a:off x="4378" y="192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2" name="Freeform 1311"/>
                <p:cNvSpPr>
                  <a:spLocks noChangeAspect="1"/>
                </p:cNvSpPr>
                <p:nvPr/>
              </p:nvSpPr>
              <p:spPr bwMode="auto">
                <a:xfrm>
                  <a:off x="4378" y="191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3" name="Freeform 1312"/>
                <p:cNvSpPr>
                  <a:spLocks noChangeAspect="1"/>
                </p:cNvSpPr>
                <p:nvPr/>
              </p:nvSpPr>
              <p:spPr bwMode="auto">
                <a:xfrm>
                  <a:off x="4378" y="19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4" name="Freeform 1313"/>
                <p:cNvSpPr>
                  <a:spLocks noChangeAspect="1"/>
                </p:cNvSpPr>
                <p:nvPr/>
              </p:nvSpPr>
              <p:spPr bwMode="auto">
                <a:xfrm>
                  <a:off x="4376" y="19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5" name="Freeform 1314"/>
                <p:cNvSpPr>
                  <a:spLocks noChangeAspect="1"/>
                </p:cNvSpPr>
                <p:nvPr/>
              </p:nvSpPr>
              <p:spPr bwMode="auto">
                <a:xfrm>
                  <a:off x="4376" y="191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6" name="Freeform 1315"/>
                <p:cNvSpPr>
                  <a:spLocks noChangeAspect="1"/>
                </p:cNvSpPr>
                <p:nvPr/>
              </p:nvSpPr>
              <p:spPr bwMode="auto">
                <a:xfrm>
                  <a:off x="4376" y="191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7" name="Freeform 1316"/>
                <p:cNvSpPr>
                  <a:spLocks noChangeAspect="1"/>
                </p:cNvSpPr>
                <p:nvPr/>
              </p:nvSpPr>
              <p:spPr bwMode="auto">
                <a:xfrm>
                  <a:off x="4376" y="19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8" name="Freeform 1317"/>
                <p:cNvSpPr>
                  <a:spLocks noChangeAspect="1"/>
                </p:cNvSpPr>
                <p:nvPr/>
              </p:nvSpPr>
              <p:spPr bwMode="auto">
                <a:xfrm>
                  <a:off x="4374" y="190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39" name="Freeform 1318"/>
                <p:cNvSpPr>
                  <a:spLocks noChangeAspect="1"/>
                </p:cNvSpPr>
                <p:nvPr/>
              </p:nvSpPr>
              <p:spPr bwMode="auto">
                <a:xfrm>
                  <a:off x="4374" y="190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0" name="Freeform 1319"/>
                <p:cNvSpPr>
                  <a:spLocks noChangeAspect="1"/>
                </p:cNvSpPr>
                <p:nvPr/>
              </p:nvSpPr>
              <p:spPr bwMode="auto">
                <a:xfrm>
                  <a:off x="4374" y="190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1" name="Freeform 1320"/>
                <p:cNvSpPr>
                  <a:spLocks noChangeAspect="1"/>
                </p:cNvSpPr>
                <p:nvPr/>
              </p:nvSpPr>
              <p:spPr bwMode="auto">
                <a:xfrm>
                  <a:off x="4372" y="190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2" name="Freeform 1321"/>
                <p:cNvSpPr>
                  <a:spLocks noChangeAspect="1"/>
                </p:cNvSpPr>
                <p:nvPr/>
              </p:nvSpPr>
              <p:spPr bwMode="auto">
                <a:xfrm>
                  <a:off x="4372" y="190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3" name="Freeform 1322"/>
                <p:cNvSpPr>
                  <a:spLocks noChangeAspect="1"/>
                </p:cNvSpPr>
                <p:nvPr/>
              </p:nvSpPr>
              <p:spPr bwMode="auto">
                <a:xfrm>
                  <a:off x="4372" y="19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4" name="Freeform 1323"/>
                <p:cNvSpPr>
                  <a:spLocks noChangeAspect="1"/>
                </p:cNvSpPr>
                <p:nvPr/>
              </p:nvSpPr>
              <p:spPr bwMode="auto">
                <a:xfrm>
                  <a:off x="4370" y="19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5" name="Freeform 1324"/>
                <p:cNvSpPr>
                  <a:spLocks noChangeAspect="1"/>
                </p:cNvSpPr>
                <p:nvPr/>
              </p:nvSpPr>
              <p:spPr bwMode="auto">
                <a:xfrm>
                  <a:off x="4370" y="190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6" name="Freeform 1325"/>
                <p:cNvSpPr>
                  <a:spLocks noChangeAspect="1"/>
                </p:cNvSpPr>
                <p:nvPr/>
              </p:nvSpPr>
              <p:spPr bwMode="auto">
                <a:xfrm>
                  <a:off x="4370" y="18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7" name="Freeform 1326"/>
                <p:cNvSpPr>
                  <a:spLocks noChangeAspect="1"/>
                </p:cNvSpPr>
                <p:nvPr/>
              </p:nvSpPr>
              <p:spPr bwMode="auto">
                <a:xfrm>
                  <a:off x="4368" y="189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8" name="Freeform 1327"/>
                <p:cNvSpPr>
                  <a:spLocks noChangeAspect="1"/>
                </p:cNvSpPr>
                <p:nvPr/>
              </p:nvSpPr>
              <p:spPr bwMode="auto">
                <a:xfrm>
                  <a:off x="4368" y="189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49" name="Freeform 1328"/>
                <p:cNvSpPr>
                  <a:spLocks noChangeAspect="1"/>
                </p:cNvSpPr>
                <p:nvPr/>
              </p:nvSpPr>
              <p:spPr bwMode="auto">
                <a:xfrm>
                  <a:off x="4368" y="18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0" name="Freeform 1329"/>
                <p:cNvSpPr>
                  <a:spLocks noChangeAspect="1"/>
                </p:cNvSpPr>
                <p:nvPr/>
              </p:nvSpPr>
              <p:spPr bwMode="auto">
                <a:xfrm>
                  <a:off x="4366" y="18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1" name="Freeform 1330"/>
                <p:cNvSpPr>
                  <a:spLocks noChangeAspect="1"/>
                </p:cNvSpPr>
                <p:nvPr/>
              </p:nvSpPr>
              <p:spPr bwMode="auto">
                <a:xfrm>
                  <a:off x="4366" y="189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2" name="Freeform 1331"/>
                <p:cNvSpPr>
                  <a:spLocks noChangeAspect="1"/>
                </p:cNvSpPr>
                <p:nvPr/>
              </p:nvSpPr>
              <p:spPr bwMode="auto">
                <a:xfrm>
                  <a:off x="4366" y="188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3" name="Freeform 1332"/>
                <p:cNvSpPr>
                  <a:spLocks noChangeAspect="1"/>
                </p:cNvSpPr>
                <p:nvPr/>
              </p:nvSpPr>
              <p:spPr bwMode="auto">
                <a:xfrm>
                  <a:off x="4364" y="188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4" name="Freeform 1333"/>
                <p:cNvSpPr>
                  <a:spLocks noChangeAspect="1"/>
                </p:cNvSpPr>
                <p:nvPr/>
              </p:nvSpPr>
              <p:spPr bwMode="auto">
                <a:xfrm>
                  <a:off x="4362" y="1885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5" name="Freeform 1334"/>
                <p:cNvSpPr>
                  <a:spLocks noChangeAspect="1"/>
                </p:cNvSpPr>
                <p:nvPr/>
              </p:nvSpPr>
              <p:spPr bwMode="auto">
                <a:xfrm>
                  <a:off x="4362" y="1884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6" name="Freeform 1335"/>
                <p:cNvSpPr>
                  <a:spLocks noChangeAspect="1"/>
                </p:cNvSpPr>
                <p:nvPr/>
              </p:nvSpPr>
              <p:spPr bwMode="auto">
                <a:xfrm>
                  <a:off x="4362" y="1882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7" name="Freeform 1336"/>
                <p:cNvSpPr>
                  <a:spLocks noChangeAspect="1"/>
                </p:cNvSpPr>
                <p:nvPr/>
              </p:nvSpPr>
              <p:spPr bwMode="auto">
                <a:xfrm>
                  <a:off x="4360" y="188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8" name="Freeform 1337"/>
                <p:cNvSpPr>
                  <a:spLocks noChangeAspect="1"/>
                </p:cNvSpPr>
                <p:nvPr/>
              </p:nvSpPr>
              <p:spPr bwMode="auto">
                <a:xfrm>
                  <a:off x="4360" y="188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59" name="Freeform 1338"/>
                <p:cNvSpPr>
                  <a:spLocks noChangeAspect="1"/>
                </p:cNvSpPr>
                <p:nvPr/>
              </p:nvSpPr>
              <p:spPr bwMode="auto">
                <a:xfrm>
                  <a:off x="4358" y="188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0" name="Freeform 1339"/>
                <p:cNvSpPr>
                  <a:spLocks noChangeAspect="1"/>
                </p:cNvSpPr>
                <p:nvPr/>
              </p:nvSpPr>
              <p:spPr bwMode="auto">
                <a:xfrm>
                  <a:off x="4358" y="187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1" name="Freeform 1340"/>
                <p:cNvSpPr>
                  <a:spLocks noChangeAspect="1"/>
                </p:cNvSpPr>
                <p:nvPr/>
              </p:nvSpPr>
              <p:spPr bwMode="auto">
                <a:xfrm>
                  <a:off x="4358" y="187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2" name="Freeform 1341"/>
                <p:cNvSpPr>
                  <a:spLocks noChangeAspect="1"/>
                </p:cNvSpPr>
                <p:nvPr/>
              </p:nvSpPr>
              <p:spPr bwMode="auto">
                <a:xfrm>
                  <a:off x="4356" y="187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3" name="Freeform 1342"/>
                <p:cNvSpPr>
                  <a:spLocks noChangeAspect="1"/>
                </p:cNvSpPr>
                <p:nvPr/>
              </p:nvSpPr>
              <p:spPr bwMode="auto">
                <a:xfrm>
                  <a:off x="4356" y="187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4" name="Freeform 1343"/>
                <p:cNvSpPr>
                  <a:spLocks noChangeAspect="1"/>
                </p:cNvSpPr>
                <p:nvPr/>
              </p:nvSpPr>
              <p:spPr bwMode="auto">
                <a:xfrm>
                  <a:off x="4354" y="187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5" name="Freeform 1344"/>
                <p:cNvSpPr>
                  <a:spLocks noChangeAspect="1"/>
                </p:cNvSpPr>
                <p:nvPr/>
              </p:nvSpPr>
              <p:spPr bwMode="auto">
                <a:xfrm>
                  <a:off x="4354" y="187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6" name="Freeform 1345"/>
                <p:cNvSpPr>
                  <a:spLocks noChangeAspect="1"/>
                </p:cNvSpPr>
                <p:nvPr/>
              </p:nvSpPr>
              <p:spPr bwMode="auto">
                <a:xfrm>
                  <a:off x="4352" y="186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7" name="Freeform 1346"/>
                <p:cNvSpPr>
                  <a:spLocks noChangeAspect="1"/>
                </p:cNvSpPr>
                <p:nvPr/>
              </p:nvSpPr>
              <p:spPr bwMode="auto">
                <a:xfrm>
                  <a:off x="4350" y="18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8" name="Freeform 1347"/>
                <p:cNvSpPr>
                  <a:spLocks noChangeAspect="1"/>
                </p:cNvSpPr>
                <p:nvPr/>
              </p:nvSpPr>
              <p:spPr bwMode="auto">
                <a:xfrm>
                  <a:off x="4350" y="186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69" name="Freeform 1348"/>
                <p:cNvSpPr>
                  <a:spLocks noChangeAspect="1"/>
                </p:cNvSpPr>
                <p:nvPr/>
              </p:nvSpPr>
              <p:spPr bwMode="auto">
                <a:xfrm>
                  <a:off x="4348" y="186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0" name="Freeform 1349"/>
                <p:cNvSpPr>
                  <a:spLocks noChangeAspect="1"/>
                </p:cNvSpPr>
                <p:nvPr/>
              </p:nvSpPr>
              <p:spPr bwMode="auto">
                <a:xfrm>
                  <a:off x="4346" y="186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1" name="Freeform 1350"/>
                <p:cNvSpPr>
                  <a:spLocks noChangeAspect="1"/>
                </p:cNvSpPr>
                <p:nvPr/>
              </p:nvSpPr>
              <p:spPr bwMode="auto">
                <a:xfrm>
                  <a:off x="4344" y="186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2" name="Freeform 1351"/>
                <p:cNvSpPr>
                  <a:spLocks noChangeAspect="1"/>
                </p:cNvSpPr>
                <p:nvPr/>
              </p:nvSpPr>
              <p:spPr bwMode="auto">
                <a:xfrm>
                  <a:off x="4344" y="185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3" name="Freeform 1352"/>
                <p:cNvSpPr>
                  <a:spLocks noChangeAspect="1"/>
                </p:cNvSpPr>
                <p:nvPr/>
              </p:nvSpPr>
              <p:spPr bwMode="auto">
                <a:xfrm>
                  <a:off x="4342" y="185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4" name="Freeform 1353"/>
                <p:cNvSpPr>
                  <a:spLocks noChangeAspect="1"/>
                </p:cNvSpPr>
                <p:nvPr/>
              </p:nvSpPr>
              <p:spPr bwMode="auto">
                <a:xfrm>
                  <a:off x="4342" y="185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5" name="Freeform 1354"/>
                <p:cNvSpPr>
                  <a:spLocks noChangeAspect="1"/>
                </p:cNvSpPr>
                <p:nvPr/>
              </p:nvSpPr>
              <p:spPr bwMode="auto">
                <a:xfrm>
                  <a:off x="4340" y="185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6" name="Freeform 1355"/>
                <p:cNvSpPr>
                  <a:spLocks noChangeAspect="1"/>
                </p:cNvSpPr>
                <p:nvPr/>
              </p:nvSpPr>
              <p:spPr bwMode="auto">
                <a:xfrm>
                  <a:off x="4338" y="1854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7" name="Freeform 1356"/>
                <p:cNvSpPr>
                  <a:spLocks noChangeAspect="1"/>
                </p:cNvSpPr>
                <p:nvPr/>
              </p:nvSpPr>
              <p:spPr bwMode="auto">
                <a:xfrm>
                  <a:off x="4338" y="1852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8" name="Freeform 1357"/>
                <p:cNvSpPr>
                  <a:spLocks noChangeAspect="1"/>
                </p:cNvSpPr>
                <p:nvPr/>
              </p:nvSpPr>
              <p:spPr bwMode="auto">
                <a:xfrm>
                  <a:off x="4336" y="185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79" name="Freeform 1358"/>
                <p:cNvSpPr>
                  <a:spLocks noChangeAspect="1"/>
                </p:cNvSpPr>
                <p:nvPr/>
              </p:nvSpPr>
              <p:spPr bwMode="auto">
                <a:xfrm>
                  <a:off x="4336" y="185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0" name="Freeform 1359"/>
                <p:cNvSpPr>
                  <a:spLocks noChangeAspect="1"/>
                </p:cNvSpPr>
                <p:nvPr/>
              </p:nvSpPr>
              <p:spPr bwMode="auto">
                <a:xfrm>
                  <a:off x="4334" y="185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1" name="Freeform 1360"/>
                <p:cNvSpPr>
                  <a:spLocks noChangeAspect="1"/>
                </p:cNvSpPr>
                <p:nvPr/>
              </p:nvSpPr>
              <p:spPr bwMode="auto">
                <a:xfrm>
                  <a:off x="4334" y="184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2" name="Freeform 1361"/>
                <p:cNvSpPr>
                  <a:spLocks noChangeAspect="1"/>
                </p:cNvSpPr>
                <p:nvPr/>
              </p:nvSpPr>
              <p:spPr bwMode="auto">
                <a:xfrm>
                  <a:off x="4332" y="184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3" name="Freeform 1362"/>
                <p:cNvSpPr>
                  <a:spLocks noChangeAspect="1"/>
                </p:cNvSpPr>
                <p:nvPr/>
              </p:nvSpPr>
              <p:spPr bwMode="auto">
                <a:xfrm>
                  <a:off x="4330" y="184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4" name="Freeform 1363"/>
                <p:cNvSpPr>
                  <a:spLocks noChangeAspect="1"/>
                </p:cNvSpPr>
                <p:nvPr/>
              </p:nvSpPr>
              <p:spPr bwMode="auto">
                <a:xfrm>
                  <a:off x="4330" y="184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5" name="Freeform 1364"/>
                <p:cNvSpPr>
                  <a:spLocks noChangeAspect="1"/>
                </p:cNvSpPr>
                <p:nvPr/>
              </p:nvSpPr>
              <p:spPr bwMode="auto">
                <a:xfrm>
                  <a:off x="4328" y="184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6" name="Freeform 1365"/>
                <p:cNvSpPr>
                  <a:spLocks noChangeAspect="1"/>
                </p:cNvSpPr>
                <p:nvPr/>
              </p:nvSpPr>
              <p:spPr bwMode="auto">
                <a:xfrm>
                  <a:off x="4328" y="184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7" name="Freeform 1366"/>
                <p:cNvSpPr>
                  <a:spLocks noChangeAspect="1"/>
                </p:cNvSpPr>
                <p:nvPr/>
              </p:nvSpPr>
              <p:spPr bwMode="auto">
                <a:xfrm>
                  <a:off x="4326" y="184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8" name="Freeform 1367"/>
                <p:cNvSpPr>
                  <a:spLocks noChangeAspect="1"/>
                </p:cNvSpPr>
                <p:nvPr/>
              </p:nvSpPr>
              <p:spPr bwMode="auto">
                <a:xfrm>
                  <a:off x="4326" y="183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89" name="Freeform 1368"/>
                <p:cNvSpPr>
                  <a:spLocks noChangeAspect="1"/>
                </p:cNvSpPr>
                <p:nvPr/>
              </p:nvSpPr>
              <p:spPr bwMode="auto">
                <a:xfrm>
                  <a:off x="4324" y="183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0" name="Freeform 1369"/>
                <p:cNvSpPr>
                  <a:spLocks noChangeAspect="1"/>
                </p:cNvSpPr>
                <p:nvPr/>
              </p:nvSpPr>
              <p:spPr bwMode="auto">
                <a:xfrm>
                  <a:off x="4322" y="183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1" name="Freeform 1370"/>
                <p:cNvSpPr>
                  <a:spLocks noChangeAspect="1"/>
                </p:cNvSpPr>
                <p:nvPr/>
              </p:nvSpPr>
              <p:spPr bwMode="auto">
                <a:xfrm>
                  <a:off x="4322" y="183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2" name="Freeform 1371"/>
                <p:cNvSpPr>
                  <a:spLocks noChangeAspect="1"/>
                </p:cNvSpPr>
                <p:nvPr/>
              </p:nvSpPr>
              <p:spPr bwMode="auto">
                <a:xfrm>
                  <a:off x="4320" y="183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3" name="Freeform 1372"/>
                <p:cNvSpPr>
                  <a:spLocks noChangeAspect="1"/>
                </p:cNvSpPr>
                <p:nvPr/>
              </p:nvSpPr>
              <p:spPr bwMode="auto">
                <a:xfrm>
                  <a:off x="4318" y="183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4" name="Freeform 1373"/>
                <p:cNvSpPr>
                  <a:spLocks noChangeAspect="1"/>
                </p:cNvSpPr>
                <p:nvPr/>
              </p:nvSpPr>
              <p:spPr bwMode="auto">
                <a:xfrm>
                  <a:off x="4316" y="183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5" name="Freeform 1374"/>
                <p:cNvSpPr>
                  <a:spLocks noChangeAspect="1"/>
                </p:cNvSpPr>
                <p:nvPr/>
              </p:nvSpPr>
              <p:spPr bwMode="auto">
                <a:xfrm>
                  <a:off x="4314" y="1832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6" name="Freeform 1375"/>
                <p:cNvSpPr>
                  <a:spLocks noChangeAspect="1"/>
                </p:cNvSpPr>
                <p:nvPr/>
              </p:nvSpPr>
              <p:spPr bwMode="auto">
                <a:xfrm>
                  <a:off x="4312" y="18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7" name="Freeform 1376"/>
                <p:cNvSpPr>
                  <a:spLocks noChangeAspect="1"/>
                </p:cNvSpPr>
                <p:nvPr/>
              </p:nvSpPr>
              <p:spPr bwMode="auto">
                <a:xfrm>
                  <a:off x="4310" y="183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8" name="Freeform 1377"/>
                <p:cNvSpPr>
                  <a:spLocks noChangeAspect="1"/>
                </p:cNvSpPr>
                <p:nvPr/>
              </p:nvSpPr>
              <p:spPr bwMode="auto">
                <a:xfrm>
                  <a:off x="4308" y="1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5999" name="Freeform 1378"/>
                <p:cNvSpPr>
                  <a:spLocks noChangeAspect="1"/>
                </p:cNvSpPr>
                <p:nvPr/>
              </p:nvSpPr>
              <p:spPr bwMode="auto">
                <a:xfrm>
                  <a:off x="4306" y="18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0" name="Freeform 1379"/>
                <p:cNvSpPr>
                  <a:spLocks noChangeAspect="1"/>
                </p:cNvSpPr>
                <p:nvPr/>
              </p:nvSpPr>
              <p:spPr bwMode="auto">
                <a:xfrm>
                  <a:off x="4304" y="18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1" name="Freeform 1380"/>
                <p:cNvSpPr>
                  <a:spLocks noChangeAspect="1"/>
                </p:cNvSpPr>
                <p:nvPr/>
              </p:nvSpPr>
              <p:spPr bwMode="auto">
                <a:xfrm>
                  <a:off x="4304" y="18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2" name="Freeform 1381"/>
                <p:cNvSpPr>
                  <a:spLocks noChangeAspect="1"/>
                </p:cNvSpPr>
                <p:nvPr/>
              </p:nvSpPr>
              <p:spPr bwMode="auto">
                <a:xfrm>
                  <a:off x="4302" y="18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3" name="Freeform 1382"/>
                <p:cNvSpPr>
                  <a:spLocks noChangeAspect="1"/>
                </p:cNvSpPr>
                <p:nvPr/>
              </p:nvSpPr>
              <p:spPr bwMode="auto">
                <a:xfrm>
                  <a:off x="4300" y="18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4" name="Freeform 1383"/>
                <p:cNvSpPr>
                  <a:spLocks noChangeAspect="1"/>
                </p:cNvSpPr>
                <p:nvPr/>
              </p:nvSpPr>
              <p:spPr bwMode="auto">
                <a:xfrm>
                  <a:off x="4298" y="182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5" name="Freeform 1384"/>
                <p:cNvSpPr>
                  <a:spLocks noChangeAspect="1"/>
                </p:cNvSpPr>
                <p:nvPr/>
              </p:nvSpPr>
              <p:spPr bwMode="auto">
                <a:xfrm>
                  <a:off x="4296" y="1821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6" name="Freeform 1385"/>
                <p:cNvSpPr>
                  <a:spLocks noChangeAspect="1"/>
                </p:cNvSpPr>
                <p:nvPr/>
              </p:nvSpPr>
              <p:spPr bwMode="auto">
                <a:xfrm>
                  <a:off x="4296" y="181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7" name="Freeform 1386"/>
                <p:cNvSpPr>
                  <a:spLocks noChangeAspect="1"/>
                </p:cNvSpPr>
                <p:nvPr/>
              </p:nvSpPr>
              <p:spPr bwMode="auto">
                <a:xfrm>
                  <a:off x="4294" y="1819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8" name="Freeform 1387"/>
                <p:cNvSpPr>
                  <a:spLocks noChangeAspect="1"/>
                </p:cNvSpPr>
                <p:nvPr/>
              </p:nvSpPr>
              <p:spPr bwMode="auto">
                <a:xfrm>
                  <a:off x="4292" y="181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09" name="Freeform 1388"/>
                <p:cNvSpPr>
                  <a:spLocks noChangeAspect="1"/>
                </p:cNvSpPr>
                <p:nvPr/>
              </p:nvSpPr>
              <p:spPr bwMode="auto">
                <a:xfrm>
                  <a:off x="4290" y="1817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0" name="Freeform 1389"/>
                <p:cNvSpPr>
                  <a:spLocks noChangeAspect="1"/>
                </p:cNvSpPr>
                <p:nvPr/>
              </p:nvSpPr>
              <p:spPr bwMode="auto">
                <a:xfrm>
                  <a:off x="4288" y="18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1" name="Freeform 1390"/>
                <p:cNvSpPr>
                  <a:spLocks noChangeAspect="1"/>
                </p:cNvSpPr>
                <p:nvPr/>
              </p:nvSpPr>
              <p:spPr bwMode="auto">
                <a:xfrm>
                  <a:off x="4286" y="181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2" name="Freeform 1391"/>
                <p:cNvSpPr>
                  <a:spLocks noChangeAspect="1"/>
                </p:cNvSpPr>
                <p:nvPr/>
              </p:nvSpPr>
              <p:spPr bwMode="auto">
                <a:xfrm>
                  <a:off x="4284" y="181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3" name="Freeform 1392"/>
                <p:cNvSpPr>
                  <a:spLocks noChangeAspect="1"/>
                </p:cNvSpPr>
                <p:nvPr/>
              </p:nvSpPr>
              <p:spPr bwMode="auto">
                <a:xfrm>
                  <a:off x="4282" y="181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4" name="Freeform 1393"/>
                <p:cNvSpPr>
                  <a:spLocks noChangeAspect="1"/>
                </p:cNvSpPr>
                <p:nvPr/>
              </p:nvSpPr>
              <p:spPr bwMode="auto">
                <a:xfrm>
                  <a:off x="4280" y="181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5" name="Freeform 1394"/>
                <p:cNvSpPr>
                  <a:spLocks noChangeAspect="1"/>
                </p:cNvSpPr>
                <p:nvPr/>
              </p:nvSpPr>
              <p:spPr bwMode="auto">
                <a:xfrm>
                  <a:off x="4278" y="181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6" name="Freeform 1395"/>
                <p:cNvSpPr>
                  <a:spLocks noChangeAspect="1"/>
                </p:cNvSpPr>
                <p:nvPr/>
              </p:nvSpPr>
              <p:spPr bwMode="auto">
                <a:xfrm>
                  <a:off x="4276" y="181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7" name="Freeform 1396"/>
                <p:cNvSpPr>
                  <a:spLocks noChangeAspect="1"/>
                </p:cNvSpPr>
                <p:nvPr/>
              </p:nvSpPr>
              <p:spPr bwMode="auto">
                <a:xfrm>
                  <a:off x="4274" y="181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8" name="Freeform 1397"/>
                <p:cNvSpPr>
                  <a:spLocks noChangeAspect="1"/>
                </p:cNvSpPr>
                <p:nvPr/>
              </p:nvSpPr>
              <p:spPr bwMode="auto">
                <a:xfrm>
                  <a:off x="4272" y="181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19" name="Freeform 1398"/>
                <p:cNvSpPr>
                  <a:spLocks noChangeAspect="1"/>
                </p:cNvSpPr>
                <p:nvPr/>
              </p:nvSpPr>
              <p:spPr bwMode="auto">
                <a:xfrm>
                  <a:off x="4270" y="180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0" name="Freeform 1399"/>
                <p:cNvSpPr>
                  <a:spLocks noChangeAspect="1"/>
                </p:cNvSpPr>
                <p:nvPr/>
              </p:nvSpPr>
              <p:spPr bwMode="auto">
                <a:xfrm>
                  <a:off x="4268" y="180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1" name="Freeform 1400"/>
                <p:cNvSpPr>
                  <a:spLocks noChangeAspect="1"/>
                </p:cNvSpPr>
                <p:nvPr/>
              </p:nvSpPr>
              <p:spPr bwMode="auto">
                <a:xfrm>
                  <a:off x="4266" y="1808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2" name="Freeform 1401"/>
                <p:cNvSpPr>
                  <a:spLocks noChangeAspect="1"/>
                </p:cNvSpPr>
                <p:nvPr/>
              </p:nvSpPr>
              <p:spPr bwMode="auto">
                <a:xfrm>
                  <a:off x="4264" y="180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3" name="Freeform 1402"/>
                <p:cNvSpPr>
                  <a:spLocks noChangeAspect="1"/>
                </p:cNvSpPr>
                <p:nvPr/>
              </p:nvSpPr>
              <p:spPr bwMode="auto">
                <a:xfrm>
                  <a:off x="4262" y="180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4" name="Freeform 1403"/>
                <p:cNvSpPr>
                  <a:spLocks noChangeAspect="1"/>
                </p:cNvSpPr>
                <p:nvPr/>
              </p:nvSpPr>
              <p:spPr bwMode="auto">
                <a:xfrm>
                  <a:off x="4260" y="180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5" name="Freeform 1404"/>
                <p:cNvSpPr>
                  <a:spLocks noChangeAspect="1"/>
                </p:cNvSpPr>
                <p:nvPr/>
              </p:nvSpPr>
              <p:spPr bwMode="auto">
                <a:xfrm>
                  <a:off x="4258" y="180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6" name="Freeform 1405"/>
                <p:cNvSpPr>
                  <a:spLocks noChangeAspect="1"/>
                </p:cNvSpPr>
                <p:nvPr/>
              </p:nvSpPr>
              <p:spPr bwMode="auto">
                <a:xfrm>
                  <a:off x="4256" y="180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7" name="Freeform 1406"/>
                <p:cNvSpPr>
                  <a:spLocks noChangeAspect="1"/>
                </p:cNvSpPr>
                <p:nvPr/>
              </p:nvSpPr>
              <p:spPr bwMode="auto">
                <a:xfrm>
                  <a:off x="4254" y="18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8" name="Freeform 1407"/>
                <p:cNvSpPr>
                  <a:spLocks noChangeAspect="1"/>
                </p:cNvSpPr>
                <p:nvPr/>
              </p:nvSpPr>
              <p:spPr bwMode="auto">
                <a:xfrm>
                  <a:off x="4250" y="18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29" name="Freeform 1408"/>
                <p:cNvSpPr>
                  <a:spLocks noChangeAspect="1"/>
                </p:cNvSpPr>
                <p:nvPr/>
              </p:nvSpPr>
              <p:spPr bwMode="auto">
                <a:xfrm>
                  <a:off x="4248" y="1802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0" name="Freeform 1409"/>
                <p:cNvSpPr>
                  <a:spLocks noChangeAspect="1"/>
                </p:cNvSpPr>
                <p:nvPr/>
              </p:nvSpPr>
              <p:spPr bwMode="auto">
                <a:xfrm>
                  <a:off x="4246" y="180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1" name="Freeform 1410"/>
                <p:cNvSpPr>
                  <a:spLocks noChangeAspect="1"/>
                </p:cNvSpPr>
                <p:nvPr/>
              </p:nvSpPr>
              <p:spPr bwMode="auto">
                <a:xfrm>
                  <a:off x="4242" y="1800"/>
                  <a:ext cx="2" cy="1"/>
                </a:xfrm>
                <a:custGeom>
                  <a:avLst/>
                  <a:gdLst>
                    <a:gd name="T0" fmla="*/ 0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2" name="Freeform 1411"/>
                <p:cNvSpPr>
                  <a:spLocks noChangeAspect="1"/>
                </p:cNvSpPr>
                <p:nvPr/>
              </p:nvSpPr>
              <p:spPr bwMode="auto">
                <a:xfrm>
                  <a:off x="4240" y="180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3" name="Freeform 1412"/>
                <p:cNvSpPr>
                  <a:spLocks noChangeAspect="1"/>
                </p:cNvSpPr>
                <p:nvPr/>
              </p:nvSpPr>
              <p:spPr bwMode="auto">
                <a:xfrm>
                  <a:off x="4238" y="17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4" name="Freeform 1413"/>
                <p:cNvSpPr>
                  <a:spLocks noChangeAspect="1"/>
                </p:cNvSpPr>
                <p:nvPr/>
              </p:nvSpPr>
              <p:spPr bwMode="auto">
                <a:xfrm>
                  <a:off x="4234" y="17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5" name="Freeform 1414"/>
                <p:cNvSpPr>
                  <a:spLocks noChangeAspect="1"/>
                </p:cNvSpPr>
                <p:nvPr/>
              </p:nvSpPr>
              <p:spPr bwMode="auto">
                <a:xfrm>
                  <a:off x="4232" y="17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6" name="Freeform 1415"/>
                <p:cNvSpPr>
                  <a:spLocks noChangeAspect="1"/>
                </p:cNvSpPr>
                <p:nvPr/>
              </p:nvSpPr>
              <p:spPr bwMode="auto">
                <a:xfrm>
                  <a:off x="4228" y="179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7" name="Freeform 1416"/>
                <p:cNvSpPr>
                  <a:spLocks noChangeAspect="1"/>
                </p:cNvSpPr>
                <p:nvPr/>
              </p:nvSpPr>
              <p:spPr bwMode="auto">
                <a:xfrm>
                  <a:off x="4224" y="179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8" name="Freeform 1417"/>
                <p:cNvSpPr>
                  <a:spLocks noChangeAspect="1"/>
                </p:cNvSpPr>
                <p:nvPr/>
              </p:nvSpPr>
              <p:spPr bwMode="auto">
                <a:xfrm>
                  <a:off x="4220" y="179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39" name="Freeform 1418"/>
                <p:cNvSpPr>
                  <a:spLocks noChangeAspect="1"/>
                </p:cNvSpPr>
                <p:nvPr/>
              </p:nvSpPr>
              <p:spPr bwMode="auto">
                <a:xfrm>
                  <a:off x="4216" y="17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6040" name="Freeform 1419"/>
                <p:cNvSpPr>
                  <a:spLocks noChangeAspect="1"/>
                </p:cNvSpPr>
                <p:nvPr/>
              </p:nvSpPr>
              <p:spPr bwMode="auto">
                <a:xfrm>
                  <a:off x="4212" y="1793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25833" name="Freeform 1420"/>
              <p:cNvSpPr>
                <a:spLocks noChangeAspect="1"/>
              </p:cNvSpPr>
              <p:nvPr/>
            </p:nvSpPr>
            <p:spPr bwMode="auto">
              <a:xfrm>
                <a:off x="4208" y="179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34" name="Freeform 1421"/>
              <p:cNvSpPr>
                <a:spLocks noChangeAspect="1"/>
              </p:cNvSpPr>
              <p:nvPr/>
            </p:nvSpPr>
            <p:spPr bwMode="auto">
              <a:xfrm>
                <a:off x="4202" y="17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35" name="Freeform 1422"/>
              <p:cNvSpPr>
                <a:spLocks noChangeAspect="1"/>
              </p:cNvSpPr>
              <p:nvPr/>
            </p:nvSpPr>
            <p:spPr bwMode="auto">
              <a:xfrm>
                <a:off x="4196" y="17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36" name="Freeform 1423"/>
              <p:cNvSpPr>
                <a:spLocks noChangeAspect="1"/>
              </p:cNvSpPr>
              <p:nvPr/>
            </p:nvSpPr>
            <p:spPr bwMode="auto">
              <a:xfrm>
                <a:off x="4190" y="17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37" name="Freeform 1424"/>
              <p:cNvSpPr>
                <a:spLocks noChangeAspect="1"/>
              </p:cNvSpPr>
              <p:nvPr/>
            </p:nvSpPr>
            <p:spPr bwMode="auto">
              <a:xfrm>
                <a:off x="4182" y="17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38" name="Freeform 1425"/>
              <p:cNvSpPr>
                <a:spLocks noChangeAspect="1"/>
              </p:cNvSpPr>
              <p:nvPr/>
            </p:nvSpPr>
            <p:spPr bwMode="auto">
              <a:xfrm>
                <a:off x="4170" y="17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39" name="Freeform 1426"/>
              <p:cNvSpPr>
                <a:spLocks noChangeAspect="1"/>
              </p:cNvSpPr>
              <p:nvPr/>
            </p:nvSpPr>
            <p:spPr bwMode="auto">
              <a:xfrm>
                <a:off x="4154" y="17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40" name="Freeform 1427"/>
              <p:cNvSpPr>
                <a:spLocks noChangeAspect="1"/>
              </p:cNvSpPr>
              <p:nvPr/>
            </p:nvSpPr>
            <p:spPr bwMode="auto">
              <a:xfrm>
                <a:off x="4106" y="17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1" name="Group 1428"/>
            <p:cNvGrpSpPr>
              <a:grpSpLocks noChangeAspect="1"/>
            </p:cNvGrpSpPr>
            <p:nvPr/>
          </p:nvGrpSpPr>
          <p:grpSpPr bwMode="auto">
            <a:xfrm>
              <a:off x="4227" y="1946"/>
              <a:ext cx="594" cy="1011"/>
              <a:chOff x="2880" y="2074"/>
              <a:chExt cx="660" cy="1011"/>
            </a:xfrm>
          </p:grpSpPr>
          <p:sp>
            <p:nvSpPr>
              <p:cNvPr id="25626" name="Freeform 1429"/>
              <p:cNvSpPr>
                <a:spLocks noChangeAspect="1"/>
              </p:cNvSpPr>
              <p:nvPr/>
            </p:nvSpPr>
            <p:spPr bwMode="auto">
              <a:xfrm>
                <a:off x="2880" y="3055"/>
                <a:ext cx="12" cy="30"/>
              </a:xfrm>
              <a:custGeom>
                <a:avLst/>
                <a:gdLst>
                  <a:gd name="T0" fmla="*/ 0 w 13"/>
                  <a:gd name="T1" fmla="*/ 31 h 31"/>
                  <a:gd name="T2" fmla="*/ 11 w 13"/>
                  <a:gd name="T3" fmla="*/ 0 h 31"/>
                  <a:gd name="T4" fmla="*/ 13 w 13"/>
                  <a:gd name="T5" fmla="*/ 0 h 31"/>
                  <a:gd name="T6" fmla="*/ 0 60000 65536"/>
                  <a:gd name="T7" fmla="*/ 0 60000 65536"/>
                  <a:gd name="T8" fmla="*/ 0 60000 65536"/>
                  <a:gd name="T9" fmla="*/ 0 w 13"/>
                  <a:gd name="T10" fmla="*/ 0 h 31"/>
                  <a:gd name="T11" fmla="*/ 13 w 13"/>
                  <a:gd name="T12" fmla="*/ 31 h 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" h="31">
                    <a:moveTo>
                      <a:pt x="0" y="31"/>
                    </a:moveTo>
                    <a:lnTo>
                      <a:pt x="11" y="0"/>
                    </a:lnTo>
                    <a:lnTo>
                      <a:pt x="13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27" name="Freeform 1430"/>
              <p:cNvSpPr>
                <a:spLocks noChangeAspect="1"/>
              </p:cNvSpPr>
              <p:nvPr/>
            </p:nvSpPr>
            <p:spPr bwMode="auto">
              <a:xfrm>
                <a:off x="2890" y="3028"/>
                <a:ext cx="14" cy="27"/>
              </a:xfrm>
              <a:custGeom>
                <a:avLst/>
                <a:gdLst>
                  <a:gd name="T0" fmla="*/ 0 w 14"/>
                  <a:gd name="T1" fmla="*/ 29 h 29"/>
                  <a:gd name="T2" fmla="*/ 12 w 14"/>
                  <a:gd name="T3" fmla="*/ 0 h 29"/>
                  <a:gd name="T4" fmla="*/ 14 w 14"/>
                  <a:gd name="T5" fmla="*/ 0 h 29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9"/>
                  <a:gd name="T11" fmla="*/ 14 w 14"/>
                  <a:gd name="T12" fmla="*/ 29 h 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9">
                    <a:moveTo>
                      <a:pt x="0" y="29"/>
                    </a:move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28" name="Freeform 1431"/>
              <p:cNvSpPr>
                <a:spLocks noChangeAspect="1"/>
              </p:cNvSpPr>
              <p:nvPr/>
            </p:nvSpPr>
            <p:spPr bwMode="auto">
              <a:xfrm>
                <a:off x="2902" y="3002"/>
                <a:ext cx="14" cy="26"/>
              </a:xfrm>
              <a:custGeom>
                <a:avLst/>
                <a:gdLst>
                  <a:gd name="T0" fmla="*/ 0 w 15"/>
                  <a:gd name="T1" fmla="*/ 27 h 27"/>
                  <a:gd name="T2" fmla="*/ 13 w 15"/>
                  <a:gd name="T3" fmla="*/ 0 h 27"/>
                  <a:gd name="T4" fmla="*/ 15 w 15"/>
                  <a:gd name="T5" fmla="*/ 0 h 27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7"/>
                  <a:gd name="T11" fmla="*/ 15 w 15"/>
                  <a:gd name="T12" fmla="*/ 27 h 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7">
                    <a:moveTo>
                      <a:pt x="0" y="27"/>
                    </a:moveTo>
                    <a:lnTo>
                      <a:pt x="13" y="0"/>
                    </a:lnTo>
                    <a:lnTo>
                      <a:pt x="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29" name="Freeform 1432"/>
              <p:cNvSpPr>
                <a:spLocks noChangeAspect="1"/>
              </p:cNvSpPr>
              <p:nvPr/>
            </p:nvSpPr>
            <p:spPr bwMode="auto">
              <a:xfrm>
                <a:off x="2914" y="2975"/>
                <a:ext cx="14" cy="27"/>
              </a:xfrm>
              <a:custGeom>
                <a:avLst/>
                <a:gdLst>
                  <a:gd name="T0" fmla="*/ 0 w 14"/>
                  <a:gd name="T1" fmla="*/ 28 h 28"/>
                  <a:gd name="T2" fmla="*/ 12 w 14"/>
                  <a:gd name="T3" fmla="*/ 0 h 28"/>
                  <a:gd name="T4" fmla="*/ 14 w 14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28"/>
                  <a:gd name="T11" fmla="*/ 14 w 14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28">
                    <a:moveTo>
                      <a:pt x="0" y="28"/>
                    </a:move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0" name="Freeform 1433"/>
              <p:cNvSpPr>
                <a:spLocks noChangeAspect="1"/>
              </p:cNvSpPr>
              <p:nvPr/>
            </p:nvSpPr>
            <p:spPr bwMode="auto">
              <a:xfrm>
                <a:off x="2926" y="2954"/>
                <a:ext cx="10" cy="21"/>
              </a:xfrm>
              <a:custGeom>
                <a:avLst/>
                <a:gdLst>
                  <a:gd name="T0" fmla="*/ 0 w 11"/>
                  <a:gd name="T1" fmla="*/ 22 h 22"/>
                  <a:gd name="T2" fmla="*/ 9 w 11"/>
                  <a:gd name="T3" fmla="*/ 0 h 22"/>
                  <a:gd name="T4" fmla="*/ 11 w 11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22"/>
                  <a:gd name="T11" fmla="*/ 11 w 11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22">
                    <a:moveTo>
                      <a:pt x="0" y="22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1" name="Freeform 1434"/>
              <p:cNvSpPr>
                <a:spLocks noChangeAspect="1"/>
              </p:cNvSpPr>
              <p:nvPr/>
            </p:nvSpPr>
            <p:spPr bwMode="auto">
              <a:xfrm>
                <a:off x="2934" y="2932"/>
                <a:ext cx="12" cy="22"/>
              </a:xfrm>
              <a:custGeom>
                <a:avLst/>
                <a:gdLst>
                  <a:gd name="T0" fmla="*/ 0 w 12"/>
                  <a:gd name="T1" fmla="*/ 23 h 23"/>
                  <a:gd name="T2" fmla="*/ 10 w 12"/>
                  <a:gd name="T3" fmla="*/ 0 h 23"/>
                  <a:gd name="T4" fmla="*/ 12 w 12"/>
                  <a:gd name="T5" fmla="*/ 0 h 23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23"/>
                  <a:gd name="T11" fmla="*/ 12 w 12"/>
                  <a:gd name="T12" fmla="*/ 23 h 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23">
                    <a:moveTo>
                      <a:pt x="0" y="23"/>
                    </a:move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2" name="Freeform 1435"/>
              <p:cNvSpPr>
                <a:spLocks noChangeAspect="1"/>
              </p:cNvSpPr>
              <p:nvPr/>
            </p:nvSpPr>
            <p:spPr bwMode="auto">
              <a:xfrm>
                <a:off x="2944" y="2911"/>
                <a:ext cx="12" cy="21"/>
              </a:xfrm>
              <a:custGeom>
                <a:avLst/>
                <a:gdLst>
                  <a:gd name="T0" fmla="*/ 0 w 12"/>
                  <a:gd name="T1" fmla="*/ 21 h 21"/>
                  <a:gd name="T2" fmla="*/ 10 w 12"/>
                  <a:gd name="T3" fmla="*/ 0 h 21"/>
                  <a:gd name="T4" fmla="*/ 12 w 12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21"/>
                  <a:gd name="T11" fmla="*/ 12 w 12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21">
                    <a:moveTo>
                      <a:pt x="0" y="21"/>
                    </a:moveTo>
                    <a:lnTo>
                      <a:pt x="10" y="0"/>
                    </a:lnTo>
                    <a:lnTo>
                      <a:pt x="1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3" name="Freeform 1436"/>
              <p:cNvSpPr>
                <a:spLocks noChangeAspect="1"/>
              </p:cNvSpPr>
              <p:nvPr/>
            </p:nvSpPr>
            <p:spPr bwMode="auto">
              <a:xfrm>
                <a:off x="2954" y="2893"/>
                <a:ext cx="10" cy="18"/>
              </a:xfrm>
              <a:custGeom>
                <a:avLst/>
                <a:gdLst>
                  <a:gd name="T0" fmla="*/ 0 w 11"/>
                  <a:gd name="T1" fmla="*/ 19 h 19"/>
                  <a:gd name="T2" fmla="*/ 9 w 11"/>
                  <a:gd name="T3" fmla="*/ 0 h 19"/>
                  <a:gd name="T4" fmla="*/ 11 w 11"/>
                  <a:gd name="T5" fmla="*/ 0 h 19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9"/>
                  <a:gd name="T11" fmla="*/ 11 w 11"/>
                  <a:gd name="T12" fmla="*/ 19 h 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9">
                    <a:moveTo>
                      <a:pt x="0" y="19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4" name="Freeform 1437"/>
              <p:cNvSpPr>
                <a:spLocks noChangeAspect="1"/>
              </p:cNvSpPr>
              <p:nvPr/>
            </p:nvSpPr>
            <p:spPr bwMode="auto">
              <a:xfrm>
                <a:off x="2962" y="2873"/>
                <a:ext cx="10" cy="20"/>
              </a:xfrm>
              <a:custGeom>
                <a:avLst/>
                <a:gdLst>
                  <a:gd name="T0" fmla="*/ 0 w 10"/>
                  <a:gd name="T1" fmla="*/ 21 h 21"/>
                  <a:gd name="T2" fmla="*/ 8 w 10"/>
                  <a:gd name="T3" fmla="*/ 0 h 21"/>
                  <a:gd name="T4" fmla="*/ 10 w 10"/>
                  <a:gd name="T5" fmla="*/ 0 h 21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21"/>
                  <a:gd name="T11" fmla="*/ 10 w 10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21">
                    <a:moveTo>
                      <a:pt x="0" y="21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5" name="Freeform 1438"/>
              <p:cNvSpPr>
                <a:spLocks noChangeAspect="1"/>
              </p:cNvSpPr>
              <p:nvPr/>
            </p:nvSpPr>
            <p:spPr bwMode="auto">
              <a:xfrm>
                <a:off x="2970" y="2858"/>
                <a:ext cx="10" cy="15"/>
              </a:xfrm>
              <a:custGeom>
                <a:avLst/>
                <a:gdLst>
                  <a:gd name="T0" fmla="*/ 0 w 10"/>
                  <a:gd name="T1" fmla="*/ 16 h 16"/>
                  <a:gd name="T2" fmla="*/ 8 w 10"/>
                  <a:gd name="T3" fmla="*/ 0 h 16"/>
                  <a:gd name="T4" fmla="*/ 10 w 10"/>
                  <a:gd name="T5" fmla="*/ 0 h 1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6"/>
                  <a:gd name="T11" fmla="*/ 10 w 10"/>
                  <a:gd name="T12" fmla="*/ 16 h 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6">
                    <a:moveTo>
                      <a:pt x="0" y="16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6" name="Freeform 1439"/>
              <p:cNvSpPr>
                <a:spLocks noChangeAspect="1"/>
              </p:cNvSpPr>
              <p:nvPr/>
            </p:nvSpPr>
            <p:spPr bwMode="auto">
              <a:xfrm>
                <a:off x="2978" y="2841"/>
                <a:ext cx="10" cy="17"/>
              </a:xfrm>
              <a:custGeom>
                <a:avLst/>
                <a:gdLst>
                  <a:gd name="T0" fmla="*/ 0 w 11"/>
                  <a:gd name="T1" fmla="*/ 17 h 17"/>
                  <a:gd name="T2" fmla="*/ 9 w 11"/>
                  <a:gd name="T3" fmla="*/ 0 h 17"/>
                  <a:gd name="T4" fmla="*/ 11 w 11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7"/>
                  <a:gd name="T11" fmla="*/ 11 w 11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7">
                    <a:moveTo>
                      <a:pt x="0" y="17"/>
                    </a:moveTo>
                    <a:lnTo>
                      <a:pt x="9" y="0"/>
                    </a:lnTo>
                    <a:lnTo>
                      <a:pt x="1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7" name="Freeform 1440"/>
              <p:cNvSpPr>
                <a:spLocks noChangeAspect="1"/>
              </p:cNvSpPr>
              <p:nvPr/>
            </p:nvSpPr>
            <p:spPr bwMode="auto">
              <a:xfrm>
                <a:off x="2986" y="2825"/>
                <a:ext cx="10" cy="16"/>
              </a:xfrm>
              <a:custGeom>
                <a:avLst/>
                <a:gdLst>
                  <a:gd name="T0" fmla="*/ 0 w 10"/>
                  <a:gd name="T1" fmla="*/ 17 h 17"/>
                  <a:gd name="T2" fmla="*/ 8 w 10"/>
                  <a:gd name="T3" fmla="*/ 0 h 17"/>
                  <a:gd name="T4" fmla="*/ 10 w 10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7"/>
                  <a:gd name="T11" fmla="*/ 10 w 10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7">
                    <a:moveTo>
                      <a:pt x="0" y="17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8" name="Freeform 1441"/>
              <p:cNvSpPr>
                <a:spLocks noChangeAspect="1"/>
              </p:cNvSpPr>
              <p:nvPr/>
            </p:nvSpPr>
            <p:spPr bwMode="auto">
              <a:xfrm>
                <a:off x="2994" y="2812"/>
                <a:ext cx="10" cy="13"/>
              </a:xfrm>
              <a:custGeom>
                <a:avLst/>
                <a:gdLst>
                  <a:gd name="T0" fmla="*/ 0 w 10"/>
                  <a:gd name="T1" fmla="*/ 14 h 14"/>
                  <a:gd name="T2" fmla="*/ 8 w 10"/>
                  <a:gd name="T3" fmla="*/ 0 h 14"/>
                  <a:gd name="T4" fmla="*/ 10 w 10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4"/>
                  <a:gd name="T11" fmla="*/ 10 w 10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4">
                    <a:moveTo>
                      <a:pt x="0" y="14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39" name="Freeform 1442"/>
              <p:cNvSpPr>
                <a:spLocks noChangeAspect="1"/>
              </p:cNvSpPr>
              <p:nvPr/>
            </p:nvSpPr>
            <p:spPr bwMode="auto">
              <a:xfrm>
                <a:off x="3002" y="2797"/>
                <a:ext cx="8" cy="15"/>
              </a:xfrm>
              <a:custGeom>
                <a:avLst/>
                <a:gdLst>
                  <a:gd name="T0" fmla="*/ 0 w 9"/>
                  <a:gd name="T1" fmla="*/ 15 h 15"/>
                  <a:gd name="T2" fmla="*/ 7 w 9"/>
                  <a:gd name="T3" fmla="*/ 0 h 15"/>
                  <a:gd name="T4" fmla="*/ 9 w 9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5"/>
                  <a:gd name="T11" fmla="*/ 9 w 9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5">
                    <a:moveTo>
                      <a:pt x="0" y="15"/>
                    </a:move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0" name="Freeform 1443"/>
              <p:cNvSpPr>
                <a:spLocks noChangeAspect="1"/>
              </p:cNvSpPr>
              <p:nvPr/>
            </p:nvSpPr>
            <p:spPr bwMode="auto">
              <a:xfrm>
                <a:off x="3008" y="2783"/>
                <a:ext cx="10" cy="14"/>
              </a:xfrm>
              <a:custGeom>
                <a:avLst/>
                <a:gdLst>
                  <a:gd name="T0" fmla="*/ 0 w 10"/>
                  <a:gd name="T1" fmla="*/ 15 h 15"/>
                  <a:gd name="T2" fmla="*/ 8 w 10"/>
                  <a:gd name="T3" fmla="*/ 0 h 15"/>
                  <a:gd name="T4" fmla="*/ 10 w 10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5"/>
                  <a:gd name="T11" fmla="*/ 10 w 10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5">
                    <a:moveTo>
                      <a:pt x="0" y="15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1" name="Freeform 1444"/>
              <p:cNvSpPr>
                <a:spLocks noChangeAspect="1"/>
              </p:cNvSpPr>
              <p:nvPr/>
            </p:nvSpPr>
            <p:spPr bwMode="auto">
              <a:xfrm>
                <a:off x="3016" y="2769"/>
                <a:ext cx="8" cy="14"/>
              </a:xfrm>
              <a:custGeom>
                <a:avLst/>
                <a:gdLst>
                  <a:gd name="T0" fmla="*/ 0 w 8"/>
                  <a:gd name="T1" fmla="*/ 14 h 14"/>
                  <a:gd name="T2" fmla="*/ 6 w 8"/>
                  <a:gd name="T3" fmla="*/ 0 h 14"/>
                  <a:gd name="T4" fmla="*/ 8 w 8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4"/>
                  <a:gd name="T11" fmla="*/ 8 w 8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4">
                    <a:moveTo>
                      <a:pt x="0" y="14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2" name="Freeform 1445"/>
              <p:cNvSpPr>
                <a:spLocks noChangeAspect="1"/>
              </p:cNvSpPr>
              <p:nvPr/>
            </p:nvSpPr>
            <p:spPr bwMode="auto">
              <a:xfrm>
                <a:off x="3022" y="2757"/>
                <a:ext cx="8" cy="12"/>
              </a:xfrm>
              <a:custGeom>
                <a:avLst/>
                <a:gdLst>
                  <a:gd name="T0" fmla="*/ 0 w 9"/>
                  <a:gd name="T1" fmla="*/ 13 h 13"/>
                  <a:gd name="T2" fmla="*/ 6 w 9"/>
                  <a:gd name="T3" fmla="*/ 0 h 13"/>
                  <a:gd name="T4" fmla="*/ 9 w 9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3"/>
                  <a:gd name="T11" fmla="*/ 9 w 9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3">
                    <a:moveTo>
                      <a:pt x="0" y="13"/>
                    </a:moveTo>
                    <a:lnTo>
                      <a:pt x="6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3" name="Freeform 1446"/>
              <p:cNvSpPr>
                <a:spLocks noChangeAspect="1"/>
              </p:cNvSpPr>
              <p:nvPr/>
            </p:nvSpPr>
            <p:spPr bwMode="auto">
              <a:xfrm>
                <a:off x="3028" y="2745"/>
                <a:ext cx="8" cy="12"/>
              </a:xfrm>
              <a:custGeom>
                <a:avLst/>
                <a:gdLst>
                  <a:gd name="T0" fmla="*/ 0 w 9"/>
                  <a:gd name="T1" fmla="*/ 12 h 12"/>
                  <a:gd name="T2" fmla="*/ 7 w 9"/>
                  <a:gd name="T3" fmla="*/ 0 h 12"/>
                  <a:gd name="T4" fmla="*/ 9 w 9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2"/>
                  <a:gd name="T11" fmla="*/ 9 w 9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2">
                    <a:moveTo>
                      <a:pt x="0" y="12"/>
                    </a:move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4" name="Freeform 1447"/>
              <p:cNvSpPr>
                <a:spLocks noChangeAspect="1"/>
              </p:cNvSpPr>
              <p:nvPr/>
            </p:nvSpPr>
            <p:spPr bwMode="auto">
              <a:xfrm>
                <a:off x="3034" y="2733"/>
                <a:ext cx="10" cy="12"/>
              </a:xfrm>
              <a:custGeom>
                <a:avLst/>
                <a:gdLst>
                  <a:gd name="T0" fmla="*/ 0 w 10"/>
                  <a:gd name="T1" fmla="*/ 13 h 13"/>
                  <a:gd name="T2" fmla="*/ 8 w 10"/>
                  <a:gd name="T3" fmla="*/ 0 h 13"/>
                  <a:gd name="T4" fmla="*/ 10 w 10"/>
                  <a:gd name="T5" fmla="*/ 0 h 13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13"/>
                  <a:gd name="T11" fmla="*/ 10 w 10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13">
                    <a:moveTo>
                      <a:pt x="0" y="13"/>
                    </a:move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5" name="Freeform 1448"/>
              <p:cNvSpPr>
                <a:spLocks noChangeAspect="1"/>
              </p:cNvSpPr>
              <p:nvPr/>
            </p:nvSpPr>
            <p:spPr bwMode="auto">
              <a:xfrm>
                <a:off x="3042" y="2721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6 w 8"/>
                  <a:gd name="T3" fmla="*/ 0 h 12"/>
                  <a:gd name="T4" fmla="*/ 8 w 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2"/>
                  <a:gd name="T11" fmla="*/ 8 w 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2">
                    <a:moveTo>
                      <a:pt x="0" y="12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6" name="Freeform 1449"/>
              <p:cNvSpPr>
                <a:spLocks noChangeAspect="1"/>
              </p:cNvSpPr>
              <p:nvPr/>
            </p:nvSpPr>
            <p:spPr bwMode="auto">
              <a:xfrm>
                <a:off x="3048" y="2711"/>
                <a:ext cx="8" cy="10"/>
              </a:xfrm>
              <a:custGeom>
                <a:avLst/>
                <a:gdLst>
                  <a:gd name="T0" fmla="*/ 0 w 9"/>
                  <a:gd name="T1" fmla="*/ 11 h 11"/>
                  <a:gd name="T2" fmla="*/ 7 w 9"/>
                  <a:gd name="T3" fmla="*/ 0 h 11"/>
                  <a:gd name="T4" fmla="*/ 9 w 9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0" y="11"/>
                    </a:move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7" name="Freeform 1450"/>
              <p:cNvSpPr>
                <a:spLocks noChangeAspect="1"/>
              </p:cNvSpPr>
              <p:nvPr/>
            </p:nvSpPr>
            <p:spPr bwMode="auto">
              <a:xfrm>
                <a:off x="3054" y="2701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4 w 6"/>
                  <a:gd name="T3" fmla="*/ 0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8" name="Freeform 1451"/>
              <p:cNvSpPr>
                <a:spLocks noChangeAspect="1"/>
              </p:cNvSpPr>
              <p:nvPr/>
            </p:nvSpPr>
            <p:spPr bwMode="auto">
              <a:xfrm>
                <a:off x="3058" y="2692"/>
                <a:ext cx="8" cy="9"/>
              </a:xfrm>
              <a:custGeom>
                <a:avLst/>
                <a:gdLst>
                  <a:gd name="T0" fmla="*/ 0 w 8"/>
                  <a:gd name="T1" fmla="*/ 10 h 10"/>
                  <a:gd name="T2" fmla="*/ 6 w 8"/>
                  <a:gd name="T3" fmla="*/ 0 h 10"/>
                  <a:gd name="T4" fmla="*/ 8 w 8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0"/>
                  <a:gd name="T11" fmla="*/ 8 w 8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0">
                    <a:moveTo>
                      <a:pt x="0" y="10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49" name="Freeform 1452"/>
              <p:cNvSpPr>
                <a:spLocks noChangeAspect="1"/>
              </p:cNvSpPr>
              <p:nvPr/>
            </p:nvSpPr>
            <p:spPr bwMode="auto">
              <a:xfrm>
                <a:off x="3064" y="2681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6 w 8"/>
                  <a:gd name="T3" fmla="*/ 0 h 11"/>
                  <a:gd name="T4" fmla="*/ 8 w 8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1"/>
                  <a:gd name="T11" fmla="*/ 8 w 8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1">
                    <a:moveTo>
                      <a:pt x="0" y="11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0" name="Freeform 1453"/>
              <p:cNvSpPr>
                <a:spLocks noChangeAspect="1"/>
              </p:cNvSpPr>
              <p:nvPr/>
            </p:nvSpPr>
            <p:spPr bwMode="auto">
              <a:xfrm>
                <a:off x="3070" y="2672"/>
                <a:ext cx="6" cy="9"/>
              </a:xfrm>
              <a:custGeom>
                <a:avLst/>
                <a:gdLst>
                  <a:gd name="T0" fmla="*/ 0 w 6"/>
                  <a:gd name="T1" fmla="*/ 10 h 10"/>
                  <a:gd name="T2" fmla="*/ 4 w 6"/>
                  <a:gd name="T3" fmla="*/ 0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1" name="Freeform 1454"/>
              <p:cNvSpPr>
                <a:spLocks noChangeAspect="1"/>
              </p:cNvSpPr>
              <p:nvPr/>
            </p:nvSpPr>
            <p:spPr bwMode="auto">
              <a:xfrm>
                <a:off x="3074" y="2661"/>
                <a:ext cx="8" cy="11"/>
              </a:xfrm>
              <a:custGeom>
                <a:avLst/>
                <a:gdLst>
                  <a:gd name="T0" fmla="*/ 0 w 9"/>
                  <a:gd name="T1" fmla="*/ 11 h 11"/>
                  <a:gd name="T2" fmla="*/ 7 w 9"/>
                  <a:gd name="T3" fmla="*/ 0 h 11"/>
                  <a:gd name="T4" fmla="*/ 9 w 9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0" y="11"/>
                    </a:move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2" name="Freeform 1455"/>
              <p:cNvSpPr>
                <a:spLocks noChangeAspect="1"/>
              </p:cNvSpPr>
              <p:nvPr/>
            </p:nvSpPr>
            <p:spPr bwMode="auto">
              <a:xfrm>
                <a:off x="3080" y="2653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6 w 8"/>
                  <a:gd name="T3" fmla="*/ 0 h 8"/>
                  <a:gd name="T4" fmla="*/ 8 w 8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8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3" name="Freeform 1456"/>
              <p:cNvSpPr>
                <a:spLocks noChangeAspect="1"/>
              </p:cNvSpPr>
              <p:nvPr/>
            </p:nvSpPr>
            <p:spPr bwMode="auto">
              <a:xfrm>
                <a:off x="3086" y="2644"/>
                <a:ext cx="6" cy="9"/>
              </a:xfrm>
              <a:custGeom>
                <a:avLst/>
                <a:gdLst>
                  <a:gd name="T0" fmla="*/ 0 w 6"/>
                  <a:gd name="T1" fmla="*/ 10 h 10"/>
                  <a:gd name="T2" fmla="*/ 4 w 6"/>
                  <a:gd name="T3" fmla="*/ 0 h 10"/>
                  <a:gd name="T4" fmla="*/ 6 w 6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10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4" name="Freeform 1457"/>
              <p:cNvSpPr>
                <a:spLocks noChangeAspect="1"/>
              </p:cNvSpPr>
              <p:nvPr/>
            </p:nvSpPr>
            <p:spPr bwMode="auto">
              <a:xfrm>
                <a:off x="3090" y="2635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6 w 8"/>
                  <a:gd name="T3" fmla="*/ 0 h 9"/>
                  <a:gd name="T4" fmla="*/ 8 w 8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9"/>
                  <a:gd name="T11" fmla="*/ 8 w 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9">
                    <a:moveTo>
                      <a:pt x="0" y="9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5" name="Freeform 1458"/>
              <p:cNvSpPr>
                <a:spLocks noChangeAspect="1"/>
              </p:cNvSpPr>
              <p:nvPr/>
            </p:nvSpPr>
            <p:spPr bwMode="auto">
              <a:xfrm>
                <a:off x="3096" y="2627"/>
                <a:ext cx="6" cy="8"/>
              </a:xfrm>
              <a:custGeom>
                <a:avLst/>
                <a:gdLst>
                  <a:gd name="T0" fmla="*/ 0 w 7"/>
                  <a:gd name="T1" fmla="*/ 8 h 8"/>
                  <a:gd name="T2" fmla="*/ 4 w 7"/>
                  <a:gd name="T3" fmla="*/ 0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6" name="Freeform 1459"/>
              <p:cNvSpPr>
                <a:spLocks noChangeAspect="1"/>
              </p:cNvSpPr>
              <p:nvPr/>
            </p:nvSpPr>
            <p:spPr bwMode="auto">
              <a:xfrm>
                <a:off x="3100" y="2620"/>
                <a:ext cx="8" cy="7"/>
              </a:xfrm>
              <a:custGeom>
                <a:avLst/>
                <a:gdLst>
                  <a:gd name="T0" fmla="*/ 0 w 9"/>
                  <a:gd name="T1" fmla="*/ 8 h 8"/>
                  <a:gd name="T2" fmla="*/ 7 w 9"/>
                  <a:gd name="T3" fmla="*/ 0 h 8"/>
                  <a:gd name="T4" fmla="*/ 9 w 9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8"/>
                  <a:gd name="T11" fmla="*/ 9 w 9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8">
                    <a:moveTo>
                      <a:pt x="0" y="8"/>
                    </a:moveTo>
                    <a:lnTo>
                      <a:pt x="7" y="0"/>
                    </a:lnTo>
                    <a:lnTo>
                      <a:pt x="9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7" name="Freeform 1460"/>
              <p:cNvSpPr>
                <a:spLocks noChangeAspect="1"/>
              </p:cNvSpPr>
              <p:nvPr/>
            </p:nvSpPr>
            <p:spPr bwMode="auto">
              <a:xfrm>
                <a:off x="3106" y="2611"/>
                <a:ext cx="6" cy="9"/>
              </a:xfrm>
              <a:custGeom>
                <a:avLst/>
                <a:gdLst>
                  <a:gd name="T0" fmla="*/ 0 w 6"/>
                  <a:gd name="T1" fmla="*/ 9 h 9"/>
                  <a:gd name="T2" fmla="*/ 4 w 6"/>
                  <a:gd name="T3" fmla="*/ 0 h 9"/>
                  <a:gd name="T4" fmla="*/ 6 w 6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9"/>
                  <a:gd name="T11" fmla="*/ 6 w 6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9">
                    <a:moveTo>
                      <a:pt x="0" y="9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8" name="Freeform 1461"/>
              <p:cNvSpPr>
                <a:spLocks noChangeAspect="1"/>
              </p:cNvSpPr>
              <p:nvPr/>
            </p:nvSpPr>
            <p:spPr bwMode="auto">
              <a:xfrm>
                <a:off x="3110" y="2603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4 w 6"/>
                  <a:gd name="T3" fmla="*/ 0 h 8"/>
                  <a:gd name="T4" fmla="*/ 6 w 6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8"/>
                  <a:gd name="T11" fmla="*/ 6 w 6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8">
                    <a:moveTo>
                      <a:pt x="0" y="8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59" name="Freeform 1462"/>
              <p:cNvSpPr>
                <a:spLocks noChangeAspect="1"/>
              </p:cNvSpPr>
              <p:nvPr/>
            </p:nvSpPr>
            <p:spPr bwMode="auto">
              <a:xfrm>
                <a:off x="3114" y="2596"/>
                <a:ext cx="8" cy="7"/>
              </a:xfrm>
              <a:custGeom>
                <a:avLst/>
                <a:gdLst>
                  <a:gd name="T0" fmla="*/ 0 w 8"/>
                  <a:gd name="T1" fmla="*/ 8 h 8"/>
                  <a:gd name="T2" fmla="*/ 6 w 8"/>
                  <a:gd name="T3" fmla="*/ 0 h 8"/>
                  <a:gd name="T4" fmla="*/ 8 w 8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8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0" name="Freeform 1463"/>
              <p:cNvSpPr>
                <a:spLocks noChangeAspect="1"/>
              </p:cNvSpPr>
              <p:nvPr/>
            </p:nvSpPr>
            <p:spPr bwMode="auto">
              <a:xfrm>
                <a:off x="3120" y="2587"/>
                <a:ext cx="7" cy="9"/>
              </a:xfrm>
              <a:custGeom>
                <a:avLst/>
                <a:gdLst>
                  <a:gd name="T0" fmla="*/ 0 w 7"/>
                  <a:gd name="T1" fmla="*/ 9 h 9"/>
                  <a:gd name="T2" fmla="*/ 4 w 7"/>
                  <a:gd name="T3" fmla="*/ 0 h 9"/>
                  <a:gd name="T4" fmla="*/ 7 w 7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9"/>
                  <a:gd name="T11" fmla="*/ 7 w 7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9">
                    <a:moveTo>
                      <a:pt x="0" y="9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1" name="Freeform 1464"/>
              <p:cNvSpPr>
                <a:spLocks noChangeAspect="1"/>
              </p:cNvSpPr>
              <p:nvPr/>
            </p:nvSpPr>
            <p:spPr bwMode="auto">
              <a:xfrm>
                <a:off x="3124" y="2581"/>
                <a:ext cx="6" cy="6"/>
              </a:xfrm>
              <a:custGeom>
                <a:avLst/>
                <a:gdLst>
                  <a:gd name="T0" fmla="*/ 0 w 7"/>
                  <a:gd name="T1" fmla="*/ 6 h 6"/>
                  <a:gd name="T2" fmla="*/ 5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2" name="Freeform 1465"/>
              <p:cNvSpPr>
                <a:spLocks noChangeAspect="1"/>
              </p:cNvSpPr>
              <p:nvPr/>
            </p:nvSpPr>
            <p:spPr bwMode="auto">
              <a:xfrm>
                <a:off x="3128" y="2574"/>
                <a:ext cx="6" cy="7"/>
              </a:xfrm>
              <a:custGeom>
                <a:avLst/>
                <a:gdLst>
                  <a:gd name="T0" fmla="*/ 0 w 6"/>
                  <a:gd name="T1" fmla="*/ 8 h 8"/>
                  <a:gd name="T2" fmla="*/ 4 w 6"/>
                  <a:gd name="T3" fmla="*/ 0 h 8"/>
                  <a:gd name="T4" fmla="*/ 6 w 6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8"/>
                  <a:gd name="T11" fmla="*/ 6 w 6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8">
                    <a:moveTo>
                      <a:pt x="0" y="8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3" name="Freeform 1466"/>
              <p:cNvSpPr>
                <a:spLocks noChangeAspect="1"/>
              </p:cNvSpPr>
              <p:nvPr/>
            </p:nvSpPr>
            <p:spPr bwMode="auto">
              <a:xfrm>
                <a:off x="3132" y="2567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4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0" y="7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4" name="Freeform 1467"/>
              <p:cNvSpPr>
                <a:spLocks noChangeAspect="1"/>
              </p:cNvSpPr>
              <p:nvPr/>
            </p:nvSpPr>
            <p:spPr bwMode="auto">
              <a:xfrm>
                <a:off x="3136" y="2559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6 w 8"/>
                  <a:gd name="T3" fmla="*/ 0 h 8"/>
                  <a:gd name="T4" fmla="*/ 8 w 8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8"/>
                  <a:gd name="T11" fmla="*/ 8 w 8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8">
                    <a:moveTo>
                      <a:pt x="0" y="8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5" name="Freeform 1468"/>
              <p:cNvSpPr>
                <a:spLocks noChangeAspect="1"/>
              </p:cNvSpPr>
              <p:nvPr/>
            </p:nvSpPr>
            <p:spPr bwMode="auto">
              <a:xfrm>
                <a:off x="3142" y="255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6" name="Freeform 1469"/>
              <p:cNvSpPr>
                <a:spLocks noChangeAspect="1"/>
              </p:cNvSpPr>
              <p:nvPr/>
            </p:nvSpPr>
            <p:spPr bwMode="auto">
              <a:xfrm>
                <a:off x="3146" y="2546"/>
                <a:ext cx="6" cy="7"/>
              </a:xfrm>
              <a:custGeom>
                <a:avLst/>
                <a:gdLst>
                  <a:gd name="T0" fmla="*/ 0 w 7"/>
                  <a:gd name="T1" fmla="*/ 8 h 8"/>
                  <a:gd name="T2" fmla="*/ 4 w 7"/>
                  <a:gd name="T3" fmla="*/ 0 h 8"/>
                  <a:gd name="T4" fmla="*/ 7 w 7"/>
                  <a:gd name="T5" fmla="*/ 0 h 8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8"/>
                  <a:gd name="T11" fmla="*/ 7 w 7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8">
                    <a:moveTo>
                      <a:pt x="0" y="8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7" name="Freeform 1470"/>
              <p:cNvSpPr>
                <a:spLocks noChangeAspect="1"/>
              </p:cNvSpPr>
              <p:nvPr/>
            </p:nvSpPr>
            <p:spPr bwMode="auto">
              <a:xfrm>
                <a:off x="3150" y="2539"/>
                <a:ext cx="6" cy="7"/>
              </a:xfrm>
              <a:custGeom>
                <a:avLst/>
                <a:gdLst>
                  <a:gd name="T0" fmla="*/ 0 w 7"/>
                  <a:gd name="T1" fmla="*/ 7 h 7"/>
                  <a:gd name="T2" fmla="*/ 5 w 7"/>
                  <a:gd name="T3" fmla="*/ 0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7"/>
                  <a:gd name="T11" fmla="*/ 7 w 7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7">
                    <a:moveTo>
                      <a:pt x="0" y="7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8" name="Freeform 1471"/>
              <p:cNvSpPr>
                <a:spLocks noChangeAspect="1"/>
              </p:cNvSpPr>
              <p:nvPr/>
            </p:nvSpPr>
            <p:spPr bwMode="auto">
              <a:xfrm>
                <a:off x="3154" y="253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69" name="Freeform 1472"/>
              <p:cNvSpPr>
                <a:spLocks noChangeAspect="1"/>
              </p:cNvSpPr>
              <p:nvPr/>
            </p:nvSpPr>
            <p:spPr bwMode="auto">
              <a:xfrm>
                <a:off x="3158" y="2528"/>
                <a:ext cx="6" cy="5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0" name="Freeform 1473"/>
              <p:cNvSpPr>
                <a:spLocks noChangeAspect="1"/>
              </p:cNvSpPr>
              <p:nvPr/>
            </p:nvSpPr>
            <p:spPr bwMode="auto">
              <a:xfrm>
                <a:off x="3162" y="252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1" name="Freeform 1474"/>
              <p:cNvSpPr>
                <a:spLocks noChangeAspect="1"/>
              </p:cNvSpPr>
              <p:nvPr/>
            </p:nvSpPr>
            <p:spPr bwMode="auto">
              <a:xfrm>
                <a:off x="3166" y="2515"/>
                <a:ext cx="6" cy="7"/>
              </a:xfrm>
              <a:custGeom>
                <a:avLst/>
                <a:gdLst>
                  <a:gd name="T0" fmla="*/ 0 w 6"/>
                  <a:gd name="T1" fmla="*/ 7 h 7"/>
                  <a:gd name="T2" fmla="*/ 4 w 6"/>
                  <a:gd name="T3" fmla="*/ 0 h 7"/>
                  <a:gd name="T4" fmla="*/ 6 w 6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7"/>
                  <a:gd name="T11" fmla="*/ 6 w 6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7">
                    <a:moveTo>
                      <a:pt x="0" y="7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2" name="Freeform 1475"/>
              <p:cNvSpPr>
                <a:spLocks noChangeAspect="1"/>
              </p:cNvSpPr>
              <p:nvPr/>
            </p:nvSpPr>
            <p:spPr bwMode="auto">
              <a:xfrm>
                <a:off x="3170" y="2509"/>
                <a:ext cx="6" cy="6"/>
              </a:xfrm>
              <a:custGeom>
                <a:avLst/>
                <a:gdLst>
                  <a:gd name="T0" fmla="*/ 0 w 7"/>
                  <a:gd name="T1" fmla="*/ 6 h 6"/>
                  <a:gd name="T2" fmla="*/ 4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3" name="Freeform 1476"/>
              <p:cNvSpPr>
                <a:spLocks noChangeAspect="1"/>
              </p:cNvSpPr>
              <p:nvPr/>
            </p:nvSpPr>
            <p:spPr bwMode="auto">
              <a:xfrm>
                <a:off x="3174" y="2504"/>
                <a:ext cx="4" cy="5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0 h 6"/>
                  <a:gd name="T4" fmla="*/ 5 w 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6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4" name="Freeform 1477"/>
              <p:cNvSpPr>
                <a:spLocks noChangeAspect="1"/>
              </p:cNvSpPr>
              <p:nvPr/>
            </p:nvSpPr>
            <p:spPr bwMode="auto">
              <a:xfrm>
                <a:off x="3176" y="2498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6 w 8"/>
                  <a:gd name="T3" fmla="*/ 0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6"/>
                  <a:gd name="T11" fmla="*/ 8 w 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6">
                    <a:moveTo>
                      <a:pt x="0" y="6"/>
                    </a:moveTo>
                    <a:lnTo>
                      <a:pt x="6" y="0"/>
                    </a:lnTo>
                    <a:lnTo>
                      <a:pt x="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5" name="Freeform 1478"/>
              <p:cNvSpPr>
                <a:spLocks noChangeAspect="1"/>
              </p:cNvSpPr>
              <p:nvPr/>
            </p:nvSpPr>
            <p:spPr bwMode="auto">
              <a:xfrm>
                <a:off x="3182" y="249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4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6" name="Freeform 1479"/>
              <p:cNvSpPr>
                <a:spLocks noChangeAspect="1"/>
              </p:cNvSpPr>
              <p:nvPr/>
            </p:nvSpPr>
            <p:spPr bwMode="auto">
              <a:xfrm>
                <a:off x="3184" y="248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7" name="Freeform 1480"/>
              <p:cNvSpPr>
                <a:spLocks noChangeAspect="1"/>
              </p:cNvSpPr>
              <p:nvPr/>
            </p:nvSpPr>
            <p:spPr bwMode="auto">
              <a:xfrm>
                <a:off x="3188" y="248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8" name="Freeform 1481"/>
              <p:cNvSpPr>
                <a:spLocks noChangeAspect="1"/>
              </p:cNvSpPr>
              <p:nvPr/>
            </p:nvSpPr>
            <p:spPr bwMode="auto">
              <a:xfrm>
                <a:off x="3192" y="2476"/>
                <a:ext cx="6" cy="5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79" name="Freeform 1482"/>
              <p:cNvSpPr>
                <a:spLocks noChangeAspect="1"/>
              </p:cNvSpPr>
              <p:nvPr/>
            </p:nvSpPr>
            <p:spPr bwMode="auto">
              <a:xfrm>
                <a:off x="3196" y="2471"/>
                <a:ext cx="4" cy="5"/>
              </a:xfrm>
              <a:custGeom>
                <a:avLst/>
                <a:gdLst>
                  <a:gd name="T0" fmla="*/ 0 w 5"/>
                  <a:gd name="T1" fmla="*/ 5 h 5"/>
                  <a:gd name="T2" fmla="*/ 2 w 5"/>
                  <a:gd name="T3" fmla="*/ 0 h 5"/>
                  <a:gd name="T4" fmla="*/ 5 w 5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5"/>
                  <a:gd name="T11" fmla="*/ 5 w 5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5">
                    <a:moveTo>
                      <a:pt x="0" y="5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0" name="Freeform 1483"/>
              <p:cNvSpPr>
                <a:spLocks noChangeAspect="1"/>
              </p:cNvSpPr>
              <p:nvPr/>
            </p:nvSpPr>
            <p:spPr bwMode="auto">
              <a:xfrm>
                <a:off x="3198" y="2465"/>
                <a:ext cx="6" cy="6"/>
              </a:xfrm>
              <a:custGeom>
                <a:avLst/>
                <a:gdLst>
                  <a:gd name="T0" fmla="*/ 0 w 7"/>
                  <a:gd name="T1" fmla="*/ 6 h 6"/>
                  <a:gd name="T2" fmla="*/ 5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1" name="Freeform 1484"/>
              <p:cNvSpPr>
                <a:spLocks noChangeAspect="1"/>
              </p:cNvSpPr>
              <p:nvPr/>
            </p:nvSpPr>
            <p:spPr bwMode="auto">
              <a:xfrm>
                <a:off x="3202" y="2461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2" name="Freeform 1485"/>
              <p:cNvSpPr>
                <a:spLocks noChangeAspect="1"/>
              </p:cNvSpPr>
              <p:nvPr/>
            </p:nvSpPr>
            <p:spPr bwMode="auto">
              <a:xfrm>
                <a:off x="3206" y="2456"/>
                <a:ext cx="6" cy="5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3" name="Freeform 1486"/>
              <p:cNvSpPr>
                <a:spLocks noChangeAspect="1"/>
              </p:cNvSpPr>
              <p:nvPr/>
            </p:nvSpPr>
            <p:spPr bwMode="auto">
              <a:xfrm>
                <a:off x="3210" y="2450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2 w 4"/>
                  <a:gd name="T3" fmla="*/ 0 h 6"/>
                  <a:gd name="T4" fmla="*/ 4 w 4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6"/>
                  <a:gd name="T11" fmla="*/ 4 w 4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6">
                    <a:moveTo>
                      <a:pt x="0" y="6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4" name="Freeform 1487"/>
              <p:cNvSpPr>
                <a:spLocks noChangeAspect="1"/>
              </p:cNvSpPr>
              <p:nvPr/>
            </p:nvSpPr>
            <p:spPr bwMode="auto">
              <a:xfrm>
                <a:off x="3212" y="2445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4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5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5" name="Freeform 1488"/>
              <p:cNvSpPr>
                <a:spLocks noChangeAspect="1"/>
              </p:cNvSpPr>
              <p:nvPr/>
            </p:nvSpPr>
            <p:spPr bwMode="auto">
              <a:xfrm>
                <a:off x="3216" y="2441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6" name="Freeform 1489"/>
              <p:cNvSpPr>
                <a:spLocks noChangeAspect="1"/>
              </p:cNvSpPr>
              <p:nvPr/>
            </p:nvSpPr>
            <p:spPr bwMode="auto">
              <a:xfrm>
                <a:off x="3220" y="2437"/>
                <a:ext cx="4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7" name="Freeform 1490"/>
              <p:cNvSpPr>
                <a:spLocks noChangeAspect="1"/>
              </p:cNvSpPr>
              <p:nvPr/>
            </p:nvSpPr>
            <p:spPr bwMode="auto">
              <a:xfrm>
                <a:off x="3222" y="2432"/>
                <a:ext cx="6" cy="5"/>
              </a:xfrm>
              <a:custGeom>
                <a:avLst/>
                <a:gdLst>
                  <a:gd name="T0" fmla="*/ 0 w 7"/>
                  <a:gd name="T1" fmla="*/ 6 h 6"/>
                  <a:gd name="T2" fmla="*/ 5 w 7"/>
                  <a:gd name="T3" fmla="*/ 0 h 6"/>
                  <a:gd name="T4" fmla="*/ 7 w 7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6"/>
                  <a:gd name="T11" fmla="*/ 7 w 7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6">
                    <a:moveTo>
                      <a:pt x="0" y="6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8" name="Freeform 1491"/>
              <p:cNvSpPr>
                <a:spLocks noChangeAspect="1"/>
              </p:cNvSpPr>
              <p:nvPr/>
            </p:nvSpPr>
            <p:spPr bwMode="auto">
              <a:xfrm>
                <a:off x="3226" y="2428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89" name="Freeform 1492"/>
              <p:cNvSpPr>
                <a:spLocks noChangeAspect="1"/>
              </p:cNvSpPr>
              <p:nvPr/>
            </p:nvSpPr>
            <p:spPr bwMode="auto">
              <a:xfrm>
                <a:off x="3230" y="242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4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0" name="Freeform 1493"/>
              <p:cNvSpPr>
                <a:spLocks noChangeAspect="1"/>
              </p:cNvSpPr>
              <p:nvPr/>
            </p:nvSpPr>
            <p:spPr bwMode="auto">
              <a:xfrm>
                <a:off x="3232" y="2417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1" name="Freeform 1494"/>
              <p:cNvSpPr>
                <a:spLocks noChangeAspect="1"/>
              </p:cNvSpPr>
              <p:nvPr/>
            </p:nvSpPr>
            <p:spPr bwMode="auto">
              <a:xfrm>
                <a:off x="3236" y="2413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2" name="Freeform 1495"/>
              <p:cNvSpPr>
                <a:spLocks noChangeAspect="1"/>
              </p:cNvSpPr>
              <p:nvPr/>
            </p:nvSpPr>
            <p:spPr bwMode="auto">
              <a:xfrm>
                <a:off x="3238" y="2409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3" name="Freeform 1496"/>
              <p:cNvSpPr>
                <a:spLocks noChangeAspect="1"/>
              </p:cNvSpPr>
              <p:nvPr/>
            </p:nvSpPr>
            <p:spPr bwMode="auto">
              <a:xfrm>
                <a:off x="3242" y="2406"/>
                <a:ext cx="6" cy="3"/>
              </a:xfrm>
              <a:custGeom>
                <a:avLst/>
                <a:gdLst>
                  <a:gd name="T0" fmla="*/ 0 w 7"/>
                  <a:gd name="T1" fmla="*/ 4 h 4"/>
                  <a:gd name="T2" fmla="*/ 4 w 7"/>
                  <a:gd name="T3" fmla="*/ 0 h 4"/>
                  <a:gd name="T4" fmla="*/ 7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4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4" name="Freeform 1497"/>
              <p:cNvSpPr>
                <a:spLocks noChangeAspect="1"/>
              </p:cNvSpPr>
              <p:nvPr/>
            </p:nvSpPr>
            <p:spPr bwMode="auto">
              <a:xfrm>
                <a:off x="3246" y="2402"/>
                <a:ext cx="4" cy="4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5" name="Freeform 1498"/>
              <p:cNvSpPr>
                <a:spLocks noChangeAspect="1"/>
              </p:cNvSpPr>
              <p:nvPr/>
            </p:nvSpPr>
            <p:spPr bwMode="auto">
              <a:xfrm>
                <a:off x="3248" y="239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4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6" name="Freeform 1499"/>
              <p:cNvSpPr>
                <a:spLocks noChangeAspect="1"/>
              </p:cNvSpPr>
              <p:nvPr/>
            </p:nvSpPr>
            <p:spPr bwMode="auto">
              <a:xfrm>
                <a:off x="3250" y="239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7" name="Freeform 1500"/>
              <p:cNvSpPr>
                <a:spLocks noChangeAspect="1"/>
              </p:cNvSpPr>
              <p:nvPr/>
            </p:nvSpPr>
            <p:spPr bwMode="auto">
              <a:xfrm>
                <a:off x="3254" y="238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8" name="Freeform 1501"/>
              <p:cNvSpPr>
                <a:spLocks noChangeAspect="1"/>
              </p:cNvSpPr>
              <p:nvPr/>
            </p:nvSpPr>
            <p:spPr bwMode="auto">
              <a:xfrm>
                <a:off x="3256" y="2384"/>
                <a:ext cx="6" cy="5"/>
              </a:xfrm>
              <a:custGeom>
                <a:avLst/>
                <a:gdLst>
                  <a:gd name="T0" fmla="*/ 0 w 6"/>
                  <a:gd name="T1" fmla="*/ 6 h 6"/>
                  <a:gd name="T2" fmla="*/ 4 w 6"/>
                  <a:gd name="T3" fmla="*/ 0 h 6"/>
                  <a:gd name="T4" fmla="*/ 6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6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99" name="Freeform 1502"/>
              <p:cNvSpPr>
                <a:spLocks noChangeAspect="1"/>
              </p:cNvSpPr>
              <p:nvPr/>
            </p:nvSpPr>
            <p:spPr bwMode="auto">
              <a:xfrm>
                <a:off x="3260" y="2382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0" name="Freeform 1503"/>
              <p:cNvSpPr>
                <a:spLocks noChangeAspect="1"/>
              </p:cNvSpPr>
              <p:nvPr/>
            </p:nvSpPr>
            <p:spPr bwMode="auto">
              <a:xfrm>
                <a:off x="3264" y="2375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2 w 4"/>
                  <a:gd name="T3" fmla="*/ 0 h 7"/>
                  <a:gd name="T4" fmla="*/ 4 w 4"/>
                  <a:gd name="T5" fmla="*/ 0 h 7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7"/>
                  <a:gd name="T11" fmla="*/ 4 w 4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7">
                    <a:moveTo>
                      <a:pt x="0" y="7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1" name="Freeform 1504"/>
              <p:cNvSpPr>
                <a:spLocks noChangeAspect="1"/>
              </p:cNvSpPr>
              <p:nvPr/>
            </p:nvSpPr>
            <p:spPr bwMode="auto">
              <a:xfrm>
                <a:off x="3266" y="2373"/>
                <a:ext cx="6" cy="2"/>
              </a:xfrm>
              <a:custGeom>
                <a:avLst/>
                <a:gdLst>
                  <a:gd name="T0" fmla="*/ 0 w 7"/>
                  <a:gd name="T1" fmla="*/ 2 h 2"/>
                  <a:gd name="T2" fmla="*/ 4 w 7"/>
                  <a:gd name="T3" fmla="*/ 0 h 2"/>
                  <a:gd name="T4" fmla="*/ 7 w 7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2"/>
                  <a:gd name="T11" fmla="*/ 7 w 7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2">
                    <a:moveTo>
                      <a:pt x="0" y="2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2" name="Freeform 1505"/>
              <p:cNvSpPr>
                <a:spLocks noChangeAspect="1"/>
              </p:cNvSpPr>
              <p:nvPr/>
            </p:nvSpPr>
            <p:spPr bwMode="auto">
              <a:xfrm>
                <a:off x="3270" y="2369"/>
                <a:ext cx="4" cy="4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3" name="Freeform 1506"/>
              <p:cNvSpPr>
                <a:spLocks noChangeAspect="1"/>
              </p:cNvSpPr>
              <p:nvPr/>
            </p:nvSpPr>
            <p:spPr bwMode="auto">
              <a:xfrm>
                <a:off x="3272" y="2365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4" name="Freeform 1507"/>
              <p:cNvSpPr>
                <a:spLocks noChangeAspect="1"/>
              </p:cNvSpPr>
              <p:nvPr/>
            </p:nvSpPr>
            <p:spPr bwMode="auto">
              <a:xfrm>
                <a:off x="3274" y="2362"/>
                <a:ext cx="6" cy="3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5" name="Freeform 1508"/>
              <p:cNvSpPr>
                <a:spLocks noChangeAspect="1"/>
              </p:cNvSpPr>
              <p:nvPr/>
            </p:nvSpPr>
            <p:spPr bwMode="auto">
              <a:xfrm>
                <a:off x="3278" y="2358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6" name="Freeform 1509"/>
              <p:cNvSpPr>
                <a:spLocks noChangeAspect="1"/>
              </p:cNvSpPr>
              <p:nvPr/>
            </p:nvSpPr>
            <p:spPr bwMode="auto">
              <a:xfrm>
                <a:off x="3280" y="235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7" name="Freeform 1510"/>
              <p:cNvSpPr>
                <a:spLocks noChangeAspect="1"/>
              </p:cNvSpPr>
              <p:nvPr/>
            </p:nvSpPr>
            <p:spPr bwMode="auto">
              <a:xfrm>
                <a:off x="3282" y="2349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4 w 6"/>
                  <a:gd name="T3" fmla="*/ 0 h 5"/>
                  <a:gd name="T4" fmla="*/ 6 w 6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5"/>
                  <a:gd name="T11" fmla="*/ 6 w 6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5">
                    <a:moveTo>
                      <a:pt x="0" y="5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8" name="Freeform 1511"/>
              <p:cNvSpPr>
                <a:spLocks noChangeAspect="1"/>
              </p:cNvSpPr>
              <p:nvPr/>
            </p:nvSpPr>
            <p:spPr bwMode="auto">
              <a:xfrm>
                <a:off x="3286" y="2345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09" name="Freeform 1512"/>
              <p:cNvSpPr>
                <a:spLocks noChangeAspect="1"/>
              </p:cNvSpPr>
              <p:nvPr/>
            </p:nvSpPr>
            <p:spPr bwMode="auto">
              <a:xfrm>
                <a:off x="3288" y="2343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0" name="Freeform 1513"/>
              <p:cNvSpPr>
                <a:spLocks noChangeAspect="1"/>
              </p:cNvSpPr>
              <p:nvPr/>
            </p:nvSpPr>
            <p:spPr bwMode="auto">
              <a:xfrm>
                <a:off x="3292" y="2339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1" name="Freeform 1514"/>
              <p:cNvSpPr>
                <a:spLocks noChangeAspect="1"/>
              </p:cNvSpPr>
              <p:nvPr/>
            </p:nvSpPr>
            <p:spPr bwMode="auto">
              <a:xfrm>
                <a:off x="3294" y="2336"/>
                <a:ext cx="4" cy="3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2" name="Freeform 1515"/>
              <p:cNvSpPr>
                <a:spLocks noChangeAspect="1"/>
              </p:cNvSpPr>
              <p:nvPr/>
            </p:nvSpPr>
            <p:spPr bwMode="auto">
              <a:xfrm>
                <a:off x="3297" y="2334"/>
                <a:ext cx="5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3" name="Freeform 1516"/>
              <p:cNvSpPr>
                <a:spLocks noChangeAspect="1"/>
              </p:cNvSpPr>
              <p:nvPr/>
            </p:nvSpPr>
            <p:spPr bwMode="auto">
              <a:xfrm>
                <a:off x="3300" y="233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4" name="Freeform 1517"/>
              <p:cNvSpPr>
                <a:spLocks noChangeAspect="1"/>
              </p:cNvSpPr>
              <p:nvPr/>
            </p:nvSpPr>
            <p:spPr bwMode="auto">
              <a:xfrm>
                <a:off x="3302" y="232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4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5" name="Freeform 1518"/>
              <p:cNvSpPr>
                <a:spLocks noChangeAspect="1"/>
              </p:cNvSpPr>
              <p:nvPr/>
            </p:nvSpPr>
            <p:spPr bwMode="auto">
              <a:xfrm>
                <a:off x="3304" y="2321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6" name="Freeform 1519"/>
              <p:cNvSpPr>
                <a:spLocks noChangeAspect="1"/>
              </p:cNvSpPr>
              <p:nvPr/>
            </p:nvSpPr>
            <p:spPr bwMode="auto">
              <a:xfrm>
                <a:off x="3308" y="231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7" name="Freeform 1520"/>
              <p:cNvSpPr>
                <a:spLocks noChangeAspect="1"/>
              </p:cNvSpPr>
              <p:nvPr/>
            </p:nvSpPr>
            <p:spPr bwMode="auto">
              <a:xfrm>
                <a:off x="3310" y="2315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8" name="Freeform 1521"/>
              <p:cNvSpPr>
                <a:spLocks noChangeAspect="1"/>
              </p:cNvSpPr>
              <p:nvPr/>
            </p:nvSpPr>
            <p:spPr bwMode="auto">
              <a:xfrm>
                <a:off x="3312" y="2314"/>
                <a:ext cx="6" cy="1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19" name="Freeform 1522"/>
              <p:cNvSpPr>
                <a:spLocks noChangeAspect="1"/>
              </p:cNvSpPr>
              <p:nvPr/>
            </p:nvSpPr>
            <p:spPr bwMode="auto">
              <a:xfrm>
                <a:off x="3316" y="231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0" name="Freeform 1523"/>
              <p:cNvSpPr>
                <a:spLocks noChangeAspect="1"/>
              </p:cNvSpPr>
              <p:nvPr/>
            </p:nvSpPr>
            <p:spPr bwMode="auto">
              <a:xfrm>
                <a:off x="3318" y="2306"/>
                <a:ext cx="4" cy="4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1" name="Freeform 1524"/>
              <p:cNvSpPr>
                <a:spLocks noChangeAspect="1"/>
              </p:cNvSpPr>
              <p:nvPr/>
            </p:nvSpPr>
            <p:spPr bwMode="auto">
              <a:xfrm>
                <a:off x="3320" y="2303"/>
                <a:ext cx="4" cy="3"/>
              </a:xfrm>
              <a:custGeom>
                <a:avLst/>
                <a:gdLst>
                  <a:gd name="T0" fmla="*/ 0 w 5"/>
                  <a:gd name="T1" fmla="*/ 3 h 3"/>
                  <a:gd name="T2" fmla="*/ 3 w 5"/>
                  <a:gd name="T3" fmla="*/ 0 h 3"/>
                  <a:gd name="T4" fmla="*/ 5 w 5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3"/>
                  <a:gd name="T11" fmla="*/ 5 w 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3">
                    <a:moveTo>
                      <a:pt x="0" y="3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2" name="Freeform 1525"/>
              <p:cNvSpPr>
                <a:spLocks noChangeAspect="1"/>
              </p:cNvSpPr>
              <p:nvPr/>
            </p:nvSpPr>
            <p:spPr bwMode="auto">
              <a:xfrm>
                <a:off x="3322" y="2299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3" name="Freeform 1526"/>
              <p:cNvSpPr>
                <a:spLocks noChangeAspect="1"/>
              </p:cNvSpPr>
              <p:nvPr/>
            </p:nvSpPr>
            <p:spPr bwMode="auto">
              <a:xfrm>
                <a:off x="3326" y="229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4" name="Freeform 1527"/>
              <p:cNvSpPr>
                <a:spLocks noChangeAspect="1"/>
              </p:cNvSpPr>
              <p:nvPr/>
            </p:nvSpPr>
            <p:spPr bwMode="auto">
              <a:xfrm>
                <a:off x="3328" y="2293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5" name="Freeform 1528"/>
              <p:cNvSpPr>
                <a:spLocks noChangeAspect="1"/>
              </p:cNvSpPr>
              <p:nvPr/>
            </p:nvSpPr>
            <p:spPr bwMode="auto">
              <a:xfrm>
                <a:off x="3330" y="2291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6" name="Freeform 1529"/>
              <p:cNvSpPr>
                <a:spLocks noChangeAspect="1"/>
              </p:cNvSpPr>
              <p:nvPr/>
            </p:nvSpPr>
            <p:spPr bwMode="auto">
              <a:xfrm>
                <a:off x="3334" y="2288"/>
                <a:ext cx="4" cy="3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7" name="Freeform 1530"/>
              <p:cNvSpPr>
                <a:spLocks noChangeAspect="1"/>
              </p:cNvSpPr>
              <p:nvPr/>
            </p:nvSpPr>
            <p:spPr bwMode="auto">
              <a:xfrm>
                <a:off x="3336" y="228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8" name="Freeform 1531"/>
              <p:cNvSpPr>
                <a:spLocks noChangeAspect="1"/>
              </p:cNvSpPr>
              <p:nvPr/>
            </p:nvSpPr>
            <p:spPr bwMode="auto">
              <a:xfrm>
                <a:off x="3338" y="228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29" name="Freeform 1532"/>
              <p:cNvSpPr>
                <a:spLocks noChangeAspect="1"/>
              </p:cNvSpPr>
              <p:nvPr/>
            </p:nvSpPr>
            <p:spPr bwMode="auto">
              <a:xfrm>
                <a:off x="3340" y="2279"/>
                <a:ext cx="6" cy="3"/>
              </a:xfrm>
              <a:custGeom>
                <a:avLst/>
                <a:gdLst>
                  <a:gd name="T0" fmla="*/ 0 w 7"/>
                  <a:gd name="T1" fmla="*/ 3 h 3"/>
                  <a:gd name="T2" fmla="*/ 4 w 7"/>
                  <a:gd name="T3" fmla="*/ 0 h 3"/>
                  <a:gd name="T4" fmla="*/ 7 w 7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4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0" name="Freeform 1533"/>
              <p:cNvSpPr>
                <a:spLocks noChangeAspect="1"/>
              </p:cNvSpPr>
              <p:nvPr/>
            </p:nvSpPr>
            <p:spPr bwMode="auto">
              <a:xfrm>
                <a:off x="3344" y="2275"/>
                <a:ext cx="4" cy="4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1" name="Freeform 1534"/>
              <p:cNvSpPr>
                <a:spLocks noChangeAspect="1"/>
              </p:cNvSpPr>
              <p:nvPr/>
            </p:nvSpPr>
            <p:spPr bwMode="auto">
              <a:xfrm>
                <a:off x="3346" y="227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2" name="Freeform 1535"/>
              <p:cNvSpPr>
                <a:spLocks noChangeAspect="1"/>
              </p:cNvSpPr>
              <p:nvPr/>
            </p:nvSpPr>
            <p:spPr bwMode="auto">
              <a:xfrm>
                <a:off x="3348" y="226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3" name="Freeform 1536"/>
              <p:cNvSpPr>
                <a:spLocks noChangeAspect="1"/>
              </p:cNvSpPr>
              <p:nvPr/>
            </p:nvSpPr>
            <p:spPr bwMode="auto">
              <a:xfrm>
                <a:off x="3350" y="226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4" name="Freeform 1537"/>
              <p:cNvSpPr>
                <a:spLocks noChangeAspect="1"/>
              </p:cNvSpPr>
              <p:nvPr/>
            </p:nvSpPr>
            <p:spPr bwMode="auto">
              <a:xfrm>
                <a:off x="3352" y="2266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5" name="Freeform 1538"/>
              <p:cNvSpPr>
                <a:spLocks noChangeAspect="1"/>
              </p:cNvSpPr>
              <p:nvPr/>
            </p:nvSpPr>
            <p:spPr bwMode="auto">
              <a:xfrm>
                <a:off x="3354" y="2262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4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4"/>
                  <a:gd name="T11" fmla="*/ 6 w 6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4">
                    <a:moveTo>
                      <a:pt x="0" y="4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6" name="Freeform 1539"/>
              <p:cNvSpPr>
                <a:spLocks noChangeAspect="1"/>
              </p:cNvSpPr>
              <p:nvPr/>
            </p:nvSpPr>
            <p:spPr bwMode="auto">
              <a:xfrm>
                <a:off x="3358" y="2260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7" name="Freeform 1540"/>
              <p:cNvSpPr>
                <a:spLocks noChangeAspect="1"/>
              </p:cNvSpPr>
              <p:nvPr/>
            </p:nvSpPr>
            <p:spPr bwMode="auto">
              <a:xfrm>
                <a:off x="3360" y="225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4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8" name="Freeform 1541"/>
              <p:cNvSpPr>
                <a:spLocks noChangeAspect="1"/>
              </p:cNvSpPr>
              <p:nvPr/>
            </p:nvSpPr>
            <p:spPr bwMode="auto">
              <a:xfrm>
                <a:off x="3362" y="225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39" name="Freeform 1542"/>
              <p:cNvSpPr>
                <a:spLocks noChangeAspect="1"/>
              </p:cNvSpPr>
              <p:nvPr/>
            </p:nvSpPr>
            <p:spPr bwMode="auto">
              <a:xfrm>
                <a:off x="3364" y="225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0" name="Freeform 1543"/>
              <p:cNvSpPr>
                <a:spLocks noChangeAspect="1"/>
              </p:cNvSpPr>
              <p:nvPr/>
            </p:nvSpPr>
            <p:spPr bwMode="auto">
              <a:xfrm>
                <a:off x="3366" y="2247"/>
                <a:ext cx="6" cy="4"/>
              </a:xfrm>
              <a:custGeom>
                <a:avLst/>
                <a:gdLst>
                  <a:gd name="T0" fmla="*/ 0 w 7"/>
                  <a:gd name="T1" fmla="*/ 4 h 4"/>
                  <a:gd name="T2" fmla="*/ 5 w 7"/>
                  <a:gd name="T3" fmla="*/ 0 h 4"/>
                  <a:gd name="T4" fmla="*/ 7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4"/>
                    </a:move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1" name="Freeform 1544"/>
              <p:cNvSpPr>
                <a:spLocks noChangeAspect="1"/>
              </p:cNvSpPr>
              <p:nvPr/>
            </p:nvSpPr>
            <p:spPr bwMode="auto">
              <a:xfrm>
                <a:off x="3370" y="224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2" name="Freeform 1545"/>
              <p:cNvSpPr>
                <a:spLocks noChangeAspect="1"/>
              </p:cNvSpPr>
              <p:nvPr/>
            </p:nvSpPr>
            <p:spPr bwMode="auto">
              <a:xfrm>
                <a:off x="3372" y="224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3" name="Freeform 1546"/>
              <p:cNvSpPr>
                <a:spLocks noChangeAspect="1"/>
              </p:cNvSpPr>
              <p:nvPr/>
            </p:nvSpPr>
            <p:spPr bwMode="auto">
              <a:xfrm>
                <a:off x="3374" y="2240"/>
                <a:ext cx="4" cy="3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4" name="Freeform 1547"/>
              <p:cNvSpPr>
                <a:spLocks noChangeAspect="1"/>
              </p:cNvSpPr>
              <p:nvPr/>
            </p:nvSpPr>
            <p:spPr bwMode="auto">
              <a:xfrm>
                <a:off x="3376" y="223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5" name="Freeform 1548"/>
              <p:cNvSpPr>
                <a:spLocks noChangeAspect="1"/>
              </p:cNvSpPr>
              <p:nvPr/>
            </p:nvSpPr>
            <p:spPr bwMode="auto">
              <a:xfrm>
                <a:off x="3378" y="223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6" name="Freeform 1549"/>
              <p:cNvSpPr>
                <a:spLocks noChangeAspect="1"/>
              </p:cNvSpPr>
              <p:nvPr/>
            </p:nvSpPr>
            <p:spPr bwMode="auto">
              <a:xfrm>
                <a:off x="3380" y="223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7" name="Freeform 1550"/>
              <p:cNvSpPr>
                <a:spLocks noChangeAspect="1"/>
              </p:cNvSpPr>
              <p:nvPr/>
            </p:nvSpPr>
            <p:spPr bwMode="auto">
              <a:xfrm>
                <a:off x="3382" y="222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0 h 5"/>
                  <a:gd name="T4" fmla="*/ 4 w 4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5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8" name="Freeform 1551"/>
              <p:cNvSpPr>
                <a:spLocks noChangeAspect="1"/>
              </p:cNvSpPr>
              <p:nvPr/>
            </p:nvSpPr>
            <p:spPr bwMode="auto">
              <a:xfrm>
                <a:off x="3384" y="222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49" name="Freeform 1552"/>
              <p:cNvSpPr>
                <a:spLocks noChangeAspect="1"/>
              </p:cNvSpPr>
              <p:nvPr/>
            </p:nvSpPr>
            <p:spPr bwMode="auto">
              <a:xfrm>
                <a:off x="3386" y="2225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0" name="Freeform 1553"/>
              <p:cNvSpPr>
                <a:spLocks noChangeAspect="1"/>
              </p:cNvSpPr>
              <p:nvPr/>
            </p:nvSpPr>
            <p:spPr bwMode="auto">
              <a:xfrm>
                <a:off x="3390" y="2223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1" name="Freeform 1554"/>
              <p:cNvSpPr>
                <a:spLocks noChangeAspect="1"/>
              </p:cNvSpPr>
              <p:nvPr/>
            </p:nvSpPr>
            <p:spPr bwMode="auto">
              <a:xfrm>
                <a:off x="3392" y="222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2" name="Freeform 1555"/>
              <p:cNvSpPr>
                <a:spLocks noChangeAspect="1"/>
              </p:cNvSpPr>
              <p:nvPr/>
            </p:nvSpPr>
            <p:spPr bwMode="auto">
              <a:xfrm>
                <a:off x="3394" y="2218"/>
                <a:ext cx="4" cy="3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3" name="Freeform 1556"/>
              <p:cNvSpPr>
                <a:spLocks noChangeAspect="1"/>
              </p:cNvSpPr>
              <p:nvPr/>
            </p:nvSpPr>
            <p:spPr bwMode="auto">
              <a:xfrm>
                <a:off x="3396" y="221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4" name="Freeform 1557"/>
              <p:cNvSpPr>
                <a:spLocks noChangeAspect="1"/>
              </p:cNvSpPr>
              <p:nvPr/>
            </p:nvSpPr>
            <p:spPr bwMode="auto">
              <a:xfrm>
                <a:off x="3398" y="221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5" name="Freeform 1558"/>
              <p:cNvSpPr>
                <a:spLocks noChangeAspect="1"/>
              </p:cNvSpPr>
              <p:nvPr/>
            </p:nvSpPr>
            <p:spPr bwMode="auto">
              <a:xfrm>
                <a:off x="3400" y="221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6" name="Freeform 1559"/>
              <p:cNvSpPr>
                <a:spLocks noChangeAspect="1"/>
              </p:cNvSpPr>
              <p:nvPr/>
            </p:nvSpPr>
            <p:spPr bwMode="auto">
              <a:xfrm>
                <a:off x="3402" y="220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7" name="Freeform 1560"/>
              <p:cNvSpPr>
                <a:spLocks noChangeAspect="1"/>
              </p:cNvSpPr>
              <p:nvPr/>
            </p:nvSpPr>
            <p:spPr bwMode="auto">
              <a:xfrm>
                <a:off x="3404" y="220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8" name="Freeform 1561"/>
              <p:cNvSpPr>
                <a:spLocks noChangeAspect="1"/>
              </p:cNvSpPr>
              <p:nvPr/>
            </p:nvSpPr>
            <p:spPr bwMode="auto">
              <a:xfrm>
                <a:off x="3406" y="220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59" name="Freeform 1562"/>
              <p:cNvSpPr>
                <a:spLocks noChangeAspect="1"/>
              </p:cNvSpPr>
              <p:nvPr/>
            </p:nvSpPr>
            <p:spPr bwMode="auto">
              <a:xfrm>
                <a:off x="3408" y="220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0" name="Freeform 1563"/>
              <p:cNvSpPr>
                <a:spLocks noChangeAspect="1"/>
              </p:cNvSpPr>
              <p:nvPr/>
            </p:nvSpPr>
            <p:spPr bwMode="auto">
              <a:xfrm>
                <a:off x="3410" y="2199"/>
                <a:ext cx="6" cy="2"/>
              </a:xfrm>
              <a:custGeom>
                <a:avLst/>
                <a:gdLst>
                  <a:gd name="T0" fmla="*/ 0 w 6"/>
                  <a:gd name="T1" fmla="*/ 2 h 2"/>
                  <a:gd name="T2" fmla="*/ 4 w 6"/>
                  <a:gd name="T3" fmla="*/ 0 h 2"/>
                  <a:gd name="T4" fmla="*/ 6 w 6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2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1" name="Freeform 1564"/>
              <p:cNvSpPr>
                <a:spLocks noChangeAspect="1"/>
              </p:cNvSpPr>
              <p:nvPr/>
            </p:nvSpPr>
            <p:spPr bwMode="auto">
              <a:xfrm>
                <a:off x="3414" y="2197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2" name="Freeform 1565"/>
              <p:cNvSpPr>
                <a:spLocks noChangeAspect="1"/>
              </p:cNvSpPr>
              <p:nvPr/>
            </p:nvSpPr>
            <p:spPr bwMode="auto">
              <a:xfrm>
                <a:off x="3416" y="2194"/>
                <a:ext cx="4" cy="3"/>
              </a:xfrm>
              <a:custGeom>
                <a:avLst/>
                <a:gdLst>
                  <a:gd name="T0" fmla="*/ 0 w 5"/>
                  <a:gd name="T1" fmla="*/ 4 h 4"/>
                  <a:gd name="T2" fmla="*/ 3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3" name="Freeform 1566"/>
              <p:cNvSpPr>
                <a:spLocks noChangeAspect="1"/>
              </p:cNvSpPr>
              <p:nvPr/>
            </p:nvSpPr>
            <p:spPr bwMode="auto">
              <a:xfrm>
                <a:off x="3418" y="2192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4" name="Freeform 1567"/>
              <p:cNvSpPr>
                <a:spLocks noChangeAspect="1"/>
              </p:cNvSpPr>
              <p:nvPr/>
            </p:nvSpPr>
            <p:spPr bwMode="auto">
              <a:xfrm>
                <a:off x="3420" y="2190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5" name="Freeform 1568"/>
              <p:cNvSpPr>
                <a:spLocks noChangeAspect="1"/>
              </p:cNvSpPr>
              <p:nvPr/>
            </p:nvSpPr>
            <p:spPr bwMode="auto">
              <a:xfrm>
                <a:off x="3422" y="218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6" name="Freeform 1569"/>
              <p:cNvSpPr>
                <a:spLocks noChangeAspect="1"/>
              </p:cNvSpPr>
              <p:nvPr/>
            </p:nvSpPr>
            <p:spPr bwMode="auto">
              <a:xfrm>
                <a:off x="3424" y="218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7" name="Freeform 1570"/>
              <p:cNvSpPr>
                <a:spLocks noChangeAspect="1"/>
              </p:cNvSpPr>
              <p:nvPr/>
            </p:nvSpPr>
            <p:spPr bwMode="auto">
              <a:xfrm>
                <a:off x="3426" y="218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8" name="Freeform 1571"/>
              <p:cNvSpPr>
                <a:spLocks noChangeAspect="1"/>
              </p:cNvSpPr>
              <p:nvPr/>
            </p:nvSpPr>
            <p:spPr bwMode="auto">
              <a:xfrm>
                <a:off x="3428" y="218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69" name="Freeform 1572"/>
              <p:cNvSpPr>
                <a:spLocks noChangeAspect="1"/>
              </p:cNvSpPr>
              <p:nvPr/>
            </p:nvSpPr>
            <p:spPr bwMode="auto">
              <a:xfrm>
                <a:off x="3430" y="217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0" name="Freeform 1573"/>
              <p:cNvSpPr>
                <a:spLocks noChangeAspect="1"/>
              </p:cNvSpPr>
              <p:nvPr/>
            </p:nvSpPr>
            <p:spPr bwMode="auto">
              <a:xfrm>
                <a:off x="3432" y="217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1" name="Freeform 1574"/>
              <p:cNvSpPr>
                <a:spLocks noChangeAspect="1"/>
              </p:cNvSpPr>
              <p:nvPr/>
            </p:nvSpPr>
            <p:spPr bwMode="auto">
              <a:xfrm>
                <a:off x="3434" y="217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2" name="Freeform 1575"/>
              <p:cNvSpPr>
                <a:spLocks noChangeAspect="1"/>
              </p:cNvSpPr>
              <p:nvPr/>
            </p:nvSpPr>
            <p:spPr bwMode="auto">
              <a:xfrm>
                <a:off x="3436" y="217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3" name="Freeform 1576"/>
              <p:cNvSpPr>
                <a:spLocks noChangeAspect="1"/>
              </p:cNvSpPr>
              <p:nvPr/>
            </p:nvSpPr>
            <p:spPr bwMode="auto">
              <a:xfrm>
                <a:off x="3438" y="2170"/>
                <a:ext cx="4" cy="3"/>
              </a:xfrm>
              <a:custGeom>
                <a:avLst/>
                <a:gdLst>
                  <a:gd name="T0" fmla="*/ 0 w 5"/>
                  <a:gd name="T1" fmla="*/ 4 h 4"/>
                  <a:gd name="T2" fmla="*/ 2 w 5"/>
                  <a:gd name="T3" fmla="*/ 0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4" name="Freeform 1577"/>
              <p:cNvSpPr>
                <a:spLocks noChangeAspect="1"/>
              </p:cNvSpPr>
              <p:nvPr/>
            </p:nvSpPr>
            <p:spPr bwMode="auto">
              <a:xfrm>
                <a:off x="3440" y="2168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5" name="Freeform 1578"/>
              <p:cNvSpPr>
                <a:spLocks noChangeAspect="1"/>
              </p:cNvSpPr>
              <p:nvPr/>
            </p:nvSpPr>
            <p:spPr bwMode="auto">
              <a:xfrm>
                <a:off x="3442" y="216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6" name="Freeform 1579"/>
              <p:cNvSpPr>
                <a:spLocks noChangeAspect="1"/>
              </p:cNvSpPr>
              <p:nvPr/>
            </p:nvSpPr>
            <p:spPr bwMode="auto">
              <a:xfrm>
                <a:off x="3444" y="2166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7" name="Freeform 1580"/>
              <p:cNvSpPr>
                <a:spLocks noChangeAspect="1"/>
              </p:cNvSpPr>
              <p:nvPr/>
            </p:nvSpPr>
            <p:spPr bwMode="auto">
              <a:xfrm>
                <a:off x="3446" y="216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8" name="Freeform 1581"/>
              <p:cNvSpPr>
                <a:spLocks noChangeAspect="1"/>
              </p:cNvSpPr>
              <p:nvPr/>
            </p:nvSpPr>
            <p:spPr bwMode="auto">
              <a:xfrm>
                <a:off x="3448" y="215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79" name="Freeform 1582"/>
              <p:cNvSpPr>
                <a:spLocks noChangeAspect="1"/>
              </p:cNvSpPr>
              <p:nvPr/>
            </p:nvSpPr>
            <p:spPr bwMode="auto">
              <a:xfrm>
                <a:off x="3450" y="215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0" name="Freeform 1583"/>
              <p:cNvSpPr>
                <a:spLocks noChangeAspect="1"/>
              </p:cNvSpPr>
              <p:nvPr/>
            </p:nvSpPr>
            <p:spPr bwMode="auto">
              <a:xfrm>
                <a:off x="3452" y="215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1" name="Freeform 1584"/>
              <p:cNvSpPr>
                <a:spLocks noChangeAspect="1"/>
              </p:cNvSpPr>
              <p:nvPr/>
            </p:nvSpPr>
            <p:spPr bwMode="auto">
              <a:xfrm>
                <a:off x="3454" y="215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2" name="Freeform 1585"/>
              <p:cNvSpPr>
                <a:spLocks noChangeAspect="1"/>
              </p:cNvSpPr>
              <p:nvPr/>
            </p:nvSpPr>
            <p:spPr bwMode="auto">
              <a:xfrm>
                <a:off x="3456" y="215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3" name="Freeform 1586"/>
              <p:cNvSpPr>
                <a:spLocks noChangeAspect="1"/>
              </p:cNvSpPr>
              <p:nvPr/>
            </p:nvSpPr>
            <p:spPr bwMode="auto">
              <a:xfrm>
                <a:off x="3458" y="214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4" name="Freeform 1587"/>
              <p:cNvSpPr>
                <a:spLocks noChangeAspect="1"/>
              </p:cNvSpPr>
              <p:nvPr/>
            </p:nvSpPr>
            <p:spPr bwMode="auto">
              <a:xfrm>
                <a:off x="3460" y="214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5" name="Freeform 1588"/>
              <p:cNvSpPr>
                <a:spLocks noChangeAspect="1"/>
              </p:cNvSpPr>
              <p:nvPr/>
            </p:nvSpPr>
            <p:spPr bwMode="auto">
              <a:xfrm>
                <a:off x="3462" y="2146"/>
                <a:ext cx="5" cy="1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6" name="Freeform 1589"/>
              <p:cNvSpPr>
                <a:spLocks noChangeAspect="1"/>
              </p:cNvSpPr>
              <p:nvPr/>
            </p:nvSpPr>
            <p:spPr bwMode="auto">
              <a:xfrm>
                <a:off x="3464" y="2144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7" name="Freeform 1590"/>
              <p:cNvSpPr>
                <a:spLocks noChangeAspect="1"/>
              </p:cNvSpPr>
              <p:nvPr/>
            </p:nvSpPr>
            <p:spPr bwMode="auto">
              <a:xfrm>
                <a:off x="3467" y="2142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8" name="Freeform 1591"/>
              <p:cNvSpPr>
                <a:spLocks noChangeAspect="1"/>
              </p:cNvSpPr>
              <p:nvPr/>
            </p:nvSpPr>
            <p:spPr bwMode="auto">
              <a:xfrm>
                <a:off x="3468" y="2142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89" name="Freeform 1592"/>
              <p:cNvSpPr>
                <a:spLocks noChangeAspect="1"/>
              </p:cNvSpPr>
              <p:nvPr/>
            </p:nvSpPr>
            <p:spPr bwMode="auto">
              <a:xfrm>
                <a:off x="3470" y="2138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0" name="Freeform 1593"/>
              <p:cNvSpPr>
                <a:spLocks noChangeAspect="1"/>
              </p:cNvSpPr>
              <p:nvPr/>
            </p:nvSpPr>
            <p:spPr bwMode="auto">
              <a:xfrm>
                <a:off x="3472" y="2136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1" name="Freeform 1594"/>
              <p:cNvSpPr>
                <a:spLocks noChangeAspect="1"/>
              </p:cNvSpPr>
              <p:nvPr/>
            </p:nvSpPr>
            <p:spPr bwMode="auto">
              <a:xfrm>
                <a:off x="3474" y="2133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4 w 6"/>
                  <a:gd name="T3" fmla="*/ 0 h 3"/>
                  <a:gd name="T4" fmla="*/ 6 w 6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3"/>
                  <a:gd name="T11" fmla="*/ 6 w 6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3">
                    <a:moveTo>
                      <a:pt x="0" y="3"/>
                    </a:move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2" name="Freeform 1595"/>
              <p:cNvSpPr>
                <a:spLocks noChangeAspect="1"/>
              </p:cNvSpPr>
              <p:nvPr/>
            </p:nvSpPr>
            <p:spPr bwMode="auto">
              <a:xfrm>
                <a:off x="3478" y="2129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3" name="Freeform 1596"/>
              <p:cNvSpPr>
                <a:spLocks noChangeAspect="1"/>
              </p:cNvSpPr>
              <p:nvPr/>
            </p:nvSpPr>
            <p:spPr bwMode="auto">
              <a:xfrm>
                <a:off x="3478" y="212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4" name="Freeform 1597"/>
              <p:cNvSpPr>
                <a:spLocks noChangeAspect="1"/>
              </p:cNvSpPr>
              <p:nvPr/>
            </p:nvSpPr>
            <p:spPr bwMode="auto">
              <a:xfrm>
                <a:off x="3480" y="212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5" name="Freeform 1598"/>
              <p:cNvSpPr>
                <a:spLocks noChangeAspect="1"/>
              </p:cNvSpPr>
              <p:nvPr/>
            </p:nvSpPr>
            <p:spPr bwMode="auto">
              <a:xfrm>
                <a:off x="3482" y="212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6" name="Freeform 1599"/>
              <p:cNvSpPr>
                <a:spLocks noChangeAspect="1"/>
              </p:cNvSpPr>
              <p:nvPr/>
            </p:nvSpPr>
            <p:spPr bwMode="auto">
              <a:xfrm>
                <a:off x="3484" y="212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7" name="Freeform 1600"/>
              <p:cNvSpPr>
                <a:spLocks noChangeAspect="1"/>
              </p:cNvSpPr>
              <p:nvPr/>
            </p:nvSpPr>
            <p:spPr bwMode="auto">
              <a:xfrm>
                <a:off x="3486" y="2122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8" name="Freeform 1601"/>
              <p:cNvSpPr>
                <a:spLocks noChangeAspect="1"/>
              </p:cNvSpPr>
              <p:nvPr/>
            </p:nvSpPr>
            <p:spPr bwMode="auto">
              <a:xfrm>
                <a:off x="3488" y="2120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99" name="Freeform 1602"/>
              <p:cNvSpPr>
                <a:spLocks noChangeAspect="1"/>
              </p:cNvSpPr>
              <p:nvPr/>
            </p:nvSpPr>
            <p:spPr bwMode="auto">
              <a:xfrm>
                <a:off x="3490" y="2118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0" name="Freeform 1603"/>
              <p:cNvSpPr>
                <a:spLocks noChangeAspect="1"/>
              </p:cNvSpPr>
              <p:nvPr/>
            </p:nvSpPr>
            <p:spPr bwMode="auto">
              <a:xfrm>
                <a:off x="3492" y="21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1" name="Freeform 1604"/>
              <p:cNvSpPr>
                <a:spLocks noChangeAspect="1"/>
              </p:cNvSpPr>
              <p:nvPr/>
            </p:nvSpPr>
            <p:spPr bwMode="auto">
              <a:xfrm>
                <a:off x="3494" y="211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0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2" name="Freeform 1605"/>
              <p:cNvSpPr>
                <a:spLocks noChangeAspect="1"/>
              </p:cNvSpPr>
              <p:nvPr/>
            </p:nvSpPr>
            <p:spPr bwMode="auto">
              <a:xfrm>
                <a:off x="3496" y="2114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3" name="Freeform 1606"/>
              <p:cNvSpPr>
                <a:spLocks noChangeAspect="1"/>
              </p:cNvSpPr>
              <p:nvPr/>
            </p:nvSpPr>
            <p:spPr bwMode="auto">
              <a:xfrm>
                <a:off x="3498" y="2112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4" name="Freeform 1607"/>
              <p:cNvSpPr>
                <a:spLocks noChangeAspect="1"/>
              </p:cNvSpPr>
              <p:nvPr/>
            </p:nvSpPr>
            <p:spPr bwMode="auto">
              <a:xfrm>
                <a:off x="3500" y="2109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5" name="Freeform 1608"/>
              <p:cNvSpPr>
                <a:spLocks noChangeAspect="1"/>
              </p:cNvSpPr>
              <p:nvPr/>
            </p:nvSpPr>
            <p:spPr bwMode="auto">
              <a:xfrm>
                <a:off x="3502" y="210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6" name="Freeform 1609"/>
              <p:cNvSpPr>
                <a:spLocks noChangeAspect="1"/>
              </p:cNvSpPr>
              <p:nvPr/>
            </p:nvSpPr>
            <p:spPr bwMode="auto">
              <a:xfrm>
                <a:off x="3502" y="210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7" name="Freeform 1610"/>
              <p:cNvSpPr>
                <a:spLocks noChangeAspect="1"/>
              </p:cNvSpPr>
              <p:nvPr/>
            </p:nvSpPr>
            <p:spPr bwMode="auto">
              <a:xfrm>
                <a:off x="3504" y="210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8" name="Freeform 1611"/>
              <p:cNvSpPr>
                <a:spLocks noChangeAspect="1"/>
              </p:cNvSpPr>
              <p:nvPr/>
            </p:nvSpPr>
            <p:spPr bwMode="auto">
              <a:xfrm>
                <a:off x="3506" y="210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09" name="Freeform 1612"/>
              <p:cNvSpPr>
                <a:spLocks noChangeAspect="1"/>
              </p:cNvSpPr>
              <p:nvPr/>
            </p:nvSpPr>
            <p:spPr bwMode="auto">
              <a:xfrm>
                <a:off x="3508" y="2101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0" name="Freeform 1613"/>
              <p:cNvSpPr>
                <a:spLocks noChangeAspect="1"/>
              </p:cNvSpPr>
              <p:nvPr/>
            </p:nvSpPr>
            <p:spPr bwMode="auto">
              <a:xfrm>
                <a:off x="3510" y="209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1" name="Freeform 1614"/>
              <p:cNvSpPr>
                <a:spLocks noChangeAspect="1"/>
              </p:cNvSpPr>
              <p:nvPr/>
            </p:nvSpPr>
            <p:spPr bwMode="auto">
              <a:xfrm>
                <a:off x="3512" y="2098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2" name="Freeform 1615"/>
              <p:cNvSpPr>
                <a:spLocks noChangeAspect="1"/>
              </p:cNvSpPr>
              <p:nvPr/>
            </p:nvSpPr>
            <p:spPr bwMode="auto">
              <a:xfrm>
                <a:off x="3514" y="2096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3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3" name="Freeform 1616"/>
              <p:cNvSpPr>
                <a:spLocks noChangeAspect="1"/>
              </p:cNvSpPr>
              <p:nvPr/>
            </p:nvSpPr>
            <p:spPr bwMode="auto">
              <a:xfrm>
                <a:off x="3516" y="2094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4" name="Freeform 1617"/>
              <p:cNvSpPr>
                <a:spLocks noChangeAspect="1"/>
              </p:cNvSpPr>
              <p:nvPr/>
            </p:nvSpPr>
            <p:spPr bwMode="auto">
              <a:xfrm>
                <a:off x="3518" y="2092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5" name="Freeform 1618"/>
              <p:cNvSpPr>
                <a:spLocks noChangeAspect="1"/>
              </p:cNvSpPr>
              <p:nvPr/>
            </p:nvSpPr>
            <p:spPr bwMode="auto">
              <a:xfrm>
                <a:off x="3520" y="2088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6" name="Freeform 1619"/>
              <p:cNvSpPr>
                <a:spLocks noChangeAspect="1"/>
              </p:cNvSpPr>
              <p:nvPr/>
            </p:nvSpPr>
            <p:spPr bwMode="auto">
              <a:xfrm>
                <a:off x="3520" y="2090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7" name="Freeform 1620"/>
              <p:cNvSpPr>
                <a:spLocks noChangeAspect="1"/>
              </p:cNvSpPr>
              <p:nvPr/>
            </p:nvSpPr>
            <p:spPr bwMode="auto">
              <a:xfrm>
                <a:off x="3522" y="2088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8" name="Freeform 1621"/>
              <p:cNvSpPr>
                <a:spLocks noChangeAspect="1"/>
              </p:cNvSpPr>
              <p:nvPr/>
            </p:nvSpPr>
            <p:spPr bwMode="auto">
              <a:xfrm>
                <a:off x="3524" y="2085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2 w 4"/>
                  <a:gd name="T3" fmla="*/ 0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3"/>
                  <a:gd name="T11" fmla="*/ 4 w 4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3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19" name="Freeform 1622"/>
              <p:cNvSpPr>
                <a:spLocks noChangeAspect="1"/>
              </p:cNvSpPr>
              <p:nvPr/>
            </p:nvSpPr>
            <p:spPr bwMode="auto">
              <a:xfrm>
                <a:off x="3526" y="208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20" name="Freeform 1623"/>
              <p:cNvSpPr>
                <a:spLocks noChangeAspect="1"/>
              </p:cNvSpPr>
              <p:nvPr/>
            </p:nvSpPr>
            <p:spPr bwMode="auto">
              <a:xfrm>
                <a:off x="3528" y="208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21" name="Freeform 1624"/>
              <p:cNvSpPr>
                <a:spLocks noChangeAspect="1"/>
              </p:cNvSpPr>
              <p:nvPr/>
            </p:nvSpPr>
            <p:spPr bwMode="auto">
              <a:xfrm>
                <a:off x="3530" y="2081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2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22" name="Freeform 1625"/>
              <p:cNvSpPr>
                <a:spLocks noChangeAspect="1"/>
              </p:cNvSpPr>
              <p:nvPr/>
            </p:nvSpPr>
            <p:spPr bwMode="auto">
              <a:xfrm>
                <a:off x="3532" y="2079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23" name="Freeform 1626"/>
              <p:cNvSpPr>
                <a:spLocks noChangeAspect="1"/>
              </p:cNvSpPr>
              <p:nvPr/>
            </p:nvSpPr>
            <p:spPr bwMode="auto">
              <a:xfrm>
                <a:off x="3534" y="2077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0 h 2"/>
                  <a:gd name="T4" fmla="*/ 4 w 4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2"/>
                    </a:move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24" name="Freeform 1627"/>
              <p:cNvSpPr>
                <a:spLocks noChangeAspect="1"/>
              </p:cNvSpPr>
              <p:nvPr/>
            </p:nvSpPr>
            <p:spPr bwMode="auto">
              <a:xfrm>
                <a:off x="3536" y="2074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4"/>
                  <a:gd name="T11" fmla="*/ 1 w 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25" name="Freeform 1628"/>
              <p:cNvSpPr>
                <a:spLocks noChangeAspect="1"/>
              </p:cNvSpPr>
              <p:nvPr/>
            </p:nvSpPr>
            <p:spPr bwMode="auto">
              <a:xfrm>
                <a:off x="3536" y="2074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2 w 5"/>
                  <a:gd name="T3" fmla="*/ 0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2"/>
                  <a:gd name="T11" fmla="*/ 5 w 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2">
                    <a:moveTo>
                      <a:pt x="0" y="2"/>
                    </a:move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5620" name="Rectangle 1629"/>
            <p:cNvSpPr>
              <a:spLocks noChangeAspect="1" noChangeArrowheads="1"/>
            </p:cNvSpPr>
            <p:nvPr/>
          </p:nvSpPr>
          <p:spPr bwMode="auto">
            <a:xfrm>
              <a:off x="4153" y="2551"/>
              <a:ext cx="52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21" name="Line 1630"/>
            <p:cNvSpPr>
              <a:spLocks noChangeAspect="1" noChangeShapeType="1"/>
            </p:cNvSpPr>
            <p:nvPr/>
          </p:nvSpPr>
          <p:spPr bwMode="auto">
            <a:xfrm flipH="1">
              <a:off x="4345" y="2525"/>
              <a:ext cx="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22" name="Rectangle 1631"/>
            <p:cNvSpPr>
              <a:spLocks noChangeAspect="1" noChangeArrowheads="1"/>
            </p:cNvSpPr>
            <p:nvPr/>
          </p:nvSpPr>
          <p:spPr bwMode="auto">
            <a:xfrm>
              <a:off x="4608" y="1866"/>
              <a:ext cx="48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623" name="Text Box 1632"/>
            <p:cNvSpPr txBox="1">
              <a:spLocks noChangeAspect="1" noChangeArrowheads="1"/>
            </p:cNvSpPr>
            <p:nvPr/>
          </p:nvSpPr>
          <p:spPr bwMode="auto">
            <a:xfrm>
              <a:off x="4608" y="2064"/>
              <a:ext cx="161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25624" name="Text Box 1633"/>
            <p:cNvSpPr txBox="1">
              <a:spLocks noChangeAspect="1" noChangeArrowheads="1"/>
            </p:cNvSpPr>
            <p:nvPr/>
          </p:nvSpPr>
          <p:spPr bwMode="auto">
            <a:xfrm>
              <a:off x="4331" y="2016"/>
              <a:ext cx="17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Times New Roman" pitchFamily="18" charset="0"/>
                </a:rPr>
                <a:t>4'</a:t>
              </a:r>
            </a:p>
          </p:txBody>
        </p:sp>
        <p:sp>
          <p:nvSpPr>
            <p:cNvPr id="25625" name="Text Box 1634"/>
            <p:cNvSpPr txBox="1">
              <a:spLocks noChangeAspect="1" noChangeArrowheads="1"/>
            </p:cNvSpPr>
            <p:nvPr/>
          </p:nvSpPr>
          <p:spPr bwMode="auto">
            <a:xfrm>
              <a:off x="4464" y="2449"/>
              <a:ext cx="161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25604" name="Text Box 1636"/>
          <p:cNvSpPr txBox="1">
            <a:spLocks noChangeArrowheads="1"/>
          </p:cNvSpPr>
          <p:nvPr/>
        </p:nvSpPr>
        <p:spPr bwMode="auto">
          <a:xfrm>
            <a:off x="3423990" y="1334591"/>
            <a:ext cx="2876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Ex) </a:t>
            </a:r>
            <a:r>
              <a:rPr lang="en-US" altLang="ko-KR" dirty="0" smtClean="0"/>
              <a:t>Coolant</a:t>
            </a:r>
            <a:r>
              <a:rPr lang="ko-KR" altLang="en-US" dirty="0" smtClean="0"/>
              <a:t> </a:t>
            </a:r>
            <a:r>
              <a:rPr lang="en-US" altLang="ko-KR" dirty="0"/>
              <a:t>: </a:t>
            </a:r>
            <a:r>
              <a:rPr lang="en-US" altLang="ko-KR" dirty="0" smtClean="0"/>
              <a:t>Ammonia</a:t>
            </a:r>
            <a:endParaRPr lang="ko-KR" altLang="en-US" dirty="0"/>
          </a:p>
        </p:txBody>
      </p:sp>
      <p:sp>
        <p:nvSpPr>
          <p:cNvPr id="25605" name="Text Box 1637"/>
          <p:cNvSpPr txBox="1">
            <a:spLocks noChangeArrowheads="1"/>
          </p:cNvSpPr>
          <p:nvPr/>
        </p:nvSpPr>
        <p:spPr bwMode="auto">
          <a:xfrm>
            <a:off x="4046290" y="2095004"/>
            <a:ext cx="3554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Evaporator - 0℉, 30.42 psi</a:t>
            </a:r>
          </a:p>
        </p:txBody>
      </p:sp>
      <p:sp>
        <p:nvSpPr>
          <p:cNvPr id="25606" name="Text Box 1638"/>
          <p:cNvSpPr txBox="1">
            <a:spLocks noChangeArrowheads="1"/>
          </p:cNvSpPr>
          <p:nvPr/>
        </p:nvSpPr>
        <p:spPr bwMode="auto">
          <a:xfrm>
            <a:off x="4046290" y="1758454"/>
            <a:ext cx="403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Condenser - 90℉, 180.73 psi</a:t>
            </a:r>
          </a:p>
        </p:txBody>
      </p:sp>
      <p:sp>
        <p:nvSpPr>
          <p:cNvPr id="25607" name="Text Box 1639"/>
          <p:cNvSpPr txBox="1">
            <a:spLocks noChangeArrowheads="1"/>
          </p:cNvSpPr>
          <p:nvPr/>
        </p:nvSpPr>
        <p:spPr bwMode="auto">
          <a:xfrm>
            <a:off x="4139952" y="2564904"/>
            <a:ext cx="356711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u="sng" dirty="0" smtClean="0"/>
              <a:t>Vapor compression process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/>
              <a:t>	</a:t>
            </a:r>
            <a:r>
              <a:rPr lang="en-US" altLang="ko-KR" dirty="0"/>
              <a:t>h</a:t>
            </a:r>
            <a:r>
              <a:rPr lang="en-US" altLang="ko-KR" baseline="-25000" dirty="0"/>
              <a:t>3</a:t>
            </a:r>
            <a:r>
              <a:rPr lang="en-US" altLang="ko-KR" dirty="0"/>
              <a:t> = 1422 kJ/kg</a:t>
            </a:r>
            <a:br>
              <a:rPr lang="en-US" altLang="ko-KR" dirty="0"/>
            </a:br>
            <a:r>
              <a:rPr lang="en-US" altLang="ko-KR" dirty="0"/>
              <a:t>	h</a:t>
            </a:r>
            <a:r>
              <a:rPr lang="en-US" altLang="ko-KR" baseline="-25000" dirty="0"/>
              <a:t>4,isen</a:t>
            </a:r>
            <a:r>
              <a:rPr lang="en-US" altLang="ko-KR" dirty="0"/>
              <a:t> = 1684 kJ/kg</a:t>
            </a:r>
          </a:p>
          <a:p>
            <a:pPr>
              <a:spcBef>
                <a:spcPct val="50000"/>
              </a:spcBef>
            </a:pPr>
            <a:r>
              <a:rPr lang="en-US" altLang="ko-KR" dirty="0"/>
              <a:t>	</a:t>
            </a:r>
            <a:r>
              <a:rPr lang="en-US" altLang="ko-KR" b="1" dirty="0" err="1"/>
              <a:t>W</a:t>
            </a:r>
            <a:r>
              <a:rPr lang="en-US" altLang="ko-KR" b="1" baseline="-25000" dirty="0" err="1"/>
              <a:t>isen</a:t>
            </a:r>
            <a:r>
              <a:rPr lang="en-US" altLang="ko-KR" b="1" dirty="0"/>
              <a:t> = 262 kJ/kg NH</a:t>
            </a:r>
            <a:r>
              <a:rPr lang="en-US" altLang="ko-KR" b="1" baseline="-25000" dirty="0"/>
              <a:t>3</a:t>
            </a:r>
          </a:p>
        </p:txBody>
      </p:sp>
      <p:sp>
        <p:nvSpPr>
          <p:cNvPr id="25608" name="Text Box 1640"/>
          <p:cNvSpPr txBox="1">
            <a:spLocks noChangeArrowheads="1"/>
          </p:cNvSpPr>
          <p:nvPr/>
        </p:nvSpPr>
        <p:spPr bwMode="auto">
          <a:xfrm>
            <a:off x="3992346" y="4248903"/>
            <a:ext cx="500404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u="sng" dirty="0" smtClean="0"/>
              <a:t>Liquid compression process (water is </a:t>
            </a:r>
            <a:r>
              <a:rPr lang="en-US" altLang="ko-KR" u="sng" dirty="0" err="1" smtClean="0"/>
              <a:t>slovent</a:t>
            </a:r>
            <a:r>
              <a:rPr lang="en-US" altLang="ko-KR" u="sng" dirty="0" smtClean="0"/>
              <a:t>)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Concentration of Ammonia(x</a:t>
            </a:r>
            <a:r>
              <a:rPr lang="en-US" altLang="ko-KR" dirty="0"/>
              <a:t>) = 0.4, </a:t>
            </a:r>
            <a:br>
              <a:rPr lang="en-US" altLang="ko-KR" dirty="0"/>
            </a:br>
            <a:r>
              <a:rPr lang="en-US" altLang="ko-KR" dirty="0" smtClean="0"/>
              <a:t>Specific volume of solution(v</a:t>
            </a:r>
            <a:r>
              <a:rPr lang="en-US" altLang="ko-KR" dirty="0"/>
              <a:t>) = 0.001149</a:t>
            </a:r>
          </a:p>
          <a:p>
            <a:pPr>
              <a:spcBef>
                <a:spcPct val="50000"/>
              </a:spcBef>
            </a:pPr>
            <a:r>
              <a:rPr lang="en-US" altLang="ko-KR" dirty="0"/>
              <a:t>	</a:t>
            </a:r>
            <a:r>
              <a:rPr lang="en-US" altLang="ko-KR" b="1" dirty="0"/>
              <a:t>W = ΔP*v/x = 2.98 kJ/kg NH</a:t>
            </a:r>
            <a:r>
              <a:rPr lang="en-US" altLang="ko-KR" b="1" baseline="-25000" dirty="0"/>
              <a:t>3</a:t>
            </a:r>
          </a:p>
        </p:txBody>
      </p:sp>
      <p:sp>
        <p:nvSpPr>
          <p:cNvPr id="1641" name="제목 1640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2400" dirty="0" smtClean="0"/>
              <a:t>Vapor compression 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>vs </a:t>
            </a:r>
            <a:r>
              <a:rPr lang="en-US" altLang="ko-KR" sz="2400" dirty="0" smtClean="0"/>
              <a:t>Liquid compression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3"/>
          <p:cNvSpPr>
            <a:spLocks noChangeArrowheads="1"/>
          </p:cNvSpPr>
          <p:nvPr/>
        </p:nvSpPr>
        <p:spPr bwMode="auto">
          <a:xfrm>
            <a:off x="1384300" y="2573338"/>
            <a:ext cx="1874838" cy="309562"/>
          </a:xfrm>
          <a:prstGeom prst="rect">
            <a:avLst/>
          </a:prstGeom>
          <a:solidFill>
            <a:srgbClr val="FFD0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Condenser</a:t>
            </a:r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1692275" y="5340350"/>
            <a:ext cx="1874838" cy="309563"/>
          </a:xfrm>
          <a:prstGeom prst="rect">
            <a:avLst/>
          </a:prstGeom>
          <a:solidFill>
            <a:srgbClr val="FFD0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Evaporator</a:t>
            </a: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4306888" y="2573338"/>
            <a:ext cx="1874837" cy="309562"/>
          </a:xfrm>
          <a:prstGeom prst="rect">
            <a:avLst/>
          </a:prstGeom>
          <a:solidFill>
            <a:srgbClr val="FF654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Generator</a:t>
            </a:r>
          </a:p>
        </p:txBody>
      </p:sp>
      <p:sp>
        <p:nvSpPr>
          <p:cNvPr id="1035" name="Rectangle 6"/>
          <p:cNvSpPr>
            <a:spLocks noChangeArrowheads="1"/>
          </p:cNvSpPr>
          <p:nvPr/>
        </p:nvSpPr>
        <p:spPr bwMode="auto">
          <a:xfrm>
            <a:off x="4306888" y="5340350"/>
            <a:ext cx="1874837" cy="3095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/>
              <a:t>Absorber</a:t>
            </a:r>
          </a:p>
        </p:txBody>
      </p:sp>
      <p:sp>
        <p:nvSpPr>
          <p:cNvPr id="1036" name="AutoShape 7"/>
          <p:cNvSpPr>
            <a:spLocks noChangeArrowheads="1"/>
          </p:cNvSpPr>
          <p:nvPr/>
        </p:nvSpPr>
        <p:spPr bwMode="auto">
          <a:xfrm rot="5400000">
            <a:off x="937418" y="5371307"/>
            <a:ext cx="201613" cy="247650"/>
          </a:xfrm>
          <a:prstGeom prst="flowChartCollat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21488" y="5203825"/>
            <a:ext cx="787400" cy="581025"/>
            <a:chOff x="4577" y="3110"/>
            <a:chExt cx="496" cy="366"/>
          </a:xfrm>
        </p:grpSpPr>
        <p:sp>
          <p:nvSpPr>
            <p:cNvPr id="1078" name="Oval 9"/>
            <p:cNvSpPr>
              <a:spLocks noChangeAspect="1" noChangeArrowheads="1"/>
            </p:cNvSpPr>
            <p:nvPr/>
          </p:nvSpPr>
          <p:spPr bwMode="auto">
            <a:xfrm>
              <a:off x="4577" y="3110"/>
              <a:ext cx="365" cy="36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79" name="Rectangle 10"/>
            <p:cNvSpPr>
              <a:spLocks noChangeAspect="1" noChangeArrowheads="1"/>
            </p:cNvSpPr>
            <p:nvPr/>
          </p:nvSpPr>
          <p:spPr bwMode="auto">
            <a:xfrm>
              <a:off x="4771" y="3110"/>
              <a:ext cx="302" cy="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0" name="Oval 11"/>
            <p:cNvSpPr>
              <a:spLocks noChangeAspect="1" noChangeArrowheads="1"/>
            </p:cNvSpPr>
            <p:nvPr/>
          </p:nvSpPr>
          <p:spPr bwMode="auto">
            <a:xfrm>
              <a:off x="4682" y="3216"/>
              <a:ext cx="154" cy="15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1" name="Rectangle 12"/>
            <p:cNvSpPr>
              <a:spLocks noChangeAspect="1" noChangeArrowheads="1"/>
            </p:cNvSpPr>
            <p:nvPr/>
          </p:nvSpPr>
          <p:spPr bwMode="auto">
            <a:xfrm>
              <a:off x="4760" y="3115"/>
              <a:ext cx="45" cy="1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82" name="Rectangle 13"/>
            <p:cNvSpPr>
              <a:spLocks noChangeAspect="1" noChangeArrowheads="1"/>
            </p:cNvSpPr>
            <p:nvPr/>
          </p:nvSpPr>
          <p:spPr bwMode="auto">
            <a:xfrm rot="-5400000">
              <a:off x="4868" y="3207"/>
              <a:ext cx="45" cy="1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392988" y="3519488"/>
            <a:ext cx="736600" cy="747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7445375" y="3590925"/>
            <a:ext cx="582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7481888" y="3595688"/>
            <a:ext cx="552450" cy="147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 flipV="1">
            <a:off x="7478713" y="3748088"/>
            <a:ext cx="552450" cy="147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H="1">
            <a:off x="7467600" y="3895725"/>
            <a:ext cx="552450" cy="147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H="1" flipV="1">
            <a:off x="7472363" y="4043363"/>
            <a:ext cx="552450" cy="147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7445375" y="4195763"/>
            <a:ext cx="582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5143500" y="4510088"/>
            <a:ext cx="214313" cy="247650"/>
          </a:xfrm>
          <a:prstGeom prst="flowChartCollat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cxnSp>
        <p:nvCxnSpPr>
          <p:cNvPr id="1046" name="AutoShape 22"/>
          <p:cNvCxnSpPr>
            <a:cxnSpLocks noChangeShapeType="1"/>
            <a:stCxn id="1032" idx="1"/>
            <a:endCxn id="1036" idx="2"/>
          </p:cNvCxnSpPr>
          <p:nvPr/>
        </p:nvCxnSpPr>
        <p:spPr bwMode="auto">
          <a:xfrm rot="10800000" flipV="1">
            <a:off x="914400" y="2728913"/>
            <a:ext cx="469900" cy="2765425"/>
          </a:xfrm>
          <a:prstGeom prst="bentConnector3">
            <a:avLst>
              <a:gd name="adj1" fmla="val 148648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47" name="AutoShape 23"/>
          <p:cNvCxnSpPr>
            <a:cxnSpLocks noChangeShapeType="1"/>
            <a:stCxn id="1036" idx="0"/>
            <a:endCxn id="1033" idx="1"/>
          </p:cNvCxnSpPr>
          <p:nvPr/>
        </p:nvCxnSpPr>
        <p:spPr bwMode="auto">
          <a:xfrm>
            <a:off x="1162050" y="5494338"/>
            <a:ext cx="530225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048" name="AutoShape 24"/>
          <p:cNvCxnSpPr>
            <a:cxnSpLocks noChangeShapeType="1"/>
            <a:stCxn id="1033" idx="3"/>
            <a:endCxn id="1035" idx="1"/>
          </p:cNvCxnSpPr>
          <p:nvPr/>
        </p:nvCxnSpPr>
        <p:spPr bwMode="auto">
          <a:xfrm>
            <a:off x="3567113" y="5495925"/>
            <a:ext cx="73977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49" name="AutoShape 25"/>
          <p:cNvCxnSpPr>
            <a:cxnSpLocks noChangeShapeType="1"/>
            <a:stCxn id="1035" idx="3"/>
            <a:endCxn id="1080" idx="2"/>
          </p:cNvCxnSpPr>
          <p:nvPr/>
        </p:nvCxnSpPr>
        <p:spPr bwMode="auto">
          <a:xfrm flipV="1">
            <a:off x="6181725" y="5494338"/>
            <a:ext cx="806450" cy="15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1050" name="AutoShape 26"/>
          <p:cNvCxnSpPr>
            <a:cxnSpLocks noChangeShapeType="1"/>
            <a:stCxn id="1079" idx="3"/>
            <a:endCxn id="1038" idx="2"/>
          </p:cNvCxnSpPr>
          <p:nvPr/>
        </p:nvCxnSpPr>
        <p:spPr bwMode="auto">
          <a:xfrm flipV="1">
            <a:off x="7608888" y="4267200"/>
            <a:ext cx="152400" cy="1066800"/>
          </a:xfrm>
          <a:prstGeom prst="bentConnector2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1051" name="AutoShape 27"/>
          <p:cNvCxnSpPr>
            <a:cxnSpLocks noChangeShapeType="1"/>
            <a:stCxn id="1034" idx="3"/>
            <a:endCxn id="1038" idx="0"/>
          </p:cNvCxnSpPr>
          <p:nvPr/>
        </p:nvCxnSpPr>
        <p:spPr bwMode="auto">
          <a:xfrm>
            <a:off x="6181725" y="2728913"/>
            <a:ext cx="1579563" cy="790575"/>
          </a:xfrm>
          <a:prstGeom prst="bentConnector2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1052" name="AutoShape 28"/>
          <p:cNvCxnSpPr>
            <a:cxnSpLocks noChangeShapeType="1"/>
            <a:stCxn id="1032" idx="3"/>
            <a:endCxn id="1034" idx="1"/>
          </p:cNvCxnSpPr>
          <p:nvPr/>
        </p:nvCxnSpPr>
        <p:spPr bwMode="auto">
          <a:xfrm>
            <a:off x="3259138" y="2728913"/>
            <a:ext cx="10477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53" name="AutoShape 29"/>
          <p:cNvCxnSpPr>
            <a:cxnSpLocks noChangeShapeType="1"/>
            <a:stCxn id="1039" idx="0"/>
            <a:endCxn id="1034" idx="2"/>
          </p:cNvCxnSpPr>
          <p:nvPr/>
        </p:nvCxnSpPr>
        <p:spPr bwMode="auto">
          <a:xfrm rot="5400000" flipH="1">
            <a:off x="5998369" y="2129631"/>
            <a:ext cx="693738" cy="2200275"/>
          </a:xfrm>
          <a:prstGeom prst="bentConnector3">
            <a:avLst>
              <a:gd name="adj1" fmla="val -1833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1054" name="AutoShape 30"/>
          <p:cNvCxnSpPr>
            <a:cxnSpLocks noChangeShapeType="1"/>
            <a:stCxn id="1044" idx="0"/>
            <a:endCxn id="1045" idx="0"/>
          </p:cNvCxnSpPr>
          <p:nvPr/>
        </p:nvCxnSpPr>
        <p:spPr bwMode="auto">
          <a:xfrm rot="-5400000" flipH="1" flipV="1">
            <a:off x="6184106" y="3248819"/>
            <a:ext cx="328613" cy="2193925"/>
          </a:xfrm>
          <a:prstGeom prst="bentConnector3">
            <a:avLst>
              <a:gd name="adj1" fmla="val 4829"/>
            </a:avLst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</p:spPr>
      </p:cxnSp>
      <p:cxnSp>
        <p:nvCxnSpPr>
          <p:cNvPr id="1055" name="AutoShape 31"/>
          <p:cNvCxnSpPr>
            <a:cxnSpLocks noChangeShapeType="1"/>
            <a:stCxn id="1045" idx="2"/>
            <a:endCxn id="1035" idx="0"/>
          </p:cNvCxnSpPr>
          <p:nvPr/>
        </p:nvCxnSpPr>
        <p:spPr bwMode="auto">
          <a:xfrm rot="5400000">
            <a:off x="4956969" y="5045869"/>
            <a:ext cx="582612" cy="6350"/>
          </a:xfrm>
          <a:prstGeom prst="bentConnector3">
            <a:avLst>
              <a:gd name="adj1" fmla="val 49866"/>
            </a:avLst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</p:spPr>
      </p:cxn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4306888" y="1751013"/>
            <a:ext cx="0" cy="43576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 rot="5400000">
            <a:off x="623094" y="4175919"/>
            <a:ext cx="9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3911600" y="5475288"/>
            <a:ext cx="9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6548438" y="5475288"/>
            <a:ext cx="9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6415088" y="3579813"/>
            <a:ext cx="9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 flipH="1">
            <a:off x="3627438" y="2713038"/>
            <a:ext cx="9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>
            <a:off x="6892925" y="2713038"/>
            <a:ext cx="9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H="1">
            <a:off x="6542088" y="4186238"/>
            <a:ext cx="9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rot="5400000" flipH="1">
            <a:off x="7712869" y="4766469"/>
            <a:ext cx="9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65" name="Text Box 41"/>
          <p:cNvSpPr txBox="1">
            <a:spLocks noChangeArrowheads="1"/>
          </p:cNvSpPr>
          <p:nvPr/>
        </p:nvSpPr>
        <p:spPr bwMode="auto">
          <a:xfrm>
            <a:off x="3405188" y="2771775"/>
            <a:ext cx="1008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Refrig.</a:t>
            </a:r>
            <a:br>
              <a:rPr lang="en-US" altLang="ko-KR" sz="1600"/>
            </a:br>
            <a:r>
              <a:rPr lang="en-US" altLang="ko-KR" sz="1600"/>
              <a:t>vapor</a:t>
            </a:r>
          </a:p>
        </p:txBody>
      </p:sp>
      <p:sp>
        <p:nvSpPr>
          <p:cNvPr id="1066" name="Text Box 42"/>
          <p:cNvSpPr txBox="1">
            <a:spLocks noChangeArrowheads="1"/>
          </p:cNvSpPr>
          <p:nvPr/>
        </p:nvSpPr>
        <p:spPr bwMode="auto">
          <a:xfrm>
            <a:off x="695325" y="4848225"/>
            <a:ext cx="1008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Exp.</a:t>
            </a:r>
            <a:br>
              <a:rPr lang="en-US" altLang="ko-KR" sz="1600"/>
            </a:br>
            <a:r>
              <a:rPr lang="en-US" altLang="ko-KR" sz="1600"/>
              <a:t>Valve A</a:t>
            </a:r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5372100" y="4338638"/>
            <a:ext cx="1008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Exp.</a:t>
            </a:r>
            <a:br>
              <a:rPr lang="en-US" altLang="ko-KR" sz="1600"/>
            </a:br>
            <a:r>
              <a:rPr lang="en-US" altLang="ko-KR" sz="1600"/>
              <a:t>Valve B</a:t>
            </a:r>
          </a:p>
        </p:txBody>
      </p:sp>
      <p:sp>
        <p:nvSpPr>
          <p:cNvPr id="1068" name="Text Box 44"/>
          <p:cNvSpPr txBox="1">
            <a:spLocks noChangeArrowheads="1"/>
          </p:cNvSpPr>
          <p:nvPr/>
        </p:nvSpPr>
        <p:spPr bwMode="auto">
          <a:xfrm>
            <a:off x="5965825" y="2970213"/>
            <a:ext cx="1008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Weak</a:t>
            </a:r>
            <a:br>
              <a:rPr lang="en-US" altLang="ko-KR" sz="1600"/>
            </a:br>
            <a:r>
              <a:rPr lang="en-US" altLang="ko-KR" sz="1600"/>
              <a:t>solution</a:t>
            </a:r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7770813" y="2860675"/>
            <a:ext cx="1008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Strong</a:t>
            </a:r>
            <a:br>
              <a:rPr lang="en-US" altLang="ko-KR" sz="1600"/>
            </a:br>
            <a:r>
              <a:rPr lang="en-US" altLang="ko-KR" sz="1600"/>
              <a:t>solution</a:t>
            </a:r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3090863" y="1852613"/>
            <a:ext cx="1304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Refrigerant</a:t>
            </a:r>
            <a:br>
              <a:rPr lang="en-US" altLang="ko-KR" sz="1600"/>
            </a:br>
            <a:r>
              <a:rPr lang="en-US" altLang="ko-KR" sz="1600"/>
              <a:t>only</a:t>
            </a: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4397375" y="1852613"/>
            <a:ext cx="2255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Refrigerant plus</a:t>
            </a:r>
            <a:br>
              <a:rPr lang="en-US" altLang="ko-KR" sz="1600"/>
            </a:br>
            <a:r>
              <a:rPr lang="en-US" altLang="ko-KR" sz="1600"/>
              <a:t>absorbant</a:t>
            </a:r>
          </a:p>
        </p:txBody>
      </p:sp>
      <p:sp>
        <p:nvSpPr>
          <p:cNvPr id="1072" name="AutoShape 48"/>
          <p:cNvSpPr>
            <a:spLocks noChangeArrowheads="1"/>
          </p:cNvSpPr>
          <p:nvPr/>
        </p:nvSpPr>
        <p:spPr bwMode="auto">
          <a:xfrm>
            <a:off x="2330450" y="5703888"/>
            <a:ext cx="368300" cy="509587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FFD0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073" name="AutoShape 49"/>
          <p:cNvSpPr>
            <a:spLocks noChangeArrowheads="1"/>
          </p:cNvSpPr>
          <p:nvPr/>
        </p:nvSpPr>
        <p:spPr bwMode="auto">
          <a:xfrm>
            <a:off x="2101850" y="2035175"/>
            <a:ext cx="368300" cy="509588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FFD0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074" name="AutoShape 50"/>
          <p:cNvSpPr>
            <a:spLocks noChangeArrowheads="1"/>
          </p:cNvSpPr>
          <p:nvPr/>
        </p:nvSpPr>
        <p:spPr bwMode="auto">
          <a:xfrm flipV="1">
            <a:off x="4937125" y="5691188"/>
            <a:ext cx="368300" cy="509587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FFD0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075" name="AutoShape 51"/>
          <p:cNvSpPr>
            <a:spLocks noChangeArrowheads="1"/>
          </p:cNvSpPr>
          <p:nvPr/>
        </p:nvSpPr>
        <p:spPr bwMode="auto">
          <a:xfrm>
            <a:off x="4567238" y="2919413"/>
            <a:ext cx="368300" cy="509587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FFD0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076" name="AutoShape 52"/>
          <p:cNvSpPr>
            <a:spLocks noChangeArrowheads="1"/>
          </p:cNvSpPr>
          <p:nvPr/>
        </p:nvSpPr>
        <p:spPr bwMode="auto">
          <a:xfrm>
            <a:off x="7162800" y="5740400"/>
            <a:ext cx="368300" cy="509588"/>
          </a:xfrm>
          <a:prstGeom prst="upArrow">
            <a:avLst>
              <a:gd name="adj1" fmla="val 50000"/>
              <a:gd name="adj2" fmla="val 60348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077" name="Text Box 53"/>
          <p:cNvSpPr txBox="1">
            <a:spLocks noChangeArrowheads="1"/>
          </p:cNvSpPr>
          <p:nvPr/>
        </p:nvSpPr>
        <p:spPr bwMode="auto">
          <a:xfrm>
            <a:off x="6891338" y="48752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Pump</a:t>
            </a:r>
          </a:p>
        </p:txBody>
      </p:sp>
      <p:graphicFrame>
        <p:nvGraphicFramePr>
          <p:cNvPr id="1026" name="Object 54"/>
          <p:cNvGraphicFramePr>
            <a:graphicFrameLocks noChangeAspect="1"/>
          </p:cNvGraphicFramePr>
          <p:nvPr/>
        </p:nvGraphicFramePr>
        <p:xfrm>
          <a:off x="2706688" y="5942013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1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6688" y="5942013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5"/>
          <p:cNvGraphicFramePr>
            <a:graphicFrameLocks noChangeAspect="1"/>
          </p:cNvGraphicFramePr>
          <p:nvPr/>
        </p:nvGraphicFramePr>
        <p:xfrm>
          <a:off x="2513013" y="2124075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2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3" y="2124075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6"/>
          <p:cNvGraphicFramePr>
            <a:graphicFrameLocks noChangeAspect="1"/>
          </p:cNvGraphicFramePr>
          <p:nvPr/>
        </p:nvGraphicFramePr>
        <p:xfrm>
          <a:off x="4589463" y="3429000"/>
          <a:ext cx="3238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3" name="Equation" r:id="rId7" imgW="215640" imgH="241200" progId="Equation.DSMT4">
                  <p:embed/>
                </p:oleObj>
              </mc:Choice>
              <mc:Fallback>
                <p:oleObj name="Equation" r:id="rId7" imgW="215640" imgH="24120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429000"/>
                        <a:ext cx="3238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7"/>
          <p:cNvGraphicFramePr>
            <a:graphicFrameLocks noChangeAspect="1"/>
          </p:cNvGraphicFramePr>
          <p:nvPr/>
        </p:nvGraphicFramePr>
        <p:xfrm>
          <a:off x="7539038" y="5942013"/>
          <a:ext cx="3238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4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5942013"/>
                        <a:ext cx="3238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58"/>
          <p:cNvGraphicFramePr>
            <a:graphicFrameLocks noChangeAspect="1"/>
          </p:cNvGraphicFramePr>
          <p:nvPr/>
        </p:nvGraphicFramePr>
        <p:xfrm>
          <a:off x="5340350" y="5942013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5942013"/>
                        <a:ext cx="304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제목 58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dirty="0" smtClean="0"/>
              <a:t>Absorption refrigerating system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50925" y="1820863"/>
            <a:ext cx="7018338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</a:pPr>
            <a:r>
              <a:rPr lang="en-US" altLang="ko-KR" b="1" dirty="0" smtClean="0"/>
              <a:t>Absorber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It absolves evaporated refrigerant steam in evaporator and sends regenerator.</a:t>
            </a:r>
            <a:endParaRPr lang="en-US" altLang="ko-KR" dirty="0"/>
          </a:p>
          <a:p>
            <a:pPr marL="571500" indent="-571500">
              <a:spcBef>
                <a:spcPct val="50000"/>
              </a:spcBef>
            </a:pPr>
            <a:r>
              <a:rPr lang="en-US" altLang="ko-KR" b="1" dirty="0" smtClean="0"/>
              <a:t>Regenerator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It absolves coolant and heats solution from absorber, so it separates coolant and absorbent. Evaporated coolant is sanded to condenser and absorbent is sanded to absorber.</a:t>
            </a:r>
          </a:p>
          <a:p>
            <a:pPr marL="571500" indent="-571500">
              <a:spcBef>
                <a:spcPct val="50000"/>
              </a:spcBef>
            </a:pPr>
            <a:r>
              <a:rPr lang="en-US" altLang="ko-KR" b="1" dirty="0" smtClean="0"/>
              <a:t>Condenser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It </a:t>
            </a:r>
            <a:r>
              <a:rPr lang="en-US" altLang="ko-KR" dirty="0"/>
              <a:t>condenses refrigerant steam </a:t>
            </a:r>
            <a:r>
              <a:rPr lang="en-US" altLang="ko-KR" dirty="0" smtClean="0"/>
              <a:t>by heat exchanging with cooling water.</a:t>
            </a:r>
            <a:endParaRPr lang="en-US" altLang="ko-KR" dirty="0"/>
          </a:p>
          <a:p>
            <a:pPr marL="571500" indent="-571500">
              <a:spcBef>
                <a:spcPct val="50000"/>
              </a:spcBef>
            </a:pPr>
            <a:r>
              <a:rPr lang="en-US" altLang="ko-KR" b="1" dirty="0" smtClean="0"/>
              <a:t>Evaporator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It sprays liquid coolant from condenser on upper part of cooling pipe. Depriving the heat, this liquid is evaporated and sanded to absorber.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 smtClean="0"/>
              <a:t>Components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4856</TotalTime>
  <Words>2055</Words>
  <Application>Microsoft Office PowerPoint</Application>
  <PresentationFormat>화면 슬라이드 쇼(4:3)</PresentationFormat>
  <Paragraphs>486</Paragraphs>
  <Slides>55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4" baseType="lpstr">
      <vt:lpstr>굴림</vt:lpstr>
      <vt:lpstr>맑은 고딕</vt:lpstr>
      <vt:lpstr>바탕</vt:lpstr>
      <vt:lpstr>Arial</vt:lpstr>
      <vt:lpstr>Microsoft Himalaya</vt:lpstr>
      <vt:lpstr>Symbol</vt:lpstr>
      <vt:lpstr>Times New Roman</vt:lpstr>
      <vt:lpstr>Office 테마</vt:lpstr>
      <vt:lpstr>Equation</vt:lpstr>
      <vt:lpstr>Environmental Thermal Engineering</vt:lpstr>
      <vt:lpstr>PowerPoint 프레젠테이션</vt:lpstr>
      <vt:lpstr>Background</vt:lpstr>
      <vt:lpstr>Background</vt:lpstr>
      <vt:lpstr>History of absorption refrigerating machine</vt:lpstr>
      <vt:lpstr>Absorption refrigerating system</vt:lpstr>
      <vt:lpstr>Vapor compression  vs Liquid compression</vt:lpstr>
      <vt:lpstr>Absorption refrigerating system</vt:lpstr>
      <vt:lpstr>Components</vt:lpstr>
      <vt:lpstr>Flow of energy</vt:lpstr>
      <vt:lpstr>Absorption refrigerating cycle</vt:lpstr>
      <vt:lpstr>Absorption refrigerating cycle</vt:lpstr>
      <vt:lpstr>Coolant and absorber for absorption refrigerating system</vt:lpstr>
      <vt:lpstr>Coolant and absorber for absorption refrigerating system</vt:lpstr>
      <vt:lpstr>Coolant and absorber for absorption refrigerating system</vt:lpstr>
      <vt:lpstr>Coolant and absorber for absorption refrigerating system</vt:lpstr>
      <vt:lpstr>Coolant and absorber for absorption refrigerating system</vt:lpstr>
      <vt:lpstr>PowerPoint 프레젠테이션</vt:lpstr>
      <vt:lpstr>Basic process of thermodynamics</vt:lpstr>
      <vt:lpstr>h(i)-x Diagram</vt:lpstr>
      <vt:lpstr>H2O/NH3 h(i)-x diagram (1)</vt:lpstr>
      <vt:lpstr>H2O/NH3 h(i)-x diagram (2)</vt:lpstr>
      <vt:lpstr>H2O/NH3 h(i)-x diagram (3)</vt:lpstr>
      <vt:lpstr>LiBr/H2O h(i)-x diagram</vt:lpstr>
      <vt:lpstr>Adiabatic mixing</vt:lpstr>
      <vt:lpstr>Example of adiabatic mixing</vt:lpstr>
      <vt:lpstr>Heating and cooling process</vt:lpstr>
      <vt:lpstr>Throttling process</vt:lpstr>
      <vt:lpstr>Calculation of heat in absorption refrigerating cycle</vt:lpstr>
      <vt:lpstr>COP is ideal system</vt:lpstr>
      <vt:lpstr>PowerPoint 프레젠테이션</vt:lpstr>
      <vt:lpstr>Absorption refrigerating system (1)</vt:lpstr>
      <vt:lpstr>Absorption refrigerating system (2)</vt:lpstr>
      <vt:lpstr>Absorption refrigerating system (3)</vt:lpstr>
      <vt:lpstr>Absorption refrigerating system (4)</vt:lpstr>
      <vt:lpstr>Absorption refrigerating system (4)</vt:lpstr>
      <vt:lpstr>Absorption refrigerating system (4)</vt:lpstr>
      <vt:lpstr>PowerPoint 프레젠테이션</vt:lpstr>
      <vt:lpstr>Classification of absorption type</vt:lpstr>
      <vt:lpstr>Characteristics of absorption type</vt:lpstr>
      <vt:lpstr>Absorption refrigerating system</vt:lpstr>
      <vt:lpstr>PowerPoint 프레젠테이션</vt:lpstr>
      <vt:lpstr>Absorption chilling system</vt:lpstr>
      <vt:lpstr>Absorption chilling system</vt:lpstr>
      <vt:lpstr>Absorption refrigerating system</vt:lpstr>
      <vt:lpstr>Problems (1)</vt:lpstr>
      <vt:lpstr>Problems (2)</vt:lpstr>
      <vt:lpstr>Problems (2)</vt:lpstr>
      <vt:lpstr>Problems (2)</vt:lpstr>
      <vt:lpstr>Problems (3)</vt:lpstr>
      <vt:lpstr>Problems (3)</vt:lpstr>
      <vt:lpstr>Absorption refrigerating system in # 301</vt:lpstr>
      <vt:lpstr>Absorption refrigerating system in # 301</vt:lpstr>
      <vt:lpstr>Absorption refrigerating system in # 301</vt:lpstr>
      <vt:lpstr>Absorption refrigerating system in # 301</vt:lpstr>
    </vt:vector>
  </TitlesOfParts>
  <Company>snu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spykan</dc:creator>
  <cp:lastModifiedBy>Richard</cp:lastModifiedBy>
  <cp:revision>1015</cp:revision>
  <cp:lastPrinted>2014-02-03T02:46:32Z</cp:lastPrinted>
  <dcterms:created xsi:type="dcterms:W3CDTF">2011-01-15T15:21:51Z</dcterms:created>
  <dcterms:modified xsi:type="dcterms:W3CDTF">2014-02-03T04:14:44Z</dcterms:modified>
</cp:coreProperties>
</file>