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3" r:id="rId2"/>
    <p:sldId id="296" r:id="rId3"/>
    <p:sldId id="297" r:id="rId4"/>
    <p:sldId id="300" r:id="rId5"/>
    <p:sldId id="340" r:id="rId6"/>
    <p:sldId id="302" r:id="rId7"/>
    <p:sldId id="303" r:id="rId8"/>
    <p:sldId id="307" r:id="rId9"/>
    <p:sldId id="308" r:id="rId10"/>
    <p:sldId id="309" r:id="rId11"/>
    <p:sldId id="311" r:id="rId12"/>
    <p:sldId id="313" r:id="rId13"/>
    <p:sldId id="314" r:id="rId14"/>
    <p:sldId id="341" r:id="rId15"/>
    <p:sldId id="317" r:id="rId16"/>
    <p:sldId id="318" r:id="rId17"/>
    <p:sldId id="321" r:id="rId18"/>
    <p:sldId id="323" r:id="rId19"/>
    <p:sldId id="325" r:id="rId20"/>
    <p:sldId id="326" r:id="rId21"/>
    <p:sldId id="328" r:id="rId22"/>
    <p:sldId id="342" r:id="rId23"/>
    <p:sldId id="331" r:id="rId24"/>
    <p:sldId id="334" r:id="rId25"/>
    <p:sldId id="335" r:id="rId26"/>
    <p:sldId id="336" r:id="rId27"/>
    <p:sldId id="337" r:id="rId28"/>
    <p:sldId id="338" r:id="rId29"/>
    <p:sldId id="339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14" autoAdjust="0"/>
  </p:normalViewPr>
  <p:slideViewPr>
    <p:cSldViewPr>
      <p:cViewPr varScale="1">
        <p:scale>
          <a:sx n="86" d="100"/>
          <a:sy n="86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6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1A833-D083-4C99-B445-819823E3B1DA}" type="datetimeFigureOut">
              <a:rPr lang="ko-KR" altLang="en-US" smtClean="0"/>
              <a:pPr/>
              <a:t>2014-02-02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A6EED-9736-4EEE-8954-FE44CC2736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74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AB49-0C93-49ED-AA38-0803D4E3CC62}" type="datetimeFigureOut">
              <a:rPr lang="ko-KR" altLang="en-US" smtClean="0"/>
              <a:pPr/>
              <a:t>2014-02-02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A7B2F-4543-4637-9CF4-84970CA7FF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04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A7B2F-4543-4637-9CF4-84970CA7FF9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27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표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0000">
                <a:schemeClr val="bg1">
                  <a:alpha val="0"/>
                </a:schemeClr>
              </a:gs>
              <a:gs pos="8500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-32" y="1700808"/>
            <a:ext cx="9144000" cy="1008112"/>
          </a:xfrm>
        </p:spPr>
        <p:txBody>
          <a:bodyPr anchor="ctr" anchorCtr="1">
            <a:noAutofit/>
          </a:bodyPr>
          <a:lstStyle>
            <a:lvl1pPr>
              <a:defRPr b="1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발표 제목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714620"/>
            <a:ext cx="6400800" cy="2657617"/>
          </a:xfrm>
        </p:spPr>
        <p:txBody>
          <a:bodyPr anchor="ctr" anchorCtr="1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z="1600" dirty="0" smtClean="0"/>
              <a:t>강의 </a:t>
            </a:r>
            <a:r>
              <a:rPr lang="en-US" altLang="ko-KR" sz="1600" dirty="0" smtClean="0"/>
              <a:t># ?</a:t>
            </a:r>
          </a:p>
          <a:p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ko-KR" altLang="en-US" dirty="0" smtClean="0"/>
              <a:t>소속 지위</a:t>
            </a:r>
            <a:endParaRPr lang="en-US" altLang="ko-KR" dirty="0" smtClean="0"/>
          </a:p>
          <a:p>
            <a:r>
              <a:rPr lang="ko-KR" altLang="en-US" dirty="0" smtClean="0"/>
              <a:t>이름</a:t>
            </a:r>
            <a:endParaRPr lang="en-US" altLang="ko-KR" dirty="0" smtClean="0"/>
          </a:p>
          <a:p>
            <a:endParaRPr lang="en-US" altLang="ko-KR" sz="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994B-B535-4D12-9E29-47860A679267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143900" y="6381328"/>
            <a:ext cx="500066" cy="365125"/>
          </a:xfrm>
        </p:spPr>
        <p:txBody>
          <a:bodyPr/>
          <a:lstStyle/>
          <a:p>
            <a:r>
              <a:rPr lang="en-US" altLang="ko-KR" smtClean="0"/>
              <a:t>/ 52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429520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8475-5C97-48AD-AD15-CBBC8A8C648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092280" cy="720000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3600" b="1" u="none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제목 적기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90510" y="0"/>
            <a:ext cx="1953490" cy="64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&amp;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8475-5C97-48AD-AD15-CBBC8A8C648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092280" cy="720000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3600" b="1" u="none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제목 적기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55014" y="0"/>
            <a:ext cx="1953490" cy="648000"/>
          </a:xfrm>
          <a:prstGeom prst="rect">
            <a:avLst/>
          </a:prstGeom>
          <a:noFill/>
        </p:spPr>
      </p:pic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714356"/>
            <a:ext cx="9144000" cy="571503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1"/>
            <a:tileRect/>
          </a:gradFill>
        </p:spPr>
        <p:txBody>
          <a:bodyPr>
            <a:normAutofit/>
          </a:bodyPr>
          <a:lstStyle>
            <a:lvl1pPr marL="514350" indent="-514350" algn="ctr">
              <a:buFontTx/>
              <a:buNone/>
              <a:defRPr sz="2800" b="1" u="none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부제목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단원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1588-352A-4A9B-BBE5-45034FB4849B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0" y="2060848"/>
            <a:ext cx="9144000" cy="126000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4400" b="1" u="none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err="1" smtClean="0"/>
              <a:t>단원명</a:t>
            </a:r>
            <a:r>
              <a:rPr lang="en-US" altLang="ko-KR" dirty="0" smtClean="0"/>
              <a:t>_</a:t>
            </a:r>
            <a:r>
              <a:rPr lang="en-US" altLang="ko-KR" dirty="0" err="1" smtClean="0"/>
              <a:t>reflab.snu.ac.kr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6309320"/>
            <a:ext cx="9144000" cy="54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20000"/>
          </a:xfr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ko-KR" altLang="en-US" sz="4400" b="1" kern="12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목차 적기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-5644"/>
            <a:ext cx="9144000" cy="7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 defTabSz="914400" rtl="0" eaLnBrk="1" latinLnBrk="1" hangingPunct="1">
              <a:spcBef>
                <a:spcPct val="0"/>
              </a:spcBef>
              <a:buNone/>
            </a:pPr>
            <a:endParaRPr lang="ko-KR" altLang="en-US" sz="44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36B-F8B5-4D4B-85F4-EE8BDA4ABF22}" type="datetime1">
              <a:rPr lang="en-US" altLang="ko-KR" smtClean="0"/>
              <a:pPr/>
              <a:t>2/2/2014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/ 52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286644" y="6381328"/>
            <a:ext cx="778010" cy="365125"/>
          </a:xfrm>
          <a:prstGeom prst="rect">
            <a:avLst/>
          </a:prstGeom>
        </p:spPr>
        <p:txBody>
          <a:bodyPr/>
          <a:lstStyle/>
          <a:p>
            <a:fld id="{6F5559CE-5C12-4976-946E-EE5AC158240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Picture 3" descr="D:\D 드라이브\대학원\실험실 서식\공과대학 UI 관련\snu basic.jpg"/>
          <p:cNvPicPr>
            <a:picLocks noChangeAspect="1" noChangeArrowheads="1"/>
          </p:cNvPicPr>
          <p:nvPr userDrawn="1"/>
        </p:nvPicPr>
        <p:blipFill>
          <a:blip r:embed="rId2" cstate="print"/>
          <a:srcRect l="63422" t="21497" r="21991" b="71337"/>
          <a:stretch>
            <a:fillRect/>
          </a:stretch>
        </p:blipFill>
        <p:spPr bwMode="auto">
          <a:xfrm>
            <a:off x="7155014" y="0"/>
            <a:ext cx="1953490" cy="64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32520" y="6429396"/>
            <a:ext cx="1115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1" hangingPunct="1">
              <a:defRPr lang="ko-KR" altLang="en-US" sz="1200" b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fld id="{6F11E6AE-1819-4329-AE37-143071FA2C37}" type="datetime1">
              <a:rPr lang="en-US" altLang="ko-KR" smtClean="0"/>
              <a:pPr/>
              <a:t>2/2/2014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7668344" y="6381328"/>
            <a:ext cx="832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1" hangingPunct="1">
              <a:defRPr lang="en-US" altLang="ko-KR" sz="1200" b="1" kern="120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 smtClean="0"/>
              <a:t> </a:t>
            </a:r>
            <a:fld id="{7BB653A9-786D-45B2-B40C-4C095B7799F7}" type="slidenum">
              <a:rPr lang="en-US" altLang="ko-KR" smtClean="0"/>
              <a:pPr/>
              <a:t>‹#›</a:t>
            </a:fld>
            <a:r>
              <a:rPr lang="en-US" altLang="ko-KR" dirty="0" smtClean="0"/>
              <a:t> / 52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55" r:id="rId4"/>
    <p:sldLayoutId id="2147483657" r:id="rId5"/>
    <p:sldLayoutId id="2147483663" r:id="rId6"/>
    <p:sldLayoutId id="2147483664" r:id="rId7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-32" y="1412776"/>
            <a:ext cx="9144000" cy="1008112"/>
          </a:xfrm>
        </p:spPr>
        <p:txBody>
          <a:bodyPr/>
          <a:lstStyle/>
          <a:p>
            <a:r>
              <a:rPr lang="en-US" altLang="ko-KR" dirty="0" smtClean="0"/>
              <a:t>Environmental Thermal Engineering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232247"/>
          </a:xfrm>
        </p:spPr>
        <p:txBody>
          <a:bodyPr/>
          <a:lstStyle/>
          <a:p>
            <a:r>
              <a:rPr lang="en-US" altLang="ko-KR" sz="1600" dirty="0" smtClean="0"/>
              <a:t>Lecture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# 8</a:t>
            </a:r>
          </a:p>
          <a:p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en-US" altLang="ko-KR" dirty="0" smtClean="0"/>
              <a:t>Min </a:t>
            </a:r>
            <a:r>
              <a:rPr lang="en-US" altLang="ko-KR" dirty="0" err="1" smtClean="0"/>
              <a:t>Soo</a:t>
            </a:r>
            <a:r>
              <a:rPr lang="en-US" altLang="ko-KR" dirty="0" smtClean="0"/>
              <a:t> Kim</a:t>
            </a:r>
          </a:p>
          <a:p>
            <a:endParaRPr lang="en-US" altLang="ko-KR" sz="800" dirty="0" smtClean="0"/>
          </a:p>
          <a:p>
            <a:r>
              <a:rPr lang="en-US" altLang="ko-KR" dirty="0" smtClean="0"/>
              <a:t>Mechanical &amp; Aerospace Engineering</a:t>
            </a:r>
          </a:p>
        </p:txBody>
      </p:sp>
    </p:spTree>
    <p:extLst>
      <p:ext uri="{BB962C8B-B14F-4D97-AF65-F5344CB8AC3E}">
        <p14:creationId xmlns:p14="http://schemas.microsoft.com/office/powerpoint/2010/main" val="8300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1508125"/>
            <a:ext cx="79200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ko-KR" b="1" dirty="0" smtClean="0"/>
              <a:t>Thermodynamical properties</a:t>
            </a:r>
          </a:p>
          <a:p>
            <a:pPr marL="457200" indent="-457200"/>
            <a:endParaRPr lang="ko-KR" altLang="en-US" b="1" dirty="0"/>
          </a:p>
          <a:p>
            <a:pPr marL="457200" indent="-457200"/>
            <a:r>
              <a:rPr lang="en-US" altLang="ko-KR" dirty="0" smtClean="0"/>
              <a:t>  - High latent heat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  - Low coagulation pressure</a:t>
            </a:r>
            <a:endParaRPr lang="en-US" altLang="ko-KR" dirty="0"/>
          </a:p>
          <a:p>
            <a:pPr marL="457200" indent="-457200"/>
            <a:r>
              <a:rPr lang="en-US" altLang="ko-KR" dirty="0" smtClean="0"/>
              <a:t>  - Higher critical temperature than ambient condition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  - Higher boiling pressure than ambient condition in low temperature</a:t>
            </a:r>
          </a:p>
          <a:p>
            <a:pPr marL="457200" indent="-457200"/>
            <a:r>
              <a:rPr lang="en-US" altLang="ko-KR" dirty="0"/>
              <a:t> </a:t>
            </a:r>
            <a:r>
              <a:rPr lang="en-US" altLang="ko-KR" dirty="0" smtClean="0"/>
              <a:t> - Low condensing pressure is recommended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for refrigerant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Thermodynamical properties</a:t>
            </a:r>
            <a:endParaRPr lang="ko-KR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0519" y="3845947"/>
            <a:ext cx="81359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b="1" dirty="0" smtClean="0"/>
              <a:t>    Physicochemical properties</a:t>
            </a:r>
            <a:endParaRPr lang="en-US" altLang="ko-KR" b="1" dirty="0"/>
          </a:p>
          <a:p>
            <a:pPr>
              <a:buFont typeface="Wingdings" pitchFamily="2" charset="2"/>
              <a:buChar char="l"/>
            </a:pPr>
            <a:endParaRPr lang="ko-KR" altLang="en-US" b="1" dirty="0"/>
          </a:p>
          <a:p>
            <a:r>
              <a:rPr lang="en-US" altLang="ko-KR" dirty="0" smtClean="0"/>
              <a:t>  - High electric resistance of refrigerant vapor</a:t>
            </a:r>
            <a:endParaRPr lang="ko-KR" altLang="en-US" dirty="0"/>
          </a:p>
          <a:p>
            <a:r>
              <a:rPr lang="en-US" altLang="ko-KR" dirty="0" smtClean="0"/>
              <a:t>  - Good heat transfer property</a:t>
            </a:r>
            <a:endParaRPr lang="ko-KR" altLang="en-US" dirty="0"/>
          </a:p>
          <a:p>
            <a:r>
              <a:rPr lang="en-US" altLang="ko-KR" dirty="0" smtClean="0"/>
              <a:t>  - Proper solubility to lubricant</a:t>
            </a:r>
          </a:p>
          <a:p>
            <a:r>
              <a:rPr lang="en-US" altLang="ko-KR" dirty="0" smtClean="0"/>
              <a:t>  - Low hygroscopic</a:t>
            </a:r>
            <a:endParaRPr lang="ko-KR" altLang="en-US" dirty="0"/>
          </a:p>
          <a:p>
            <a:r>
              <a:rPr lang="en-US" altLang="ko-KR" dirty="0" smtClean="0"/>
              <a:t>  - Chemical stability, no spoilage</a:t>
            </a:r>
            <a:endParaRPr lang="ko-KR" altLang="en-US" dirty="0"/>
          </a:p>
          <a:p>
            <a:r>
              <a:rPr lang="en-US" altLang="ko-KR" dirty="0" smtClean="0"/>
              <a:t>  - Inactivity, low corrosiveness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Requirements for refrigerant</a:t>
            </a:r>
            <a:endParaRPr lang="ko-KR" alt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750" y="1268760"/>
            <a:ext cx="79200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ko-KR" b="1" dirty="0" smtClean="0"/>
              <a:t>Environmental properties</a:t>
            </a:r>
          </a:p>
          <a:p>
            <a:pPr marL="457200" indent="-457200">
              <a:buFont typeface="Wingdings" pitchFamily="2" charset="2"/>
              <a:buChar char="l"/>
            </a:pPr>
            <a:endParaRPr lang="ko-KR" altLang="en-US" b="1" dirty="0"/>
          </a:p>
          <a:p>
            <a:pPr marL="457200" indent="-457200"/>
            <a:r>
              <a:rPr lang="en-US" altLang="ko-KR" dirty="0" smtClean="0"/>
              <a:t>  - No flammability and explosiveness</a:t>
            </a:r>
          </a:p>
          <a:p>
            <a:pPr marL="457200" indent="-457200"/>
            <a:r>
              <a:rPr lang="en-US" altLang="ko-KR" dirty="0"/>
              <a:t> </a:t>
            </a:r>
            <a:r>
              <a:rPr lang="en-US" altLang="ko-KR" dirty="0" smtClean="0"/>
              <a:t> - No toxicity</a:t>
            </a:r>
          </a:p>
          <a:p>
            <a:pPr marL="457200" indent="-457200"/>
            <a:r>
              <a:rPr lang="en-US" altLang="ko-KR" dirty="0"/>
              <a:t> </a:t>
            </a:r>
            <a:r>
              <a:rPr lang="en-US" altLang="ko-KR" dirty="0" smtClean="0"/>
              <a:t> - Contains are not to be damaged by refrigerant leaking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  - Eco-friendly one is recommended</a:t>
            </a:r>
            <a:endParaRPr lang="ko-KR" alt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9750" y="3834914"/>
            <a:ext cx="79200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ko-KR" b="1" dirty="0" smtClean="0"/>
              <a:t>Thermal Engineering Criteria</a:t>
            </a:r>
          </a:p>
          <a:p>
            <a:pPr marL="457200" indent="-457200">
              <a:buFont typeface="Wingdings" pitchFamily="2" charset="2"/>
              <a:buChar char="l"/>
            </a:pPr>
            <a:endParaRPr lang="ko-KR" altLang="en-US" b="1" dirty="0"/>
          </a:p>
          <a:p>
            <a:pPr marL="457200" indent="-457200"/>
            <a:r>
              <a:rPr lang="en-US" altLang="ko-KR" dirty="0" smtClean="0"/>
              <a:t>  - Volumetric Capacity</a:t>
            </a:r>
          </a:p>
          <a:p>
            <a:pPr marL="457200" indent="-457200"/>
            <a:r>
              <a:rPr lang="en-US" altLang="ko-KR" dirty="0" smtClean="0"/>
              <a:t>  - COP</a:t>
            </a:r>
            <a:endParaRPr lang="en-US" altLang="ko-KR" dirty="0"/>
          </a:p>
          <a:p>
            <a:pPr marL="457200" indent="-457200"/>
            <a:r>
              <a:rPr lang="en-US" altLang="ko-KR" dirty="0" smtClean="0"/>
              <a:t>  - Discharge Temperature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  - Compression Ratio</a:t>
            </a:r>
            <a:endParaRPr lang="ko-KR" altLang="en-US" dirty="0"/>
          </a:p>
        </p:txBody>
      </p:sp>
      <p:pic>
        <p:nvPicPr>
          <p:cNvPr id="10" name="Picture 6" descr="Click To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17032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39975" y="1891506"/>
            <a:ext cx="4248150" cy="3673475"/>
            <a:chOff x="1474" y="1434"/>
            <a:chExt cx="2676" cy="2314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474" y="1434"/>
              <a:ext cx="2676" cy="231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cxnSp>
          <p:nvCxnSpPr>
            <p:cNvPr id="21510" name="AutoShape 6"/>
            <p:cNvCxnSpPr>
              <a:cxnSpLocks noChangeShapeType="1"/>
            </p:cNvCxnSpPr>
            <p:nvPr/>
          </p:nvCxnSpPr>
          <p:spPr bwMode="auto">
            <a:xfrm>
              <a:off x="2654" y="1702"/>
              <a:ext cx="1188" cy="2040"/>
            </a:xfrm>
            <a:prstGeom prst="straightConnector1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</p:spPr>
        </p:cxn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1791" y="2251"/>
              <a:ext cx="1497" cy="952"/>
            </a:xfrm>
            <a:custGeom>
              <a:avLst/>
              <a:gdLst/>
              <a:ahLst/>
              <a:cxnLst>
                <a:cxn ang="0">
                  <a:pos x="0" y="952"/>
                </a:cxn>
                <a:cxn ang="0">
                  <a:pos x="817" y="771"/>
                </a:cxn>
                <a:cxn ang="0">
                  <a:pos x="1497" y="0"/>
                </a:cxn>
              </a:cxnLst>
              <a:rect l="0" t="0" r="r" b="b"/>
              <a:pathLst>
                <a:path w="1497" h="952">
                  <a:moveTo>
                    <a:pt x="0" y="952"/>
                  </a:moveTo>
                  <a:cubicBezTo>
                    <a:pt x="283" y="941"/>
                    <a:pt x="567" y="930"/>
                    <a:pt x="817" y="771"/>
                  </a:cubicBezTo>
                  <a:cubicBezTo>
                    <a:pt x="1067" y="612"/>
                    <a:pt x="1353" y="129"/>
                    <a:pt x="1497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2018" y="2795"/>
              <a:ext cx="635" cy="9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408"/>
                </a:cxn>
                <a:cxn ang="0">
                  <a:pos x="635" y="953"/>
                </a:cxn>
              </a:cxnLst>
              <a:rect l="0" t="0" r="r" b="b"/>
              <a:pathLst>
                <a:path w="635" h="953">
                  <a:moveTo>
                    <a:pt x="0" y="0"/>
                  </a:moveTo>
                  <a:cubicBezTo>
                    <a:pt x="196" y="124"/>
                    <a:pt x="393" y="249"/>
                    <a:pt x="499" y="408"/>
                  </a:cubicBezTo>
                  <a:cubicBezTo>
                    <a:pt x="605" y="567"/>
                    <a:pt x="605" y="862"/>
                    <a:pt x="635" y="95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701" y="3362"/>
              <a:ext cx="14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</a:rPr>
                <a:t>Flammable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290" y="2409"/>
              <a:ext cx="9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2000" b="1">
                  <a:solidFill>
                    <a:schemeClr val="accent2"/>
                  </a:solidFill>
                </a:rPr>
                <a:t>Toxic</a:t>
              </a:r>
            </a:p>
          </p:txBody>
        </p:sp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076825" y="3861048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dirty="0">
                <a:solidFill>
                  <a:srgbClr val="002060"/>
                </a:solidFill>
              </a:rPr>
              <a:t>Long Atmospheric Life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000500" y="4561681"/>
            <a:ext cx="2017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>
                <a:solidFill>
                  <a:srgbClr val="33CC33"/>
                </a:solidFill>
              </a:rPr>
              <a:t>Available</a:t>
            </a:r>
          </a:p>
          <a:p>
            <a:pPr algn="ctr"/>
            <a:r>
              <a:rPr lang="en-US" altLang="ko-KR" sz="2000" b="1">
                <a:solidFill>
                  <a:srgbClr val="33CC33"/>
                </a:solidFill>
              </a:rPr>
              <a:t>(HCFC, HFC)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659563" y="5250656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b="1"/>
              <a:t>F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835150" y="5276056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b="1"/>
              <a:t>H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46588" y="1475581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b="1"/>
              <a:t>Cl</a:t>
            </a:r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</a:t>
            </a:r>
            <a:r>
              <a:rPr lang="en-US" altLang="ko-KR" dirty="0" smtClean="0"/>
              <a:t>Characteristic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Characteristic of refrigerants</a:t>
            </a:r>
            <a:endParaRPr lang="en-US" altLang="ko-KR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80528" y="1052736"/>
            <a:ext cx="9144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50000"/>
              </a:lnSpc>
            </a:pPr>
            <a:endParaRPr lang="ko-KR" altLang="en-US" dirty="0"/>
          </a:p>
          <a:p>
            <a:pPr marL="457200" indent="-457200">
              <a:buFont typeface="Wingdings" pitchFamily="2" charset="2"/>
              <a:buChar char="l"/>
            </a:pPr>
            <a:r>
              <a:rPr lang="en-US" altLang="ko-KR" sz="2000" b="1" dirty="0" smtClean="0"/>
              <a:t>Halocarbon</a:t>
            </a:r>
          </a:p>
          <a:p>
            <a:pPr marL="457200" indent="-457200">
              <a:buFont typeface="Wingdings" pitchFamily="2" charset="2"/>
              <a:buChar char="l"/>
            </a:pP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en-US" altLang="ko-KR" dirty="0" smtClean="0"/>
              <a:t>Substituting </a:t>
            </a:r>
            <a:r>
              <a:rPr lang="en-US" altLang="ko-KR" dirty="0" smtClean="0"/>
              <a:t>saturated hydro-carbon for halogen </a:t>
            </a:r>
            <a:r>
              <a:rPr lang="en-US" altLang="ko-KR" dirty="0" smtClean="0"/>
              <a:t>series</a:t>
            </a:r>
          </a:p>
          <a:p>
            <a:r>
              <a:rPr lang="en-US" altLang="ko-KR" dirty="0" smtClean="0"/>
              <a:t>- Clarified to CFC, HCFC, HFC by a presence of main components – hydrogen, fluorine, chlorine, carbon</a:t>
            </a:r>
            <a:endParaRPr lang="ko-KR" altLang="en-US" dirty="0" smtClean="0"/>
          </a:p>
          <a:p>
            <a:pPr marL="457200" indent="-457200"/>
            <a:r>
              <a:rPr lang="en-US" altLang="ko-KR" dirty="0" smtClean="0"/>
              <a:t>- </a:t>
            </a:r>
            <a:r>
              <a:rPr lang="en-US" altLang="ko-KR" dirty="0" smtClean="0"/>
              <a:t>CFC</a:t>
            </a:r>
            <a:r>
              <a:rPr lang="en-US" altLang="ko-KR" dirty="0"/>
              <a:t> </a:t>
            </a:r>
            <a:r>
              <a:rPr lang="en-US" altLang="ko-KR" dirty="0" smtClean="0"/>
              <a:t>and HCFC is prohibited because of its environmental problem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- R-143a</a:t>
            </a:r>
            <a:r>
              <a:rPr lang="en-US" altLang="ko-KR" dirty="0"/>
              <a:t> </a:t>
            </a:r>
            <a:r>
              <a:rPr lang="en-US" altLang="ko-KR" dirty="0" smtClean="0"/>
              <a:t>and R-152a in HFC</a:t>
            </a:r>
            <a:r>
              <a:rPr lang="ko-KR" altLang="en-US" dirty="0"/>
              <a:t> </a:t>
            </a:r>
            <a:r>
              <a:rPr lang="en-US" altLang="ko-KR" dirty="0" smtClean="0"/>
              <a:t>can substitute R-12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- R-32</a:t>
            </a:r>
            <a:r>
              <a:rPr lang="en-US" altLang="ko-KR" dirty="0"/>
              <a:t>, </a:t>
            </a:r>
            <a:r>
              <a:rPr lang="en-US" altLang="ko-KR" dirty="0" smtClean="0"/>
              <a:t>R-125 and </a:t>
            </a:r>
            <a:r>
              <a:rPr lang="en-US" altLang="ko-KR" dirty="0"/>
              <a:t>R-143a </a:t>
            </a:r>
            <a:r>
              <a:rPr lang="en-US" altLang="ko-KR" dirty="0" smtClean="0"/>
              <a:t>can be used as </a:t>
            </a:r>
            <a:r>
              <a:rPr lang="en-US" altLang="ko-KR" dirty="0" err="1" smtClean="0"/>
              <a:t>azeotropic</a:t>
            </a:r>
            <a:r>
              <a:rPr lang="en-US" altLang="ko-KR" dirty="0" smtClean="0"/>
              <a:t> mixture refrigerant</a:t>
            </a:r>
            <a:endParaRPr lang="ko-KR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3687703"/>
            <a:ext cx="7993062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endParaRPr lang="ko-KR" altLang="en-US" b="1" dirty="0"/>
          </a:p>
          <a:p>
            <a:pPr>
              <a:buFont typeface="Wingdings" pitchFamily="2" charset="2"/>
              <a:buChar char="l"/>
            </a:pPr>
            <a:r>
              <a:rPr lang="en-US" altLang="ko-KR" sz="2000" b="1" dirty="0" smtClean="0"/>
              <a:t>   Hydrocarbon 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Refrigerant composed of only hydrogen and carbon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R-50(methane), R-170(ethane), R-290(propane), R-600(butane), R-600a(</a:t>
            </a:r>
            <a:r>
              <a:rPr lang="en-US" altLang="ko-KR" dirty="0" err="1" smtClean="0"/>
              <a:t>iso</a:t>
            </a:r>
            <a:r>
              <a:rPr lang="en-US" altLang="ko-KR" dirty="0" smtClean="0"/>
              <a:t>-butane),</a:t>
            </a:r>
            <a:r>
              <a:rPr lang="en-US" altLang="ko-KR" dirty="0"/>
              <a:t> </a:t>
            </a:r>
            <a:r>
              <a:rPr lang="en-US" altLang="ko-KR" dirty="0" smtClean="0"/>
              <a:t>R-1270(</a:t>
            </a:r>
            <a:r>
              <a:rPr lang="en-US" altLang="ko-KR" dirty="0" err="1" smtClean="0"/>
              <a:t>proplene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Non-toxic, stable, eco-friendly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Large specific volume which makes small quantities of refrigerant injection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Flammability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Characteristic of refrigerants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496944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</a:pPr>
            <a:endParaRPr lang="ko-KR" altLang="en-US" b="1" dirty="0"/>
          </a:p>
          <a:p>
            <a:pPr>
              <a:buFont typeface="Wingdings" pitchFamily="2" charset="2"/>
              <a:buChar char="l"/>
            </a:pPr>
            <a:r>
              <a:rPr lang="ko-KR" altLang="en-US" sz="2000" b="1" dirty="0" smtClean="0"/>
              <a:t>  </a:t>
            </a:r>
            <a:r>
              <a:rPr lang="en-US" altLang="ko-KR" sz="2000" b="1" dirty="0" err="1" smtClean="0"/>
              <a:t>Zeotropic</a:t>
            </a:r>
            <a:r>
              <a:rPr lang="en-US" altLang="ko-KR" sz="2000" b="1" dirty="0" smtClean="0"/>
              <a:t> mixture refrigerant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Mixture of more than two pure refrigerant</a:t>
            </a:r>
            <a:endParaRPr lang="ko-KR" altLang="en-US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Each refrigerant component has different properties so that composition of mixture changes while boiling and condensing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Temperature rises when boiling, reduces when condensing in constant pressure</a:t>
            </a:r>
            <a:endParaRPr lang="en-US" altLang="ko-KR" dirty="0"/>
          </a:p>
          <a:p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1295400" y="5638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ko-KR" altLang="ko-KR" sz="1600" b="1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868738" y="1524000"/>
            <a:ext cx="4970463" cy="4800600"/>
            <a:chOff x="1189" y="912"/>
            <a:chExt cx="3131" cy="3024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1296" y="912"/>
              <a:ext cx="3024" cy="2880"/>
              <a:chOff x="1296" y="912"/>
              <a:chExt cx="3024" cy="2880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1611" y="938"/>
                <a:ext cx="2517" cy="2662"/>
                <a:chOff x="1563" y="890"/>
                <a:chExt cx="2517" cy="2662"/>
              </a:xfrm>
            </p:grpSpPr>
            <p:cxnSp>
              <p:nvCxnSpPr>
                <p:cNvPr id="25606" name="AutoShape 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3" y="3080"/>
                  <a:ext cx="88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07" name="AutoShape 7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3" y="2607"/>
                  <a:ext cx="88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08" name="AutoShape 8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3" y="2050"/>
                  <a:ext cx="88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09" name="AutoShape 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3" y="1449"/>
                  <a:ext cx="88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0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3" y="933"/>
                  <a:ext cx="88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1" name="AutoShape 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1" y="2006"/>
                  <a:ext cx="8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2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1" y="933"/>
                  <a:ext cx="8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3" name="AutoShape 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1" y="1405"/>
                  <a:ext cx="8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4" name="AutoShape 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1" y="2565"/>
                  <a:ext cx="8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5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1" y="3080"/>
                  <a:ext cx="89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7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2821" y="3552"/>
                  <a:ext cx="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563" y="890"/>
                  <a:ext cx="2517" cy="266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cxnSp>
              <p:nvCxnSpPr>
                <p:cNvPr id="25618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21" y="1276"/>
                  <a:ext cx="0" cy="1931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9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2534" y="890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2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08" y="890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3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48" y="890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4" name="AutoShape 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3594" y="890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5" name="AutoShape 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08" y="3466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6" name="AutoShape 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594" y="3466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7" name="AutoShape 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48" y="3466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8" name="AutoShape 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534" y="3466"/>
                  <a:ext cx="0" cy="8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5631" name="Freeform 31"/>
                <p:cNvSpPr>
                  <a:spLocks/>
                </p:cNvSpPr>
                <p:nvPr/>
              </p:nvSpPr>
              <p:spPr bwMode="auto">
                <a:xfrm>
                  <a:off x="1563" y="976"/>
                  <a:ext cx="2517" cy="24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0" y="1905"/>
                    </a:cxn>
                    <a:cxn ang="0">
                      <a:pos x="2586" y="2585"/>
                    </a:cxn>
                  </a:cxnLst>
                  <a:rect l="0" t="0" r="r" b="b"/>
                  <a:pathLst>
                    <a:path w="2586" h="2585">
                      <a:moveTo>
                        <a:pt x="0" y="0"/>
                      </a:moveTo>
                      <a:cubicBezTo>
                        <a:pt x="419" y="737"/>
                        <a:pt x="839" y="1474"/>
                        <a:pt x="1270" y="1905"/>
                      </a:cubicBezTo>
                      <a:cubicBezTo>
                        <a:pt x="1701" y="2336"/>
                        <a:pt x="2261" y="2502"/>
                        <a:pt x="2586" y="2585"/>
                      </a:cubicBezTo>
                    </a:path>
                  </a:pathLst>
                </a:custGeom>
                <a:noFill/>
                <a:ln w="9525">
                  <a:solidFill>
                    <a:srgbClr val="3366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/>
              </p:nvSpPr>
              <p:spPr bwMode="auto">
                <a:xfrm>
                  <a:off x="1563" y="976"/>
                  <a:ext cx="2517" cy="24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0" y="771"/>
                    </a:cxn>
                    <a:cxn ang="0">
                      <a:pos x="2586" y="2585"/>
                    </a:cxn>
                  </a:cxnLst>
                  <a:rect l="0" t="0" r="r" b="b"/>
                  <a:pathLst>
                    <a:path w="2586" h="2585">
                      <a:moveTo>
                        <a:pt x="0" y="0"/>
                      </a:moveTo>
                      <a:cubicBezTo>
                        <a:pt x="419" y="170"/>
                        <a:pt x="839" y="340"/>
                        <a:pt x="1270" y="771"/>
                      </a:cubicBezTo>
                      <a:cubicBezTo>
                        <a:pt x="1701" y="1202"/>
                        <a:pt x="2143" y="1893"/>
                        <a:pt x="2586" y="2585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3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19" y="1888"/>
                  <a:ext cx="0" cy="25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3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22" y="2434"/>
                  <a:ext cx="0" cy="258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39" name="Oval 39"/>
                <p:cNvSpPr>
                  <a:spLocks noChangeArrowheads="1"/>
                </p:cNvSpPr>
                <p:nvPr/>
              </p:nvSpPr>
              <p:spPr bwMode="auto">
                <a:xfrm>
                  <a:off x="2796" y="1229"/>
                  <a:ext cx="47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640" name="Oval 40"/>
                <p:cNvSpPr>
                  <a:spLocks noChangeArrowheads="1"/>
                </p:cNvSpPr>
                <p:nvPr/>
              </p:nvSpPr>
              <p:spPr bwMode="auto">
                <a:xfrm>
                  <a:off x="2796" y="1690"/>
                  <a:ext cx="47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641" name="Oval 41"/>
                <p:cNvSpPr>
                  <a:spLocks noChangeArrowheads="1"/>
                </p:cNvSpPr>
                <p:nvPr/>
              </p:nvSpPr>
              <p:spPr bwMode="auto">
                <a:xfrm>
                  <a:off x="2796" y="3157"/>
                  <a:ext cx="47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642" name="Oval 42"/>
                <p:cNvSpPr>
                  <a:spLocks noChangeArrowheads="1"/>
                </p:cNvSpPr>
                <p:nvPr/>
              </p:nvSpPr>
              <p:spPr bwMode="auto">
                <a:xfrm>
                  <a:off x="2796" y="2771"/>
                  <a:ext cx="47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643" name="Oval 43"/>
                <p:cNvSpPr>
                  <a:spLocks noChangeArrowheads="1"/>
                </p:cNvSpPr>
                <p:nvPr/>
              </p:nvSpPr>
              <p:spPr bwMode="auto">
                <a:xfrm>
                  <a:off x="2795" y="2199"/>
                  <a:ext cx="47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64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002" y="1714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46" name="Line 46"/>
                <p:cNvSpPr>
                  <a:spLocks noChangeShapeType="1"/>
                </p:cNvSpPr>
                <p:nvPr/>
              </p:nvSpPr>
              <p:spPr bwMode="auto">
                <a:xfrm>
                  <a:off x="2297" y="2160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48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818" y="2789"/>
                  <a:ext cx="8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51" name="Line 51"/>
                <p:cNvSpPr>
                  <a:spLocks noChangeShapeType="1"/>
                </p:cNvSpPr>
                <p:nvPr/>
              </p:nvSpPr>
              <p:spPr bwMode="auto">
                <a:xfrm>
                  <a:off x="1996" y="1714"/>
                  <a:ext cx="0" cy="18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52" name="Line 52"/>
                <p:cNvSpPr>
                  <a:spLocks noChangeShapeType="1"/>
                </p:cNvSpPr>
                <p:nvPr/>
              </p:nvSpPr>
              <p:spPr bwMode="auto">
                <a:xfrm>
                  <a:off x="2290" y="216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53" name="Line 53"/>
                <p:cNvSpPr>
                  <a:spLocks noChangeShapeType="1"/>
                </p:cNvSpPr>
                <p:nvPr/>
              </p:nvSpPr>
              <p:spPr bwMode="auto">
                <a:xfrm>
                  <a:off x="3184" y="2158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54" name="Line 54"/>
                <p:cNvSpPr>
                  <a:spLocks noChangeShapeType="1"/>
                </p:cNvSpPr>
                <p:nvPr/>
              </p:nvSpPr>
              <p:spPr bwMode="auto">
                <a:xfrm>
                  <a:off x="3648" y="2784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65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968" y="1296"/>
                  <a:ext cx="528" cy="3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en-US" altLang="ko-KR" sz="1400" dirty="0"/>
                    <a:t>Two-</a:t>
                  </a:r>
                </a:p>
                <a:p>
                  <a:pPr>
                    <a:lnSpc>
                      <a:spcPct val="50000"/>
                    </a:lnSpc>
                  </a:pPr>
                  <a:r>
                    <a:rPr lang="en-US" altLang="ko-KR" sz="1400" dirty="0"/>
                    <a:t>Phase</a:t>
                  </a:r>
                </a:p>
                <a:p>
                  <a:pPr>
                    <a:lnSpc>
                      <a:spcPct val="50000"/>
                    </a:lnSpc>
                  </a:pPr>
                  <a:r>
                    <a:rPr lang="en-US" altLang="ko-KR" sz="1400" dirty="0"/>
                    <a:t>region</a:t>
                  </a:r>
                </a:p>
              </p:txBody>
            </p:sp>
            <p:sp>
              <p:nvSpPr>
                <p:cNvPr id="2565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20" y="1229"/>
                  <a:ext cx="912" cy="2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en-US" altLang="ko-KR" sz="1400"/>
                    <a:t>Superheated</a:t>
                  </a:r>
                </a:p>
                <a:p>
                  <a:pPr>
                    <a:lnSpc>
                      <a:spcPct val="50000"/>
                    </a:lnSpc>
                  </a:pPr>
                  <a:r>
                    <a:rPr lang="en-US" altLang="ko-KR" sz="1400"/>
                    <a:t>Vapor region</a:t>
                  </a:r>
                </a:p>
              </p:txBody>
            </p:sp>
            <p:sp>
              <p:nvSpPr>
                <p:cNvPr id="2565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720" y="2736"/>
                  <a:ext cx="1016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50000"/>
                    </a:lnSpc>
                  </a:pPr>
                  <a:r>
                    <a:rPr lang="en-US" altLang="ko-KR" sz="1400" dirty="0" err="1"/>
                    <a:t>Subcooled</a:t>
                  </a:r>
                  <a:r>
                    <a:rPr lang="en-US" altLang="ko-KR" sz="1400" dirty="0"/>
                    <a:t> liquid</a:t>
                  </a:r>
                </a:p>
                <a:p>
                  <a:pPr algn="ctr">
                    <a:lnSpc>
                      <a:spcPct val="50000"/>
                    </a:lnSpc>
                  </a:pPr>
                  <a:r>
                    <a:rPr lang="en-US" altLang="ko-KR" sz="1400" dirty="0"/>
                    <a:t>region</a:t>
                  </a:r>
                </a:p>
              </p:txBody>
            </p:sp>
            <p:sp>
              <p:nvSpPr>
                <p:cNvPr id="2565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168" y="2035"/>
                  <a:ext cx="91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en-US" altLang="ko-KR" sz="1400">
                      <a:solidFill>
                        <a:srgbClr val="FF0000"/>
                      </a:solidFill>
                    </a:rPr>
                    <a:t>Dew line</a:t>
                  </a:r>
                </a:p>
              </p:txBody>
            </p:sp>
            <p:sp>
              <p:nvSpPr>
                <p:cNvPr id="2566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80" y="3187"/>
                  <a:ext cx="91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50000"/>
                    </a:lnSpc>
                  </a:pPr>
                  <a:r>
                    <a:rPr lang="en-US" altLang="ko-KR" sz="1400">
                      <a:solidFill>
                        <a:schemeClr val="accent2"/>
                      </a:solidFill>
                    </a:rPr>
                    <a:t>Bubble line</a:t>
                  </a:r>
                </a:p>
              </p:txBody>
            </p:sp>
          </p:grpSp>
          <p:sp>
            <p:nvSpPr>
              <p:cNvPr id="25663" name="Text Box 63"/>
              <p:cNvSpPr txBox="1">
                <a:spLocks noChangeArrowheads="1"/>
              </p:cNvSpPr>
              <p:nvPr/>
            </p:nvSpPr>
            <p:spPr bwMode="auto">
              <a:xfrm>
                <a:off x="1536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0</a:t>
                </a:r>
              </a:p>
            </p:txBody>
          </p:sp>
          <p:sp>
            <p:nvSpPr>
              <p:cNvPr id="25664" name="Text Box 64"/>
              <p:cNvSpPr txBox="1">
                <a:spLocks noChangeArrowheads="1"/>
              </p:cNvSpPr>
              <p:nvPr/>
            </p:nvSpPr>
            <p:spPr bwMode="auto">
              <a:xfrm>
                <a:off x="2448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0.4</a:t>
                </a:r>
              </a:p>
            </p:txBody>
          </p:sp>
          <p:sp>
            <p:nvSpPr>
              <p:cNvPr id="25665" name="Text Box 65"/>
              <p:cNvSpPr txBox="1">
                <a:spLocks noChangeArrowheads="1"/>
              </p:cNvSpPr>
              <p:nvPr/>
            </p:nvSpPr>
            <p:spPr bwMode="auto">
              <a:xfrm>
                <a:off x="2976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0.6</a:t>
                </a:r>
              </a:p>
            </p:txBody>
          </p:sp>
          <p:sp>
            <p:nvSpPr>
              <p:cNvPr id="25666" name="Text Box 66"/>
              <p:cNvSpPr txBox="1">
                <a:spLocks noChangeArrowheads="1"/>
              </p:cNvSpPr>
              <p:nvPr/>
            </p:nvSpPr>
            <p:spPr bwMode="auto">
              <a:xfrm>
                <a:off x="3504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0.8</a:t>
                </a:r>
              </a:p>
            </p:txBody>
          </p:sp>
          <p:sp>
            <p:nvSpPr>
              <p:cNvPr id="25667" name="Text Box 67"/>
              <p:cNvSpPr txBox="1">
                <a:spLocks noChangeArrowheads="1"/>
              </p:cNvSpPr>
              <p:nvPr/>
            </p:nvSpPr>
            <p:spPr bwMode="auto">
              <a:xfrm>
                <a:off x="4032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1.0</a:t>
                </a:r>
              </a:p>
            </p:txBody>
          </p:sp>
          <p:sp>
            <p:nvSpPr>
              <p:cNvPr id="25668" name="Text Box 68"/>
              <p:cNvSpPr txBox="1">
                <a:spLocks noChangeArrowheads="1"/>
              </p:cNvSpPr>
              <p:nvPr/>
            </p:nvSpPr>
            <p:spPr bwMode="auto">
              <a:xfrm>
                <a:off x="1968" y="360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0.2</a:t>
                </a:r>
              </a:p>
            </p:txBody>
          </p:sp>
          <p:sp>
            <p:nvSpPr>
              <p:cNvPr id="2566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196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65</a:t>
                </a:r>
              </a:p>
            </p:txBody>
          </p:sp>
          <p:sp>
            <p:nvSpPr>
              <p:cNvPr id="25670" name="Text Box 70"/>
              <p:cNvSpPr txBox="1">
                <a:spLocks noChangeArrowheads="1"/>
              </p:cNvSpPr>
              <p:nvPr/>
            </p:nvSpPr>
            <p:spPr bwMode="auto">
              <a:xfrm>
                <a:off x="1344" y="254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45</a:t>
                </a:r>
              </a:p>
            </p:txBody>
          </p:sp>
          <p:sp>
            <p:nvSpPr>
              <p:cNvPr id="25671" name="Text Box 71"/>
              <p:cNvSpPr txBox="1">
                <a:spLocks noChangeArrowheads="1"/>
              </p:cNvSpPr>
              <p:nvPr/>
            </p:nvSpPr>
            <p:spPr bwMode="auto">
              <a:xfrm>
                <a:off x="1344" y="302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25</a:t>
                </a:r>
              </a:p>
            </p:txBody>
          </p:sp>
          <p:sp>
            <p:nvSpPr>
              <p:cNvPr id="25672" name="Text Box 72"/>
              <p:cNvSpPr txBox="1">
                <a:spLocks noChangeArrowheads="1"/>
              </p:cNvSpPr>
              <p:nvPr/>
            </p:nvSpPr>
            <p:spPr bwMode="auto">
              <a:xfrm>
                <a:off x="1392" y="345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5</a:t>
                </a:r>
              </a:p>
            </p:txBody>
          </p:sp>
          <p:sp>
            <p:nvSpPr>
              <p:cNvPr id="25673" name="Text Box 73"/>
              <p:cNvSpPr txBox="1">
                <a:spLocks noChangeArrowheads="1"/>
              </p:cNvSpPr>
              <p:nvPr/>
            </p:nvSpPr>
            <p:spPr bwMode="auto">
              <a:xfrm>
                <a:off x="1296" y="912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105</a:t>
                </a:r>
              </a:p>
            </p:txBody>
          </p:sp>
          <p:sp>
            <p:nvSpPr>
              <p:cNvPr id="25674" name="Text Box 74"/>
              <p:cNvSpPr txBox="1">
                <a:spLocks noChangeArrowheads="1"/>
              </p:cNvSpPr>
              <p:nvPr/>
            </p:nvSpPr>
            <p:spPr bwMode="auto">
              <a:xfrm>
                <a:off x="1344" y="1392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85</a:t>
                </a:r>
              </a:p>
            </p:txBody>
          </p:sp>
        </p:grpSp>
        <p:sp>
          <p:nvSpPr>
            <p:cNvPr id="25676" name="Text Box 76"/>
            <p:cNvSpPr txBox="1">
              <a:spLocks noChangeArrowheads="1"/>
            </p:cNvSpPr>
            <p:nvPr/>
          </p:nvSpPr>
          <p:spPr bwMode="auto">
            <a:xfrm>
              <a:off x="2256" y="3744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 b="1"/>
                <a:t> Composition(%mol)</a:t>
              </a:r>
            </a:p>
          </p:txBody>
        </p:sp>
        <p:sp>
          <p:nvSpPr>
            <p:cNvPr id="25677" name="Text Box 77"/>
            <p:cNvSpPr txBox="1">
              <a:spLocks noChangeArrowheads="1"/>
            </p:cNvSpPr>
            <p:nvPr/>
          </p:nvSpPr>
          <p:spPr bwMode="auto">
            <a:xfrm rot="10800000">
              <a:off x="1189" y="1728"/>
              <a:ext cx="252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r>
                <a:rPr lang="en-US" altLang="ko-KR" sz="1400" b="1" dirty="0" smtClean="0"/>
                <a:t>Temperature(F</a:t>
              </a:r>
              <a:r>
                <a:rPr lang="en-US" altLang="ko-KR" sz="1400" b="1" dirty="0"/>
                <a:t>)</a:t>
              </a:r>
            </a:p>
          </p:txBody>
        </p:sp>
      </p:grpSp>
      <p:sp>
        <p:nvSpPr>
          <p:cNvPr id="64" name="제목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Zeotropic</a:t>
            </a:r>
            <a:r>
              <a:rPr lang="en-US" altLang="ko-KR" dirty="0" smtClean="0"/>
              <a:t> mixture refrigerant</a:t>
            </a:r>
            <a:endParaRPr lang="ko-KR" altLang="en-US" dirty="0"/>
          </a:p>
        </p:txBody>
      </p:sp>
      <p:sp>
        <p:nvSpPr>
          <p:cNvPr id="66" name="Text Box 79"/>
          <p:cNvSpPr txBox="1">
            <a:spLocks noChangeArrowheads="1"/>
          </p:cNvSpPr>
          <p:nvPr/>
        </p:nvSpPr>
        <p:spPr bwMode="auto">
          <a:xfrm>
            <a:off x="179512" y="2361654"/>
            <a:ext cx="3758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Phase change curve of R-22/R-114(</a:t>
            </a:r>
            <a:r>
              <a:rPr lang="en-US" altLang="ko-KR" b="1" dirty="0" err="1" smtClean="0"/>
              <a:t>Zeotropic</a:t>
            </a:r>
            <a:r>
              <a:rPr lang="en-US" altLang="ko-KR" b="1" dirty="0" smtClean="0"/>
              <a:t> mixture)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1124744"/>
            <a:ext cx="7924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000" b="1" dirty="0" smtClean="0"/>
              <a:t> </a:t>
            </a:r>
            <a:r>
              <a:rPr lang="en-US" altLang="ko-KR" sz="2000" b="1" dirty="0" err="1" smtClean="0"/>
              <a:t>Adventages</a:t>
            </a:r>
            <a:endParaRPr lang="en-US" altLang="ko-KR" sz="2000" b="1" dirty="0" smtClean="0"/>
          </a:p>
          <a:p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Temperature rises when the refrigerant boils in constant pressure</a:t>
            </a:r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Temperature reduces when the refrigerant condenses in constant pressure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That is, a temperature gradient occurs in phase changing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 Heat exchanger efficiency can be improved by using this </a:t>
            </a:r>
            <a:r>
              <a:rPr lang="en-US" altLang="ko-KR" dirty="0" err="1" smtClean="0"/>
              <a:t>charateristic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Z</a:t>
            </a:r>
            <a:r>
              <a:rPr lang="en-US" altLang="ko-KR" dirty="0" err="1" smtClean="0"/>
              <a:t>eotropic</a:t>
            </a:r>
            <a:r>
              <a:rPr lang="en-US" altLang="ko-KR" dirty="0" smtClean="0"/>
              <a:t> </a:t>
            </a:r>
            <a:r>
              <a:rPr lang="en-US" altLang="ko-KR" dirty="0"/>
              <a:t>mixture refrigerant</a:t>
            </a:r>
            <a:endParaRPr lang="ko-KR" altLang="en-US" dirty="0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07504" y="3428008"/>
            <a:ext cx="2911475" cy="2884487"/>
            <a:chOff x="326" y="1248"/>
            <a:chExt cx="1834" cy="1817"/>
          </a:xfrm>
        </p:grpSpPr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326" y="1248"/>
              <a:ext cx="1834" cy="1488"/>
              <a:chOff x="326" y="1248"/>
              <a:chExt cx="1834" cy="1488"/>
            </a:xfrm>
          </p:grpSpPr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528" y="1344"/>
                <a:ext cx="1632" cy="1200"/>
                <a:chOff x="528" y="1344"/>
                <a:chExt cx="1632" cy="1200"/>
              </a:xfrm>
            </p:grpSpPr>
            <p:sp>
              <p:nvSpPr>
                <p:cNvPr id="24" name="Line 5"/>
                <p:cNvSpPr>
                  <a:spLocks noChangeShapeType="1"/>
                </p:cNvSpPr>
                <p:nvPr/>
              </p:nvSpPr>
              <p:spPr bwMode="auto">
                <a:xfrm>
                  <a:off x="528" y="134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5" name="Line 6"/>
                <p:cNvSpPr>
                  <a:spLocks noChangeShapeType="1"/>
                </p:cNvSpPr>
                <p:nvPr/>
              </p:nvSpPr>
              <p:spPr bwMode="auto">
                <a:xfrm>
                  <a:off x="528" y="2544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912" y="1440"/>
                <a:ext cx="960" cy="8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 flipV="1">
                <a:off x="912" y="1453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flipV="1">
                <a:off x="912" y="2062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5" name="Line 26"/>
              <p:cNvSpPr>
                <a:spLocks noChangeShapeType="1"/>
              </p:cNvSpPr>
              <p:nvPr/>
            </p:nvSpPr>
            <p:spPr bwMode="auto">
              <a:xfrm rot="10800000">
                <a:off x="1248" y="144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 flipV="1">
                <a:off x="1234" y="1529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 rot="10800000" flipV="1">
                <a:off x="1283" y="2125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8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326" y="1488"/>
                <a:ext cx="250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r>
                  <a:rPr lang="en-US" altLang="ko-KR" sz="1400" b="1"/>
                  <a:t>Temperature,T</a:t>
                </a:r>
              </a:p>
            </p:txBody>
          </p:sp>
          <p:sp>
            <p:nvSpPr>
              <p:cNvPr id="19" name="Text Box 36"/>
              <p:cNvSpPr txBox="1">
                <a:spLocks noChangeArrowheads="1"/>
              </p:cNvSpPr>
              <p:nvPr/>
            </p:nvSpPr>
            <p:spPr bwMode="auto">
              <a:xfrm>
                <a:off x="1872" y="25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 b="1"/>
                  <a:t>S</a:t>
                </a:r>
              </a:p>
            </p:txBody>
          </p:sp>
          <p:sp>
            <p:nvSpPr>
              <p:cNvPr id="20" name="Text Box 39"/>
              <p:cNvSpPr txBox="1">
                <a:spLocks noChangeArrowheads="1"/>
              </p:cNvSpPr>
              <p:nvPr/>
            </p:nvSpPr>
            <p:spPr bwMode="auto">
              <a:xfrm>
                <a:off x="1008" y="1248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Refrigerant</a:t>
                </a:r>
              </a:p>
            </p:txBody>
          </p:sp>
          <p:sp>
            <p:nvSpPr>
              <p:cNvPr id="21" name="Text Box 40"/>
              <p:cNvSpPr txBox="1">
                <a:spLocks noChangeArrowheads="1"/>
              </p:cNvSpPr>
              <p:nvPr/>
            </p:nvSpPr>
            <p:spPr bwMode="auto">
              <a:xfrm>
                <a:off x="1008" y="2256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 dirty="0"/>
                  <a:t>Refrigerant</a:t>
                </a:r>
              </a:p>
            </p:txBody>
          </p:sp>
          <p:sp>
            <p:nvSpPr>
              <p:cNvPr id="22" name="Text Box 43"/>
              <p:cNvSpPr txBox="1">
                <a:spLocks noChangeArrowheads="1"/>
              </p:cNvSpPr>
              <p:nvPr/>
            </p:nvSpPr>
            <p:spPr bwMode="auto">
              <a:xfrm>
                <a:off x="1200" y="1536"/>
                <a:ext cx="6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Heat sink</a:t>
                </a:r>
              </a:p>
            </p:txBody>
          </p:sp>
          <p:sp>
            <p:nvSpPr>
              <p:cNvPr id="23" name="Text Box 44"/>
              <p:cNvSpPr txBox="1">
                <a:spLocks noChangeArrowheads="1"/>
              </p:cNvSpPr>
              <p:nvPr/>
            </p:nvSpPr>
            <p:spPr bwMode="auto">
              <a:xfrm>
                <a:off x="912" y="1968"/>
                <a:ext cx="8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Heat source</a:t>
                </a:r>
              </a:p>
            </p:txBody>
          </p:sp>
        </p:grpSp>
        <p:sp>
          <p:nvSpPr>
            <p:cNvPr id="9" name="Text Box 49"/>
            <p:cNvSpPr txBox="1">
              <a:spLocks noChangeArrowheads="1"/>
            </p:cNvSpPr>
            <p:nvPr/>
          </p:nvSpPr>
          <p:spPr bwMode="auto">
            <a:xfrm>
              <a:off x="528" y="2832"/>
              <a:ext cx="15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ko-KR" altLang="en-US" sz="1800" b="1" dirty="0" smtClean="0"/>
                <a:t> </a:t>
              </a:r>
              <a:r>
                <a:rPr lang="en-US" altLang="ko-KR" b="1" dirty="0" smtClean="0"/>
                <a:t>Pure refrigerant</a:t>
              </a:r>
              <a:endParaRPr lang="ko-KR" altLang="en-US" sz="1800" b="1" dirty="0"/>
            </a:p>
          </p:txBody>
        </p:sp>
      </p:grpSp>
      <p:grpSp>
        <p:nvGrpSpPr>
          <p:cNvPr id="26" name="Group 52"/>
          <p:cNvGrpSpPr>
            <a:grpSpLocks/>
          </p:cNvGrpSpPr>
          <p:nvPr/>
        </p:nvGrpSpPr>
        <p:grpSpPr bwMode="auto">
          <a:xfrm>
            <a:off x="3069283" y="3501008"/>
            <a:ext cx="3200400" cy="2728912"/>
            <a:chOff x="2880" y="1296"/>
            <a:chExt cx="2016" cy="1719"/>
          </a:xfrm>
        </p:grpSpPr>
        <p:grpSp>
          <p:nvGrpSpPr>
            <p:cNvPr id="27" name="Group 48"/>
            <p:cNvGrpSpPr>
              <a:grpSpLocks/>
            </p:cNvGrpSpPr>
            <p:nvPr/>
          </p:nvGrpSpPr>
          <p:grpSpPr bwMode="auto">
            <a:xfrm>
              <a:off x="2918" y="1296"/>
              <a:ext cx="1834" cy="1440"/>
              <a:chOff x="2918" y="1296"/>
              <a:chExt cx="1834" cy="1440"/>
            </a:xfrm>
          </p:grpSpPr>
          <p:grpSp>
            <p:nvGrpSpPr>
              <p:cNvPr id="29" name="Group 8"/>
              <p:cNvGrpSpPr>
                <a:grpSpLocks/>
              </p:cNvGrpSpPr>
              <p:nvPr/>
            </p:nvGrpSpPr>
            <p:grpSpPr bwMode="auto">
              <a:xfrm>
                <a:off x="3120" y="1344"/>
                <a:ext cx="1632" cy="1200"/>
                <a:chOff x="528" y="1344"/>
                <a:chExt cx="1632" cy="1200"/>
              </a:xfrm>
            </p:grpSpPr>
            <p:sp>
              <p:nvSpPr>
                <p:cNvPr id="46" name="Line 9"/>
                <p:cNvSpPr>
                  <a:spLocks noChangeShapeType="1"/>
                </p:cNvSpPr>
                <p:nvPr/>
              </p:nvSpPr>
              <p:spPr bwMode="auto">
                <a:xfrm>
                  <a:off x="528" y="134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47" name="Line 10"/>
                <p:cNvSpPr>
                  <a:spLocks noChangeShapeType="1"/>
                </p:cNvSpPr>
                <p:nvPr/>
              </p:nvSpPr>
              <p:spPr bwMode="auto">
                <a:xfrm>
                  <a:off x="528" y="2544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 flipV="1">
                <a:off x="3456" y="1454"/>
                <a:ext cx="96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" name="Line 16"/>
              <p:cNvSpPr>
                <a:spLocks noChangeShapeType="1"/>
              </p:cNvSpPr>
              <p:nvPr/>
            </p:nvSpPr>
            <p:spPr bwMode="auto">
              <a:xfrm flipV="1">
                <a:off x="3456" y="1575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2" name="Line 17"/>
              <p:cNvSpPr>
                <a:spLocks noChangeShapeType="1"/>
              </p:cNvSpPr>
              <p:nvPr/>
            </p:nvSpPr>
            <p:spPr bwMode="auto">
              <a:xfrm flipV="1">
                <a:off x="3456" y="1934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3" name="Line 18"/>
              <p:cNvSpPr>
                <a:spLocks noChangeShapeType="1"/>
              </p:cNvSpPr>
              <p:nvPr/>
            </p:nvSpPr>
            <p:spPr bwMode="auto">
              <a:xfrm flipV="1">
                <a:off x="3456" y="2058"/>
                <a:ext cx="96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cxnSp>
            <p:nvCxnSpPr>
              <p:cNvPr id="34" name="AutoShape 22"/>
              <p:cNvCxnSpPr>
                <a:cxnSpLocks noChangeShapeType="1"/>
                <a:stCxn id="33" idx="0"/>
                <a:endCxn id="30" idx="0"/>
              </p:cNvCxnSpPr>
              <p:nvPr/>
            </p:nvCxnSpPr>
            <p:spPr bwMode="auto">
              <a:xfrm flipV="1">
                <a:off x="3456" y="1654"/>
                <a:ext cx="0" cy="60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5" name="AutoShape 23"/>
              <p:cNvCxnSpPr>
                <a:cxnSpLocks noChangeShapeType="1"/>
              </p:cNvCxnSpPr>
              <p:nvPr/>
            </p:nvCxnSpPr>
            <p:spPr bwMode="auto">
              <a:xfrm flipV="1">
                <a:off x="4416" y="1453"/>
                <a:ext cx="0" cy="60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36" name="Line 31"/>
              <p:cNvSpPr>
                <a:spLocks noChangeShapeType="1"/>
              </p:cNvSpPr>
              <p:nvPr/>
            </p:nvSpPr>
            <p:spPr bwMode="auto">
              <a:xfrm flipV="1">
                <a:off x="3765" y="1652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 rot="10800000" flipV="1">
                <a:off x="3744" y="153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/>
            </p:nvSpPr>
            <p:spPr bwMode="auto">
              <a:xfrm flipV="1">
                <a:off x="3792" y="2127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/>
            </p:nvSpPr>
            <p:spPr bwMode="auto">
              <a:xfrm rot="10800000" flipV="1">
                <a:off x="3744" y="201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 rot="10800000">
                <a:off x="2918" y="1488"/>
                <a:ext cx="250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r>
                  <a:rPr lang="en-US" altLang="ko-KR" sz="1400" b="1"/>
                  <a:t>Temperature,T</a:t>
                </a:r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4512" y="25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 b="1"/>
                  <a:t>S</a:t>
                </a:r>
              </a:p>
            </p:txBody>
          </p:sp>
          <p:sp>
            <p:nvSpPr>
              <p:cNvPr id="42" name="Text Box 41"/>
              <p:cNvSpPr txBox="1">
                <a:spLocks noChangeArrowheads="1"/>
              </p:cNvSpPr>
              <p:nvPr/>
            </p:nvSpPr>
            <p:spPr bwMode="auto">
              <a:xfrm>
                <a:off x="3552" y="1296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Refrigerant</a:t>
                </a:r>
              </a:p>
            </p:txBody>
          </p: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3600" y="2208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Refrigerant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3840" y="1632"/>
                <a:ext cx="6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Heat sink</a:t>
                </a:r>
              </a:p>
            </p:txBody>
          </p:sp>
          <p:sp>
            <p:nvSpPr>
              <p:cNvPr id="45" name="Text Box 46"/>
              <p:cNvSpPr txBox="1">
                <a:spLocks noChangeArrowheads="1"/>
              </p:cNvSpPr>
              <p:nvPr/>
            </p:nvSpPr>
            <p:spPr bwMode="auto">
              <a:xfrm>
                <a:off x="3456" y="1824"/>
                <a:ext cx="8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ko-KR" sz="1400"/>
                  <a:t>Heat source</a:t>
                </a:r>
              </a:p>
            </p:txBody>
          </p:sp>
        </p:grp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880" y="2784"/>
              <a:ext cx="20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b="1" dirty="0" err="1"/>
                <a:t>Z</a:t>
              </a:r>
              <a:r>
                <a:rPr lang="en-US" altLang="ko-KR" b="1" dirty="0" err="1" smtClean="0"/>
                <a:t>eotropic</a:t>
              </a:r>
              <a:r>
                <a:rPr lang="en-US" altLang="ko-KR" b="1" dirty="0" smtClean="0"/>
                <a:t> refrigerant</a:t>
              </a:r>
              <a:endParaRPr lang="ko-KR" altLang="en-US" sz="1800" b="1" dirty="0"/>
            </a:p>
          </p:txBody>
        </p:sp>
      </p:grp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6202016" y="4049777"/>
            <a:ext cx="29419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dirty="0"/>
              <a:t> </a:t>
            </a:r>
            <a:r>
              <a:rPr lang="en-US" altLang="ko-KR" sz="1600" dirty="0" err="1"/>
              <a:t>Z</a:t>
            </a:r>
            <a:r>
              <a:rPr lang="en-US" altLang="ko-KR" sz="1600" dirty="0" err="1" smtClean="0"/>
              <a:t>eotrpic</a:t>
            </a:r>
            <a:r>
              <a:rPr lang="en-US" altLang="ko-KR" sz="1600" dirty="0" smtClean="0"/>
              <a:t> mixture refrigerant and make temperature of refrigerant and heat source parallel so that mean temperature difference and irreversibility has reduced with efficiency improvement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1772816"/>
            <a:ext cx="762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en-US" altLang="ko-KR" dirty="0" smtClean="0"/>
              <a:t>Large heat exchange requirement with low temperature difference</a:t>
            </a:r>
            <a:endParaRPr lang="ko-KR" altLang="en-US" dirty="0"/>
          </a:p>
          <a:p>
            <a:pPr marL="457200" indent="-457200"/>
            <a:endParaRPr lang="en-US" altLang="ko-KR" dirty="0" smtClean="0"/>
          </a:p>
          <a:p>
            <a:pPr marL="457200" indent="-457200"/>
            <a:endParaRPr lang="ko-KR" altLang="en-US" dirty="0"/>
          </a:p>
          <a:p>
            <a:pPr marL="457200" indent="-457200"/>
            <a:endParaRPr lang="ko-KR" altLang="en-US" dirty="0"/>
          </a:p>
          <a:p>
            <a:pPr marL="457200" indent="-457200"/>
            <a:r>
              <a:rPr lang="en-US" altLang="ko-KR" dirty="0" smtClean="0"/>
              <a:t>2. High cost with </a:t>
            </a:r>
            <a:r>
              <a:rPr lang="en-US" altLang="ko-KR" dirty="0" smtClean="0"/>
              <a:t>counter-flow </a:t>
            </a:r>
            <a:r>
              <a:rPr lang="en-US" altLang="ko-KR" dirty="0" smtClean="0"/>
              <a:t>heat exchanger</a:t>
            </a:r>
            <a:endParaRPr lang="ko-KR" altLang="en-US" dirty="0"/>
          </a:p>
        </p:txBody>
      </p:sp>
      <p:graphicFrame>
        <p:nvGraphicFramePr>
          <p:cNvPr id="90112" name="Object 1024"/>
          <p:cNvGraphicFramePr>
            <a:graphicFrameLocks noChangeAspect="1"/>
          </p:cNvGraphicFramePr>
          <p:nvPr/>
        </p:nvGraphicFramePr>
        <p:xfrm>
          <a:off x="1905000" y="2299098"/>
          <a:ext cx="1586880" cy="478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6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99098"/>
                        <a:ext cx="1586880" cy="478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3" name="Object 1025"/>
          <p:cNvGraphicFramePr>
            <a:graphicFrameLocks noChangeAspect="1"/>
          </p:cNvGraphicFramePr>
          <p:nvPr/>
        </p:nvGraphicFramePr>
        <p:xfrm>
          <a:off x="4828296" y="2310209"/>
          <a:ext cx="581903" cy="398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7" name="Equation" r:id="rId5" imgW="241200" imgH="164880" progId="Equation.DSMT4">
                  <p:embed/>
                </p:oleObj>
              </mc:Choice>
              <mc:Fallback>
                <p:oleObj name="Equation" r:id="rId5" imgW="24120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96" y="2310209"/>
                        <a:ext cx="581903" cy="398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4" name="Object 1026"/>
          <p:cNvGraphicFramePr>
            <a:graphicFrameLocks noChangeAspect="1"/>
          </p:cNvGraphicFramePr>
          <p:nvPr/>
        </p:nvGraphicFramePr>
        <p:xfrm>
          <a:off x="6265709" y="2276872"/>
          <a:ext cx="39861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8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709" y="2276872"/>
                        <a:ext cx="39861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91200" y="2746449"/>
            <a:ext cx="0" cy="304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638800" y="2310209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rot="10800000">
            <a:off x="6887065" y="2310209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Z</a:t>
            </a:r>
            <a:r>
              <a:rPr lang="en-US" altLang="ko-KR" dirty="0" err="1" smtClean="0"/>
              <a:t>eotropic</a:t>
            </a:r>
            <a:r>
              <a:rPr lang="en-US" altLang="ko-KR" dirty="0" smtClean="0"/>
              <a:t> </a:t>
            </a:r>
            <a:r>
              <a:rPr lang="en-US" altLang="ko-KR" dirty="0"/>
              <a:t>mixture refrigerant</a:t>
            </a:r>
            <a:endParaRPr lang="ko-KR" altLang="en-US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3400" y="1124744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000" b="1" dirty="0" smtClean="0"/>
              <a:t> Disadvantage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0124" y="3618890"/>
            <a:ext cx="785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8775" indent="-358775"/>
            <a:r>
              <a:rPr lang="en-US" altLang="ko-KR" dirty="0"/>
              <a:t> 3</a:t>
            </a:r>
            <a:r>
              <a:rPr lang="en-US" altLang="ko-KR" dirty="0" smtClean="0"/>
              <a:t>. The most crucial problem is that when refrigerant leaks, composition changes because component with higher vapor pressure escape first. That is, In the case of re-charging, entire refrigerant should be took back and injected newly.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85800" y="836712"/>
            <a:ext cx="7846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Mixture of more than two pure refrigerants</a:t>
            </a:r>
            <a:endParaRPr lang="ko-KR" altLang="en-US" dirty="0"/>
          </a:p>
          <a:p>
            <a:pPr marL="179388" indent="-179388">
              <a:buFontTx/>
              <a:buChar char="-"/>
            </a:pPr>
            <a:r>
              <a:rPr lang="en-US" altLang="ko-KR" dirty="0" smtClean="0"/>
              <a:t>Differently from </a:t>
            </a:r>
            <a:r>
              <a:rPr lang="en-US" altLang="ko-KR" dirty="0" err="1" smtClean="0"/>
              <a:t>Zeotropic</a:t>
            </a:r>
            <a:r>
              <a:rPr lang="en-US" altLang="ko-KR" dirty="0" smtClean="0"/>
              <a:t> mixture, temperature is uniform while phase changing in constant pressure</a:t>
            </a:r>
            <a:endParaRPr lang="ko-KR" altLang="en-US" dirty="0"/>
          </a:p>
          <a:p>
            <a:pPr marL="179388" indent="-179388"/>
            <a:r>
              <a:rPr lang="en-US" altLang="ko-KR" dirty="0" smtClean="0"/>
              <a:t>- Behavior of material is similar with pure material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Zeotropic</a:t>
            </a:r>
            <a:r>
              <a:rPr lang="en-US" altLang="ko-KR" dirty="0" smtClean="0"/>
              <a:t> </a:t>
            </a:r>
            <a:r>
              <a:rPr lang="en-US" altLang="ko-KR" dirty="0" smtClean="0"/>
              <a:t>mixture refrigerant</a:t>
            </a:r>
            <a:endParaRPr lang="ko-KR" altLang="en-US" dirty="0"/>
          </a:p>
        </p:txBody>
      </p:sp>
      <p:grpSp>
        <p:nvGrpSpPr>
          <p:cNvPr id="51" name="Group 71"/>
          <p:cNvGrpSpPr>
            <a:grpSpLocks/>
          </p:cNvGrpSpPr>
          <p:nvPr/>
        </p:nvGrpSpPr>
        <p:grpSpPr bwMode="auto">
          <a:xfrm>
            <a:off x="3635896" y="2204864"/>
            <a:ext cx="4968875" cy="4653136"/>
            <a:chOff x="1296" y="864"/>
            <a:chExt cx="3130" cy="3024"/>
          </a:xfrm>
        </p:grpSpPr>
        <p:cxnSp>
          <p:nvCxnSpPr>
            <p:cNvPr id="52" name="AutoShape 7"/>
            <p:cNvCxnSpPr>
              <a:cxnSpLocks noChangeShapeType="1"/>
            </p:cNvCxnSpPr>
            <p:nvPr/>
          </p:nvCxnSpPr>
          <p:spPr bwMode="auto">
            <a:xfrm flipH="1">
              <a:off x="1717" y="3080"/>
              <a:ext cx="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3" name="AutoShape 8"/>
            <p:cNvCxnSpPr>
              <a:cxnSpLocks noChangeShapeType="1"/>
            </p:cNvCxnSpPr>
            <p:nvPr/>
          </p:nvCxnSpPr>
          <p:spPr bwMode="auto">
            <a:xfrm flipH="1">
              <a:off x="1717" y="2607"/>
              <a:ext cx="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4" name="AutoShape 9"/>
            <p:cNvCxnSpPr>
              <a:cxnSpLocks noChangeShapeType="1"/>
            </p:cNvCxnSpPr>
            <p:nvPr/>
          </p:nvCxnSpPr>
          <p:spPr bwMode="auto">
            <a:xfrm flipH="1">
              <a:off x="1717" y="2050"/>
              <a:ext cx="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5" name="AutoShape 10"/>
            <p:cNvCxnSpPr>
              <a:cxnSpLocks noChangeShapeType="1"/>
            </p:cNvCxnSpPr>
            <p:nvPr/>
          </p:nvCxnSpPr>
          <p:spPr bwMode="auto">
            <a:xfrm flipH="1">
              <a:off x="1717" y="1449"/>
              <a:ext cx="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" name="AutoShape 11"/>
            <p:cNvCxnSpPr>
              <a:cxnSpLocks noChangeShapeType="1"/>
            </p:cNvCxnSpPr>
            <p:nvPr/>
          </p:nvCxnSpPr>
          <p:spPr bwMode="auto">
            <a:xfrm flipH="1">
              <a:off x="1717" y="933"/>
              <a:ext cx="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7" name="AutoShape 12"/>
            <p:cNvCxnSpPr>
              <a:cxnSpLocks noChangeShapeType="1"/>
            </p:cNvCxnSpPr>
            <p:nvPr/>
          </p:nvCxnSpPr>
          <p:spPr bwMode="auto">
            <a:xfrm flipH="1">
              <a:off x="4145" y="2006"/>
              <a:ext cx="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" name="AutoShape 13"/>
            <p:cNvCxnSpPr>
              <a:cxnSpLocks noChangeShapeType="1"/>
            </p:cNvCxnSpPr>
            <p:nvPr/>
          </p:nvCxnSpPr>
          <p:spPr bwMode="auto">
            <a:xfrm flipH="1">
              <a:off x="4145" y="933"/>
              <a:ext cx="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9" name="AutoShape 14"/>
            <p:cNvCxnSpPr>
              <a:cxnSpLocks noChangeShapeType="1"/>
            </p:cNvCxnSpPr>
            <p:nvPr/>
          </p:nvCxnSpPr>
          <p:spPr bwMode="auto">
            <a:xfrm flipH="1">
              <a:off x="4145" y="1405"/>
              <a:ext cx="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0" name="AutoShape 15"/>
            <p:cNvCxnSpPr>
              <a:cxnSpLocks noChangeShapeType="1"/>
            </p:cNvCxnSpPr>
            <p:nvPr/>
          </p:nvCxnSpPr>
          <p:spPr bwMode="auto">
            <a:xfrm flipH="1">
              <a:off x="4145" y="2565"/>
              <a:ext cx="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1" name="AutoShape 16"/>
            <p:cNvCxnSpPr>
              <a:cxnSpLocks noChangeShapeType="1"/>
            </p:cNvCxnSpPr>
            <p:nvPr/>
          </p:nvCxnSpPr>
          <p:spPr bwMode="auto">
            <a:xfrm flipH="1">
              <a:off x="4145" y="3080"/>
              <a:ext cx="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" name="AutoShape 17"/>
            <p:cNvCxnSpPr>
              <a:cxnSpLocks noChangeShapeType="1"/>
            </p:cNvCxnSpPr>
            <p:nvPr/>
          </p:nvCxnSpPr>
          <p:spPr bwMode="auto">
            <a:xfrm>
              <a:off x="2975" y="3552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1717" y="890"/>
              <a:ext cx="2517" cy="26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cxnSp>
          <p:nvCxnSpPr>
            <p:cNvPr id="64" name="AutoShape 20"/>
            <p:cNvCxnSpPr>
              <a:cxnSpLocks noChangeShapeType="1"/>
            </p:cNvCxnSpPr>
            <p:nvPr/>
          </p:nvCxnSpPr>
          <p:spPr bwMode="auto">
            <a:xfrm flipV="1">
              <a:off x="2688" y="890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5" name="AutoShape 21"/>
            <p:cNvCxnSpPr>
              <a:cxnSpLocks noChangeShapeType="1"/>
            </p:cNvCxnSpPr>
            <p:nvPr/>
          </p:nvCxnSpPr>
          <p:spPr bwMode="auto">
            <a:xfrm flipV="1">
              <a:off x="3262" y="890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" name="AutoShape 22"/>
            <p:cNvCxnSpPr>
              <a:cxnSpLocks noChangeShapeType="1"/>
            </p:cNvCxnSpPr>
            <p:nvPr/>
          </p:nvCxnSpPr>
          <p:spPr bwMode="auto">
            <a:xfrm flipV="1">
              <a:off x="2202" y="890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7" name="AutoShape 23"/>
            <p:cNvCxnSpPr>
              <a:cxnSpLocks noChangeShapeType="1"/>
            </p:cNvCxnSpPr>
            <p:nvPr/>
          </p:nvCxnSpPr>
          <p:spPr bwMode="auto">
            <a:xfrm flipV="1">
              <a:off x="3748" y="890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8" name="AutoShape 24"/>
            <p:cNvCxnSpPr>
              <a:cxnSpLocks noChangeShapeType="1"/>
            </p:cNvCxnSpPr>
            <p:nvPr/>
          </p:nvCxnSpPr>
          <p:spPr bwMode="auto">
            <a:xfrm flipV="1">
              <a:off x="3262" y="3466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" name="AutoShape 25"/>
            <p:cNvCxnSpPr>
              <a:cxnSpLocks noChangeShapeType="1"/>
            </p:cNvCxnSpPr>
            <p:nvPr/>
          </p:nvCxnSpPr>
          <p:spPr bwMode="auto">
            <a:xfrm flipV="1">
              <a:off x="3748" y="3466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0" name="AutoShape 26"/>
            <p:cNvCxnSpPr>
              <a:cxnSpLocks noChangeShapeType="1"/>
            </p:cNvCxnSpPr>
            <p:nvPr/>
          </p:nvCxnSpPr>
          <p:spPr bwMode="auto">
            <a:xfrm flipV="1">
              <a:off x="2202" y="3466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1" name="AutoShape 27"/>
            <p:cNvCxnSpPr>
              <a:cxnSpLocks noChangeShapeType="1"/>
            </p:cNvCxnSpPr>
            <p:nvPr/>
          </p:nvCxnSpPr>
          <p:spPr bwMode="auto">
            <a:xfrm flipV="1">
              <a:off x="2688" y="3466"/>
              <a:ext cx="0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2" name="Text Box 44"/>
            <p:cNvSpPr txBox="1">
              <a:spLocks noChangeArrowheads="1"/>
            </p:cNvSpPr>
            <p:nvPr/>
          </p:nvSpPr>
          <p:spPr bwMode="auto">
            <a:xfrm>
              <a:off x="2122" y="1296"/>
              <a:ext cx="528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altLang="ko-KR" sz="1400"/>
                <a:t>Two-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400"/>
                <a:t>Phase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400"/>
                <a:t>region</a:t>
              </a:r>
            </a:p>
          </p:txBody>
        </p:sp>
        <p:sp>
          <p:nvSpPr>
            <p:cNvPr id="73" name="Text Box 45"/>
            <p:cNvSpPr txBox="1">
              <a:spLocks noChangeArrowheads="1"/>
            </p:cNvSpPr>
            <p:nvPr/>
          </p:nvSpPr>
          <p:spPr bwMode="auto">
            <a:xfrm>
              <a:off x="2928" y="1613"/>
              <a:ext cx="91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altLang="ko-KR" sz="1400"/>
                <a:t>Superheated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400"/>
                <a:t>Vapor region</a:t>
              </a:r>
            </a:p>
          </p:txBody>
        </p:sp>
        <p:sp>
          <p:nvSpPr>
            <p:cNvPr id="74" name="Text Box 46"/>
            <p:cNvSpPr txBox="1">
              <a:spLocks noChangeArrowheads="1"/>
            </p:cNvSpPr>
            <p:nvPr/>
          </p:nvSpPr>
          <p:spPr bwMode="auto">
            <a:xfrm>
              <a:off x="1680" y="3216"/>
              <a:ext cx="100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altLang="ko-KR" sz="1400"/>
                <a:t>Subcooled liquid</a:t>
              </a:r>
            </a:p>
            <a:p>
              <a:pPr algn="ctr">
                <a:lnSpc>
                  <a:spcPct val="50000"/>
                </a:lnSpc>
              </a:pPr>
              <a:r>
                <a:rPr lang="en-US" altLang="ko-KR" sz="1400"/>
                <a:t>region</a:t>
              </a:r>
            </a:p>
          </p:txBody>
        </p:sp>
        <p:sp>
          <p:nvSpPr>
            <p:cNvPr id="75" name="Text Box 47"/>
            <p:cNvSpPr txBox="1">
              <a:spLocks noChangeArrowheads="1"/>
            </p:cNvSpPr>
            <p:nvPr/>
          </p:nvSpPr>
          <p:spPr bwMode="auto">
            <a:xfrm>
              <a:off x="2256" y="2275"/>
              <a:ext cx="91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altLang="ko-KR" sz="1400">
                  <a:solidFill>
                    <a:srgbClr val="FF0000"/>
                  </a:solidFill>
                </a:rPr>
                <a:t>Dew line</a:t>
              </a:r>
            </a:p>
          </p:txBody>
        </p:sp>
        <p:sp>
          <p:nvSpPr>
            <p:cNvPr id="76" name="Text Box 48"/>
            <p:cNvSpPr txBox="1">
              <a:spLocks noChangeArrowheads="1"/>
            </p:cNvSpPr>
            <p:nvPr/>
          </p:nvSpPr>
          <p:spPr bwMode="auto">
            <a:xfrm>
              <a:off x="3504" y="3216"/>
              <a:ext cx="91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altLang="ko-KR" sz="1400">
                  <a:solidFill>
                    <a:schemeClr val="accent2"/>
                  </a:solidFill>
                </a:rPr>
                <a:t>Bubble line</a:t>
              </a:r>
            </a:p>
          </p:txBody>
        </p:sp>
        <p:sp>
          <p:nvSpPr>
            <p:cNvPr id="77" name="Text Box 49"/>
            <p:cNvSpPr txBox="1">
              <a:spLocks noChangeArrowheads="1"/>
            </p:cNvSpPr>
            <p:nvPr/>
          </p:nvSpPr>
          <p:spPr bwMode="auto">
            <a:xfrm>
              <a:off x="1642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0</a:t>
              </a:r>
            </a:p>
          </p:txBody>
        </p:sp>
        <p:sp>
          <p:nvSpPr>
            <p:cNvPr id="78" name="Text Box 50"/>
            <p:cNvSpPr txBox="1">
              <a:spLocks noChangeArrowheads="1"/>
            </p:cNvSpPr>
            <p:nvPr/>
          </p:nvSpPr>
          <p:spPr bwMode="auto">
            <a:xfrm>
              <a:off x="2554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0.4</a:t>
              </a:r>
            </a:p>
          </p:txBody>
        </p:sp>
        <p:sp>
          <p:nvSpPr>
            <p:cNvPr id="79" name="Text Box 51"/>
            <p:cNvSpPr txBox="1">
              <a:spLocks noChangeArrowheads="1"/>
            </p:cNvSpPr>
            <p:nvPr/>
          </p:nvSpPr>
          <p:spPr bwMode="auto">
            <a:xfrm>
              <a:off x="3082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0.6</a:t>
              </a:r>
            </a:p>
          </p:txBody>
        </p:sp>
        <p:sp>
          <p:nvSpPr>
            <p:cNvPr id="80" name="Text Box 52"/>
            <p:cNvSpPr txBox="1">
              <a:spLocks noChangeArrowheads="1"/>
            </p:cNvSpPr>
            <p:nvPr/>
          </p:nvSpPr>
          <p:spPr bwMode="auto">
            <a:xfrm>
              <a:off x="3610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0.8</a:t>
              </a:r>
            </a:p>
          </p:txBody>
        </p:sp>
        <p:sp>
          <p:nvSpPr>
            <p:cNvPr id="81" name="Text Box 53"/>
            <p:cNvSpPr txBox="1">
              <a:spLocks noChangeArrowheads="1"/>
            </p:cNvSpPr>
            <p:nvPr/>
          </p:nvSpPr>
          <p:spPr bwMode="auto">
            <a:xfrm>
              <a:off x="4138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1.0</a:t>
              </a:r>
            </a:p>
          </p:txBody>
        </p: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2074" y="355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0.2</a:t>
              </a:r>
            </a:p>
          </p:txBody>
        </p:sp>
        <p:sp>
          <p:nvSpPr>
            <p:cNvPr id="83" name="Text Box 55"/>
            <p:cNvSpPr txBox="1">
              <a:spLocks noChangeArrowheads="1"/>
            </p:cNvSpPr>
            <p:nvPr/>
          </p:nvSpPr>
          <p:spPr bwMode="auto">
            <a:xfrm>
              <a:off x="1450" y="19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40</a:t>
              </a:r>
            </a:p>
          </p:txBody>
        </p:sp>
        <p:sp>
          <p:nvSpPr>
            <p:cNvPr id="84" name="Text Box 56"/>
            <p:cNvSpPr txBox="1">
              <a:spLocks noChangeArrowheads="1"/>
            </p:cNvSpPr>
            <p:nvPr/>
          </p:nvSpPr>
          <p:spPr bwMode="auto">
            <a:xfrm>
              <a:off x="1450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36</a:t>
              </a:r>
            </a:p>
          </p:txBody>
        </p:sp>
        <p:sp>
          <p:nvSpPr>
            <p:cNvPr id="85" name="Text Box 57"/>
            <p:cNvSpPr txBox="1">
              <a:spLocks noChangeArrowheads="1"/>
            </p:cNvSpPr>
            <p:nvPr/>
          </p:nvSpPr>
          <p:spPr bwMode="auto">
            <a:xfrm>
              <a:off x="1450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32</a:t>
              </a:r>
            </a:p>
          </p:txBody>
        </p:sp>
        <p:sp>
          <p:nvSpPr>
            <p:cNvPr id="86" name="Text Box 58"/>
            <p:cNvSpPr txBox="1">
              <a:spLocks noChangeArrowheads="1"/>
            </p:cNvSpPr>
            <p:nvPr/>
          </p:nvSpPr>
          <p:spPr bwMode="auto">
            <a:xfrm>
              <a:off x="145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28</a:t>
              </a:r>
            </a:p>
          </p:txBody>
        </p:sp>
        <p:sp>
          <p:nvSpPr>
            <p:cNvPr id="87" name="Text Box 59"/>
            <p:cNvSpPr txBox="1">
              <a:spLocks noChangeArrowheads="1"/>
            </p:cNvSpPr>
            <p:nvPr/>
          </p:nvSpPr>
          <p:spPr bwMode="auto">
            <a:xfrm>
              <a:off x="1402" y="86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 48</a:t>
              </a:r>
            </a:p>
          </p:txBody>
        </p:sp>
        <p:sp>
          <p:nvSpPr>
            <p:cNvPr id="88" name="Text Box 60"/>
            <p:cNvSpPr txBox="1">
              <a:spLocks noChangeArrowheads="1"/>
            </p:cNvSpPr>
            <p:nvPr/>
          </p:nvSpPr>
          <p:spPr bwMode="auto">
            <a:xfrm>
              <a:off x="1450" y="13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44</a:t>
              </a:r>
            </a:p>
          </p:txBody>
        </p:sp>
        <p:sp>
          <p:nvSpPr>
            <p:cNvPr id="89" name="Text Box 61"/>
            <p:cNvSpPr txBox="1">
              <a:spLocks noChangeArrowheads="1"/>
            </p:cNvSpPr>
            <p:nvPr/>
          </p:nvSpPr>
          <p:spPr bwMode="auto">
            <a:xfrm>
              <a:off x="2362" y="3696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 b="1"/>
                <a:t> Composition(%mol)</a:t>
              </a:r>
            </a:p>
          </p:txBody>
        </p:sp>
        <p:sp>
          <p:nvSpPr>
            <p:cNvPr id="90" name="Text Box 62"/>
            <p:cNvSpPr txBox="1">
              <a:spLocks noChangeArrowheads="1"/>
            </p:cNvSpPr>
            <p:nvPr/>
          </p:nvSpPr>
          <p:spPr bwMode="auto">
            <a:xfrm rot="10800000">
              <a:off x="1296" y="1680"/>
              <a:ext cx="25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r>
                <a:rPr lang="en-US" altLang="ko-KR" sz="1400" b="1"/>
                <a:t>Temperature(F)</a:t>
              </a:r>
            </a:p>
          </p:txBody>
        </p:sp>
        <p:sp>
          <p:nvSpPr>
            <p:cNvPr id="91" name="Freeform 63"/>
            <p:cNvSpPr>
              <a:spLocks/>
            </p:cNvSpPr>
            <p:nvPr/>
          </p:nvSpPr>
          <p:spPr bwMode="auto">
            <a:xfrm>
              <a:off x="1728" y="1344"/>
              <a:ext cx="2496" cy="19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1248"/>
                </a:cxn>
                <a:cxn ang="0">
                  <a:pos x="768" y="1776"/>
                </a:cxn>
                <a:cxn ang="0">
                  <a:pos x="1440" y="1920"/>
                </a:cxn>
                <a:cxn ang="0">
                  <a:pos x="2112" y="1584"/>
                </a:cxn>
                <a:cxn ang="0">
                  <a:pos x="2496" y="864"/>
                </a:cxn>
              </a:cxnLst>
              <a:rect l="0" t="0" r="r" b="b"/>
              <a:pathLst>
                <a:path w="2496" h="1952">
                  <a:moveTo>
                    <a:pt x="0" y="0"/>
                  </a:moveTo>
                  <a:cubicBezTo>
                    <a:pt x="80" y="476"/>
                    <a:pt x="160" y="952"/>
                    <a:pt x="288" y="1248"/>
                  </a:cubicBezTo>
                  <a:cubicBezTo>
                    <a:pt x="416" y="1544"/>
                    <a:pt x="576" y="1664"/>
                    <a:pt x="768" y="1776"/>
                  </a:cubicBezTo>
                  <a:cubicBezTo>
                    <a:pt x="960" y="1888"/>
                    <a:pt x="1216" y="1952"/>
                    <a:pt x="1440" y="1920"/>
                  </a:cubicBezTo>
                  <a:cubicBezTo>
                    <a:pt x="1664" y="1888"/>
                    <a:pt x="1936" y="1760"/>
                    <a:pt x="2112" y="1584"/>
                  </a:cubicBezTo>
                  <a:cubicBezTo>
                    <a:pt x="2288" y="1408"/>
                    <a:pt x="2424" y="1032"/>
                    <a:pt x="2496" y="86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92" name="Freeform 66"/>
            <p:cNvSpPr>
              <a:spLocks/>
            </p:cNvSpPr>
            <p:nvPr/>
          </p:nvSpPr>
          <p:spPr bwMode="auto">
            <a:xfrm>
              <a:off x="1727" y="1344"/>
              <a:ext cx="2496" cy="19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8" y="1440"/>
                </a:cxn>
                <a:cxn ang="0">
                  <a:pos x="1200" y="1872"/>
                </a:cxn>
                <a:cxn ang="0">
                  <a:pos x="1536" y="1872"/>
                </a:cxn>
                <a:cxn ang="0">
                  <a:pos x="1920" y="1584"/>
                </a:cxn>
                <a:cxn ang="0">
                  <a:pos x="2496" y="864"/>
                </a:cxn>
              </a:cxnLst>
              <a:rect l="0" t="0" r="r" b="b"/>
              <a:pathLst>
                <a:path w="2496" h="1944">
                  <a:moveTo>
                    <a:pt x="0" y="0"/>
                  </a:moveTo>
                  <a:cubicBezTo>
                    <a:pt x="284" y="564"/>
                    <a:pt x="568" y="1128"/>
                    <a:pt x="768" y="1440"/>
                  </a:cubicBezTo>
                  <a:cubicBezTo>
                    <a:pt x="968" y="1752"/>
                    <a:pt x="1072" y="1800"/>
                    <a:pt x="1200" y="1872"/>
                  </a:cubicBezTo>
                  <a:cubicBezTo>
                    <a:pt x="1328" y="1944"/>
                    <a:pt x="1416" y="1920"/>
                    <a:pt x="1536" y="1872"/>
                  </a:cubicBezTo>
                  <a:cubicBezTo>
                    <a:pt x="1656" y="1824"/>
                    <a:pt x="1760" y="1752"/>
                    <a:pt x="1920" y="1584"/>
                  </a:cubicBezTo>
                  <a:cubicBezTo>
                    <a:pt x="2080" y="1416"/>
                    <a:pt x="2288" y="1140"/>
                    <a:pt x="2496" y="864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93" name="Line 67"/>
            <p:cNvSpPr>
              <a:spLocks noChangeShapeType="1"/>
            </p:cNvSpPr>
            <p:nvPr/>
          </p:nvSpPr>
          <p:spPr bwMode="auto">
            <a:xfrm flipH="1">
              <a:off x="1968" y="1488"/>
              <a:ext cx="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94" name="Oval 68"/>
            <p:cNvSpPr>
              <a:spLocks noChangeArrowheads="1"/>
            </p:cNvSpPr>
            <p:nvPr/>
          </p:nvSpPr>
          <p:spPr bwMode="auto">
            <a:xfrm>
              <a:off x="2976" y="3120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5" name="Text Box 69"/>
            <p:cNvSpPr txBox="1">
              <a:spLocks noChangeArrowheads="1"/>
            </p:cNvSpPr>
            <p:nvPr/>
          </p:nvSpPr>
          <p:spPr bwMode="auto">
            <a:xfrm>
              <a:off x="2784" y="2592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400"/>
                <a:t>azeotrope</a:t>
              </a:r>
            </a:p>
          </p:txBody>
        </p:sp>
        <p:sp>
          <p:nvSpPr>
            <p:cNvPr id="96" name="Line 70"/>
            <p:cNvSpPr>
              <a:spLocks noChangeShapeType="1"/>
            </p:cNvSpPr>
            <p:nvPr/>
          </p:nvSpPr>
          <p:spPr bwMode="auto">
            <a:xfrm>
              <a:off x="3120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1083568" y="4881934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b="1" dirty="0" smtClean="0"/>
              <a:t>Phase change curve of R-500(</a:t>
            </a:r>
            <a:r>
              <a:rPr lang="en-US" altLang="ko-KR" b="1" dirty="0" err="1" smtClean="0"/>
              <a:t>azeotropic</a:t>
            </a:r>
            <a:r>
              <a:rPr lang="en-US" altLang="ko-KR" b="1" dirty="0" smtClean="0"/>
              <a:t> mixture)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848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0000"/>
              </a:lnSpc>
            </a:pPr>
            <a:r>
              <a:rPr lang="ko-KR" altLang="en-US" sz="2000" dirty="0" smtClean="0"/>
              <a:t> </a:t>
            </a:r>
            <a:endParaRPr lang="ko-KR" altLang="en-US" sz="2000" dirty="0"/>
          </a:p>
          <a:p>
            <a:pPr marL="457200" indent="-457200">
              <a:buFontTx/>
              <a:buAutoNum type="arabicPeriod"/>
            </a:pPr>
            <a:r>
              <a:rPr lang="en-US" altLang="ko-KR" sz="2000" dirty="0" smtClean="0"/>
              <a:t>Can improve thermodynamical properties</a:t>
            </a:r>
          </a:p>
          <a:p>
            <a:pPr marL="457200" indent="-457200">
              <a:buFontTx/>
              <a:buAutoNum type="arabicPeriod"/>
            </a:pPr>
            <a:endParaRPr lang="en-US" altLang="ko-KR" sz="2000" dirty="0"/>
          </a:p>
          <a:p>
            <a:pPr marL="457200" indent="-457200">
              <a:buFontTx/>
              <a:buAutoNum type="arabicPeriod"/>
            </a:pPr>
            <a:r>
              <a:rPr lang="en-US" altLang="ko-KR" sz="2000" dirty="0" smtClean="0"/>
              <a:t>Can improve solubility with oil</a:t>
            </a:r>
          </a:p>
          <a:p>
            <a:pPr marL="457200" indent="-457200">
              <a:buFontTx/>
              <a:buAutoNum type="arabicPeriod"/>
            </a:pPr>
            <a:endParaRPr lang="en-US" altLang="ko-KR" sz="2000" dirty="0"/>
          </a:p>
          <a:p>
            <a:pPr marL="457200" indent="-457200">
              <a:buFontTx/>
              <a:buAutoNum type="arabicPeriod"/>
            </a:pPr>
            <a:r>
              <a:rPr lang="en-US" altLang="ko-KR" sz="2000" dirty="0" smtClean="0"/>
              <a:t>Can reduce flammability</a:t>
            </a:r>
            <a:endParaRPr lang="ko-KR" altLang="en-US" sz="2000" dirty="0"/>
          </a:p>
          <a:p>
            <a:pPr marL="457200" indent="-457200">
              <a:buFontTx/>
              <a:buAutoNum type="arabicPeriod"/>
            </a:pPr>
            <a:endParaRPr lang="en-US" altLang="ko-KR" sz="2000" dirty="0" smtClean="0"/>
          </a:p>
          <a:p>
            <a:pPr marL="457200" indent="-457200">
              <a:buFontTx/>
              <a:buAutoNum type="arabicPeriod"/>
            </a:pPr>
            <a:r>
              <a:rPr lang="en-US" altLang="ko-KR" sz="2000" dirty="0" smtClean="0"/>
              <a:t>Can improve performance</a:t>
            </a:r>
            <a:endParaRPr lang="ko-KR" altLang="en-US" sz="20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Advantages of Mixture refrigerant</a:t>
            </a:r>
            <a:endParaRPr lang="ko-KR" altLang="en-US" sz="3200" dirty="0"/>
          </a:p>
        </p:txBody>
      </p:sp>
      <p:pic>
        <p:nvPicPr>
          <p:cNvPr id="205826" name="Picture 2" descr="http://image.made-in-china.com/2f0j00sBvErYyqHgof/Mixed-Refrigerant-HFC-410A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9836" y="4509120"/>
            <a:ext cx="1088623" cy="1800000"/>
          </a:xfrm>
          <a:prstGeom prst="rect">
            <a:avLst/>
          </a:prstGeom>
          <a:noFill/>
        </p:spPr>
      </p:pic>
      <p:pic>
        <p:nvPicPr>
          <p:cNvPr id="205828" name="Picture 4" descr="http://img.diytrade.com/cdimg/182538/1803253/0/1243849122/Refrigerant_gas_R407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CD7CE"/>
              </a:clrFrom>
              <a:clrTo>
                <a:srgbClr val="BCD7CE">
                  <a:alpha val="0"/>
                </a:srgbClr>
              </a:clrTo>
            </a:clrChange>
          </a:blip>
          <a:srcRect t="11433" r="56175"/>
          <a:stretch>
            <a:fillRect/>
          </a:stretch>
        </p:blipFill>
        <p:spPr bwMode="auto">
          <a:xfrm>
            <a:off x="6569484" y="4509120"/>
            <a:ext cx="1045591" cy="1800000"/>
          </a:xfrm>
          <a:prstGeom prst="rect">
            <a:avLst/>
          </a:prstGeom>
          <a:noFill/>
        </p:spPr>
      </p:pic>
      <p:pic>
        <p:nvPicPr>
          <p:cNvPr id="205830" name="Picture 6" descr="http://img.diytrade.com/cdimg/182538/2826389/0/1243850664/Mixed_refrigerant_Gas_R409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3F7"/>
              </a:clrFrom>
              <a:clrTo>
                <a:srgbClr val="F2F3F7">
                  <a:alpha val="0"/>
                </a:srgbClr>
              </a:clrTo>
            </a:clrChange>
          </a:blip>
          <a:srcRect t="4361" r="57377" b="5501"/>
          <a:stretch>
            <a:fillRect/>
          </a:stretch>
        </p:blipFill>
        <p:spPr bwMode="auto">
          <a:xfrm>
            <a:off x="7736100" y="4509120"/>
            <a:ext cx="1088505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38200" y="1484784"/>
            <a:ext cx="7467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"/>
              </a:lnSpc>
            </a:pPr>
            <a:endParaRPr lang="ko-KR" altLang="en-US" sz="2000" b="1" dirty="0"/>
          </a:p>
          <a:p>
            <a:r>
              <a:rPr lang="en-US" altLang="ko-KR" sz="2000" dirty="0" smtClean="0"/>
              <a:t>Halocarbon</a:t>
            </a:r>
            <a:r>
              <a:rPr lang="ko-KR" altLang="en-US" sz="2000" dirty="0" smtClean="0"/>
              <a:t>            </a:t>
            </a:r>
            <a:r>
              <a:rPr lang="en-US" altLang="ko-KR" sz="2000" dirty="0" smtClean="0"/>
              <a:t>	CFC</a:t>
            </a:r>
            <a:r>
              <a:rPr lang="en-US" altLang="ko-KR" sz="2000" dirty="0"/>
              <a:t>, HCFC, HFC, R-12, R-32</a:t>
            </a:r>
            <a:r>
              <a:rPr lang="en-US" altLang="ko-KR" sz="2000" dirty="0" smtClean="0"/>
              <a:t>, R-134a </a:t>
            </a:r>
            <a:endParaRPr lang="en-US" altLang="ko-KR" sz="2000" dirty="0"/>
          </a:p>
          <a:p>
            <a:r>
              <a:rPr lang="en-US" altLang="ko-KR" sz="2000" dirty="0"/>
              <a:t>                   </a:t>
            </a:r>
          </a:p>
          <a:p>
            <a:r>
              <a:rPr lang="en-US" altLang="ko-KR" sz="2000" dirty="0" smtClean="0"/>
              <a:t>Hydrocarbon</a:t>
            </a:r>
            <a:r>
              <a:rPr lang="ko-KR" altLang="en-US" sz="2000" dirty="0" smtClean="0"/>
              <a:t>            </a:t>
            </a:r>
            <a:r>
              <a:rPr lang="en-US" altLang="ko-KR" sz="2000" dirty="0" smtClean="0"/>
              <a:t>	R-50</a:t>
            </a:r>
            <a:r>
              <a:rPr lang="en-US" altLang="ko-KR" sz="2000" dirty="0"/>
              <a:t>, R-170, R-290, R-600, </a:t>
            </a:r>
            <a:r>
              <a:rPr lang="en-US" altLang="ko-KR" sz="2000" dirty="0" smtClean="0"/>
              <a:t>R-1270</a:t>
            </a:r>
            <a:endParaRPr lang="en-US" altLang="ko-KR" sz="2000" dirty="0"/>
          </a:p>
          <a:p>
            <a:r>
              <a:rPr lang="en-US" altLang="ko-KR" sz="2000" dirty="0"/>
              <a:t>                   </a:t>
            </a:r>
          </a:p>
          <a:p>
            <a:r>
              <a:rPr lang="en-US" altLang="ko-KR" sz="2000" dirty="0" smtClean="0"/>
              <a:t>Inorganic compound</a:t>
            </a:r>
            <a:r>
              <a:rPr lang="ko-KR" altLang="en-US" sz="2000" dirty="0" smtClean="0"/>
              <a:t>   </a:t>
            </a:r>
            <a:r>
              <a:rPr lang="en-US" altLang="ko-KR" sz="2000" dirty="0" smtClean="0"/>
              <a:t>	Ammonia(R-717</a:t>
            </a:r>
            <a:r>
              <a:rPr lang="en-US" altLang="ko-KR" sz="2000" dirty="0"/>
              <a:t>), </a:t>
            </a:r>
            <a:r>
              <a:rPr lang="en-US" altLang="ko-KR" sz="2000" dirty="0" smtClean="0"/>
              <a:t>water</a:t>
            </a:r>
          </a:p>
          <a:p>
            <a:endParaRPr lang="ko-KR" altLang="en-US" sz="2000" dirty="0"/>
          </a:p>
          <a:p>
            <a:r>
              <a:rPr lang="en-US" altLang="ko-KR" sz="2000" dirty="0" smtClean="0"/>
              <a:t>Carbon dioxide</a:t>
            </a:r>
            <a:r>
              <a:rPr lang="ko-KR" altLang="en-US" sz="2000" dirty="0" smtClean="0"/>
              <a:t>    </a:t>
            </a:r>
            <a:r>
              <a:rPr lang="en-US" altLang="ko-KR" sz="2000" dirty="0" smtClean="0"/>
              <a:t>	R-744</a:t>
            </a:r>
            <a:endParaRPr lang="en-US" altLang="ko-KR" sz="2000" dirty="0"/>
          </a:p>
        </p:txBody>
      </p:sp>
      <p:pic>
        <p:nvPicPr>
          <p:cNvPr id="47110" name="Picture 6" descr="Click To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1752600" cy="1752600"/>
          </a:xfrm>
          <a:prstGeom prst="rect">
            <a:avLst/>
          </a:prstGeom>
          <a:noFill/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Type of refrigerant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 descr="Click To 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2057400" cy="2057400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86000" y="1484784"/>
            <a:ext cx="72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  </a:t>
            </a:r>
            <a:r>
              <a:rPr lang="en-US" altLang="ko-KR" dirty="0" smtClean="0"/>
              <a:t>After finding out Freon gas and ozone layer destructing effect, attention for environmental pollution by emission has increased. And it is concretized by the climate change conventions.</a:t>
            </a:r>
            <a:endParaRPr lang="en-US" altLang="ko-KR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Attention for environment</a:t>
            </a:r>
            <a:endParaRPr lang="ko-KR" altLang="en-US" dirty="0"/>
          </a:p>
        </p:txBody>
      </p:sp>
      <p:graphicFrame>
        <p:nvGraphicFramePr>
          <p:cNvPr id="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05826"/>
              </p:ext>
            </p:extLst>
          </p:nvPr>
        </p:nvGraphicFramePr>
        <p:xfrm>
          <a:off x="683568" y="3717032"/>
          <a:ext cx="5400203" cy="3024815"/>
        </p:xfrm>
        <a:graphic>
          <a:graphicData uri="http://schemas.openxmlformats.org/drawingml/2006/table">
            <a:tbl>
              <a:tblPr/>
              <a:tblGrid>
                <a:gridCol w="2002145"/>
                <a:gridCol w="3398058"/>
              </a:tblGrid>
              <a:tr h="43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type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Source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Fossil fuel, Forest fire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Bacteria, Decomposition of organic matter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Combustion, Nitrogenous fertilizer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Refrigerant, Spray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47"/>
          <p:cNvGraphicFramePr>
            <a:graphicFrameLocks noChangeAspect="1"/>
          </p:cNvGraphicFramePr>
          <p:nvPr/>
        </p:nvGraphicFramePr>
        <p:xfrm>
          <a:off x="1331243" y="4217588"/>
          <a:ext cx="686271" cy="50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0" name="Equation" r:id="rId4" imgW="291960" imgH="215640" progId="Equation.DSMT4">
                  <p:embed/>
                </p:oleObj>
              </mc:Choice>
              <mc:Fallback>
                <p:oleObj name="Equation" r:id="rId4" imgW="2919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243" y="4217588"/>
                        <a:ext cx="686271" cy="507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806651"/>
              </p:ext>
            </p:extLst>
          </p:nvPr>
        </p:nvGraphicFramePr>
        <p:xfrm>
          <a:off x="1331243" y="4832034"/>
          <a:ext cx="686271" cy="50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1" name="Equation" r:id="rId6" imgW="291960" imgH="215640" progId="Equation.DSMT4">
                  <p:embed/>
                </p:oleObj>
              </mc:Choice>
              <mc:Fallback>
                <p:oleObj name="Equation" r:id="rId6" imgW="29196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243" y="4832034"/>
                        <a:ext cx="686271" cy="507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740154"/>
              </p:ext>
            </p:extLst>
          </p:nvPr>
        </p:nvGraphicFramePr>
        <p:xfrm>
          <a:off x="1343257" y="5575476"/>
          <a:ext cx="686271" cy="48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2" name="Equation" r:id="rId8" imgW="304560" imgH="215640" progId="Equation.DSMT4">
                  <p:embed/>
                </p:oleObj>
              </mc:Choice>
              <mc:Fallback>
                <p:oleObj name="Equation" r:id="rId8" imgW="3045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257" y="5575476"/>
                        <a:ext cx="686271" cy="486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53832"/>
              </p:ext>
            </p:extLst>
          </p:nvPr>
        </p:nvGraphicFramePr>
        <p:xfrm>
          <a:off x="1315854" y="6238351"/>
          <a:ext cx="713674" cy="41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3" name="Equation" r:id="rId10" imgW="304560" imgH="177480" progId="Equation.DSMT4">
                  <p:embed/>
                </p:oleObj>
              </mc:Choice>
              <mc:Fallback>
                <p:oleObj name="Equation" r:id="rId10" imgW="3045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854" y="6238351"/>
                        <a:ext cx="713674" cy="417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7" descr="j010456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8184" y="3672124"/>
            <a:ext cx="2772816" cy="2853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72616" y="1340768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arenBoth"/>
            </a:pPr>
            <a:r>
              <a:rPr lang="en-US" altLang="ko-KR" dirty="0" smtClean="0"/>
              <a:t>Carbon dioxide, methane, nitrogen dioxide</a:t>
            </a:r>
            <a:r>
              <a:rPr lang="ko-KR" altLang="en-US" dirty="0" smtClean="0"/>
              <a:t> </a:t>
            </a:r>
            <a:r>
              <a:rPr lang="en-US" altLang="ko-KR" dirty="0"/>
              <a:t>-</a:t>
            </a:r>
            <a:r>
              <a:rPr lang="en-US" altLang="ko-KR" dirty="0" smtClean="0"/>
              <a:t> </a:t>
            </a:r>
            <a:r>
              <a:rPr lang="en-US" altLang="ko-KR" dirty="0" smtClean="0"/>
              <a:t>criteria for 1990</a:t>
            </a:r>
            <a:endParaRPr lang="ko-KR" altLang="en-US" dirty="0"/>
          </a:p>
          <a:p>
            <a:pPr marL="457200" indent="-457200">
              <a:buFontTx/>
              <a:buAutoNum type="arabicParenBoth"/>
            </a:pPr>
            <a:r>
              <a:rPr lang="en-US" altLang="ko-KR" dirty="0" smtClean="0"/>
              <a:t>Alternative refrigerant</a:t>
            </a:r>
            <a:r>
              <a:rPr lang="ko-KR" altLang="en-US" dirty="0" smtClean="0"/>
              <a:t> </a:t>
            </a:r>
            <a:r>
              <a:rPr lang="en-US" altLang="ko-KR" dirty="0" smtClean="0"/>
              <a:t>(HFC</a:t>
            </a:r>
            <a:r>
              <a:rPr lang="en-US" altLang="ko-KR" dirty="0"/>
              <a:t>, </a:t>
            </a:r>
            <a:r>
              <a:rPr lang="en-US" altLang="ko-KR" dirty="0" smtClean="0"/>
              <a:t>PFC) </a:t>
            </a:r>
            <a:r>
              <a:rPr lang="en-US" altLang="ko-KR" dirty="0" smtClean="0"/>
              <a:t>- </a:t>
            </a:r>
            <a:r>
              <a:rPr lang="en-US" altLang="ko-KR" dirty="0" smtClean="0"/>
              <a:t>criteria for 1995</a:t>
            </a:r>
            <a:endParaRPr lang="ko-KR" altLang="en-US" dirty="0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1691680" y="2301785"/>
            <a:ext cx="720000" cy="36000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555776" y="2267580"/>
            <a:ext cx="6012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Developed country plays a leading role for solution for environmental problem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Attention for environment</a:t>
            </a:r>
            <a:endParaRPr lang="ko-KR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3568" y="3447578"/>
            <a:ext cx="79248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b="1" dirty="0" smtClean="0"/>
              <a:t> Kyoto Protocol,1997</a:t>
            </a:r>
          </a:p>
          <a:p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 goal and term is set up</a:t>
            </a:r>
            <a:r>
              <a:rPr lang="ko-KR" altLang="ko-KR" sz="1600" dirty="0" smtClean="0"/>
              <a:t> </a:t>
            </a:r>
            <a:r>
              <a:rPr lang="ko-KR" altLang="ko-KR" sz="1600" dirty="0"/>
              <a:t>: 2008 </a:t>
            </a:r>
            <a:r>
              <a:rPr lang="en-US" altLang="ko-KR" sz="1600" dirty="0" smtClean="0"/>
              <a:t>–</a:t>
            </a:r>
            <a:r>
              <a:rPr lang="ko-KR" altLang="ko-KR" sz="1600" dirty="0" smtClean="0"/>
              <a:t> </a:t>
            </a:r>
            <a:r>
              <a:rPr lang="ko-KR" altLang="ko-KR" sz="1600" dirty="0"/>
              <a:t>2012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target for reduction</a:t>
            </a:r>
            <a:endParaRPr lang="ko-KR" altLang="ko-KR" sz="1600" dirty="0"/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(1) </a:t>
            </a:r>
            <a:r>
              <a:rPr lang="en-US" altLang="ko-KR" sz="1600" dirty="0"/>
              <a:t>Carbon dioxide, methane, nitrogen dioxide </a:t>
            </a:r>
            <a:r>
              <a:rPr lang="en-US" altLang="ko-KR" sz="1600" dirty="0" smtClean="0"/>
              <a:t>- criteria </a:t>
            </a:r>
            <a:r>
              <a:rPr lang="en-US" altLang="ko-KR" sz="1600" dirty="0"/>
              <a:t>for 1990</a:t>
            </a:r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(2) </a:t>
            </a:r>
            <a:r>
              <a:rPr lang="en-US" altLang="ko-KR" sz="1600" dirty="0"/>
              <a:t>Alternative refrigerant (HFC, </a:t>
            </a:r>
            <a:r>
              <a:rPr lang="en-US" altLang="ko-KR" sz="1600" dirty="0" smtClean="0"/>
              <a:t>PFC, SF6) - </a:t>
            </a:r>
            <a:r>
              <a:rPr lang="en-US" altLang="ko-KR" sz="1600" dirty="0"/>
              <a:t>criteria for 1995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</a:t>
            </a:r>
            <a:r>
              <a:rPr lang="ko-KR" altLang="ko-KR" sz="1600" dirty="0" smtClean="0"/>
              <a:t> </a:t>
            </a:r>
            <a:r>
              <a:rPr lang="en-US" altLang="ko-KR" sz="1600" dirty="0" smtClean="0"/>
              <a:t>Net CO2 emissions system and emission rights trade system introduced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Eco-development fund settled – supporting developing countries 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reduction goal has legal force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differential application through nations</a:t>
            </a:r>
            <a:endParaRPr lang="ko-KR" altLang="ko-KR" sz="1600" dirty="0"/>
          </a:p>
          <a:p>
            <a:r>
              <a:rPr lang="en-US" altLang="ko-KR" sz="1600" dirty="0" smtClean="0"/>
              <a:t>  (</a:t>
            </a:r>
            <a:r>
              <a:rPr lang="ko-KR" altLang="ko-KR" sz="1600" dirty="0" smtClean="0"/>
              <a:t>1</a:t>
            </a:r>
            <a:r>
              <a:rPr lang="ko-KR" altLang="ko-KR" sz="1600" dirty="0"/>
              <a:t>) </a:t>
            </a:r>
            <a:r>
              <a:rPr lang="en-US" altLang="ko-KR" sz="1600" dirty="0" smtClean="0"/>
              <a:t>developing countries is excluded</a:t>
            </a:r>
            <a:endParaRPr lang="ko-KR" altLang="ko-KR" sz="1600" dirty="0"/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</a:t>
            </a:r>
            <a:r>
              <a:rPr lang="ko-KR" altLang="ko-KR" sz="1600" dirty="0"/>
              <a:t>2) </a:t>
            </a:r>
            <a:r>
              <a:rPr lang="en-US" altLang="ko-KR" sz="1600" dirty="0" smtClean="0"/>
              <a:t>differentially applied for advanced country, East-European countries</a:t>
            </a:r>
            <a:endParaRPr lang="ko-KR" altLang="ko-KR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the Climatic Change Convention</a:t>
            </a:r>
            <a:endParaRPr lang="ko-KR" altLang="en-US" sz="32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3568" y="4481244"/>
            <a:ext cx="7924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b="1" dirty="0" smtClean="0"/>
              <a:t> </a:t>
            </a:r>
            <a:r>
              <a:rPr lang="en-US" altLang="ko-KR" b="1" dirty="0"/>
              <a:t>Buenos Aires Plan of Action (</a:t>
            </a:r>
            <a:r>
              <a:rPr lang="en-US" altLang="ko-KR" b="1" dirty="0" smtClean="0"/>
              <a:t>1998)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- 170 countries consent with trade permit system, clean production developing system, joint carrying system until the sixth assembly in 2000</a:t>
            </a:r>
            <a:endParaRPr lang="ko-KR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27784" y="5826750"/>
            <a:ext cx="59805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Visualization of birth of greenhouse gas market with scale of a billion ton annually</a:t>
            </a:r>
            <a:endParaRPr lang="ko-KR" altLang="en-US" sz="16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691680" y="5877272"/>
            <a:ext cx="720000" cy="36000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78888" y="1037855"/>
            <a:ext cx="79248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b="1" dirty="0" smtClean="0"/>
              <a:t> Kyoto Protocol,1997</a:t>
            </a:r>
          </a:p>
          <a:p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 goal and term </a:t>
            </a:r>
            <a:r>
              <a:rPr lang="en-US" altLang="ko-KR" sz="1600" dirty="0" smtClean="0"/>
              <a:t>are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set up</a:t>
            </a:r>
            <a:r>
              <a:rPr lang="ko-KR" altLang="ko-KR" sz="1600" dirty="0" smtClean="0"/>
              <a:t> </a:t>
            </a:r>
            <a:r>
              <a:rPr lang="ko-KR" altLang="ko-KR" sz="1600" dirty="0"/>
              <a:t>: 2008 </a:t>
            </a:r>
            <a:r>
              <a:rPr lang="en-US" altLang="ko-KR" sz="1600" dirty="0" smtClean="0"/>
              <a:t>–</a:t>
            </a:r>
            <a:r>
              <a:rPr lang="ko-KR" altLang="ko-KR" sz="1600" dirty="0" smtClean="0"/>
              <a:t> </a:t>
            </a:r>
            <a:r>
              <a:rPr lang="ko-KR" altLang="ko-KR" sz="1600" dirty="0"/>
              <a:t>2012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target for reduction</a:t>
            </a:r>
            <a:endParaRPr lang="ko-KR" altLang="ko-KR" sz="1600" dirty="0"/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(1) </a:t>
            </a:r>
            <a:r>
              <a:rPr lang="en-US" altLang="ko-KR" sz="1600" dirty="0"/>
              <a:t>Carbon dioxide, methane, nitrogen dioxide </a:t>
            </a:r>
            <a:r>
              <a:rPr lang="en-US" altLang="ko-KR" sz="1600" dirty="0" smtClean="0"/>
              <a:t>- criteria </a:t>
            </a:r>
            <a:r>
              <a:rPr lang="en-US" altLang="ko-KR" sz="1600" dirty="0"/>
              <a:t>for 1990</a:t>
            </a:r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(2) </a:t>
            </a:r>
            <a:r>
              <a:rPr lang="en-US" altLang="ko-KR" sz="1600" dirty="0"/>
              <a:t>Alternative refrigerant (HFC, </a:t>
            </a:r>
            <a:r>
              <a:rPr lang="en-US" altLang="ko-KR" sz="1600" dirty="0" smtClean="0"/>
              <a:t>PFC, SF6) - </a:t>
            </a:r>
            <a:r>
              <a:rPr lang="en-US" altLang="ko-KR" sz="1600" dirty="0"/>
              <a:t>criteria for 1995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Net </a:t>
            </a:r>
            <a:r>
              <a:rPr lang="en-US" altLang="ko-KR" sz="1600" dirty="0" smtClean="0"/>
              <a:t>CO2 emissions system and emission rights trade system introduced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Eco-development fund settled – supporting developing countries 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reduction goal has legal force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 differential application through nations</a:t>
            </a:r>
            <a:endParaRPr lang="ko-KR" altLang="ko-KR" sz="1600" dirty="0"/>
          </a:p>
          <a:p>
            <a:r>
              <a:rPr lang="en-US" altLang="ko-KR" sz="1600" dirty="0" smtClean="0"/>
              <a:t>  (</a:t>
            </a:r>
            <a:r>
              <a:rPr lang="ko-KR" altLang="ko-KR" sz="1600" dirty="0" smtClean="0"/>
              <a:t>1</a:t>
            </a:r>
            <a:r>
              <a:rPr lang="ko-KR" altLang="ko-KR" sz="1600" dirty="0"/>
              <a:t>) </a:t>
            </a:r>
            <a:r>
              <a:rPr lang="en-US" altLang="ko-KR" sz="1600" dirty="0" smtClean="0"/>
              <a:t>developing countries is excluded</a:t>
            </a:r>
            <a:endParaRPr lang="ko-KR" altLang="ko-KR" sz="1600" dirty="0"/>
          </a:p>
          <a:p>
            <a:r>
              <a:rPr lang="en-US" altLang="ko-KR" sz="1600" dirty="0" smtClean="0"/>
              <a:t>  </a:t>
            </a:r>
            <a:r>
              <a:rPr lang="ko-KR" altLang="ko-KR" sz="1600" dirty="0" smtClean="0"/>
              <a:t>(</a:t>
            </a:r>
            <a:r>
              <a:rPr lang="ko-KR" altLang="ko-KR" sz="1600" dirty="0"/>
              <a:t>2) </a:t>
            </a:r>
            <a:r>
              <a:rPr lang="en-US" altLang="ko-KR" sz="1600" dirty="0" smtClean="0"/>
              <a:t>differentially applied for advanced country, East-European countries</a:t>
            </a:r>
            <a:endParaRPr lang="ko-KR" altLang="ko-KR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38200" y="821611"/>
            <a:ext cx="7239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b="1" dirty="0" smtClean="0"/>
              <a:t> Solution for greenhouse gas prohibition</a:t>
            </a:r>
          </a:p>
          <a:p>
            <a:pPr>
              <a:buFont typeface="Wingdings" pitchFamily="2" charset="2"/>
              <a:buChar char="l"/>
            </a:pPr>
            <a:endParaRPr lang="ko-KR" altLang="en-US" b="1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Strengthening competition of industry</a:t>
            </a:r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Improvement of efficiency, Alternation of fuel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Forest conservation and reforestation industry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/>
              <a:t>R</a:t>
            </a:r>
            <a:r>
              <a:rPr lang="en-US" altLang="ko-KR" dirty="0" smtClean="0"/>
              <a:t>eduction of greenhouse gas emission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Regulation of emission gas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>
                <a:solidFill>
                  <a:prstClr val="black"/>
                </a:solidFill>
              </a:rPr>
              <a:t>the Climatic Change Convention</a:t>
            </a:r>
            <a:endParaRPr lang="ko-KR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7011" y="2981851"/>
            <a:ext cx="7620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b="1" dirty="0" smtClean="0"/>
              <a:t> </a:t>
            </a:r>
            <a:r>
              <a:rPr lang="en-US" altLang="ko-KR" b="1" dirty="0" smtClean="0"/>
              <a:t>Current </a:t>
            </a:r>
            <a:r>
              <a:rPr lang="en-US" altLang="ko-KR" b="1" dirty="0" smtClean="0"/>
              <a:t>situation of Korea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As Korea has transited to energy conservation industry, Emission of pollutant material has reduced. However, it is still higher than the level of advanced country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 smtClean="0"/>
              <a:t> Most </a:t>
            </a:r>
            <a:r>
              <a:rPr lang="en-US" altLang="ko-KR" dirty="0" smtClean="0"/>
              <a:t>portion of greenhouse gas is due to energy area which is followed by industrial process area</a:t>
            </a:r>
            <a:endParaRPr lang="en-US" altLang="ko-KR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42518" y="5229200"/>
            <a:ext cx="7924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b="1" dirty="0" smtClean="0"/>
              <a:t> </a:t>
            </a:r>
            <a:r>
              <a:rPr lang="en-US" altLang="ko-KR" b="1" dirty="0" smtClean="0"/>
              <a:t>Greenhouse </a:t>
            </a:r>
            <a:r>
              <a:rPr lang="en-US" altLang="ko-KR" b="1" dirty="0" smtClean="0"/>
              <a:t>gas policy of authorities</a:t>
            </a:r>
          </a:p>
          <a:p>
            <a:pPr>
              <a:buFont typeface="Wingdings" pitchFamily="2" charset="2"/>
              <a:buChar char="l"/>
            </a:pPr>
            <a:endParaRPr lang="ko-KR" altLang="en-US" b="1" dirty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continuous transition to energy-saving industry is needed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consideration of regulation of greenhouse gas emission and alternative material is needed.</a:t>
            </a:r>
            <a:endParaRPr lang="en-US" altLang="ko-K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6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872228"/>
              </p:ext>
            </p:extLst>
          </p:nvPr>
        </p:nvGraphicFramePr>
        <p:xfrm>
          <a:off x="914400" y="1628800"/>
          <a:ext cx="7467600" cy="4240784"/>
        </p:xfrm>
        <a:graphic>
          <a:graphicData uri="http://schemas.openxmlformats.org/drawingml/2006/table">
            <a:tbl>
              <a:tblPr/>
              <a:tblGrid>
                <a:gridCol w="1447800"/>
                <a:gridCol w="3276600"/>
                <a:gridCol w="2743200"/>
              </a:tblGrid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Advantage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Disadvantage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Good property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Working in low pressure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Combustible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Good property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Used for ship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High pressure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High critical temperature and pressure</a:t>
                      </a:r>
                      <a:endParaRPr kumimoji="1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Used in industry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(in large scale plant)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Toxic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combustible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1295400" y="2873440"/>
          <a:ext cx="6096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0" name="Equation" r:id="rId3" imgW="241200" imgH="177480" progId="Equation.DSMT4">
                  <p:embed/>
                </p:oleObj>
              </mc:Choice>
              <mc:Fallback>
                <p:oleObj name="Equation" r:id="rId3" imgW="24120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73440"/>
                        <a:ext cx="6096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516233"/>
              </p:ext>
            </p:extLst>
          </p:nvPr>
        </p:nvGraphicFramePr>
        <p:xfrm>
          <a:off x="1219200" y="3933056"/>
          <a:ext cx="762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1" name="Equation" r:id="rId5" imgW="291960" imgH="215640" progId="Equation.DSMT4">
                  <p:embed/>
                </p:oleObj>
              </mc:Choice>
              <mc:Fallback>
                <p:oleObj name="Equation" r:id="rId5" imgW="29196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33056"/>
                        <a:ext cx="762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38816"/>
              </p:ext>
            </p:extLst>
          </p:nvPr>
        </p:nvGraphicFramePr>
        <p:xfrm>
          <a:off x="1219200" y="5105384"/>
          <a:ext cx="762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2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384"/>
                        <a:ext cx="762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Type of nature refrigerant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2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08805"/>
              </p:ext>
            </p:extLst>
          </p:nvPr>
        </p:nvGraphicFramePr>
        <p:xfrm>
          <a:off x="900113" y="1772816"/>
          <a:ext cx="7467600" cy="4175760"/>
        </p:xfrm>
        <a:graphic>
          <a:graphicData uri="http://schemas.openxmlformats.org/drawingml/2006/table">
            <a:tbl>
              <a:tblPr/>
              <a:tblGrid>
                <a:gridCol w="1447800"/>
                <a:gridCol w="3276600"/>
                <a:gridCol w="2743200"/>
              </a:tblGrid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Advantage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Disadvantage</a:t>
                      </a:r>
                      <a:endParaRPr kumimoji="1" lang="ko-K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Non-toxic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Direct usage of refrigerant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System enlargement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Non-toxic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Applied for high speed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Train in Germany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Gas cycle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Used in stirring engine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Gas cycle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Low efficiency</a:t>
                      </a:r>
                      <a:endParaRPr kumimoji="1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48980"/>
              </p:ext>
            </p:extLst>
          </p:nvPr>
        </p:nvGraphicFramePr>
        <p:xfrm>
          <a:off x="1219200" y="3017882"/>
          <a:ext cx="685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88" name="Equation" r:id="rId3" imgW="304560" imgH="215640" progId="Equation.DSMT4">
                  <p:embed/>
                </p:oleObj>
              </mc:Choice>
              <mc:Fallback>
                <p:oleObj name="Equation" r:id="rId3" imgW="3045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17882"/>
                        <a:ext cx="6858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573572"/>
              </p:ext>
            </p:extLst>
          </p:nvPr>
        </p:nvGraphicFramePr>
        <p:xfrm>
          <a:off x="1181100" y="4079177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89"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079177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001500"/>
              </p:ext>
            </p:extLst>
          </p:nvPr>
        </p:nvGraphicFramePr>
        <p:xfrm>
          <a:off x="1295400" y="5157192"/>
          <a:ext cx="533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90" name="Equation" r:id="rId7" imgW="228600" imgH="177480" progId="Equation.DSMT4">
                  <p:embed/>
                </p:oleObj>
              </mc:Choice>
              <mc:Fallback>
                <p:oleObj name="Equation" r:id="rId7" imgW="2286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57192"/>
                        <a:ext cx="533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Type of nature refrigerant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c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00808"/>
            <a:ext cx="3600400" cy="3557587"/>
          </a:xfrm>
          <a:prstGeom prst="rect">
            <a:avLst/>
          </a:prstGeom>
          <a:noFill/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ko-KR" altLang="ko-KR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Automobile with CO2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989138"/>
            <a:ext cx="6480175" cy="3232150"/>
          </a:xfrm>
          <a:prstGeom prst="rect">
            <a:avLst/>
          </a:prstGeom>
          <a:noFill/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Existing VS Nature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 t="16113"/>
          <a:stretch>
            <a:fillRect/>
          </a:stretch>
        </p:blipFill>
        <p:spPr bwMode="auto">
          <a:xfrm>
            <a:off x="467544" y="1196752"/>
            <a:ext cx="8343900" cy="449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-A/C- system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 cstate="print"/>
          <a:srcRect t="9766"/>
          <a:stretch>
            <a:fillRect/>
          </a:stretch>
        </p:blipFill>
        <p:spPr bwMode="auto">
          <a:xfrm>
            <a:off x="2163763" y="2132856"/>
            <a:ext cx="4495800" cy="360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CO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Refrigerant system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3752" y="908720"/>
            <a:ext cx="7086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sz="2000" b="1" dirty="0"/>
              <a:t>CFC (chlorofluorocarbon )</a:t>
            </a:r>
          </a:p>
          <a:p>
            <a:pPr marL="457200" indent="-457200"/>
            <a:endParaRPr lang="en-US" altLang="ko-KR" b="1" dirty="0"/>
          </a:p>
          <a:p>
            <a:pPr marL="457200" indent="-457200"/>
            <a:r>
              <a:rPr lang="en-US" altLang="ko-KR" dirty="0" smtClean="0"/>
              <a:t>- Compound that consists of carbon, chlorine, fluorine</a:t>
            </a:r>
            <a:endParaRPr lang="ko-KR" altLang="en-US" dirty="0" smtClean="0"/>
          </a:p>
          <a:p>
            <a:pPr marL="457200" indent="-457200"/>
            <a:r>
              <a:rPr lang="en-US" altLang="ko-KR" dirty="0" smtClean="0"/>
              <a:t>- R-12, R-113, R-114, R-115</a:t>
            </a:r>
          </a:p>
          <a:p>
            <a:pPr marL="457200" indent="-457200"/>
            <a:r>
              <a:rPr lang="en-US" altLang="ko-KR" dirty="0" smtClean="0"/>
              <a:t>-</a:t>
            </a:r>
            <a:r>
              <a:rPr lang="ko-KR" altLang="en-US" dirty="0"/>
              <a:t> </a:t>
            </a:r>
            <a:r>
              <a:rPr lang="en-US" altLang="ko-KR" dirty="0" smtClean="0"/>
              <a:t>Most high ODP(Ozone Depletion Potential </a:t>
            </a:r>
          </a:p>
          <a:p>
            <a:pPr marL="457200" indent="-457200"/>
            <a:r>
              <a:rPr lang="en-US" altLang="ko-KR" dirty="0" smtClean="0"/>
              <a:t>- They have an effect on global warming 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Type of refrigerant</a:t>
            </a:r>
            <a:endParaRPr lang="ko-KR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560" y="2996952"/>
            <a:ext cx="88569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000" b="1" dirty="0" smtClean="0"/>
              <a:t>2</a:t>
            </a:r>
            <a:r>
              <a:rPr lang="en-US" altLang="ko-KR" sz="2000" b="1" dirty="0"/>
              <a:t>. HCFC (</a:t>
            </a:r>
            <a:r>
              <a:rPr lang="en-US" altLang="ko-KR" sz="2000" b="1" dirty="0" err="1"/>
              <a:t>hydrochlorofluorocarbon</a:t>
            </a:r>
            <a:r>
              <a:rPr lang="en-US" altLang="ko-KR" sz="2000" b="1" dirty="0"/>
              <a:t>)</a:t>
            </a:r>
          </a:p>
          <a:p>
            <a:endParaRPr lang="en-US" altLang="ko-KR" b="1" dirty="0"/>
          </a:p>
          <a:p>
            <a:pPr>
              <a:buFontTx/>
              <a:buChar char="-"/>
            </a:pPr>
            <a:r>
              <a:rPr lang="en-US" altLang="ko-KR" dirty="0" smtClean="0"/>
              <a:t> Compound of CFC which has at least one hydrogen atom.</a:t>
            </a:r>
            <a:endParaRPr lang="ko-KR" altLang="en-US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R-22, R-123, R-124, R-141b, R-142b</a:t>
            </a:r>
          </a:p>
          <a:p>
            <a:r>
              <a:rPr lang="en-US" altLang="ko-KR" dirty="0" smtClean="0"/>
              <a:t>- With substitution of a portion of Cl with H, ODP has reduced</a:t>
            </a:r>
          </a:p>
          <a:p>
            <a:r>
              <a:rPr lang="en-US" altLang="ko-KR" dirty="0"/>
              <a:t>- They have </a:t>
            </a:r>
            <a:r>
              <a:rPr lang="en-US" altLang="ko-KR" dirty="0" smtClean="0"/>
              <a:t>a little effect </a:t>
            </a:r>
            <a:r>
              <a:rPr lang="en-US" altLang="ko-KR" dirty="0"/>
              <a:t>on global warming </a:t>
            </a:r>
            <a:endParaRPr lang="ko-KR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23365" y="5110152"/>
            <a:ext cx="7467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b="1" dirty="0" smtClean="0"/>
              <a:t>3</a:t>
            </a:r>
            <a:r>
              <a:rPr lang="en-US" altLang="ko-KR" sz="2000" b="1" dirty="0"/>
              <a:t>. HFC (</a:t>
            </a:r>
            <a:r>
              <a:rPr lang="en-US" altLang="ko-KR" sz="2000" b="1" dirty="0" err="1"/>
              <a:t>hydrofluorocarbon</a:t>
            </a:r>
            <a:r>
              <a:rPr lang="en-US" altLang="ko-KR" sz="2000" b="1" dirty="0"/>
              <a:t>)</a:t>
            </a:r>
          </a:p>
          <a:p>
            <a:endParaRPr lang="en-US" altLang="ko-KR" b="1" dirty="0"/>
          </a:p>
          <a:p>
            <a:pPr>
              <a:buFontTx/>
              <a:buChar char="-"/>
            </a:pPr>
            <a:r>
              <a:rPr lang="en-US" altLang="ko-KR" dirty="0"/>
              <a:t> Compound that consists of </a:t>
            </a:r>
            <a:r>
              <a:rPr lang="en-US" altLang="ko-KR" dirty="0" smtClean="0"/>
              <a:t>only carbon</a:t>
            </a:r>
            <a:r>
              <a:rPr lang="en-US" altLang="ko-KR" dirty="0"/>
              <a:t>, chlorine, </a:t>
            </a:r>
            <a:r>
              <a:rPr lang="en-US" altLang="ko-KR" dirty="0" smtClean="0"/>
              <a:t>hydrogen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/>
              <a:t>R-32, R-125, R-134a, R-143a, R-152a</a:t>
            </a:r>
          </a:p>
          <a:p>
            <a:pPr>
              <a:buFontTx/>
              <a:buChar char="-"/>
            </a:pPr>
            <a:r>
              <a:rPr lang="en-US" altLang="ko-KR" dirty="0" smtClean="0"/>
              <a:t> No influence on Ozone layer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7544" y="1663640"/>
            <a:ext cx="8077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ko-KR" sz="2000" b="1" dirty="0" smtClean="0"/>
              <a:t>Notation (1)</a:t>
            </a:r>
          </a:p>
          <a:p>
            <a:pPr marL="457200" indent="-457200"/>
            <a:endParaRPr lang="en-US" altLang="ko-KR" b="1" dirty="0"/>
          </a:p>
          <a:p>
            <a:pPr marL="457200" indent="-457200"/>
            <a:r>
              <a:rPr lang="en-US" altLang="ko-KR" dirty="0" smtClean="0"/>
              <a:t>- Expressed on treble figures each digit is related with elements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- Hundreds digit x </a:t>
            </a:r>
            <a:r>
              <a:rPr lang="en-US" altLang="ko-KR" dirty="0"/>
              <a:t>=  </a:t>
            </a:r>
            <a:r>
              <a:rPr lang="en-US" altLang="ko-KR" dirty="0" smtClean="0"/>
              <a:t>the number of carbon atom - </a:t>
            </a:r>
            <a:r>
              <a:rPr lang="en-US" altLang="ko-KR" dirty="0"/>
              <a:t>1</a:t>
            </a:r>
          </a:p>
          <a:p>
            <a:pPr marL="457200" indent="-457200"/>
            <a:r>
              <a:rPr lang="en-US" altLang="ko-KR" dirty="0" smtClean="0"/>
              <a:t>- Tens place y </a:t>
            </a:r>
            <a:r>
              <a:rPr lang="en-US" altLang="ko-KR" dirty="0"/>
              <a:t>= </a:t>
            </a:r>
            <a:r>
              <a:rPr lang="en-US" altLang="ko-KR" dirty="0" smtClean="0"/>
              <a:t>the number of hydrogen atom+ </a:t>
            </a:r>
            <a:r>
              <a:rPr lang="en-US" altLang="ko-KR" dirty="0"/>
              <a:t>1</a:t>
            </a:r>
          </a:p>
          <a:p>
            <a:pPr marL="457200" indent="-457200"/>
            <a:r>
              <a:rPr lang="en-US" altLang="ko-KR" dirty="0" smtClean="0"/>
              <a:t>- Unit digit z </a:t>
            </a:r>
            <a:r>
              <a:rPr lang="en-US" altLang="ko-KR" dirty="0"/>
              <a:t>= </a:t>
            </a:r>
            <a:r>
              <a:rPr lang="en-US" altLang="ko-KR" dirty="0" smtClean="0"/>
              <a:t>the number of fluorine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Notation of refrigerant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Methane, Ethane, Propane series</a:t>
            </a:r>
            <a:endParaRPr lang="ko-KR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3895888"/>
            <a:ext cx="79928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/>
            <a:r>
              <a:rPr lang="en-US" altLang="ko-KR" sz="2000" b="1" dirty="0" smtClean="0"/>
              <a:t>Notation (2)</a:t>
            </a:r>
          </a:p>
          <a:p>
            <a:pPr marL="179388" indent="-179388"/>
            <a:endParaRPr lang="en-US" altLang="ko-KR" dirty="0" smtClean="0"/>
          </a:p>
          <a:p>
            <a:pPr marL="179388" indent="-179388"/>
            <a:r>
              <a:rPr lang="en-US" altLang="ko-KR" dirty="0" smtClean="0"/>
              <a:t>- Adding 90 on R-xyz, which makes new notation that each digit represent the number of elements</a:t>
            </a:r>
            <a:endParaRPr lang="en-US" altLang="ko-KR" dirty="0"/>
          </a:p>
          <a:p>
            <a:pPr marL="179388" indent="-179388"/>
            <a:r>
              <a:rPr lang="en-US" altLang="ko-KR" dirty="0"/>
              <a:t>- Hundreds digit x =  the number of carbon </a:t>
            </a:r>
            <a:r>
              <a:rPr lang="en-US" altLang="ko-KR" dirty="0" smtClean="0"/>
              <a:t>atom</a:t>
            </a:r>
            <a:endParaRPr lang="ko-KR" altLang="en-US" dirty="0"/>
          </a:p>
          <a:p>
            <a:pPr marL="457200" indent="-457200"/>
            <a:r>
              <a:rPr lang="en-US" altLang="ko-KR" dirty="0" smtClean="0"/>
              <a:t>- </a:t>
            </a:r>
            <a:r>
              <a:rPr lang="en-US" altLang="ko-KR" dirty="0"/>
              <a:t>Tens place y = the number of hydrogen </a:t>
            </a:r>
            <a:r>
              <a:rPr lang="en-US" altLang="ko-KR" dirty="0" smtClean="0"/>
              <a:t>atom</a:t>
            </a:r>
            <a:endParaRPr lang="en-US" altLang="ko-KR" dirty="0"/>
          </a:p>
          <a:p>
            <a:pPr marL="457200" indent="-457200"/>
            <a:r>
              <a:rPr lang="en-US" altLang="ko-KR" dirty="0"/>
              <a:t>- Unit digit z = the number of fluorine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7544" y="166364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ko-KR" sz="2000" b="1" dirty="0"/>
              <a:t>Notation(3</a:t>
            </a:r>
            <a:r>
              <a:rPr lang="en-US" altLang="ko-KR" sz="2000" b="1" dirty="0" smtClean="0"/>
              <a:t>)</a:t>
            </a:r>
          </a:p>
          <a:p>
            <a:pPr marL="457200" indent="-457200"/>
            <a:endParaRPr lang="en-US" altLang="ko-KR" b="1" dirty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In the case that</a:t>
            </a:r>
            <a:r>
              <a:rPr lang="en-US" altLang="ko-KR" dirty="0"/>
              <a:t> </a:t>
            </a:r>
            <a:r>
              <a:rPr lang="en-US" altLang="ko-KR" dirty="0" smtClean="0"/>
              <a:t>refrigerant is composed of 4 species -carbon, hydrogen, fluorine,  and chlorine- the number of chlorine atom is 2x-y-z+5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 marL="179388" indent="-179388"/>
            <a:r>
              <a:rPr lang="en-US" altLang="ko-KR" dirty="0" smtClean="0"/>
              <a:t>- In the case that isomer exists, alphabet a or b is added for clarifying according to stability of halogen element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Notation of refrigerant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Methane, Ethane, Propane series</a:t>
            </a:r>
            <a:endParaRPr lang="ko-KR" alt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87553" y="4277995"/>
            <a:ext cx="122413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dirty="0"/>
              <a:t>   </a:t>
            </a:r>
            <a:r>
              <a:rPr lang="en-US" altLang="ko-KR" dirty="0" smtClean="0"/>
              <a:t>H </a:t>
            </a:r>
            <a:r>
              <a:rPr lang="en-US" altLang="ko-KR" dirty="0" err="1"/>
              <a:t>H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    | | </a:t>
            </a:r>
          </a:p>
          <a:p>
            <a:r>
              <a:rPr lang="en-US" altLang="ko-KR" dirty="0"/>
              <a:t>F-C-C-F            </a:t>
            </a:r>
          </a:p>
          <a:p>
            <a:r>
              <a:rPr lang="en-US" altLang="ko-KR" dirty="0"/>
              <a:t>    | | </a:t>
            </a:r>
          </a:p>
          <a:p>
            <a:r>
              <a:rPr lang="en-US" altLang="ko-KR" dirty="0"/>
              <a:t>   </a:t>
            </a:r>
            <a:r>
              <a:rPr lang="en-US" altLang="ko-KR" dirty="0" smtClean="0"/>
              <a:t>F </a:t>
            </a:r>
            <a:r>
              <a:rPr lang="en-US" altLang="ko-KR" dirty="0" err="1"/>
              <a:t>F</a:t>
            </a:r>
            <a:r>
              <a:rPr lang="en-US" altLang="ko-KR" dirty="0"/>
              <a:t> </a:t>
            </a:r>
          </a:p>
          <a:p>
            <a:endParaRPr lang="en-US" altLang="ko-KR" dirty="0"/>
          </a:p>
          <a:p>
            <a:r>
              <a:rPr lang="en-US" altLang="ko-KR" b="1" dirty="0"/>
              <a:t>  R-134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99720" y="4293096"/>
            <a:ext cx="115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/>
              <a:t>H F </a:t>
            </a:r>
          </a:p>
          <a:p>
            <a:r>
              <a:rPr lang="en-US" altLang="ko-KR" dirty="0"/>
              <a:t>    | | </a:t>
            </a:r>
          </a:p>
          <a:p>
            <a:r>
              <a:rPr lang="en-US" altLang="ko-KR" dirty="0"/>
              <a:t>H-C-C-F </a:t>
            </a:r>
          </a:p>
          <a:p>
            <a:r>
              <a:rPr lang="en-US" altLang="ko-KR" dirty="0"/>
              <a:t>    | |</a:t>
            </a:r>
          </a:p>
          <a:p>
            <a:r>
              <a:rPr lang="en-US" altLang="ko-KR" dirty="0"/>
              <a:t>  </a:t>
            </a:r>
            <a:r>
              <a:rPr lang="en-US" altLang="ko-KR" dirty="0" smtClean="0"/>
              <a:t> </a:t>
            </a:r>
            <a:r>
              <a:rPr lang="en-US" altLang="ko-KR" dirty="0"/>
              <a:t>F </a:t>
            </a:r>
            <a:r>
              <a:rPr lang="en-US" altLang="ko-KR" dirty="0" err="1"/>
              <a:t>F</a:t>
            </a:r>
            <a:r>
              <a:rPr lang="en-US" altLang="ko-KR" dirty="0"/>
              <a:t> </a:t>
            </a:r>
          </a:p>
          <a:p>
            <a:endParaRPr lang="en-US" altLang="ko-KR" dirty="0"/>
          </a:p>
          <a:p>
            <a:r>
              <a:rPr lang="en-US" altLang="ko-KR" b="1" dirty="0"/>
              <a:t>R-134a</a:t>
            </a:r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2699792" y="6381328"/>
            <a:ext cx="3672408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"/>
              </a:lnSpc>
            </a:pPr>
            <a:endParaRPr lang="en-US" altLang="ko-KR" b="1" dirty="0"/>
          </a:p>
          <a:p>
            <a:r>
              <a:rPr lang="en-US" altLang="ko-KR" sz="1600" dirty="0" smtClean="0"/>
              <a:t>Notation expressed by structure</a:t>
            </a:r>
            <a:endParaRPr lang="en-US" altLang="ko-KR" sz="1600" dirty="0"/>
          </a:p>
        </p:txBody>
      </p:sp>
      <p:sp>
        <p:nvSpPr>
          <p:cNvPr id="2" name="직사각형 1"/>
          <p:cNvSpPr/>
          <p:nvPr/>
        </p:nvSpPr>
        <p:spPr>
          <a:xfrm>
            <a:off x="8628747" y="-675204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염소</a:t>
            </a:r>
            <a:r>
              <a:rPr lang="en-US" altLang="ko-KR" dirty="0" smtClean="0"/>
              <a:t>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1028"/>
          <p:cNvSpPr txBox="1">
            <a:spLocks noChangeArrowheads="1"/>
          </p:cNvSpPr>
          <p:nvPr/>
        </p:nvSpPr>
        <p:spPr bwMode="auto">
          <a:xfrm>
            <a:off x="1043608" y="1879840"/>
            <a:ext cx="7696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"/>
              </a:lnSpc>
            </a:pPr>
            <a:endParaRPr lang="en-US" altLang="ko-KR" sz="2000" b="1" dirty="0"/>
          </a:p>
          <a:p>
            <a:r>
              <a:rPr lang="en-US" altLang="ko-KR" sz="2000" dirty="0" smtClean="0"/>
              <a:t>Question)  Figure out chemical compound of R-134a</a:t>
            </a:r>
            <a:endParaRPr lang="en-US" altLang="ko-KR" sz="2000" dirty="0"/>
          </a:p>
        </p:txBody>
      </p:sp>
      <p:sp>
        <p:nvSpPr>
          <p:cNvPr id="57349" name="Text Box 1029"/>
          <p:cNvSpPr txBox="1">
            <a:spLocks noChangeArrowheads="1"/>
          </p:cNvSpPr>
          <p:nvPr/>
        </p:nvSpPr>
        <p:spPr bwMode="auto">
          <a:xfrm>
            <a:off x="2265635" y="3297758"/>
            <a:ext cx="230636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134+90 </a:t>
            </a:r>
            <a:r>
              <a:rPr lang="en-US" altLang="ko-KR" sz="2000" dirty="0"/>
              <a:t>= 224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Carbon = 2</a:t>
            </a:r>
          </a:p>
          <a:p>
            <a:r>
              <a:rPr lang="en-US" altLang="ko-KR" sz="2000" dirty="0" smtClean="0"/>
              <a:t>Hydrogen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= 2</a:t>
            </a:r>
          </a:p>
          <a:p>
            <a:r>
              <a:rPr lang="en-US" altLang="ko-KR" sz="2000" dirty="0" smtClean="0"/>
              <a:t>Fluorine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= 4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Example</a:t>
            </a:r>
            <a:endParaRPr lang="ko-KR" altLang="en-US" dirty="0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1043608" y="3212976"/>
            <a:ext cx="7696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"/>
              </a:lnSpc>
            </a:pPr>
            <a:endParaRPr lang="en-US" altLang="ko-KR" sz="2000" b="1" dirty="0"/>
          </a:p>
          <a:p>
            <a:r>
              <a:rPr lang="en-US" altLang="ko-KR" sz="2000" dirty="0" smtClean="0"/>
              <a:t>Answer)</a:t>
            </a:r>
            <a:endParaRPr lang="en-US" altLang="ko-KR" sz="2000" dirty="0"/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5364088" y="3297758"/>
            <a:ext cx="30243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134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Carbon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= </a:t>
            </a:r>
            <a:r>
              <a:rPr lang="en-US" altLang="ko-KR" sz="2000" dirty="0" smtClean="0"/>
              <a:t>1+1 = 2</a:t>
            </a:r>
          </a:p>
          <a:p>
            <a:r>
              <a:rPr lang="en-US" altLang="ko-KR" sz="2000" dirty="0" smtClean="0"/>
              <a:t>Hydrogen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= </a:t>
            </a:r>
            <a:r>
              <a:rPr lang="en-US" altLang="ko-KR" sz="2000" dirty="0" smtClean="0"/>
              <a:t>3 -1 = 2</a:t>
            </a:r>
            <a:endParaRPr lang="en-US" altLang="ko-KR" sz="2000" dirty="0"/>
          </a:p>
          <a:p>
            <a:r>
              <a:rPr lang="en-US" altLang="ko-KR" sz="2000" dirty="0" smtClean="0"/>
              <a:t>Fluorine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= </a:t>
            </a:r>
            <a:r>
              <a:rPr lang="en-US" altLang="ko-KR" sz="2000" dirty="0" smtClean="0"/>
              <a:t>4     = 4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99592" y="1124744"/>
            <a:ext cx="73152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en-US" altLang="ko-KR" sz="2000" b="1" dirty="0" err="1" smtClean="0"/>
              <a:t>Zeotropic</a:t>
            </a:r>
            <a:r>
              <a:rPr lang="en-US" altLang="ko-KR" sz="2000" b="1" dirty="0" smtClean="0"/>
              <a:t> mixture refrigerant</a:t>
            </a:r>
          </a:p>
          <a:p>
            <a:endParaRPr lang="ko-KR" altLang="en-US" b="1" dirty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Naming as R-400~</a:t>
            </a:r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Number and mass composition for component of compound should be specified in the ascending order of the boiling point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Notation of refrigerant</a:t>
            </a:r>
            <a:endParaRPr lang="ko-KR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00633" y="2892771"/>
            <a:ext cx="7343775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000" b="1" dirty="0" smtClean="0"/>
              <a:t>3</a:t>
            </a:r>
            <a:r>
              <a:rPr lang="en-US" altLang="ko-KR" sz="2000" b="1" dirty="0"/>
              <a:t>. </a:t>
            </a:r>
            <a:r>
              <a:rPr lang="en-US" altLang="ko-KR" sz="2000" b="1" dirty="0" err="1" smtClean="0"/>
              <a:t>Azeotropic</a:t>
            </a:r>
            <a:r>
              <a:rPr lang="en-US" altLang="ko-KR" sz="2000" b="1" dirty="0" smtClean="0"/>
              <a:t> mixture refrigerant</a:t>
            </a:r>
          </a:p>
          <a:p>
            <a:endParaRPr lang="ko-KR" altLang="en-US" sz="2000" b="1" dirty="0"/>
          </a:p>
          <a:p>
            <a:pPr>
              <a:lnSpc>
                <a:spcPct val="10000"/>
              </a:lnSpc>
            </a:pPr>
            <a:endParaRPr lang="ko-KR" altLang="en-US" b="1" dirty="0"/>
          </a:p>
          <a:p>
            <a:r>
              <a:rPr lang="en-US" altLang="ko-KR" b="1" dirty="0"/>
              <a:t>- </a:t>
            </a:r>
            <a:r>
              <a:rPr lang="en-US" altLang="ko-KR" dirty="0" smtClean="0"/>
              <a:t>Naming as R-500~</a:t>
            </a:r>
            <a:endParaRPr lang="ko-KR" altLang="en-US" dirty="0"/>
          </a:p>
          <a:p>
            <a:pPr>
              <a:lnSpc>
                <a:spcPct val="10000"/>
              </a:lnSpc>
            </a:pPr>
            <a:endParaRPr lang="en-US" altLang="ko-KR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99592" y="4293096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b="1" dirty="0" smtClean="0"/>
              <a:t>4</a:t>
            </a:r>
            <a:r>
              <a:rPr lang="en-US" altLang="ko-KR" sz="2000" b="1" dirty="0"/>
              <a:t>. </a:t>
            </a:r>
            <a:r>
              <a:rPr lang="en-US" altLang="ko-KR" sz="2000" b="1" dirty="0" smtClean="0"/>
              <a:t>Organic compound refrigerant</a:t>
            </a:r>
          </a:p>
          <a:p>
            <a:endParaRPr lang="ko-KR" altLang="en-US" b="1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Naming as R-600~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Butane series       	 :</a:t>
            </a:r>
            <a:r>
              <a:rPr lang="ko-KR" altLang="en-US" dirty="0" smtClean="0"/>
              <a:t> </a:t>
            </a:r>
            <a:r>
              <a:rPr lang="en-US" altLang="ko-KR" dirty="0"/>
              <a:t>R-60O</a:t>
            </a:r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Oxygen compound	 :</a:t>
            </a:r>
            <a:r>
              <a:rPr lang="ko-KR" altLang="en-US" dirty="0" smtClean="0"/>
              <a:t> </a:t>
            </a:r>
            <a:r>
              <a:rPr lang="en-US" altLang="ko-KR" dirty="0"/>
              <a:t>R-61O </a:t>
            </a:r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Organic compound	 :</a:t>
            </a:r>
            <a:r>
              <a:rPr lang="ko-KR" altLang="en-US" dirty="0" smtClean="0"/>
              <a:t> </a:t>
            </a:r>
            <a:r>
              <a:rPr lang="en-US" altLang="ko-KR" dirty="0"/>
              <a:t>R-62O</a:t>
            </a:r>
          </a:p>
          <a:p>
            <a:pPr>
              <a:buFontTx/>
              <a:buChar char="-"/>
            </a:pPr>
            <a:r>
              <a:rPr lang="en-US" altLang="ko-KR" dirty="0" smtClean="0"/>
              <a:t> Nitrogenous compound	 : R-63O</a:t>
            </a:r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1996" y="1433513"/>
            <a:ext cx="6696348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b="1" dirty="0"/>
              <a:t>5. </a:t>
            </a:r>
            <a:r>
              <a:rPr lang="en-US" altLang="ko-KR" sz="2000" b="1" dirty="0" smtClean="0"/>
              <a:t>Inorganic compound refrigerant</a:t>
            </a:r>
          </a:p>
          <a:p>
            <a:pPr>
              <a:lnSpc>
                <a:spcPct val="70000"/>
              </a:lnSpc>
            </a:pPr>
            <a:endParaRPr lang="ko-KR" altLang="en-US" dirty="0" smtClean="0"/>
          </a:p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en-US" altLang="ko-KR" dirty="0" smtClean="0"/>
              <a:t>Naming as R-700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Last two digits mean molecular weight</a:t>
            </a:r>
            <a:endParaRPr lang="ko-KR" altLang="en-US" dirty="0"/>
          </a:p>
          <a:p>
            <a:r>
              <a:rPr lang="ko-KR" altLang="en-US" dirty="0"/>
              <a:t>    </a:t>
            </a:r>
            <a:r>
              <a:rPr lang="en-US" altLang="ko-KR" dirty="0" smtClean="0"/>
              <a:t>(For example, water is named as R-718)</a:t>
            </a:r>
            <a:endParaRPr lang="en-US" altLang="ko-KR" dirty="0"/>
          </a:p>
          <a:p>
            <a:pPr>
              <a:lnSpc>
                <a:spcPct val="70000"/>
              </a:lnSpc>
            </a:pPr>
            <a:endParaRPr lang="en-US" altLang="ko-KR" dirty="0" smtClean="0"/>
          </a:p>
          <a:p>
            <a:pPr>
              <a:lnSpc>
                <a:spcPct val="70000"/>
              </a:lnSpc>
            </a:pPr>
            <a:endParaRPr lang="en-US" altLang="ko-KR" dirty="0" smtClean="0"/>
          </a:p>
          <a:p>
            <a:pPr>
              <a:lnSpc>
                <a:spcPct val="70000"/>
              </a:lnSpc>
            </a:pPr>
            <a:endParaRPr lang="en-US" altLang="ko-KR" dirty="0" smtClean="0"/>
          </a:p>
          <a:p>
            <a:pPr>
              <a:lnSpc>
                <a:spcPct val="70000"/>
              </a:lnSpc>
            </a:pPr>
            <a:endParaRPr lang="en-US" altLang="ko-KR" dirty="0"/>
          </a:p>
          <a:p>
            <a:r>
              <a:rPr lang="en-US" altLang="ko-KR" sz="2000" b="1" dirty="0"/>
              <a:t>6. </a:t>
            </a:r>
            <a:r>
              <a:rPr lang="en-US" altLang="ko-KR" sz="2000" b="1" dirty="0" smtClean="0"/>
              <a:t>Unsaturated organic refrigerant</a:t>
            </a:r>
          </a:p>
          <a:p>
            <a:endParaRPr lang="ko-KR" altLang="en-US" b="1" dirty="0"/>
          </a:p>
          <a:p>
            <a:pPr>
              <a:buFontTx/>
              <a:buChar char="-"/>
            </a:pPr>
            <a:r>
              <a:rPr lang="ko-KR" altLang="en-US" dirty="0"/>
              <a:t>  </a:t>
            </a:r>
            <a:r>
              <a:rPr lang="en-US" altLang="ko-KR" dirty="0" smtClean="0"/>
              <a:t>Naming as R-1000~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/>
              <a:t>  </a:t>
            </a:r>
            <a:r>
              <a:rPr lang="en-US" altLang="ko-KR" dirty="0" smtClean="0"/>
              <a:t>Following notation of halocarbon at the digits under hundreds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Notation of refrigerant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Notation of refrigerant</a:t>
            </a:r>
            <a:endParaRPr lang="ko-KR" altLang="en-US" dirty="0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Refrigerant number of a kind of halocarbons </a:t>
            </a:r>
            <a:endParaRPr lang="ko-KR" altLang="en-US" dirty="0" smtClean="0"/>
          </a:p>
        </p:txBody>
      </p:sp>
      <p:graphicFrame>
        <p:nvGraphicFramePr>
          <p:cNvPr id="32873" name="Group 10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11193010"/>
              </p:ext>
            </p:extLst>
          </p:nvPr>
        </p:nvGraphicFramePr>
        <p:xfrm>
          <a:off x="467544" y="1628775"/>
          <a:ext cx="8291513" cy="4450080"/>
        </p:xfrm>
        <a:graphic>
          <a:graphicData uri="http://schemas.openxmlformats.org/drawingml/2006/table">
            <a:tbl>
              <a:tblPr/>
              <a:tblGrid>
                <a:gridCol w="946150"/>
                <a:gridCol w="5040313"/>
                <a:gridCol w="23050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Chemical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Chemical 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Trichloromonofluoromethane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Dichlorodifluoromethane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Chlorotrifluoroethane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Monochlorodifloromethane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Methyl chloride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1,1,2-Trichlorotrifluoroethane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1,2-Dichlorotetrafluoroethane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46" name="Object 7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017866" y="2406650"/>
          <a:ext cx="10223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0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7866" y="2406650"/>
                        <a:ext cx="10223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57" name="Object 8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996435" y="2978150"/>
          <a:ext cx="10652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1" name="Equation" r:id="rId5" imgW="457200" imgH="215640" progId="Equation.DSMT4">
                  <p:embed/>
                </p:oleObj>
              </mc:Choice>
              <mc:Fallback>
                <p:oleObj name="Equation" r:id="rId5" imgW="457200" imgH="215640" progId="Equation.DSMT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6435" y="2978150"/>
                        <a:ext cx="10652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61" name="Object 9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063110" y="3549650"/>
          <a:ext cx="9318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2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110" y="3549650"/>
                        <a:ext cx="93186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65" name="Object 97"/>
          <p:cNvGraphicFramePr>
            <a:graphicFrameLocks noChangeAspect="1"/>
          </p:cNvGraphicFramePr>
          <p:nvPr/>
        </p:nvGraphicFramePr>
        <p:xfrm>
          <a:off x="6921822" y="4044975"/>
          <a:ext cx="12144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3" name="Equation" r:id="rId9" imgW="520560" imgH="215640" progId="Equation.DSMT4">
                  <p:embed/>
                </p:oleObj>
              </mc:Choice>
              <mc:Fallback>
                <p:oleObj name="Equation" r:id="rId9" imgW="52056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822" y="4044975"/>
                        <a:ext cx="12144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66" name="Object 98"/>
          <p:cNvGraphicFramePr>
            <a:graphicFrameLocks noChangeAspect="1"/>
          </p:cNvGraphicFramePr>
          <p:nvPr/>
        </p:nvGraphicFramePr>
        <p:xfrm>
          <a:off x="6989291" y="4541862"/>
          <a:ext cx="1079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4" name="Equation" r:id="rId11" imgW="457200" imgH="228600" progId="Equation.DSMT4">
                  <p:embed/>
                </p:oleObj>
              </mc:Choice>
              <mc:Fallback>
                <p:oleObj name="Equation" r:id="rId11" imgW="4572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291" y="4541862"/>
                        <a:ext cx="1079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67" name="Object 99"/>
          <p:cNvGraphicFramePr>
            <a:graphicFrameLocks noChangeAspect="1"/>
          </p:cNvGraphicFramePr>
          <p:nvPr/>
        </p:nvGraphicFramePr>
        <p:xfrm>
          <a:off x="6609879" y="5033987"/>
          <a:ext cx="1838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5" name="Equation" r:id="rId13" imgW="787320" imgH="215640" progId="Equation.DSMT4">
                  <p:embed/>
                </p:oleObj>
              </mc:Choice>
              <mc:Fallback>
                <p:oleObj name="Equation" r:id="rId13" imgW="7873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879" y="5033987"/>
                        <a:ext cx="18383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68" name="Object 100"/>
          <p:cNvGraphicFramePr>
            <a:graphicFrameLocks noChangeAspect="1"/>
          </p:cNvGraphicFramePr>
          <p:nvPr/>
        </p:nvGraphicFramePr>
        <p:xfrm>
          <a:off x="6640041" y="5567387"/>
          <a:ext cx="1778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6" name="Equation" r:id="rId15" imgW="761760" imgH="215640" progId="Equation.DSMT4">
                  <p:embed/>
                </p:oleObj>
              </mc:Choice>
              <mc:Fallback>
                <p:oleObj name="Equation" r:id="rId15" imgW="76176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041" y="5567387"/>
                        <a:ext cx="17780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4949</TotalTime>
  <Words>1656</Words>
  <Application>Microsoft Office PowerPoint</Application>
  <PresentationFormat>화면 슬라이드 쇼(4:3)</PresentationFormat>
  <Paragraphs>380</Paragraphs>
  <Slides>29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5" baseType="lpstr">
      <vt:lpstr>굴림</vt:lpstr>
      <vt:lpstr>맑은 고딕</vt:lpstr>
      <vt:lpstr>Arial</vt:lpstr>
      <vt:lpstr>Wingdings</vt:lpstr>
      <vt:lpstr>Office 테마</vt:lpstr>
      <vt:lpstr>Equation</vt:lpstr>
      <vt:lpstr>Environmental Thermal Engineering</vt:lpstr>
      <vt:lpstr>Type of refrigerant</vt:lpstr>
      <vt:lpstr>Type of refrigerant</vt:lpstr>
      <vt:lpstr>Notation of refrigerant</vt:lpstr>
      <vt:lpstr>Notation of refrigerant</vt:lpstr>
      <vt:lpstr> Example</vt:lpstr>
      <vt:lpstr>Notation of refrigerant</vt:lpstr>
      <vt:lpstr>Notation of refrigerant</vt:lpstr>
      <vt:lpstr>Notation of refrigerant</vt:lpstr>
      <vt:lpstr>Requirements for refrigerant</vt:lpstr>
      <vt:lpstr>Requirements for refrigerant</vt:lpstr>
      <vt:lpstr>General Characteristic</vt:lpstr>
      <vt:lpstr>Characteristic of refrigerants</vt:lpstr>
      <vt:lpstr>Characteristic of refrigerants</vt:lpstr>
      <vt:lpstr>Zeotropic mixture refrigerant</vt:lpstr>
      <vt:lpstr>Zeotropic mixture refrigerant</vt:lpstr>
      <vt:lpstr>Zeotropic mixture refrigerant</vt:lpstr>
      <vt:lpstr>Zeotropic mixture refrigerant</vt:lpstr>
      <vt:lpstr>Advantages of Mixture refrigerant</vt:lpstr>
      <vt:lpstr>Attention for environment</vt:lpstr>
      <vt:lpstr>Attention for environment</vt:lpstr>
      <vt:lpstr>the Climatic Change Convention</vt:lpstr>
      <vt:lpstr>the Climatic Change Convention</vt:lpstr>
      <vt:lpstr>Type of nature refrigerant</vt:lpstr>
      <vt:lpstr>Type of nature refrigerant</vt:lpstr>
      <vt:lpstr>Automobile with CO2</vt:lpstr>
      <vt:lpstr>Existing VS Nature</vt:lpstr>
      <vt:lpstr>CO2-A/C- system</vt:lpstr>
      <vt:lpstr>A CO2 Refrigerant system</vt:lpstr>
    </vt:vector>
  </TitlesOfParts>
  <Company>snu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spykan</dc:creator>
  <cp:lastModifiedBy>Richard</cp:lastModifiedBy>
  <cp:revision>1052</cp:revision>
  <dcterms:created xsi:type="dcterms:W3CDTF">2011-01-15T15:21:51Z</dcterms:created>
  <dcterms:modified xsi:type="dcterms:W3CDTF">2014-02-02T01:06:18Z</dcterms:modified>
</cp:coreProperties>
</file>