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22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14" autoAdjust="0"/>
  </p:normalViewPr>
  <p:slideViewPr>
    <p:cSldViewPr>
      <p:cViewPr varScale="1">
        <p:scale>
          <a:sx n="86" d="100"/>
          <a:sy n="86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1A833-D083-4C99-B445-819823E3B1DA}" type="datetimeFigureOut">
              <a:rPr lang="ko-KR" altLang="en-US" smtClean="0"/>
              <a:pPr/>
              <a:t>2014-02-03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6EED-9736-4EEE-8954-FE44CC27361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002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AB49-0C93-49ED-AA38-0803D4E3CC62}" type="datetimeFigureOut">
              <a:rPr lang="ko-KR" altLang="en-US" smtClean="0"/>
              <a:pPr/>
              <a:t>2014-02-03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A7B2F-4543-4637-9CF4-84970CA7FF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7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7B2F-4543-4637-9CF4-84970CA7FF95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7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ECC2F-F986-46D0-8FA1-CC67D77F4CC8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6960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0"/>
                </a:schemeClr>
              </a:gs>
              <a:gs pos="85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-32" y="1700808"/>
            <a:ext cx="9144000" cy="1008112"/>
          </a:xfrm>
        </p:spPr>
        <p:txBody>
          <a:bodyPr anchor="ctr" anchorCtr="1">
            <a:noAutofit/>
          </a:bodyPr>
          <a:lstStyle>
            <a:lvl1pPr>
              <a:defRPr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발표 제목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14620"/>
            <a:ext cx="6400800" cy="2657617"/>
          </a:xfrm>
        </p:spPr>
        <p:txBody>
          <a:bodyPr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z="1600" dirty="0" smtClean="0"/>
              <a:t>강의 </a:t>
            </a:r>
            <a:r>
              <a:rPr lang="en-US" altLang="ko-KR" sz="1600" dirty="0" smtClean="0"/>
              <a:t># ?</a:t>
            </a:r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ko-KR" altLang="en-US" dirty="0" smtClean="0"/>
              <a:t>소속 지위</a:t>
            </a:r>
            <a:endParaRPr lang="en-US" altLang="ko-KR" dirty="0" smtClean="0"/>
          </a:p>
          <a:p>
            <a:r>
              <a:rPr lang="ko-KR" altLang="en-US" dirty="0" smtClean="0"/>
              <a:t>이름</a:t>
            </a:r>
            <a:endParaRPr lang="en-US" altLang="ko-KR" dirty="0" smtClean="0"/>
          </a:p>
          <a:p>
            <a:endParaRPr lang="en-US" altLang="ko-KR" sz="8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994B-B535-4D12-9E29-47860A679267}" type="datetime1">
              <a:rPr lang="en-US" altLang="ko-KR" smtClean="0"/>
              <a:pPr/>
              <a:t>2/3/2014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143900" y="6381328"/>
            <a:ext cx="500066" cy="365125"/>
          </a:xfrm>
        </p:spPr>
        <p:txBody>
          <a:bodyPr/>
          <a:lstStyle/>
          <a:p>
            <a:r>
              <a:rPr lang="en-US" altLang="ko-KR" dirty="0" smtClean="0"/>
              <a:t>/ 52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429520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2/3/2014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/ 52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u="none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90510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&amp;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2/3/2014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/ 52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u="none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14356"/>
            <a:ext cx="9144000" cy="571503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514350" indent="-514350" algn="ctr">
              <a:buFontTx/>
              <a:buNone/>
              <a:defRPr sz="2800" b="1" u="none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부제목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1588-352A-4A9B-BBE5-45034FB4849B}" type="datetime1">
              <a:rPr lang="en-US" altLang="ko-KR" smtClean="0"/>
              <a:pPr/>
              <a:t>2/3/2014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/ 52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0" y="2060848"/>
            <a:ext cx="9144000" cy="126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4400" b="1" u="none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err="1" smtClean="0"/>
              <a:t>단원명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목차 적기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-5644"/>
            <a:ext cx="9144000" cy="72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736B-F8B5-4D4B-85F4-EE8BDA4ABF22}" type="datetime1">
              <a:rPr lang="en-US" altLang="ko-KR" smtClean="0"/>
              <a:pPr/>
              <a:t>2/3/2014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/ 52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2520" y="6429396"/>
            <a:ext cx="111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1" hangingPunct="1">
              <a:defRPr lang="ko-KR" altLang="en-US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fld id="{6F11E6AE-1819-4329-AE37-143071FA2C37}" type="datetime1">
              <a:rPr lang="en-US" altLang="ko-KR" smtClean="0"/>
              <a:pPr/>
              <a:t>2/3/2014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7668344" y="6381328"/>
            <a:ext cx="832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1" hangingPunct="1">
              <a:defRPr lang="en-US" altLang="ko-KR" sz="1200" b="1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 </a:t>
            </a:r>
            <a:fld id="{7BB653A9-786D-45B2-B40C-4C095B7799F7}" type="slidenum">
              <a:rPr lang="en-US" altLang="ko-KR" smtClean="0"/>
              <a:pPr/>
              <a:t>‹#›</a:t>
            </a:fld>
            <a:r>
              <a:rPr lang="en-US" altLang="ko-KR" dirty="0" smtClean="0"/>
              <a:t> / 52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2" r:id="rId3"/>
    <p:sldLayoutId id="2147483655" r:id="rId4"/>
    <p:sldLayoutId id="2147483657" r:id="rId5"/>
    <p:sldLayoutId id="2147483658" r:id="rId6"/>
    <p:sldLayoutId id="2147483663" r:id="rId7"/>
    <p:sldLayoutId id="2147483664" r:id="rId8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-32" y="1412776"/>
            <a:ext cx="9144000" cy="1008112"/>
          </a:xfrm>
        </p:spPr>
        <p:txBody>
          <a:bodyPr/>
          <a:lstStyle/>
          <a:p>
            <a:r>
              <a:rPr lang="en-US" altLang="ko-KR" dirty="0" smtClean="0"/>
              <a:t>Environmental Thermal Engineering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232247"/>
          </a:xfrm>
        </p:spPr>
        <p:txBody>
          <a:bodyPr/>
          <a:lstStyle/>
          <a:p>
            <a:r>
              <a:rPr lang="en-US" altLang="ko-KR" sz="1600" dirty="0" smtClean="0"/>
              <a:t>Lecture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# </a:t>
            </a:r>
            <a:r>
              <a:rPr lang="en-US" altLang="ko-KR" sz="1600" dirty="0" smtClean="0"/>
              <a:t>10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en-US" altLang="ko-KR" dirty="0" smtClean="0"/>
              <a:t>Min </a:t>
            </a:r>
            <a:r>
              <a:rPr lang="en-US" altLang="ko-KR" dirty="0" err="1" smtClean="0"/>
              <a:t>soo</a:t>
            </a:r>
            <a:r>
              <a:rPr lang="en-US" altLang="ko-KR" dirty="0" smtClean="0"/>
              <a:t> Kim</a:t>
            </a:r>
          </a:p>
          <a:p>
            <a:endParaRPr lang="en-US" altLang="ko-KR" sz="800" dirty="0" smtClean="0"/>
          </a:p>
          <a:p>
            <a:r>
              <a:rPr lang="en-US" altLang="ko-KR" dirty="0" smtClean="0"/>
              <a:t>Mechanical &amp;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5049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Text Box 1035"/>
          <p:cNvSpPr txBox="1">
            <a:spLocks noChangeArrowheads="1"/>
          </p:cNvSpPr>
          <p:nvPr/>
        </p:nvSpPr>
        <p:spPr bwMode="auto">
          <a:xfrm>
            <a:off x="395536" y="1700808"/>
            <a:ext cx="8352928" cy="3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28600">
              <a:lnSpc>
                <a:spcPct val="130000"/>
              </a:lnSpc>
            </a:pPr>
            <a:r>
              <a:rPr lang="en-US" altLang="ko-KR" sz="1800" b="1" dirty="0">
                <a:solidFill>
                  <a:srgbClr val="339933"/>
                </a:solidFill>
                <a:latin typeface="굴림" pitchFamily="50" charset="-127"/>
              </a:rPr>
              <a:t>(ⅲ) </a:t>
            </a:r>
            <a:r>
              <a:rPr lang="en-US" altLang="ko-KR" b="1" dirty="0" smtClean="0">
                <a:solidFill>
                  <a:srgbClr val="339933"/>
                </a:solidFill>
                <a:latin typeface="굴림" pitchFamily="50" charset="-127"/>
              </a:rPr>
              <a:t>Select wig structure</a:t>
            </a:r>
            <a:endParaRPr lang="ko-KR" altLang="en-US" sz="1800" b="1" dirty="0">
              <a:solidFill>
                <a:srgbClr val="339933"/>
              </a:solidFill>
              <a:latin typeface="굴림" pitchFamily="50" charset="-127"/>
            </a:endParaRPr>
          </a:p>
          <a:p>
            <a:pPr defTabSz="228600">
              <a:lnSpc>
                <a:spcPct val="13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dirty="0" smtClean="0">
                <a:latin typeface="굴림" pitchFamily="50" charset="-127"/>
              </a:rPr>
              <a:t>Choose the form between screen and groove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 defTabSz="228600">
              <a:lnSpc>
                <a:spcPct val="13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Choose the simplest structure if it meet all of the required characteristics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 marL="263525" indent="-263525" defTabSz="228600">
              <a:lnSpc>
                <a:spcPct val="13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Consider the wig’s property such as pore radius, porosity, permeability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 defTabSz="228600">
              <a:lnSpc>
                <a:spcPct val="130000"/>
              </a:lnSpc>
            </a:pP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 defTabSz="228600">
              <a:lnSpc>
                <a:spcPct val="130000"/>
              </a:lnSpc>
            </a:pPr>
            <a:r>
              <a:rPr lang="en-US" altLang="ko-KR" sz="1800" b="1" dirty="0">
                <a:solidFill>
                  <a:srgbClr val="339933"/>
                </a:solidFill>
                <a:latin typeface="굴림" pitchFamily="50" charset="-127"/>
              </a:rPr>
              <a:t>(ⅳ) </a:t>
            </a:r>
            <a:r>
              <a:rPr lang="en-US" altLang="ko-KR" sz="1800" b="1" dirty="0" smtClean="0">
                <a:solidFill>
                  <a:srgbClr val="339933"/>
                </a:solidFill>
                <a:latin typeface="굴림" pitchFamily="50" charset="-127"/>
              </a:rPr>
              <a:t>Apply design theory</a:t>
            </a:r>
          </a:p>
          <a:p>
            <a:pPr defTabSz="228600">
              <a:lnSpc>
                <a:spcPct val="13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vapor fluid’s maximum Mach number is 0.2.</a:t>
            </a:r>
            <a:b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</a:b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   (Under this condition, vapor is assumed to incompressible and axial temperature gradient is disregarded.)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Designing 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619672" y="1772816"/>
            <a:ext cx="5846152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61938" indent="-261938">
              <a:lnSpc>
                <a:spcPct val="17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(ⅰ) </a:t>
            </a:r>
            <a: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Means of thermal control of electronic/electric device</a:t>
            </a:r>
          </a:p>
          <a:p>
            <a:pPr marL="261938" indent="-261938">
              <a:lnSpc>
                <a:spcPct val="17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(</a:t>
            </a: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ⅱ) </a:t>
            </a:r>
            <a: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Aerospace area (Thermal control of spacecraft)</a:t>
            </a:r>
            <a:endParaRPr lang="en-US" altLang="ko-KR" sz="1800" b="1" dirty="0"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  <a:p>
            <a:pPr marL="261938" indent="-261938">
              <a:lnSpc>
                <a:spcPct val="17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(ⅲ) </a:t>
            </a:r>
            <a: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Collecting wast</a:t>
            </a:r>
            <a:r>
              <a:rPr lang="en-US" altLang="ko-KR" b="1" dirty="0" smtClean="0">
                <a:latin typeface="Times New Roman" pitchFamily="18" charset="0"/>
                <a:ea typeface="돋움" pitchFamily="50" charset="-127"/>
              </a:rPr>
              <a:t>e heat system</a:t>
            </a:r>
            <a:endParaRPr lang="ko-KR" altLang="en-US" sz="1800" b="1" dirty="0"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  <a:p>
            <a:pPr marL="261938" indent="-261938">
              <a:lnSpc>
                <a:spcPct val="17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(ⅳ) </a:t>
            </a:r>
            <a: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Air-conditioning and cooling system</a:t>
            </a:r>
          </a:p>
          <a:p>
            <a:pPr marL="261938" indent="-261938">
              <a:lnSpc>
                <a:spcPct val="17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(</a:t>
            </a: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ⅴ) </a:t>
            </a:r>
            <a:r>
              <a:rPr lang="en-US" altLang="ko-KR" sz="1800" b="1" dirty="0" smtClean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Soil stabilization</a:t>
            </a:r>
            <a:endParaRPr lang="ko-KR" altLang="en-US" sz="1800" b="1" dirty="0"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of 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86862" y="1340768"/>
            <a:ext cx="8370277" cy="4330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en-US" altLang="ko-KR" b="1" dirty="0" smtClean="0">
                <a:solidFill>
                  <a:srgbClr val="CC6600"/>
                </a:solidFill>
                <a:latin typeface="굴림" pitchFamily="50" charset="-127"/>
              </a:rPr>
              <a:t> Introduction</a:t>
            </a:r>
            <a:endParaRPr lang="ko-KR" altLang="en-US" b="1" dirty="0">
              <a:solidFill>
                <a:srgbClr val="CC6600"/>
              </a:solidFill>
              <a:latin typeface="굴림" pitchFamily="50" charset="-127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</a:rPr>
              <a:t> In modern society, the bigger and faster electronics appears. Increasing density of heat-generated device makes cooling problem. As a result,</a:t>
            </a:r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" pitchFamily="50" charset="-127"/>
              </a:rPr>
              <a:t>Heat pipes receive attention because of its efficient cooling.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en-US" altLang="ko-KR" dirty="0" smtClean="0">
              <a:latin typeface="굴림" pitchFamily="50" charset="-127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ko-KR" dirty="0">
                <a:latin typeface="굴림" pitchFamily="50" charset="-127"/>
              </a:rPr>
              <a:t> </a:t>
            </a:r>
            <a:r>
              <a:rPr lang="en-US" altLang="ko-KR" dirty="0" smtClean="0">
                <a:latin typeface="굴림" pitchFamily="50" charset="-127"/>
              </a:rPr>
              <a:t>Specially, recent issue is increasing demand of the Notebook PC’s built-in battery’s cooling for life extension and noise reduction. So heat-sink using heat pipe is favored now.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Means of thermal control of electronic/electric device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C:\My Documents\논문review\note_c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23" y="1936750"/>
            <a:ext cx="4419600" cy="3354388"/>
          </a:xfrm>
          <a:prstGeom prst="rect">
            <a:avLst/>
          </a:prstGeom>
          <a:noFill/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56491" y="1117601"/>
            <a:ext cx="7631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b="1" dirty="0" smtClean="0">
                <a:solidFill>
                  <a:srgbClr val="CC6600"/>
                </a:solidFill>
                <a:latin typeface="굴림" pitchFamily="50" charset="-127"/>
              </a:rPr>
              <a:t>Application in Notebook PC</a:t>
            </a:r>
            <a:endParaRPr lang="ko-KR" altLang="en-US" b="1" dirty="0">
              <a:solidFill>
                <a:srgbClr val="CC6600"/>
              </a:solidFill>
              <a:latin typeface="굴림" pitchFamily="50" charset="-127"/>
            </a:endParaRPr>
          </a:p>
        </p:txBody>
      </p:sp>
      <p:pic>
        <p:nvPicPr>
          <p:cNvPr id="18443" name="Picture 11" descr="C:\My Documents\논문review\noteboo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015" y="2182814"/>
            <a:ext cx="1981200" cy="1093787"/>
          </a:xfrm>
          <a:prstGeom prst="rect">
            <a:avLst/>
          </a:prstGeom>
          <a:noFill/>
        </p:spPr>
      </p:pic>
      <p:pic>
        <p:nvPicPr>
          <p:cNvPr id="18444" name="Picture 12" descr="C:\My Documents\논문review\cpu_tr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969" y="3740150"/>
            <a:ext cx="2539512" cy="201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C:\My Documents\논문review\rh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24" y="3251200"/>
            <a:ext cx="3162300" cy="2179638"/>
          </a:xfrm>
          <a:prstGeom prst="rect">
            <a:avLst/>
          </a:prstGeom>
          <a:noFill/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952500" y="5689601"/>
            <a:ext cx="2899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</a:rPr>
              <a:t>Fig. Remote Heat Exchange</a:t>
            </a:r>
            <a:endParaRPr lang="en-US" altLang="ko-K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9470" name="Picture 14" descr="C:\My Documents\논문review\notebook-co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439" y="3536950"/>
            <a:ext cx="3707423" cy="1936750"/>
          </a:xfrm>
          <a:prstGeom prst="rect">
            <a:avLst/>
          </a:prstGeom>
          <a:noFill/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738446" y="5689601"/>
            <a:ext cx="2866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</a:rPr>
              <a:t>Fig.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</a:rPr>
              <a:t>Sample of heat-sink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22739" y="1116014"/>
            <a:ext cx="323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dirty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b="1" dirty="0" smtClean="0">
                <a:solidFill>
                  <a:srgbClr val="CC6600"/>
                </a:solidFill>
                <a:latin typeface="굴림" pitchFamily="50" charset="-127"/>
              </a:rPr>
              <a:t>Heat-sink using heat pipe</a:t>
            </a:r>
            <a:endParaRPr lang="ko-KR" altLang="en-US" sz="2400" b="1" dirty="0">
              <a:solidFill>
                <a:srgbClr val="CC6600"/>
              </a:solidFill>
              <a:latin typeface="굴림" pitchFamily="50" charset="-127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42546" y="1736726"/>
            <a:ext cx="8071338" cy="137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en-US" altLang="ko-KR" dirty="0" smtClean="0">
                <a:latin typeface="굴림" pitchFamily="50" charset="-127"/>
              </a:rPr>
              <a:t> Heat-sink moves h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eat generated by semiconductor by heat pipe from heat-sensitive circuit board and device. Heat is moved to heat pipe’s condensation unit which is attaching the fan. Heat is removed by natural or forced convection.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C:\My Documents\논문review\cool_ch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05" y="1917700"/>
            <a:ext cx="4040065" cy="4191000"/>
          </a:xfrm>
          <a:prstGeom prst="rect">
            <a:avLst/>
          </a:prstGeom>
          <a:noFill/>
        </p:spPr>
      </p:pic>
      <p:pic>
        <p:nvPicPr>
          <p:cNvPr id="20492" name="Picture 12" descr="C:\My Documents\논문review\cool_ch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462" y="1917700"/>
            <a:ext cx="4038600" cy="4038600"/>
          </a:xfrm>
          <a:prstGeom prst="rect">
            <a:avLst/>
          </a:prstGeom>
          <a:noFill/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72208" y="1019176"/>
            <a:ext cx="2967287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  <a:latin typeface="Times New Roman" pitchFamily="18" charset="0"/>
              </a:rPr>
              <a:t> Workstation/Server Cooling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1800">
                <a:solidFill>
                  <a:schemeClr val="tx1"/>
                </a:solidFill>
                <a:latin typeface="Times New Roman" pitchFamily="18" charset="0"/>
              </a:rPr>
              <a:t>   [THERMACORE, USA]</a:t>
            </a:r>
            <a:endParaRPr lang="en-US" altLang="ko-KR" sz="240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736124" y="981075"/>
            <a:ext cx="4278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FF"/>
              </a:buClr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  <a:latin typeface="Times New Roman" pitchFamily="18" charset="0"/>
              </a:rPr>
              <a:t> Desktop PC CPU Cooling(Heat Pipe Sink)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ko-KR" sz="1800">
                <a:solidFill>
                  <a:schemeClr val="tx1"/>
                </a:solidFill>
                <a:latin typeface="Times New Roman" pitchFamily="18" charset="0"/>
              </a:rPr>
              <a:t>   [THERMACORE, USA]</a:t>
            </a:r>
            <a:endParaRPr lang="en-US" altLang="ko-KR" sz="2400">
              <a:solidFill>
                <a:schemeClr val="tx1"/>
              </a:solidFill>
              <a:latin typeface="굴림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17376" y="126876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 dirty="0">
                <a:solidFill>
                  <a:srgbClr val="CC6600"/>
                </a:solidFill>
                <a:latin typeface="굴림" pitchFamily="50" charset="-127"/>
              </a:rPr>
              <a:t>1) </a:t>
            </a:r>
            <a:r>
              <a:rPr lang="en-US" altLang="ko-KR" b="1" dirty="0" smtClean="0">
                <a:solidFill>
                  <a:srgbClr val="CC6600"/>
                </a:solidFill>
                <a:latin typeface="굴림" pitchFamily="50" charset="-127"/>
              </a:rPr>
              <a:t>Introduction</a:t>
            </a:r>
            <a:endParaRPr lang="ko-KR" altLang="en-US" sz="1800" b="1" dirty="0">
              <a:solidFill>
                <a:srgbClr val="CC6600"/>
              </a:solidFill>
              <a:latin typeface="굴림" pitchFamily="50" charset="-127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945976" y="1802159"/>
            <a:ext cx="7010400" cy="34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Space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Flight’s major problem at the beginning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 marL="288925" indent="-28892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None/>
            </a:pPr>
            <a:r>
              <a:rPr lang="ko-KR" altLang="en-US" sz="1800" dirty="0">
                <a:solidFill>
                  <a:schemeClr val="tx1"/>
                </a:solidFill>
                <a:latin typeface="굴림" pitchFamily="50" charset="-127"/>
              </a:rPr>
              <a:t>	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(</a:t>
            </a:r>
            <a:r>
              <a:rPr lang="en-US" altLang="ko-KR" dirty="0" smtClean="0">
                <a:latin typeface="굴림" pitchFamily="50" charset="-127"/>
              </a:rPr>
              <a:t>A Temperature difference of n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on-rotating satellite due to sun light on a single side can occur critical problem on satellite electric system.)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  <a:p>
            <a:pPr marL="288925" indent="-28892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None/>
            </a:pPr>
            <a:r>
              <a:rPr lang="en-US" altLang="ko-KR" sz="1800" dirty="0" smtClean="0">
                <a:solidFill>
                  <a:srgbClr val="CC3300"/>
                </a:solidFill>
                <a:latin typeface="굴림" pitchFamily="50" charset="-127"/>
              </a:rPr>
              <a:t>『</a:t>
            </a:r>
            <a:r>
              <a:rPr lang="en-US" altLang="ko-KR" dirty="0" smtClean="0">
                <a:latin typeface="굴림" pitchFamily="50" charset="-127"/>
              </a:rPr>
              <a:t>Solution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: </a:t>
            </a: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Heat Pipe</a:t>
            </a:r>
            <a:r>
              <a:rPr lang="en-US" altLang="ko-KR" sz="1800" dirty="0">
                <a:solidFill>
                  <a:srgbClr val="CC3300"/>
                </a:solidFill>
                <a:latin typeface="굴림" pitchFamily="50" charset="-127"/>
              </a:rPr>
              <a:t>』</a:t>
            </a:r>
          </a:p>
          <a:p>
            <a:pPr marL="288925" indent="-288925">
              <a:lnSpc>
                <a:spcPct val="0"/>
              </a:lnSpc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  <a:p>
            <a:pPr marL="288925" indent="-28892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In the late1960s, heat pipes were began to use in USA and Europe.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  <a:p>
            <a:pPr marL="288925" indent="-288925">
              <a:lnSpc>
                <a:spcPct val="0"/>
              </a:lnSpc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  <a:p>
            <a:pPr marL="288925" indent="-28892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r>
              <a:rPr lang="en-US" altLang="ko-KR" dirty="0" smtClean="0">
                <a:latin typeface="굴림" pitchFamily="50" charset="-127"/>
              </a:rPr>
              <a:t>In the early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1970s, NASA and EPA began to build up data about designing, manufacturing, and testing</a:t>
            </a:r>
            <a:r>
              <a:rPr lang="ko-KR" altLang="en-US" sz="1800" dirty="0" smtClean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Heat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Pipes.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Thermal control of spacecraft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66751" y="2308226"/>
            <a:ext cx="7810500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2088" indent="-192088" defTabSz="25717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Should be able to produce proper temperature condition for optimum performance of various equipments of satellite. </a:t>
            </a:r>
          </a:p>
          <a:p>
            <a:pPr marL="192088" indent="-192088" defTabSz="257175">
              <a:spcBef>
                <a:spcPct val="50000"/>
              </a:spcBef>
              <a:buClr>
                <a:srgbClr val="339933"/>
              </a:buClr>
            </a:pPr>
            <a:endParaRPr lang="en-US" altLang="ko-KR" sz="900" dirty="0">
              <a:solidFill>
                <a:schemeClr val="tx1"/>
              </a:solidFill>
              <a:latin typeface="굴림" pitchFamily="50" charset="-127"/>
            </a:endParaRPr>
          </a:p>
          <a:p>
            <a:pPr marL="192088" indent="-192088" defTabSz="25717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Proper method to protect them from thermal transformations should be used.</a:t>
            </a:r>
            <a:endParaRPr lang="en-US" altLang="ko-KR" dirty="0" smtClean="0">
              <a:latin typeface="굴림" pitchFamily="50" charset="-127"/>
            </a:endParaRPr>
          </a:p>
          <a:p>
            <a:pPr marL="192088" indent="-192088" defTabSz="257175">
              <a:spcBef>
                <a:spcPct val="50000"/>
              </a:spcBef>
              <a:buClr>
                <a:srgbClr val="339933"/>
              </a:buClr>
            </a:pPr>
            <a:endParaRPr lang="en-US" altLang="ko-KR" sz="900" dirty="0">
              <a:solidFill>
                <a:schemeClr val="tx1"/>
              </a:solidFill>
              <a:latin typeface="굴림" pitchFamily="50" charset="-127"/>
            </a:endParaRPr>
          </a:p>
          <a:p>
            <a:pPr marL="192088" indent="-192088" defTabSz="25717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In case of satellite, thermal controller should operate in zero gravity condition and should be small and light. Also its durability and reliability is important.</a:t>
            </a:r>
          </a:p>
          <a:p>
            <a:pPr marL="192088" indent="-192088" defTabSz="25717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endParaRPr lang="en-US" altLang="ko-KR" sz="900" dirty="0">
              <a:solidFill>
                <a:schemeClr val="tx1"/>
              </a:solidFill>
              <a:latin typeface="굴림" pitchFamily="50" charset="-127"/>
            </a:endParaRPr>
          </a:p>
          <a:p>
            <a:pPr marL="192088" indent="-192088" defTabSz="257175"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dirty="0" smtClean="0">
                <a:latin typeface="굴림" pitchFamily="50" charset="-127"/>
              </a:rPr>
              <a:t>Internal modules and components should be able to be manufactured concentrated.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62708" y="147478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 dirty="0" smtClean="0">
                <a:solidFill>
                  <a:srgbClr val="CC6600"/>
                </a:solidFill>
                <a:latin typeface="굴림" pitchFamily="50" charset="-127"/>
              </a:rPr>
              <a:t>2) Requirements of thermal controller for satellite</a:t>
            </a:r>
            <a:endParaRPr lang="ko-KR" altLang="en-US" sz="1800" b="1" dirty="0">
              <a:solidFill>
                <a:srgbClr val="CC6600"/>
              </a:solidFill>
              <a:latin typeface="굴림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Thermal control of spacecraft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3" name="Picture 17" descr="C:\WINDOWS\바탕 화면\heatpi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2" y="1752600"/>
            <a:ext cx="3886200" cy="1943100"/>
          </a:xfrm>
          <a:prstGeom prst="rect">
            <a:avLst/>
          </a:prstGeom>
          <a:noFill/>
        </p:spPr>
      </p:pic>
      <p:pic>
        <p:nvPicPr>
          <p:cNvPr id="24594" name="Picture 18" descr="C:\WINDOWS\바탕 화면\heatpic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38" y="4114801"/>
            <a:ext cx="3200400" cy="1895475"/>
          </a:xfrm>
          <a:prstGeom prst="rect">
            <a:avLst/>
          </a:prstGeom>
          <a:noFill/>
        </p:spPr>
      </p:pic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04800" y="1193801"/>
            <a:ext cx="3985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b="1" dirty="0" smtClean="0">
                <a:solidFill>
                  <a:srgbClr val="CC6600"/>
                </a:solidFill>
              </a:rPr>
              <a:t>Heat pipes used in satellite </a:t>
            </a:r>
            <a:endParaRPr lang="ko-KR" altLang="en-US" b="1" dirty="0">
              <a:solidFill>
                <a:srgbClr val="CC6600"/>
              </a:solidFill>
            </a:endParaRPr>
          </a:p>
        </p:txBody>
      </p:sp>
      <p:pic>
        <p:nvPicPr>
          <p:cNvPr id="24596" name="Picture 20" descr="C:\WINDOWS\바탕 화면\a3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616" y="2362200"/>
            <a:ext cx="4152900" cy="2451100"/>
          </a:xfrm>
          <a:prstGeom prst="rect">
            <a:avLst/>
          </a:prstGeom>
          <a:noFill/>
        </p:spPr>
      </p:pic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572000" y="5257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04800">
              <a:spcBef>
                <a:spcPct val="50000"/>
              </a:spcBef>
            </a:pPr>
            <a:r>
              <a:rPr lang="en-US" altLang="ko-KR" sz="1800" dirty="0">
                <a:solidFill>
                  <a:schemeClr val="tx1"/>
                </a:solidFill>
              </a:rPr>
              <a:t>※ Constant Conductance Heat-Pipes (CCHP) 	fixed on a panel support structure of 	satellite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2703636" y="3200400"/>
          <a:ext cx="373526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8" name="비트맵 이미지" r:id="rId3" imgW="3086531" imgH="1991003" progId="PBrush">
                  <p:embed/>
                </p:oleObj>
              </mc:Choice>
              <mc:Fallback>
                <p:oleObj name="비트맵 이미지" r:id="rId3" imgW="3086531" imgH="1991003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636" y="3200400"/>
                        <a:ext cx="373526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397369" y="5876926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</a:rPr>
              <a:t>Heat pipe for waste heat recovery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33400" y="1196752"/>
            <a:ext cx="80772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</a:rPr>
              <a:t> Heat pipe can be used efficiently in heat recovery for following reasons;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</a:rPr>
              <a:t> Small end-to-end temperature drops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</a:rPr>
              <a:t> The ability to control and transport high heat rates 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</a:rPr>
              <a:t>    at various temperature levels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Waste </a:t>
            </a:r>
            <a:r>
              <a:rPr lang="en-US" altLang="ko-KR" dirty="0"/>
              <a:t>heat </a:t>
            </a:r>
            <a:r>
              <a:rPr lang="en-US" altLang="ko-KR" dirty="0" smtClean="0"/>
              <a:t>recovery system</a:t>
            </a:r>
            <a:endParaRPr lang="en-US" altLang="ko-K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03385" y="1522512"/>
            <a:ext cx="690782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ko-KR" sz="1800" b="1" dirty="0">
                <a:solidFill>
                  <a:srgbClr val="339933"/>
                </a:solidFill>
                <a:latin typeface="굴림" pitchFamily="50" charset="-127"/>
              </a:rPr>
              <a:t>(ⅰ</a:t>
            </a:r>
            <a:r>
              <a:rPr lang="en-US" altLang="ko-KR" sz="1800" b="1" dirty="0" smtClean="0">
                <a:solidFill>
                  <a:srgbClr val="339933"/>
                </a:solidFill>
                <a:latin typeface="굴림" pitchFamily="50" charset="-127"/>
              </a:rPr>
              <a:t>) Using heat exchanger</a:t>
            </a:r>
            <a:endParaRPr lang="ko-KR" altLang="en-US" sz="1800" b="1" dirty="0">
              <a:solidFill>
                <a:srgbClr val="339933"/>
              </a:solidFill>
              <a:latin typeface="굴림" pitchFamily="50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800" dirty="0" smtClean="0">
                <a:latin typeface="굴림" pitchFamily="50" charset="-127"/>
              </a:rPr>
              <a:t>＊</a:t>
            </a:r>
            <a:r>
              <a:rPr lang="en-US" altLang="ko-KR" dirty="0" smtClean="0">
                <a:latin typeface="굴림" pitchFamily="50" charset="-127"/>
              </a:rPr>
              <a:t>Large surface area due to low heat transfer coefficient </a:t>
            </a:r>
          </a:p>
          <a:p>
            <a:r>
              <a:rPr lang="en-US" altLang="ko-KR" dirty="0" smtClean="0">
                <a:latin typeface="굴림" pitchFamily="50" charset="-127"/>
              </a:rPr>
              <a:t>   of exhaust gas</a:t>
            </a:r>
            <a:endParaRPr lang="en-US" altLang="ko-KR" sz="1800" dirty="0">
              <a:latin typeface="굴림" pitchFamily="50" charset="-127"/>
            </a:endParaRPr>
          </a:p>
          <a:p>
            <a:r>
              <a:rPr lang="ko-KR" altLang="en-US" sz="1800" dirty="0" smtClean="0">
                <a:latin typeface="굴림" pitchFamily="50" charset="-127"/>
              </a:rPr>
              <a:t>＊</a:t>
            </a:r>
            <a:r>
              <a:rPr lang="en-US" altLang="ko-KR" sz="1800" dirty="0" smtClean="0">
                <a:latin typeface="굴림" pitchFamily="50" charset="-127"/>
              </a:rPr>
              <a:t>Duct-connection is required between exhaust gas outlet and waste heat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recover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   ⇒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Device enlargement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40000"/>
              </a:lnSpc>
            </a:pP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40000"/>
              </a:lnSpc>
            </a:pP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40000"/>
              </a:lnSpc>
            </a:pPr>
            <a:endParaRPr lang="en-US" altLang="ko-KR" sz="1800" dirty="0">
              <a:solidFill>
                <a:schemeClr val="tx1"/>
              </a:solidFill>
              <a:latin typeface="신명조" charset="-127"/>
              <a:ea typeface="신명조" charset="-127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83568" y="3501008"/>
            <a:ext cx="790106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 dirty="0">
                <a:solidFill>
                  <a:srgbClr val="339933"/>
                </a:solidFill>
                <a:latin typeface="굴림" pitchFamily="50" charset="-127"/>
              </a:rPr>
              <a:t>(ⅱ) </a:t>
            </a:r>
            <a:r>
              <a:rPr lang="en-US" altLang="ko-KR" b="1" dirty="0" smtClean="0">
                <a:solidFill>
                  <a:srgbClr val="339933"/>
                </a:solidFill>
                <a:latin typeface="굴림" pitchFamily="50" charset="-127"/>
              </a:rPr>
              <a:t>Using separable heat pipe</a:t>
            </a:r>
            <a:endParaRPr lang="ko-KR" altLang="en-US" sz="1800" b="1" dirty="0">
              <a:solidFill>
                <a:srgbClr val="339933"/>
              </a:solidFill>
              <a:latin typeface="굴림" pitchFamily="50" charset="-127"/>
            </a:endParaRPr>
          </a:p>
          <a:p>
            <a:pPr marL="179388" indent="-179388">
              <a:spcBef>
                <a:spcPct val="50000"/>
              </a:spcBef>
            </a:pPr>
            <a:r>
              <a:rPr lang="ko-KR" altLang="en-US" sz="1800" dirty="0" smtClean="0">
                <a:latin typeface="굴림" pitchFamily="50" charset="-127"/>
              </a:rPr>
              <a:t>＊</a:t>
            </a:r>
            <a:r>
              <a:rPr lang="en-US" altLang="ko-KR" dirty="0" smtClean="0">
                <a:latin typeface="굴림" pitchFamily="50" charset="-127"/>
              </a:rPr>
              <a:t>Connect high temperature evaporator and low temperature condenser with adiabatic pipe.</a:t>
            </a:r>
            <a:endParaRPr lang="ko-KR" altLang="en-US" dirty="0" smtClean="0">
              <a:latin typeface="굴림" pitchFamily="50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dirty="0" smtClean="0">
                <a:latin typeface="굴림" pitchFamily="50" charset="-127"/>
              </a:rPr>
              <a:t>   ⇒ </a:t>
            </a:r>
            <a:r>
              <a:rPr lang="en-US" altLang="ko-KR" dirty="0" smtClean="0">
                <a:latin typeface="굴림" pitchFamily="50" charset="-127"/>
              </a:rPr>
              <a:t>Duct cost saved.</a:t>
            </a:r>
            <a:endParaRPr lang="ko-KR" altLang="en-US" dirty="0" smtClean="0">
              <a:latin typeface="굴림" pitchFamily="50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dirty="0" smtClean="0">
                <a:latin typeface="굴림" pitchFamily="50" charset="-127"/>
              </a:rPr>
              <a:t>＊</a:t>
            </a:r>
            <a:r>
              <a:rPr lang="en-US" altLang="ko-KR" dirty="0" smtClean="0">
                <a:latin typeface="굴림" pitchFamily="50" charset="-127"/>
              </a:rPr>
              <a:t>30</a:t>
            </a:r>
            <a:r>
              <a:rPr lang="en-US" altLang="ko-KR" dirty="0">
                <a:latin typeface="굴림" pitchFamily="50" charset="-127"/>
              </a:rPr>
              <a:t>∼50</a:t>
            </a:r>
            <a:r>
              <a:rPr lang="en-US" altLang="ko-KR" dirty="0" smtClean="0">
                <a:latin typeface="굴림" pitchFamily="50" charset="-127"/>
              </a:rPr>
              <a:t>% of waste heat could be recovered.</a:t>
            </a:r>
            <a:r>
              <a:rPr lang="ko-KR" altLang="en-US" dirty="0" smtClean="0">
                <a:latin typeface="굴림" pitchFamily="50" charset="-127"/>
              </a:rPr>
              <a:t> </a:t>
            </a:r>
            <a:endParaRPr lang="ko-KR" altLang="en-US" dirty="0">
              <a:latin typeface="굴림" pitchFamily="50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dirty="0" smtClean="0">
                <a:latin typeface="굴림" pitchFamily="50" charset="-127"/>
              </a:rPr>
              <a:t>＊</a:t>
            </a:r>
            <a:r>
              <a:rPr lang="en-US" altLang="ko-KR" dirty="0" smtClean="0">
                <a:latin typeface="굴림" pitchFamily="50" charset="-127"/>
              </a:rPr>
              <a:t>5</a:t>
            </a:r>
            <a:r>
              <a:rPr lang="en-US" altLang="ko-KR" dirty="0">
                <a:latin typeface="굴림" pitchFamily="50" charset="-127"/>
              </a:rPr>
              <a:t>∼10</a:t>
            </a:r>
            <a:r>
              <a:rPr lang="en-US" altLang="ko-KR" dirty="0" smtClean="0">
                <a:latin typeface="굴림" pitchFamily="50" charset="-127"/>
              </a:rPr>
              <a:t>% of fuel saving.</a:t>
            </a:r>
            <a:endParaRPr lang="en-US" altLang="ko-KR" dirty="0">
              <a:latin typeface="굴림" pitchFamily="50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dirty="0" smtClean="0">
                <a:latin typeface="굴림" pitchFamily="50" charset="-127"/>
              </a:rPr>
              <a:t>＊</a:t>
            </a:r>
            <a:r>
              <a:rPr lang="en-US" altLang="ko-KR" dirty="0" smtClean="0">
                <a:latin typeface="굴림" pitchFamily="50" charset="-127"/>
              </a:rPr>
              <a:t>1</a:t>
            </a:r>
            <a:r>
              <a:rPr lang="en-US" altLang="ko-KR" dirty="0">
                <a:latin typeface="굴림" pitchFamily="50" charset="-127"/>
              </a:rPr>
              <a:t>∼</a:t>
            </a:r>
            <a:r>
              <a:rPr lang="en-US" altLang="ko-KR" dirty="0" smtClean="0">
                <a:latin typeface="굴림" pitchFamily="50" charset="-127"/>
              </a:rPr>
              <a:t>3 years to </a:t>
            </a:r>
            <a:r>
              <a:rPr lang="en-US" altLang="ko-KR" dirty="0" smtClean="0">
                <a:latin typeface="굴림" pitchFamily="50" charset="-127"/>
              </a:rPr>
              <a:t>recover investment </a:t>
            </a:r>
            <a:r>
              <a:rPr lang="en-US" altLang="ko-KR" dirty="0" smtClean="0">
                <a:latin typeface="굴림" pitchFamily="50" charset="-127"/>
              </a:rPr>
              <a:t>cost.</a:t>
            </a:r>
            <a:endParaRPr lang="ko-KR" altLang="en-US" dirty="0">
              <a:latin typeface="굴림" pitchFamily="50" charset="-127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62708" y="836712"/>
            <a:ext cx="4009292" cy="4318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008080">
                  <a:gamma/>
                  <a:shade val="46275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FDF6D5"/>
              </a:buClr>
              <a:buFont typeface="Wingdings 3" pitchFamily="18" charset="2"/>
              <a:buNone/>
            </a:pPr>
            <a:r>
              <a:rPr lang="en-US" altLang="ko-KR" b="1" dirty="0" smtClean="0">
                <a:solidFill>
                  <a:schemeClr val="bg1"/>
                </a:solidFill>
                <a:latin typeface="굴림" pitchFamily="50" charset="-127"/>
              </a:rPr>
              <a:t>Heat exchanger  vs</a:t>
            </a:r>
            <a:r>
              <a:rPr lang="en-US" altLang="ko-KR" b="1" dirty="0">
                <a:solidFill>
                  <a:schemeClr val="bg1"/>
                </a:solidFill>
                <a:latin typeface="굴림" pitchFamily="50" charset="-127"/>
              </a:rPr>
              <a:t>. </a:t>
            </a:r>
            <a:r>
              <a:rPr lang="en-US" altLang="ko-KR" b="1" dirty="0" smtClean="0">
                <a:solidFill>
                  <a:schemeClr val="bg1"/>
                </a:solidFill>
                <a:latin typeface="굴림" pitchFamily="50" charset="-127"/>
              </a:rPr>
              <a:t> Heat pipe</a:t>
            </a:r>
            <a:endParaRPr lang="ko-KR" altLang="en-US" b="1" dirty="0">
              <a:solidFill>
                <a:schemeClr val="bg1"/>
              </a:solidFill>
              <a:latin typeface="굴림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38" y="19685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896815" y="4914901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>
                <a:solidFill>
                  <a:schemeClr val="tx2"/>
                </a:solidFill>
                <a:latin typeface="Times New Roman" pitchFamily="18" charset="0"/>
              </a:rPr>
              <a:t>A boiler with heat pipe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4994031" y="4914901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>
                <a:solidFill>
                  <a:schemeClr val="tx2"/>
                </a:solidFill>
                <a:latin typeface="Times New Roman" pitchFamily="18" charset="0"/>
              </a:rPr>
              <a:t>Heat pipe used for air-preheater in boiler</a:t>
            </a:r>
          </a:p>
        </p:txBody>
      </p:sp>
      <p:graphicFrame>
        <p:nvGraphicFramePr>
          <p:cNvPr id="81940" name="Object 20"/>
          <p:cNvGraphicFramePr>
            <a:graphicFrameLocks noChangeAspect="1"/>
          </p:cNvGraphicFramePr>
          <p:nvPr/>
        </p:nvGraphicFramePr>
        <p:xfrm>
          <a:off x="5520104" y="1581151"/>
          <a:ext cx="2795954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1" name="비트맵 이미지" r:id="rId4" imgW="3029373" imgH="2866667" progId="PBrush">
                  <p:embed/>
                </p:oleObj>
              </mc:Choice>
              <mc:Fallback>
                <p:oleObj name="비트맵 이미지" r:id="rId4" imgW="3029373" imgH="286666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104" y="1581151"/>
                        <a:ext cx="2795954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1418492" y="5749926"/>
            <a:ext cx="6825916" cy="36933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8925" indent="-288925"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1800" dirty="0">
                <a:solidFill>
                  <a:schemeClr val="tx2"/>
                </a:solidFill>
                <a:latin typeface="Times New Roman" pitchFamily="18" charset="0"/>
              </a:rPr>
              <a:t>※ Heat pipe can also be used for eliminating the pollutants in burnt gas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656492" y="1117601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b="1">
                <a:solidFill>
                  <a:srgbClr val="CC6600"/>
                </a:solidFill>
                <a:latin typeface="굴림" pitchFamily="50" charset="-127"/>
              </a:rPr>
              <a:t>Heat Recovery in Boiler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97" name="Picture 1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308" y="3200401"/>
            <a:ext cx="533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498" name="Text Box 1202"/>
          <p:cNvSpPr txBox="1">
            <a:spLocks noChangeArrowheads="1"/>
          </p:cNvSpPr>
          <p:nvPr/>
        </p:nvSpPr>
        <p:spPr bwMode="auto">
          <a:xfrm>
            <a:off x="838200" y="1735138"/>
            <a:ext cx="7772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800">
                <a:solidFill>
                  <a:schemeClr val="tx2"/>
                </a:solidFill>
                <a:latin typeface="Times New Roman" pitchFamily="18" charset="0"/>
              </a:rPr>
              <a:t> Capturing the </a:t>
            </a:r>
            <a:r>
              <a:rPr lang="en-US" altLang="ko-KR" sz="180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waste heat created by air conditioners or heat pumps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ko-KR" sz="1800">
                <a:solidFill>
                  <a:schemeClr val="tx2"/>
                </a:solidFill>
                <a:latin typeface="Times New Roman" pitchFamily="18" charset="0"/>
              </a:rPr>
              <a:t> Heating tap water, up to 55~70 deg. C </a:t>
            </a:r>
          </a:p>
        </p:txBody>
      </p:sp>
      <p:sp>
        <p:nvSpPr>
          <p:cNvPr id="56500" name="Rectangle 1204"/>
          <p:cNvSpPr>
            <a:spLocks noChangeArrowheads="1"/>
          </p:cNvSpPr>
          <p:nvPr/>
        </p:nvSpPr>
        <p:spPr bwMode="auto">
          <a:xfrm>
            <a:off x="562708" y="1143001"/>
            <a:ext cx="5884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b="1">
                <a:solidFill>
                  <a:srgbClr val="CC6600"/>
                </a:solidFill>
                <a:latin typeface="굴림" pitchFamily="50" charset="-127"/>
              </a:rPr>
              <a:t>Heat Recovery in House &amp; Building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043608" y="1484784"/>
            <a:ext cx="6894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Heat pipe/cooling system concept, configuration and model parameter</a:t>
            </a:r>
          </a:p>
        </p:txBody>
      </p:sp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716" y="2275359"/>
            <a:ext cx="4396154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139108" y="5110634"/>
            <a:ext cx="3400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000066"/>
                </a:solidFill>
              </a:rPr>
              <a:t>Heat Pipe/Cooling Coil System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Air-conditioning and cooling system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43" name="Picture 51" descr="G:\~misc~\h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6" y="2681288"/>
            <a:ext cx="4404946" cy="2246312"/>
          </a:xfrm>
          <a:prstGeom prst="rect">
            <a:avLst/>
          </a:prstGeom>
          <a:noFill/>
        </p:spPr>
      </p:pic>
      <p:pic>
        <p:nvPicPr>
          <p:cNvPr id="33844" name="Picture 52" descr="G:\~misc~\h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369" y="2578101"/>
            <a:ext cx="3610708" cy="2582863"/>
          </a:xfrm>
          <a:prstGeom prst="rect">
            <a:avLst/>
          </a:prstGeom>
          <a:noFill/>
        </p:spPr>
      </p:pic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281354" y="1525317"/>
            <a:ext cx="355209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66700">
              <a:lnSpc>
                <a:spcPct val="80000"/>
              </a:lnSpc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ü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Schematic of an air-conditioner with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conventional </a:t>
            </a: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reheating coil</a:t>
            </a: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4970585" y="1525317"/>
            <a:ext cx="35623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66700">
              <a:lnSpc>
                <a:spcPct val="80000"/>
              </a:lnSpc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ü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Schematic of an air-conditioner with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heat </a:t>
            </a: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pipe heat exchangers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5" name="Text Box 199"/>
          <p:cNvSpPr txBox="1">
            <a:spLocks noChangeArrowheads="1"/>
          </p:cNvSpPr>
          <p:nvPr/>
        </p:nvSpPr>
        <p:spPr bwMode="auto">
          <a:xfrm>
            <a:off x="1619672" y="3140968"/>
            <a:ext cx="6274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Fig. </a:t>
            </a:r>
            <a:r>
              <a:rPr lang="en-US" altLang="ko-KR" sz="1800" dirty="0" err="1">
                <a:solidFill>
                  <a:schemeClr val="tx1"/>
                </a:solidFill>
                <a:latin typeface="Times New Roman" pitchFamily="18" charset="0"/>
              </a:rPr>
              <a:t>Psychrometric</a:t>
            </a: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chart representing the air-conditioning process</a:t>
            </a:r>
          </a:p>
        </p:txBody>
      </p:sp>
      <p:sp>
        <p:nvSpPr>
          <p:cNvPr id="35016" name="Text Box 200"/>
          <p:cNvSpPr txBox="1">
            <a:spLocks noChangeArrowheads="1"/>
          </p:cNvSpPr>
          <p:nvPr/>
        </p:nvSpPr>
        <p:spPr bwMode="auto">
          <a:xfrm>
            <a:off x="5357446" y="3886200"/>
            <a:ext cx="3094892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2088" indent="-192088"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Enhanced cooling capability</a:t>
            </a:r>
          </a:p>
          <a:p>
            <a:pPr marL="192088" indent="-192088"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Humidity control</a:t>
            </a:r>
          </a:p>
          <a:p>
            <a:pPr marL="192088" indent="-192088"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Low energy consumption</a:t>
            </a:r>
          </a:p>
          <a:p>
            <a:pPr marL="192088" indent="-192088"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Increased pressure losses, manufacturing cost and overall size of the air-conditioning unit</a:t>
            </a:r>
          </a:p>
        </p:txBody>
      </p:sp>
      <p:pic>
        <p:nvPicPr>
          <p:cNvPr id="35017" name="Picture 201" descr="G:\~misc~\hp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389" y="828676"/>
            <a:ext cx="3152042" cy="2162175"/>
          </a:xfrm>
          <a:prstGeom prst="rect">
            <a:avLst/>
          </a:prstGeom>
          <a:noFill/>
        </p:spPr>
      </p:pic>
      <p:pic>
        <p:nvPicPr>
          <p:cNvPr id="35018" name="Picture 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231" y="4140200"/>
            <a:ext cx="422030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927231" y="2010218"/>
            <a:ext cx="4749225" cy="2862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Altitude</a:t>
            </a:r>
            <a:r>
              <a:rPr lang="ko-KR" altLang="en-US" sz="1800" dirty="0" smtClean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굴림" pitchFamily="50" charset="-127"/>
              </a:rPr>
              <a:t>600-700m,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Area 2,700 m</a:t>
            </a:r>
            <a:r>
              <a:rPr lang="en-US" altLang="ko-KR" sz="1100" dirty="0" smtClean="0">
                <a:solidFill>
                  <a:schemeClr val="tx1"/>
                </a:solidFill>
                <a:latin typeface="굴림" pitchFamily="50" charset="-127"/>
              </a:rPr>
              <a:t>3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800" dirty="0" smtClean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dirty="0" smtClean="0">
                <a:latin typeface="굴림" pitchFamily="50" charset="-127"/>
              </a:rPr>
              <a:t>Abnormal climate area where i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ce forms in midsummer and </a:t>
            </a:r>
            <a:r>
              <a:rPr lang="en-US" altLang="ko-KR" dirty="0" smtClean="0">
                <a:latin typeface="굴림" pitchFamily="50" charset="-127"/>
              </a:rPr>
              <a:t>melts after summer.</a:t>
            </a:r>
            <a:endParaRPr lang="en-US" altLang="ko-KR" sz="1800" dirty="0" smtClean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</p:txBody>
      </p:sp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339" y="1772816"/>
            <a:ext cx="2813538" cy="2905125"/>
          </a:xfrm>
          <a:prstGeom prst="rect">
            <a:avLst/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  <a:effectLst/>
        </p:spPr>
      </p:pic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1965525" y="5263314"/>
            <a:ext cx="5212967" cy="3699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dirty="0" smtClean="0">
                <a:solidFill>
                  <a:schemeClr val="accent2"/>
                </a:solidFill>
                <a:latin typeface="Times New Roman" pitchFamily="18" charset="0"/>
              </a:rPr>
              <a:t>Why abnormal phenomenon happens in ice valley?</a:t>
            </a:r>
            <a:endParaRPr lang="en-US" altLang="ko-KR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Break time – Ice valley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08" y="2654300"/>
            <a:ext cx="2390043" cy="31623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653562" y="1138784"/>
            <a:ext cx="7836877" cy="13117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1999.</a:t>
            </a:r>
            <a:r>
              <a:rPr lang="ko-KR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8</a:t>
            </a:r>
            <a:r>
              <a:rPr lang="en-US" altLang="ko-KR" dirty="0">
                <a:latin typeface="Times New Roman" pitchFamily="18" charset="0"/>
              </a:rPr>
              <a:t>.</a:t>
            </a:r>
            <a:r>
              <a:rPr lang="ko-KR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17</a:t>
            </a:r>
            <a:r>
              <a:rPr lang="en-US" altLang="ko-KR" dirty="0">
                <a:latin typeface="Times New Roman" pitchFamily="18" charset="0"/>
              </a:rPr>
              <a:t>.</a:t>
            </a:r>
            <a:r>
              <a:rPr lang="ko-KR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PM. 3</a:t>
            </a:r>
            <a:r>
              <a:rPr lang="ko-KR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ko-KR" dirty="0" smtClean="0">
                <a:latin typeface="Times New Roman" pitchFamily="18" charset="0"/>
              </a:rPr>
              <a:t>Temperature of Seoul is</a:t>
            </a:r>
            <a:r>
              <a:rPr lang="ko-KR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32</a:t>
            </a:r>
            <a:r>
              <a:rPr lang="en-US" altLang="ko-KR" sz="1800" baseline="4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"/>
              </a:rPr>
              <a:t>o</a:t>
            </a:r>
            <a:r>
              <a:rPr lang="en-US" altLang="ko-K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C, and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 highest and  lowest temperature of </a:t>
            </a:r>
            <a:r>
              <a:rPr lang="en-US" altLang="ko-KR" sz="1800" dirty="0" err="1" smtClean="0">
                <a:solidFill>
                  <a:schemeClr val="tx1"/>
                </a:solidFill>
                <a:latin typeface="Times New Roman" pitchFamily="18" charset="0"/>
              </a:rPr>
              <a:t>Miryang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 are</a:t>
            </a:r>
            <a:r>
              <a:rPr lang="ko-KR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30.2</a:t>
            </a:r>
            <a:r>
              <a:rPr lang="en-US" altLang="ko-KR" sz="1800" baseline="4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"/>
              </a:rPr>
              <a:t>o</a:t>
            </a:r>
            <a:r>
              <a:rPr lang="en-US" altLang="ko-K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, and </a:t>
            </a:r>
            <a:r>
              <a:rPr lang="en-US" altLang="ko-K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15.3</a:t>
            </a:r>
            <a:r>
              <a:rPr lang="en-US" altLang="ko-KR" sz="1800" baseline="4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"/>
              </a:rPr>
              <a:t>o</a:t>
            </a:r>
            <a:r>
              <a:rPr lang="en-US" altLang="ko-K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  respectively.</a:t>
            </a:r>
            <a:endParaRPr lang="en-US" altLang="ko-KR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3~4cm ice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 was formed in two rock cracks which are relatively wide.</a:t>
            </a:r>
            <a:endParaRPr lang="en-US" altLang="ko-K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3635896" y="3068960"/>
            <a:ext cx="4858702" cy="4623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편지체" pitchFamily="18" charset="-127"/>
                <a:ea typeface="휴먼편지체" pitchFamily="18" charset="-127"/>
              </a:rPr>
              <a:t>Did someone bring the ice to valley?</a:t>
            </a:r>
            <a:endParaRPr lang="en-US" altLang="ko-KR" sz="2400" b="1" dirty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3275856" y="3717032"/>
            <a:ext cx="5634725" cy="4623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altLang="ko-KR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편지체" pitchFamily="18" charset="-127"/>
                <a:ea typeface="휴먼편지체" pitchFamily="18" charset="-127"/>
              </a:rPr>
              <a:t>Or the ice formed naturally in midsummer? </a:t>
            </a:r>
            <a:endParaRPr lang="en-US" altLang="ko-KR" sz="2400" b="1" dirty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3540369" y="4849738"/>
            <a:ext cx="4853354" cy="6192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hotter whether </a:t>
            </a:r>
            <a:r>
              <a:rPr lang="en-US" altLang="ko-KR" dirty="0" smtClean="0">
                <a:latin typeface="Times New Roman" pitchFamily="18" charset="0"/>
              </a:rPr>
              <a:t>is,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more ices formed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</a:rPr>
              <a:t>a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</a:rPr>
              <a:t>nd 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vise versa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</a:rPr>
              <a:t>in ice valley.</a:t>
            </a:r>
            <a:endParaRPr lang="en-US" altLang="ko-KR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-180528" y="1700808"/>
            <a:ext cx="8639631" cy="4315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200" b="1" dirty="0" smtClean="0">
                <a:latin typeface="Times New Roman" pitchFamily="18" charset="0"/>
              </a:rPr>
              <a:t>Results of observation study done by Prof. </a:t>
            </a:r>
            <a:r>
              <a:rPr lang="en-US" altLang="ko-KR" sz="2200" b="1" dirty="0" err="1" smtClean="0">
                <a:latin typeface="Times New Roman" pitchFamily="18" charset="0"/>
              </a:rPr>
              <a:t>ChangHee</a:t>
            </a:r>
            <a:r>
              <a:rPr lang="en-US" altLang="ko-KR" sz="2200" b="1" dirty="0" smtClean="0">
                <a:latin typeface="Times New Roman" pitchFamily="18" charset="0"/>
              </a:rPr>
              <a:t> Jung (SNU)</a:t>
            </a:r>
            <a:endParaRPr lang="ko-KR" altLang="en-US" sz="2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496111" y="2386546"/>
            <a:ext cx="8108337" cy="3699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</a:rPr>
              <a:t>Temperature of the cracks where the ices formed are remains 2~3</a:t>
            </a:r>
            <a:r>
              <a:rPr lang="en-US" altLang="ko-KR" baseline="40000" dirty="0" smtClean="0">
                <a:latin typeface="Times New Roman" pitchFamily="18" charset="0"/>
                <a:ea typeface=""/>
              </a:rPr>
              <a:t>o</a:t>
            </a:r>
            <a:r>
              <a:rPr lang="en-US" altLang="ko-KR" dirty="0" smtClean="0">
                <a:latin typeface="Times New Roman" pitchFamily="18" charset="0"/>
              </a:rPr>
              <a:t>C during summer.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496112" y="2832247"/>
            <a:ext cx="8119852" cy="6469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The temperature begin to sharply increases at mid September and become equal to </a:t>
            </a:r>
            <a:endParaRPr lang="en-US" altLang="ko-KR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Clr>
                <a:srgbClr val="3399FF"/>
              </a:buClr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external temperature at mid October.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496112" y="3554946"/>
            <a:ext cx="6091411" cy="3699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</a:rPr>
              <a:t>Dry and warm </a:t>
            </a:r>
            <a:r>
              <a:rPr lang="en-US" altLang="ko-KR" dirty="0" smtClean="0">
                <a:latin typeface="Times New Roman" pitchFamily="18" charset="0"/>
              </a:rPr>
              <a:t>air at </a:t>
            </a:r>
            <a:r>
              <a:rPr lang="en-US" altLang="ko-KR" dirty="0" smtClean="0">
                <a:latin typeface="Times New Roman" pitchFamily="18" charset="0"/>
              </a:rPr>
              <a:t>out</a:t>
            </a:r>
            <a:r>
              <a:rPr lang="en-US" altLang="ko-KR" dirty="0" smtClean="0">
                <a:latin typeface="Times New Roman" pitchFamily="18" charset="0"/>
              </a:rPr>
              <a:t>door makes </a:t>
            </a:r>
            <a:r>
              <a:rPr lang="en-US" altLang="ko-KR" dirty="0" smtClean="0">
                <a:latin typeface="Times New Roman" pitchFamily="18" charset="0"/>
              </a:rPr>
              <a:t>lower crack temperature.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467544" y="4077072"/>
            <a:ext cx="4262962" cy="3699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3399FF"/>
              </a:buClr>
              <a:buFont typeface="Wingdings" pitchFamily="2" charset="2"/>
              <a:buChar char="q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</a:rPr>
              <a:t>T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emperature at </a:t>
            </a:r>
            <a:r>
              <a:rPr lang="en-US" altLang="ko-KR" sz="1800" dirty="0" err="1" smtClean="0">
                <a:solidFill>
                  <a:schemeClr val="tx1"/>
                </a:solidFill>
                <a:latin typeface="Times New Roman" pitchFamily="18" charset="0"/>
              </a:rPr>
              <a:t>cradk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increases after rain.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467544" y="5085184"/>
            <a:ext cx="8335616" cy="4315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200" dirty="0" smtClean="0">
                <a:solidFill>
                  <a:schemeClr val="tx1"/>
                </a:solidFill>
                <a:latin typeface="Times New Roman" pitchFamily="18" charset="0"/>
              </a:rPr>
              <a:t>The cause is </a:t>
            </a:r>
            <a:r>
              <a:rPr lang="en-US" altLang="ko-K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adiabatic cooling </a:t>
            </a:r>
            <a:r>
              <a:rPr lang="en-US" altLang="ko-KR" sz="2200" dirty="0" smtClean="0">
                <a:latin typeface="Times New Roman" pitchFamily="18" charset="0"/>
              </a:rPr>
              <a:t>due to geological features of the ground</a:t>
            </a:r>
            <a:r>
              <a:rPr lang="en-US" altLang="ko-KR" sz="2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altLang="ko-KR" sz="2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11" name="Picture 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69" y="3203576"/>
            <a:ext cx="3516923" cy="3044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40712" name="Rectangle 776"/>
          <p:cNvSpPr>
            <a:spLocks noChangeArrowheads="1"/>
          </p:cNvSpPr>
          <p:nvPr/>
        </p:nvSpPr>
        <p:spPr bwMode="auto">
          <a:xfrm>
            <a:off x="539552" y="790343"/>
            <a:ext cx="8175703" cy="17303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Adiabatic cooling</a:t>
            </a:r>
            <a:endParaRPr lang="ko-KR" altLang="en-US" sz="2200" dirty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</a:rPr>
              <a:t>When 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saturated air at low temperature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</a:rPr>
              <a:t>mixed with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high temperature dry air</a:t>
            </a:r>
            <a:r>
              <a:rPr lang="en-US" altLang="ko-KR" dirty="0" smtClean="0">
                <a:latin typeface="Times New Roman" pitchFamily="18" charset="0"/>
              </a:rPr>
              <a:t>, a sudden expansion is occurred. The expansion process absorbs heat from surroundings and it causes temperature drop.</a:t>
            </a:r>
            <a:endParaRPr lang="en-US" altLang="ko-K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713" name="Rectangle 777"/>
          <p:cNvSpPr>
            <a:spLocks noChangeArrowheads="1"/>
          </p:cNvSpPr>
          <p:nvPr/>
        </p:nvSpPr>
        <p:spPr bwMode="auto">
          <a:xfrm>
            <a:off x="4460631" y="3477843"/>
            <a:ext cx="4214446" cy="23089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60000"/>
              </a:lnSpc>
              <a:buClr>
                <a:schemeClr val="hlink"/>
              </a:buClr>
              <a:buFontTx/>
              <a:buChar char="o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Hot air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flowed through cracks are cooled in the rocks and move to down side.</a:t>
            </a:r>
            <a:endParaRPr lang="en-US" altLang="ko-KR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60000"/>
              </a:lnSpc>
              <a:buClr>
                <a:schemeClr val="hlink"/>
              </a:buClr>
              <a:buFontTx/>
              <a:buChar char="o"/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When cooled and saturated air exposed to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atmosphere,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the cooled air suddenly expand and take heat from rocks.</a:t>
            </a:r>
            <a:endParaRPr lang="en-US" altLang="ko-KR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03732" y="1124744"/>
            <a:ext cx="8953092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buClr>
                <a:schemeClr val="hlink"/>
              </a:buClr>
              <a:buFontTx/>
              <a:buChar char="•"/>
            </a:pPr>
            <a:r>
              <a:rPr lang="ko-KR" altLang="en-US" sz="1800" dirty="0" smtClean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Miniaturization, high-powered, high-accumulated products are increased.</a:t>
            </a:r>
            <a:b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</a:br>
            <a:r>
              <a:rPr lang="ko-KR" altLang="en-US" sz="1800" dirty="0" smtClean="0">
                <a:solidFill>
                  <a:schemeClr val="tx1"/>
                </a:solidFill>
                <a:latin typeface="굴림" pitchFamily="50" charset="-127"/>
              </a:rPr>
              <a:t>⇒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Technology that removing heat generated by products efficiently is needed.</a:t>
            </a:r>
          </a:p>
          <a:p>
            <a:pPr>
              <a:lnSpc>
                <a:spcPct val="17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 Using energy efficiently and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prevent</a:t>
            </a:r>
            <a:r>
              <a:rPr lang="en-US" altLang="ko-KR" dirty="0" smtClean="0">
                <a:latin typeface="굴림" pitchFamily="50" charset="-127"/>
              </a:rPr>
              <a:t>ing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environmental pollution is needed.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70000"/>
              </a:lnSpc>
              <a:buClr>
                <a:schemeClr val="hlink"/>
              </a:buClr>
              <a:buFontTx/>
              <a:buChar char="•"/>
            </a:pPr>
            <a:r>
              <a:rPr lang="ko-KR" altLang="en-US" sz="1800" dirty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To guarantee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operation of high-heating product,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temperature control is needed.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</p:txBody>
      </p:sp>
      <p:pic>
        <p:nvPicPr>
          <p:cNvPr id="55302" name="Picture 6" descr="C:\Documents and Settings\Administrator\My Documents\My Pictures\35-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7032"/>
            <a:ext cx="2806212" cy="1520825"/>
          </a:xfrm>
          <a:prstGeom prst="rect">
            <a:avLst/>
          </a:prstGeom>
          <a:noFill/>
        </p:spPr>
      </p:pic>
      <p:pic>
        <p:nvPicPr>
          <p:cNvPr id="55303" name="Picture 7" descr="C:\Documents and Settings\Administrator\My Documents\My Pictures\36-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955" y="3717032"/>
            <a:ext cx="2110154" cy="1520825"/>
          </a:xfrm>
          <a:prstGeom prst="rect">
            <a:avLst/>
          </a:prstGeom>
          <a:noFill/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784304" y="5398192"/>
            <a:ext cx="200918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Fig.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</a:rPr>
              <a:t>Plate structure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752001" y="5404544"/>
            <a:ext cx="1883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Fig.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</a:rPr>
              <a:t>Pipe structure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Necessity of 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7" name="Text Box 517"/>
          <p:cNvSpPr txBox="1">
            <a:spLocks noChangeArrowheads="1"/>
          </p:cNvSpPr>
          <p:nvPr/>
        </p:nvSpPr>
        <p:spPr bwMode="auto">
          <a:xfrm>
            <a:off x="397012" y="1124744"/>
            <a:ext cx="3040897" cy="4315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Only adiabatic cooling?</a:t>
            </a:r>
            <a:endParaRPr lang="en-US" altLang="ko-KR" sz="2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478" name="Rectangle 518"/>
          <p:cNvSpPr>
            <a:spLocks noChangeArrowheads="1"/>
          </p:cNvSpPr>
          <p:nvPr/>
        </p:nvSpPr>
        <p:spPr bwMode="auto">
          <a:xfrm>
            <a:off x="539262" y="1613305"/>
            <a:ext cx="7502769" cy="17549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 Only the low temperature of rocks is not enough to explain the ice formation and long lasting  cold air supply. </a:t>
            </a:r>
            <a:endParaRPr lang="en-US" altLang="ko-KR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</a:rPr>
              <a:t>For instance, even </a:t>
            </a:r>
            <a:r>
              <a:rPr lang="en-US" altLang="ko-KR" dirty="0" smtClean="0">
                <a:latin typeface="Times New Roman" pitchFamily="18" charset="0"/>
              </a:rPr>
              <a:t>if there is -10℃ of rocks 30 meters thick, the rocks would be warmed to 3 ℃ in a single day in midsummer if there is no additional cooling factors. </a:t>
            </a:r>
            <a:r>
              <a:rPr lang="ko-KR" altLang="en-US" sz="1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altLang="ko-KR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479" name="Text Box 519"/>
          <p:cNvSpPr txBox="1">
            <a:spLocks noChangeArrowheads="1"/>
          </p:cNvSpPr>
          <p:nvPr/>
        </p:nvSpPr>
        <p:spPr bwMode="auto">
          <a:xfrm>
            <a:off x="621323" y="3743326"/>
            <a:ext cx="7502769" cy="13363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sz="2200" b="1" dirty="0" smtClean="0">
                <a:solidFill>
                  <a:srgbClr val="0066FF"/>
                </a:solidFill>
                <a:latin typeface="휴먼편지체" pitchFamily="18" charset="-127"/>
                <a:ea typeface="휴먼편지체" pitchFamily="18" charset="-127"/>
              </a:rPr>
              <a:t>Refrigerant with high specific heat inside the valley? </a:t>
            </a:r>
            <a:endParaRPr lang="en-US" altLang="ko-KR" sz="2200" b="1" dirty="0">
              <a:solidFill>
                <a:srgbClr val="0066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ko-KR" sz="1000" b="1" dirty="0">
              <a:solidFill>
                <a:srgbClr val="0066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sz="2200" b="1" dirty="0" smtClean="0">
                <a:solidFill>
                  <a:srgbClr val="0066FF"/>
                </a:solidFill>
                <a:latin typeface="휴먼편지체" pitchFamily="18" charset="-127"/>
                <a:ea typeface="휴먼편지체" pitchFamily="18" charset="-127"/>
              </a:rPr>
              <a:t>Might snow or ices formed during winter affect?</a:t>
            </a:r>
            <a:endParaRPr lang="en-US" altLang="ko-KR" sz="2200" b="1" dirty="0">
              <a:solidFill>
                <a:srgbClr val="0066FF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8" name="Text Box 274"/>
          <p:cNvSpPr txBox="1">
            <a:spLocks noChangeArrowheads="1"/>
          </p:cNvSpPr>
          <p:nvPr/>
        </p:nvSpPr>
        <p:spPr bwMode="auto">
          <a:xfrm>
            <a:off x="288802" y="1228068"/>
            <a:ext cx="3109314" cy="4315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200" b="1" dirty="0" smtClean="0">
                <a:solidFill>
                  <a:srgbClr val="A50021"/>
                </a:solidFill>
                <a:latin typeface="Times New Roman" pitchFamily="18" charset="0"/>
              </a:rPr>
              <a:t>Similarity of Ice Valleys</a:t>
            </a:r>
            <a:endParaRPr lang="ko-KR" altLang="en-US" sz="22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2259" name="Rectangle 275"/>
          <p:cNvSpPr>
            <a:spLocks noChangeArrowheads="1"/>
          </p:cNvSpPr>
          <p:nvPr/>
        </p:nvSpPr>
        <p:spPr bwMode="auto">
          <a:xfrm>
            <a:off x="545123" y="2199183"/>
            <a:ext cx="4026877" cy="10070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</a:rPr>
              <a:t>1.Talus deposit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ko-KR" dirty="0" smtClean="0">
                <a:latin typeface="Times New Roman" pitchFamily="18" charset="0"/>
              </a:rPr>
              <a:t>A collection of rock fragments at the mountain cliffs.</a:t>
            </a:r>
            <a:endParaRPr lang="en-US" altLang="ko-KR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260" name="Rectangle 276"/>
          <p:cNvSpPr>
            <a:spLocks noChangeArrowheads="1"/>
          </p:cNvSpPr>
          <p:nvPr/>
        </p:nvSpPr>
        <p:spPr bwMode="auto">
          <a:xfrm>
            <a:off x="545123" y="4074073"/>
            <a:ext cx="4026877" cy="13117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b="1" dirty="0">
                <a:solidFill>
                  <a:schemeClr val="tx1"/>
                </a:solidFill>
                <a:latin typeface="Times New Roman" pitchFamily="18" charset="0"/>
              </a:rPr>
              <a:t>2.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itchFamily="18" charset="0"/>
              </a:rPr>
              <a:t>Volcanic rock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</a:rPr>
              <a:t>All the rocks of talus deposit are volcanic rocks which is high effective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</a:rPr>
              <a:t>thermal insulation.</a:t>
            </a:r>
            <a:endParaRPr lang="en-US" altLang="ko-KR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2261" name="Picture 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5639"/>
            <a:ext cx="4431323" cy="3463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42262" name="Rectangle 278"/>
          <p:cNvSpPr>
            <a:spLocks noChangeArrowheads="1"/>
          </p:cNvSpPr>
          <p:nvPr/>
        </p:nvSpPr>
        <p:spPr bwMode="auto">
          <a:xfrm>
            <a:off x="5982656" y="5613357"/>
            <a:ext cx="1633460" cy="3699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chemeClr val="tx1"/>
                </a:solidFill>
                <a:latin typeface="굴림" pitchFamily="50" charset="-127"/>
              </a:rPr>
              <a:t>Talus deposit</a:t>
            </a:r>
            <a:endParaRPr lang="ko-KR" altLang="en-US" sz="1800" b="1" dirty="0">
              <a:solidFill>
                <a:schemeClr val="tx1"/>
              </a:solidFill>
              <a:latin typeface="굴림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725639" y="836712"/>
            <a:ext cx="3322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/>
              <a:t>Thermo-acoustic </a:t>
            </a:r>
            <a:r>
              <a:rPr lang="en-US" altLang="ko-KR" dirty="0" smtClean="0"/>
              <a:t>Refrigeration</a:t>
            </a:r>
            <a:endParaRPr lang="en-US" altLang="ko-KR" dirty="0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844062" y="2362201"/>
            <a:ext cx="7385538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Transverse Pressure Waves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Moving areas of High and Low Pressure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Ideal Gas Law tells us: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chemeClr val="tx1"/>
                </a:solidFill>
              </a:rPr>
              <a:t>Adiabatic Compression at constant volume causes an increase in the temperature of an ideal gas.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770793" y="1628800"/>
            <a:ext cx="1807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Acoustic Waves</a:t>
            </a:r>
            <a:endParaRPr lang="en-US" altLang="ko-KR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15108" y="2019300"/>
            <a:ext cx="7655169" cy="192088"/>
            <a:chOff x="144" y="1248"/>
            <a:chExt cx="4656" cy="201"/>
          </a:xfrm>
        </p:grpSpPr>
        <p:sp>
          <p:nvSpPr>
            <p:cNvPr id="58386" name="AutoShape 18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58387" name="AutoShape 19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graphicFrame>
        <p:nvGraphicFramePr>
          <p:cNvPr id="58388" name="Object 20"/>
          <p:cNvGraphicFramePr>
            <a:graphicFrameLocks noChangeAspect="1"/>
          </p:cNvGraphicFramePr>
          <p:nvPr/>
        </p:nvGraphicFramePr>
        <p:xfrm>
          <a:off x="3880338" y="4903789"/>
          <a:ext cx="13716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5" name="Equation" r:id="rId3" imgW="723586" imgH="393529" progId="">
                  <p:embed/>
                </p:oleObj>
              </mc:Choice>
              <mc:Fallback>
                <p:oleObj name="Equation" r:id="rId3" imgW="723586" imgH="39352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338" y="4903789"/>
                        <a:ext cx="1371600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Thermo-acoustic </a:t>
            </a:r>
            <a:r>
              <a:rPr lang="en-US" altLang="ko-KR" dirty="0"/>
              <a:t>Refrigeration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20" name="Text Box 480"/>
          <p:cNvSpPr txBox="1">
            <a:spLocks noChangeArrowheads="1"/>
          </p:cNvSpPr>
          <p:nvPr/>
        </p:nvSpPr>
        <p:spPr bwMode="auto">
          <a:xfrm>
            <a:off x="257908" y="4762501"/>
            <a:ext cx="226255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en-US" altLang="ko-KR" dirty="0">
                <a:solidFill>
                  <a:srgbClr val="000066"/>
                </a:solidFill>
              </a:rPr>
              <a:t>THERMOACOUSTIC 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dirty="0">
                <a:solidFill>
                  <a:srgbClr val="000066"/>
                </a:solidFill>
              </a:rPr>
              <a:t>REFRIGERATOR</a:t>
            </a:r>
          </a:p>
        </p:txBody>
      </p:sp>
      <p:sp>
        <p:nvSpPr>
          <p:cNvPr id="61921" name="Rectangle 481"/>
          <p:cNvSpPr>
            <a:spLocks noChangeArrowheads="1"/>
          </p:cNvSpPr>
          <p:nvPr/>
        </p:nvSpPr>
        <p:spPr bwMode="auto">
          <a:xfrm>
            <a:off x="2532185" y="1668463"/>
            <a:ext cx="6119446" cy="1752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22" name="Rectangle 482"/>
          <p:cNvSpPr>
            <a:spLocks noChangeArrowheads="1"/>
          </p:cNvSpPr>
          <p:nvPr/>
        </p:nvSpPr>
        <p:spPr bwMode="auto">
          <a:xfrm>
            <a:off x="2532185" y="1668463"/>
            <a:ext cx="351692" cy="17526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endParaRPr kumimoji="0" lang="ko-KR" altLang="ko-KR" sz="24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1923" name="Text Box 483"/>
          <p:cNvSpPr txBox="1">
            <a:spLocks noChangeArrowheads="1"/>
          </p:cNvSpPr>
          <p:nvPr/>
        </p:nvSpPr>
        <p:spPr bwMode="auto">
          <a:xfrm>
            <a:off x="2016369" y="1173163"/>
            <a:ext cx="23915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Loud Speaker</a:t>
            </a:r>
          </a:p>
        </p:txBody>
      </p:sp>
      <p:sp>
        <p:nvSpPr>
          <p:cNvPr id="61924" name="Line 484"/>
          <p:cNvSpPr>
            <a:spLocks noChangeShapeType="1"/>
          </p:cNvSpPr>
          <p:nvPr/>
        </p:nvSpPr>
        <p:spPr bwMode="auto">
          <a:xfrm flipH="1">
            <a:off x="2684585" y="1566864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25" name="Line 485"/>
          <p:cNvSpPr>
            <a:spLocks noChangeShapeType="1"/>
          </p:cNvSpPr>
          <p:nvPr/>
        </p:nvSpPr>
        <p:spPr bwMode="auto">
          <a:xfrm>
            <a:off x="1828800" y="2532063"/>
            <a:ext cx="70338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26" name="Text Box 486"/>
          <p:cNvSpPr txBox="1">
            <a:spLocks noChangeArrowheads="1"/>
          </p:cNvSpPr>
          <p:nvPr/>
        </p:nvSpPr>
        <p:spPr bwMode="auto">
          <a:xfrm>
            <a:off x="1828800" y="1998663"/>
            <a:ext cx="5627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rgbClr val="FF3300"/>
                </a:solidFill>
                <a:latin typeface="Times New Roman" pitchFamily="18" charset="0"/>
              </a:rPr>
              <a:t>W</a:t>
            </a:r>
          </a:p>
        </p:txBody>
      </p:sp>
      <p:sp>
        <p:nvSpPr>
          <p:cNvPr id="61927" name="Rectangle 487"/>
          <p:cNvSpPr>
            <a:spLocks noChangeArrowheads="1"/>
          </p:cNvSpPr>
          <p:nvPr/>
        </p:nvSpPr>
        <p:spPr bwMode="auto">
          <a:xfrm>
            <a:off x="8159261" y="1744663"/>
            <a:ext cx="281354" cy="1600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28" name="Rectangle 488"/>
          <p:cNvSpPr>
            <a:spLocks noChangeArrowheads="1"/>
          </p:cNvSpPr>
          <p:nvPr/>
        </p:nvSpPr>
        <p:spPr bwMode="auto">
          <a:xfrm>
            <a:off x="4994031" y="1744663"/>
            <a:ext cx="281354" cy="16002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29" name="Text Box 489"/>
          <p:cNvSpPr txBox="1">
            <a:spLocks noChangeArrowheads="1"/>
          </p:cNvSpPr>
          <p:nvPr/>
        </p:nvSpPr>
        <p:spPr bwMode="auto">
          <a:xfrm>
            <a:off x="4885592" y="3881438"/>
            <a:ext cx="1547446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atinLnBrk="0">
              <a:lnSpc>
                <a:spcPct val="160000"/>
              </a:lnSpc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kumimoji="0" lang="en-US" altLang="ko-KR" sz="1800" baseline="-25000" dirty="0">
                <a:solidFill>
                  <a:schemeClr val="tx1"/>
                </a:solidFill>
                <a:latin typeface="Times New Roman" pitchFamily="18" charset="0"/>
              </a:rPr>
              <a:t>Target</a:t>
            </a:r>
          </a:p>
        </p:txBody>
      </p:sp>
      <p:sp>
        <p:nvSpPr>
          <p:cNvPr id="61930" name="Line 490"/>
          <p:cNvSpPr>
            <a:spLocks noChangeShapeType="1"/>
          </p:cNvSpPr>
          <p:nvPr/>
        </p:nvSpPr>
        <p:spPr bwMode="auto">
          <a:xfrm flipV="1">
            <a:off x="5205046" y="3497263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31" name="Text Box 491"/>
          <p:cNvSpPr txBox="1">
            <a:spLocks noChangeArrowheads="1"/>
          </p:cNvSpPr>
          <p:nvPr/>
        </p:nvSpPr>
        <p:spPr bwMode="auto">
          <a:xfrm>
            <a:off x="5345723" y="3649664"/>
            <a:ext cx="112541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dirty="0">
                <a:solidFill>
                  <a:srgbClr val="FF3300"/>
                </a:solidFill>
                <a:latin typeface="Times New Roman" pitchFamily="18" charset="0"/>
              </a:rPr>
              <a:t>Q</a:t>
            </a:r>
            <a:r>
              <a:rPr kumimoji="0" lang="en-US" altLang="ko-KR" sz="3200" baseline="-25000" dirty="0">
                <a:solidFill>
                  <a:srgbClr val="FF33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61932" name="Text Box 492"/>
          <p:cNvSpPr txBox="1">
            <a:spLocks noChangeArrowheads="1"/>
          </p:cNvSpPr>
          <p:nvPr/>
        </p:nvSpPr>
        <p:spPr bwMode="auto">
          <a:xfrm>
            <a:off x="4618892" y="944563"/>
            <a:ext cx="196947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Cold Heat Exchanger</a:t>
            </a:r>
          </a:p>
        </p:txBody>
      </p:sp>
      <p:sp>
        <p:nvSpPr>
          <p:cNvPr id="61933" name="Text Box 493"/>
          <p:cNvSpPr txBox="1">
            <a:spLocks noChangeArrowheads="1"/>
          </p:cNvSpPr>
          <p:nvPr/>
        </p:nvSpPr>
        <p:spPr bwMode="auto">
          <a:xfrm>
            <a:off x="7795846" y="1020763"/>
            <a:ext cx="120747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lnSpc>
                <a:spcPct val="50000"/>
              </a:lnSpc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Hot Heat </a:t>
            </a:r>
          </a:p>
          <a:p>
            <a:pPr latinLnBrk="0">
              <a:lnSpc>
                <a:spcPct val="50000"/>
              </a:lnSpc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Exchanger</a:t>
            </a:r>
          </a:p>
        </p:txBody>
      </p:sp>
      <p:sp>
        <p:nvSpPr>
          <p:cNvPr id="61934" name="Line 494"/>
          <p:cNvSpPr>
            <a:spLocks noChangeShapeType="1"/>
          </p:cNvSpPr>
          <p:nvPr/>
        </p:nvSpPr>
        <p:spPr bwMode="auto">
          <a:xfrm flipH="1">
            <a:off x="5122985" y="1617664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35" name="Line 495"/>
          <p:cNvSpPr>
            <a:spLocks noChangeShapeType="1"/>
          </p:cNvSpPr>
          <p:nvPr/>
        </p:nvSpPr>
        <p:spPr bwMode="auto">
          <a:xfrm flipH="1">
            <a:off x="8288215" y="1617664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36" name="Line 496"/>
          <p:cNvSpPr>
            <a:spLocks noChangeShapeType="1"/>
          </p:cNvSpPr>
          <p:nvPr/>
        </p:nvSpPr>
        <p:spPr bwMode="auto">
          <a:xfrm flipV="1">
            <a:off x="8299938" y="3497263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37" name="Text Box 497"/>
          <p:cNvSpPr txBox="1">
            <a:spLocks noChangeArrowheads="1"/>
          </p:cNvSpPr>
          <p:nvPr/>
        </p:nvSpPr>
        <p:spPr bwMode="auto">
          <a:xfrm>
            <a:off x="3141784" y="2798763"/>
            <a:ext cx="175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RESONATOR</a:t>
            </a:r>
          </a:p>
        </p:txBody>
      </p:sp>
      <p:sp>
        <p:nvSpPr>
          <p:cNvPr id="61938" name="Rectangle 498"/>
          <p:cNvSpPr>
            <a:spLocks noChangeArrowheads="1"/>
          </p:cNvSpPr>
          <p:nvPr/>
        </p:nvSpPr>
        <p:spPr bwMode="auto">
          <a:xfrm>
            <a:off x="5416062" y="18208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39" name="Rectangle 499"/>
          <p:cNvSpPr>
            <a:spLocks noChangeArrowheads="1"/>
          </p:cNvSpPr>
          <p:nvPr/>
        </p:nvSpPr>
        <p:spPr bwMode="auto">
          <a:xfrm>
            <a:off x="5416062" y="19732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0" name="Rectangle 500"/>
          <p:cNvSpPr>
            <a:spLocks noChangeArrowheads="1"/>
          </p:cNvSpPr>
          <p:nvPr/>
        </p:nvSpPr>
        <p:spPr bwMode="auto">
          <a:xfrm>
            <a:off x="5416062" y="21256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1" name="Rectangle 501"/>
          <p:cNvSpPr>
            <a:spLocks noChangeArrowheads="1"/>
          </p:cNvSpPr>
          <p:nvPr/>
        </p:nvSpPr>
        <p:spPr bwMode="auto">
          <a:xfrm>
            <a:off x="5416062" y="22780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2" name="Rectangle 502"/>
          <p:cNvSpPr>
            <a:spLocks noChangeArrowheads="1"/>
          </p:cNvSpPr>
          <p:nvPr/>
        </p:nvSpPr>
        <p:spPr bwMode="auto">
          <a:xfrm>
            <a:off x="5416062" y="24304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3" name="Rectangle 503"/>
          <p:cNvSpPr>
            <a:spLocks noChangeArrowheads="1"/>
          </p:cNvSpPr>
          <p:nvPr/>
        </p:nvSpPr>
        <p:spPr bwMode="auto">
          <a:xfrm>
            <a:off x="5416062" y="25828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4" name="Rectangle 504"/>
          <p:cNvSpPr>
            <a:spLocks noChangeArrowheads="1"/>
          </p:cNvSpPr>
          <p:nvPr/>
        </p:nvSpPr>
        <p:spPr bwMode="auto">
          <a:xfrm>
            <a:off x="5416062" y="27352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5" name="Rectangle 505"/>
          <p:cNvSpPr>
            <a:spLocks noChangeArrowheads="1"/>
          </p:cNvSpPr>
          <p:nvPr/>
        </p:nvSpPr>
        <p:spPr bwMode="auto">
          <a:xfrm>
            <a:off x="5416062" y="28876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6" name="Rectangle 506"/>
          <p:cNvSpPr>
            <a:spLocks noChangeArrowheads="1"/>
          </p:cNvSpPr>
          <p:nvPr/>
        </p:nvSpPr>
        <p:spPr bwMode="auto">
          <a:xfrm>
            <a:off x="5416062" y="30400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7" name="Rectangle 507"/>
          <p:cNvSpPr>
            <a:spLocks noChangeArrowheads="1"/>
          </p:cNvSpPr>
          <p:nvPr/>
        </p:nvSpPr>
        <p:spPr bwMode="auto">
          <a:xfrm>
            <a:off x="5416062" y="3192463"/>
            <a:ext cx="2602523" cy="762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48" name="Text Box 508"/>
          <p:cNvSpPr txBox="1">
            <a:spLocks noChangeArrowheads="1"/>
          </p:cNvSpPr>
          <p:nvPr/>
        </p:nvSpPr>
        <p:spPr bwMode="auto">
          <a:xfrm>
            <a:off x="6365631" y="1084263"/>
            <a:ext cx="119575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Stack</a:t>
            </a:r>
          </a:p>
        </p:txBody>
      </p:sp>
      <p:sp>
        <p:nvSpPr>
          <p:cNvPr id="61949" name="Line 509"/>
          <p:cNvSpPr>
            <a:spLocks noChangeShapeType="1"/>
          </p:cNvSpPr>
          <p:nvPr/>
        </p:nvSpPr>
        <p:spPr bwMode="auto">
          <a:xfrm>
            <a:off x="6682154" y="143986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50" name="Oval 510"/>
          <p:cNvSpPr>
            <a:spLocks noChangeArrowheads="1"/>
          </p:cNvSpPr>
          <p:nvPr/>
        </p:nvSpPr>
        <p:spPr bwMode="auto">
          <a:xfrm>
            <a:off x="6330461" y="2811463"/>
            <a:ext cx="281354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1951" name="Line 511"/>
          <p:cNvSpPr>
            <a:spLocks noChangeShapeType="1"/>
          </p:cNvSpPr>
          <p:nvPr/>
        </p:nvSpPr>
        <p:spPr bwMode="auto">
          <a:xfrm rot="21422791" flipH="1">
            <a:off x="5732585" y="2989263"/>
            <a:ext cx="633046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52" name="Line 512"/>
          <p:cNvSpPr>
            <a:spLocks noChangeShapeType="1"/>
          </p:cNvSpPr>
          <p:nvPr/>
        </p:nvSpPr>
        <p:spPr bwMode="auto">
          <a:xfrm rot="223883">
            <a:off x="6576646" y="2938463"/>
            <a:ext cx="1688123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2" name="Group 513"/>
          <p:cNvGrpSpPr>
            <a:grpSpLocks noChangeAspect="1"/>
          </p:cNvGrpSpPr>
          <p:nvPr/>
        </p:nvGrpSpPr>
        <p:grpSpPr bwMode="auto">
          <a:xfrm>
            <a:off x="5756031" y="3967163"/>
            <a:ext cx="2813538" cy="2316162"/>
            <a:chOff x="2736" y="2491"/>
            <a:chExt cx="2400" cy="1824"/>
          </a:xfrm>
        </p:grpSpPr>
        <p:sp>
          <p:nvSpPr>
            <p:cNvPr id="61954" name="Oval 514"/>
            <p:cNvSpPr>
              <a:spLocks noChangeAspect="1" noChangeArrowheads="1"/>
            </p:cNvSpPr>
            <p:nvPr/>
          </p:nvSpPr>
          <p:spPr bwMode="auto">
            <a:xfrm>
              <a:off x="2736" y="2491"/>
              <a:ext cx="2400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61955" name="Rectangle 515"/>
            <p:cNvSpPr>
              <a:spLocks noChangeAspect="1" noChangeArrowheads="1"/>
            </p:cNvSpPr>
            <p:nvPr/>
          </p:nvSpPr>
          <p:spPr bwMode="auto">
            <a:xfrm>
              <a:off x="2880" y="2875"/>
              <a:ext cx="2112" cy="14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33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61956" name="Rectangle 516"/>
            <p:cNvSpPr>
              <a:spLocks noChangeAspect="1" noChangeArrowheads="1"/>
            </p:cNvSpPr>
            <p:nvPr/>
          </p:nvSpPr>
          <p:spPr bwMode="auto">
            <a:xfrm>
              <a:off x="3024" y="3883"/>
              <a:ext cx="1872" cy="14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33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61957" name="Oval 517"/>
            <p:cNvSpPr>
              <a:spLocks noChangeAspect="1" noChangeArrowheads="1"/>
            </p:cNvSpPr>
            <p:nvPr/>
          </p:nvSpPr>
          <p:spPr bwMode="auto">
            <a:xfrm>
              <a:off x="3216" y="3259"/>
              <a:ext cx="432" cy="384"/>
            </a:xfrm>
            <a:prstGeom prst="ellipse">
              <a:avLst/>
            </a:prstGeom>
            <a:solidFill>
              <a:srgbClr val="3399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61958" name="Oval 518"/>
            <p:cNvSpPr>
              <a:spLocks noChangeAspect="1" noChangeArrowheads="1"/>
            </p:cNvSpPr>
            <p:nvPr/>
          </p:nvSpPr>
          <p:spPr bwMode="auto">
            <a:xfrm>
              <a:off x="4464" y="3259"/>
              <a:ext cx="240" cy="384"/>
            </a:xfrm>
            <a:prstGeom prst="ellipse">
              <a:avLst/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61959" name="Line 519"/>
            <p:cNvSpPr>
              <a:spLocks noChangeAspect="1" noChangeShapeType="1"/>
            </p:cNvSpPr>
            <p:nvPr/>
          </p:nvSpPr>
          <p:spPr bwMode="auto">
            <a:xfrm>
              <a:off x="3744" y="3355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1960" name="Line 520"/>
            <p:cNvSpPr>
              <a:spLocks noChangeAspect="1" noChangeShapeType="1"/>
            </p:cNvSpPr>
            <p:nvPr/>
          </p:nvSpPr>
          <p:spPr bwMode="auto">
            <a:xfrm flipV="1">
              <a:off x="4560" y="2971"/>
              <a:ext cx="0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1961" name="Line 521"/>
            <p:cNvSpPr>
              <a:spLocks noChangeAspect="1" noChangeShapeType="1"/>
            </p:cNvSpPr>
            <p:nvPr/>
          </p:nvSpPr>
          <p:spPr bwMode="auto">
            <a:xfrm flipH="1">
              <a:off x="3696" y="3547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1962" name="Line 522"/>
            <p:cNvSpPr>
              <a:spLocks noChangeAspect="1" noChangeShapeType="1"/>
            </p:cNvSpPr>
            <p:nvPr/>
          </p:nvSpPr>
          <p:spPr bwMode="auto">
            <a:xfrm flipV="1">
              <a:off x="3408" y="2971"/>
              <a:ext cx="0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ko-KR" altLang="en-US" dirty="0"/>
            </a:p>
          </p:txBody>
        </p:sp>
      </p:grpSp>
      <p:sp>
        <p:nvSpPr>
          <p:cNvPr id="61963" name="Text Box 523"/>
          <p:cNvSpPr txBox="1">
            <a:spLocks noChangeArrowheads="1"/>
          </p:cNvSpPr>
          <p:nvPr/>
        </p:nvSpPr>
        <p:spPr bwMode="auto">
          <a:xfrm>
            <a:off x="6705600" y="4678363"/>
            <a:ext cx="14771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   F:Co&amp;H</a:t>
            </a:r>
          </a:p>
        </p:txBody>
      </p:sp>
      <p:sp>
        <p:nvSpPr>
          <p:cNvPr id="61964" name="Text Box 524"/>
          <p:cNvSpPr txBox="1">
            <a:spLocks noChangeArrowheads="1"/>
          </p:cNvSpPr>
          <p:nvPr/>
        </p:nvSpPr>
        <p:spPr bwMode="auto">
          <a:xfrm>
            <a:off x="6881446" y="5313363"/>
            <a:ext cx="14771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B:Ex&amp;C</a:t>
            </a:r>
          </a:p>
        </p:txBody>
      </p:sp>
      <p:sp>
        <p:nvSpPr>
          <p:cNvPr id="61965" name="Line 525"/>
          <p:cNvSpPr>
            <a:spLocks noChangeShapeType="1"/>
          </p:cNvSpPr>
          <p:nvPr/>
        </p:nvSpPr>
        <p:spPr bwMode="auto">
          <a:xfrm>
            <a:off x="2883877" y="2532063"/>
            <a:ext cx="21101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61966" name="Text Box 526"/>
          <p:cNvSpPr txBox="1">
            <a:spLocks noChangeArrowheads="1"/>
          </p:cNvSpPr>
          <p:nvPr/>
        </p:nvSpPr>
        <p:spPr bwMode="auto">
          <a:xfrm>
            <a:off x="3716216" y="2151063"/>
            <a:ext cx="49236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61967" name="Text Box 527"/>
          <p:cNvSpPr txBox="1">
            <a:spLocks noChangeArrowheads="1"/>
          </p:cNvSpPr>
          <p:nvPr/>
        </p:nvSpPr>
        <p:spPr bwMode="auto">
          <a:xfrm>
            <a:off x="1828800" y="3802064"/>
            <a:ext cx="2391508" cy="376237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 dirty="0">
                <a:solidFill>
                  <a:schemeClr val="tx1"/>
                </a:solidFill>
                <a:latin typeface="Times New Roman" pitchFamily="18" charset="0"/>
              </a:rPr>
              <a:t>L = Wavelength / 4 </a:t>
            </a:r>
          </a:p>
        </p:txBody>
      </p:sp>
      <p:sp>
        <p:nvSpPr>
          <p:cNvPr id="50" name="제목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 acoustic </a:t>
            </a:r>
            <a:r>
              <a:rPr lang="en-US" altLang="ko-KR" dirty="0"/>
              <a:t>Refrigeration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751743" y="2308226"/>
            <a:ext cx="7385538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Gas is adiabatically compressed and translated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Gas heats up to a temperature greater than the local temperature of the stack.</a:t>
            </a:r>
            <a:endParaRPr lang="en-CA" altLang="ko-KR" dirty="0">
              <a:solidFill>
                <a:srgbClr val="333399"/>
              </a:solidFill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735623" y="1238251"/>
            <a:ext cx="2718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Thermo acoustic </a:t>
            </a:r>
            <a:r>
              <a:rPr lang="en-US" dirty="0"/>
              <a:t>Theory</a:t>
            </a:r>
            <a:endParaRPr lang="en-US" altLang="ko-KR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5108" y="1689100"/>
            <a:ext cx="7655169" cy="192088"/>
            <a:chOff x="144" y="1248"/>
            <a:chExt cx="4656" cy="201"/>
          </a:xfrm>
        </p:grpSpPr>
        <p:sp>
          <p:nvSpPr>
            <p:cNvPr id="62481" name="AutoShape 1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62482" name="AutoShape 1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62494" name="Rectangle 30"/>
          <p:cNvSpPr>
            <a:spLocks noChangeAspect="1" noChangeArrowheads="1"/>
          </p:cNvSpPr>
          <p:nvPr/>
        </p:nvSpPr>
        <p:spPr bwMode="auto">
          <a:xfrm>
            <a:off x="1538654" y="4537075"/>
            <a:ext cx="4951535" cy="84138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62495" name="Rectangle 31"/>
          <p:cNvSpPr>
            <a:spLocks noChangeAspect="1" noChangeArrowheads="1"/>
          </p:cNvSpPr>
          <p:nvPr/>
        </p:nvSpPr>
        <p:spPr bwMode="auto">
          <a:xfrm>
            <a:off x="5079023" y="5095876"/>
            <a:ext cx="929054" cy="1006475"/>
          </a:xfrm>
          <a:prstGeom prst="rect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/>
          <a:p>
            <a:pPr algn="ctr" latinLnBrk="0"/>
            <a:r>
              <a:rPr kumimoji="0"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0" lang="ko-KR" altLang="en-CA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96" name="Rectangle 32"/>
          <p:cNvSpPr>
            <a:spLocks noChangeAspect="1" noChangeArrowheads="1"/>
          </p:cNvSpPr>
          <p:nvPr/>
        </p:nvSpPr>
        <p:spPr bwMode="auto">
          <a:xfrm>
            <a:off x="3730869" y="5172075"/>
            <a:ext cx="773723" cy="8382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6715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62497" name="Rectangle 33"/>
          <p:cNvSpPr>
            <a:spLocks noChangeAspect="1" noChangeArrowheads="1"/>
          </p:cNvSpPr>
          <p:nvPr/>
        </p:nvSpPr>
        <p:spPr bwMode="auto">
          <a:xfrm>
            <a:off x="2675793" y="5248276"/>
            <a:ext cx="618392" cy="669925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5445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62498" name="Rectangle 34"/>
          <p:cNvSpPr>
            <a:spLocks noChangeAspect="1" noChangeArrowheads="1"/>
          </p:cNvSpPr>
          <p:nvPr/>
        </p:nvSpPr>
        <p:spPr bwMode="auto">
          <a:xfrm flipV="1">
            <a:off x="1765790" y="5345113"/>
            <a:ext cx="464526" cy="436562"/>
          </a:xfrm>
          <a:prstGeom prst="rect">
            <a:avLst/>
          </a:prstGeom>
          <a:solidFill>
            <a:srgbClr val="FF99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7177454" y="4230689"/>
            <a:ext cx="962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STACK</a:t>
            </a:r>
            <a:endParaRPr kumimoji="0" lang="en-CA" altLang="ko-K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6872654" y="5132389"/>
            <a:ext cx="11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   GAS </a:t>
            </a:r>
          </a:p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PARCEL</a:t>
            </a:r>
            <a:endParaRPr kumimoji="0" lang="en-CA" altLang="ko-K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 flipH="1">
            <a:off x="1647093" y="6381750"/>
            <a:ext cx="46525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 acoustic </a:t>
            </a:r>
            <a:r>
              <a:rPr lang="en-US" altLang="ko-KR" dirty="0"/>
              <a:t>Refrigeration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71" name="Rectangle 483"/>
          <p:cNvSpPr>
            <a:spLocks noChangeArrowheads="1"/>
          </p:cNvSpPr>
          <p:nvPr/>
        </p:nvSpPr>
        <p:spPr bwMode="auto">
          <a:xfrm>
            <a:off x="751743" y="2244725"/>
            <a:ext cx="738553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Gas transfers heat to the stack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Gas cools down and its volume slightly decreases</a:t>
            </a:r>
          </a:p>
        </p:txBody>
      </p:sp>
      <p:sp>
        <p:nvSpPr>
          <p:cNvPr id="63972" name="Text Box 484"/>
          <p:cNvSpPr txBox="1">
            <a:spLocks noChangeArrowheads="1"/>
          </p:cNvSpPr>
          <p:nvPr/>
        </p:nvSpPr>
        <p:spPr bwMode="auto">
          <a:xfrm>
            <a:off x="735623" y="1238251"/>
            <a:ext cx="2718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Thermo acoustic </a:t>
            </a:r>
            <a:r>
              <a:rPr lang="en-US" dirty="0">
                <a:solidFill>
                  <a:srgbClr val="000066"/>
                </a:solidFill>
              </a:rPr>
              <a:t>Theory</a:t>
            </a:r>
            <a:endParaRPr lang="en-US" altLang="ko-KR" dirty="0">
              <a:solidFill>
                <a:srgbClr val="000066"/>
              </a:solidFill>
            </a:endParaRPr>
          </a:p>
        </p:txBody>
      </p:sp>
      <p:grpSp>
        <p:nvGrpSpPr>
          <p:cNvPr id="2" name="Group 485"/>
          <p:cNvGrpSpPr>
            <a:grpSpLocks/>
          </p:cNvGrpSpPr>
          <p:nvPr/>
        </p:nvGrpSpPr>
        <p:grpSpPr bwMode="auto">
          <a:xfrm>
            <a:off x="715108" y="1689100"/>
            <a:ext cx="7655169" cy="192088"/>
            <a:chOff x="144" y="1248"/>
            <a:chExt cx="4656" cy="201"/>
          </a:xfrm>
        </p:grpSpPr>
        <p:sp>
          <p:nvSpPr>
            <p:cNvPr id="63974" name="AutoShape 486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63975" name="AutoShape 487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63976" name="Rectangle 488"/>
          <p:cNvSpPr>
            <a:spLocks noChangeAspect="1" noChangeArrowheads="1"/>
          </p:cNvSpPr>
          <p:nvPr/>
        </p:nvSpPr>
        <p:spPr bwMode="auto">
          <a:xfrm>
            <a:off x="1550377" y="4575175"/>
            <a:ext cx="4951535" cy="84138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63977" name="Rectangle 489"/>
          <p:cNvSpPr>
            <a:spLocks noChangeAspect="1" noChangeArrowheads="1"/>
          </p:cNvSpPr>
          <p:nvPr/>
        </p:nvSpPr>
        <p:spPr bwMode="auto">
          <a:xfrm>
            <a:off x="1972408" y="5387975"/>
            <a:ext cx="464527" cy="503238"/>
          </a:xfrm>
          <a:prstGeom prst="rect">
            <a:avLst/>
          </a:prstGeom>
          <a:solidFill>
            <a:srgbClr val="FF99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63978" name="Text Box 490"/>
          <p:cNvSpPr txBox="1">
            <a:spLocks noChangeArrowheads="1"/>
          </p:cNvSpPr>
          <p:nvPr/>
        </p:nvSpPr>
        <p:spPr bwMode="auto">
          <a:xfrm>
            <a:off x="7025054" y="4268789"/>
            <a:ext cx="962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STACK</a:t>
            </a:r>
            <a:endParaRPr kumimoji="0" lang="en-CA" altLang="ko-K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979" name="Rectangle 491"/>
          <p:cNvSpPr>
            <a:spLocks noChangeAspect="1" noChangeArrowheads="1"/>
          </p:cNvSpPr>
          <p:nvPr/>
        </p:nvSpPr>
        <p:spPr bwMode="auto">
          <a:xfrm>
            <a:off x="2042746" y="5464176"/>
            <a:ext cx="309197" cy="334963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63980" name="Text Box 492"/>
          <p:cNvSpPr txBox="1">
            <a:spLocks noChangeArrowheads="1"/>
          </p:cNvSpPr>
          <p:nvPr/>
        </p:nvSpPr>
        <p:spPr bwMode="auto">
          <a:xfrm>
            <a:off x="2875085" y="5132389"/>
            <a:ext cx="11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   GAS </a:t>
            </a:r>
          </a:p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PARCEL</a:t>
            </a:r>
            <a:endParaRPr kumimoji="0" lang="en-CA" altLang="ko-K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" name="Group 493"/>
          <p:cNvGrpSpPr>
            <a:grpSpLocks noChangeAspect="1"/>
          </p:cNvGrpSpPr>
          <p:nvPr/>
        </p:nvGrpSpPr>
        <p:grpSpPr bwMode="auto">
          <a:xfrm>
            <a:off x="1972408" y="5235576"/>
            <a:ext cx="618392" cy="669925"/>
            <a:chOff x="1872" y="3360"/>
            <a:chExt cx="384" cy="384"/>
          </a:xfrm>
        </p:grpSpPr>
        <p:grpSp>
          <p:nvGrpSpPr>
            <p:cNvPr id="4" name="Group 494"/>
            <p:cNvGrpSpPr>
              <a:grpSpLocks noChangeAspect="1"/>
            </p:cNvGrpSpPr>
            <p:nvPr/>
          </p:nvGrpSpPr>
          <p:grpSpPr bwMode="auto">
            <a:xfrm>
              <a:off x="1872" y="3360"/>
              <a:ext cx="384" cy="384"/>
              <a:chOff x="1872" y="3360"/>
              <a:chExt cx="384" cy="384"/>
            </a:xfrm>
          </p:grpSpPr>
          <p:sp>
            <p:nvSpPr>
              <p:cNvPr id="63983" name="Line 495"/>
              <p:cNvSpPr>
                <a:spLocks noChangeAspect="1" noChangeShapeType="1"/>
              </p:cNvSpPr>
              <p:nvPr/>
            </p:nvSpPr>
            <p:spPr bwMode="auto">
              <a:xfrm>
                <a:off x="1872" y="345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63984" name="Line 496"/>
              <p:cNvSpPr>
                <a:spLocks noChangeAspect="1" noChangeShapeType="1"/>
              </p:cNvSpPr>
              <p:nvPr/>
            </p:nvSpPr>
            <p:spPr bwMode="auto">
              <a:xfrm>
                <a:off x="2160" y="345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63985" name="Line 497"/>
              <p:cNvSpPr>
                <a:spLocks noChangeAspect="1" noChangeShapeType="1"/>
              </p:cNvSpPr>
              <p:nvPr/>
            </p:nvSpPr>
            <p:spPr bwMode="auto">
              <a:xfrm>
                <a:off x="1872" y="374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63986" name="Line 498"/>
              <p:cNvSpPr>
                <a:spLocks noChangeAspect="1" noChangeShapeType="1"/>
              </p:cNvSpPr>
              <p:nvPr/>
            </p:nvSpPr>
            <p:spPr bwMode="auto">
              <a:xfrm>
                <a:off x="1872" y="345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63987" name="Line 499"/>
              <p:cNvSpPr>
                <a:spLocks noChangeAspect="1" noChangeShapeType="1"/>
              </p:cNvSpPr>
              <p:nvPr/>
            </p:nvSpPr>
            <p:spPr bwMode="auto">
              <a:xfrm flipH="1">
                <a:off x="2160" y="3360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63988" name="Line 500"/>
              <p:cNvSpPr>
                <a:spLocks noChangeAspect="1" noChangeShapeType="1"/>
              </p:cNvSpPr>
              <p:nvPr/>
            </p:nvSpPr>
            <p:spPr bwMode="auto">
              <a:xfrm flipH="1">
                <a:off x="2160" y="3648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63989" name="Line 501"/>
              <p:cNvSpPr>
                <a:spLocks noChangeAspect="1" noChangeShapeType="1"/>
              </p:cNvSpPr>
              <p:nvPr/>
            </p:nvSpPr>
            <p:spPr bwMode="auto">
              <a:xfrm>
                <a:off x="2256" y="3360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63990" name="Line 502"/>
              <p:cNvSpPr>
                <a:spLocks noChangeAspect="1" noChangeShapeType="1"/>
              </p:cNvSpPr>
              <p:nvPr/>
            </p:nvSpPr>
            <p:spPr bwMode="auto">
              <a:xfrm flipH="1">
                <a:off x="1872" y="3360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</p:grpSp>
        <p:sp>
          <p:nvSpPr>
            <p:cNvPr id="63991" name="Line 503"/>
            <p:cNvSpPr>
              <a:spLocks noChangeAspect="1" noChangeShapeType="1"/>
            </p:cNvSpPr>
            <p:nvPr/>
          </p:nvSpPr>
          <p:spPr bwMode="auto">
            <a:xfrm flipH="1">
              <a:off x="1968" y="3360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/>
            </a:p>
          </p:txBody>
        </p:sp>
      </p:grpSp>
      <p:sp>
        <p:nvSpPr>
          <p:cNvPr id="63992" name="AutoShape 504"/>
          <p:cNvSpPr>
            <a:spLocks noChangeAspect="1" noChangeArrowheads="1"/>
          </p:cNvSpPr>
          <p:nvPr/>
        </p:nvSpPr>
        <p:spPr bwMode="auto">
          <a:xfrm>
            <a:off x="2042746" y="4778376"/>
            <a:ext cx="493835" cy="587375"/>
          </a:xfrm>
          <a:prstGeom prst="upArrow">
            <a:avLst>
              <a:gd name="adj1" fmla="val 49676"/>
              <a:gd name="adj2" fmla="val 497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5" name="Group 505"/>
          <p:cNvGrpSpPr>
            <a:grpSpLocks noChangeAspect="1"/>
          </p:cNvGrpSpPr>
          <p:nvPr/>
        </p:nvGrpSpPr>
        <p:grpSpPr bwMode="auto">
          <a:xfrm>
            <a:off x="1972408" y="5235576"/>
            <a:ext cx="618392" cy="669925"/>
            <a:chOff x="1152" y="3744"/>
            <a:chExt cx="384" cy="384"/>
          </a:xfrm>
        </p:grpSpPr>
        <p:sp>
          <p:nvSpPr>
            <p:cNvPr id="63994" name="Rectangle 506"/>
            <p:cNvSpPr>
              <a:spLocks noChangeAspect="1" noChangeArrowheads="1"/>
            </p:cNvSpPr>
            <p:nvPr/>
          </p:nvSpPr>
          <p:spPr bwMode="auto">
            <a:xfrm>
              <a:off x="1152" y="3840"/>
              <a:ext cx="288" cy="288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  <p:grpSp>
          <p:nvGrpSpPr>
            <p:cNvPr id="6" name="Group 507"/>
            <p:cNvGrpSpPr>
              <a:grpSpLocks noChangeAspect="1"/>
            </p:cNvGrpSpPr>
            <p:nvPr/>
          </p:nvGrpSpPr>
          <p:grpSpPr bwMode="auto">
            <a:xfrm>
              <a:off x="1152" y="3744"/>
              <a:ext cx="384" cy="384"/>
              <a:chOff x="1872" y="3360"/>
              <a:chExt cx="384" cy="384"/>
            </a:xfrm>
          </p:grpSpPr>
          <p:grpSp>
            <p:nvGrpSpPr>
              <p:cNvPr id="7" name="Group 508"/>
              <p:cNvGrpSpPr>
                <a:grpSpLocks noChangeAspect="1"/>
              </p:cNvGrpSpPr>
              <p:nvPr/>
            </p:nvGrpSpPr>
            <p:grpSpPr bwMode="auto">
              <a:xfrm>
                <a:off x="1872" y="3360"/>
                <a:ext cx="384" cy="384"/>
                <a:chOff x="1872" y="3360"/>
                <a:chExt cx="384" cy="384"/>
              </a:xfrm>
            </p:grpSpPr>
            <p:sp>
              <p:nvSpPr>
                <p:cNvPr id="63997" name="Line 509"/>
                <p:cNvSpPr>
                  <a:spLocks noChangeAspect="1" noChangeShapeType="1"/>
                </p:cNvSpPr>
                <p:nvPr/>
              </p:nvSpPr>
              <p:spPr bwMode="auto">
                <a:xfrm>
                  <a:off x="1872" y="345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63998" name="Line 510"/>
                <p:cNvSpPr>
                  <a:spLocks noChangeAspect="1" noChangeShapeType="1"/>
                </p:cNvSpPr>
                <p:nvPr/>
              </p:nvSpPr>
              <p:spPr bwMode="auto">
                <a:xfrm>
                  <a:off x="2160" y="345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63999" name="Line 511"/>
                <p:cNvSpPr>
                  <a:spLocks noChangeAspect="1" noChangeShapeType="1"/>
                </p:cNvSpPr>
                <p:nvPr/>
              </p:nvSpPr>
              <p:spPr bwMode="auto">
                <a:xfrm>
                  <a:off x="1872" y="3744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64000" name="Line 512"/>
                <p:cNvSpPr>
                  <a:spLocks noChangeAspect="1" noChangeShapeType="1"/>
                </p:cNvSpPr>
                <p:nvPr/>
              </p:nvSpPr>
              <p:spPr bwMode="auto">
                <a:xfrm>
                  <a:off x="1872" y="345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64001" name="Line 5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3360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64002" name="Line 5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3648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64003" name="Line 515"/>
                <p:cNvSpPr>
                  <a:spLocks noChangeAspect="1" noChangeShapeType="1"/>
                </p:cNvSpPr>
                <p:nvPr/>
              </p:nvSpPr>
              <p:spPr bwMode="auto">
                <a:xfrm>
                  <a:off x="2256" y="336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64004" name="Line 5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872" y="3360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</p:grpSp>
          <p:sp>
            <p:nvSpPr>
              <p:cNvPr id="64005" name="Line 517"/>
              <p:cNvSpPr>
                <a:spLocks noChangeAspect="1" noChangeShapeType="1"/>
              </p:cNvSpPr>
              <p:nvPr/>
            </p:nvSpPr>
            <p:spPr bwMode="auto">
              <a:xfrm flipH="1">
                <a:off x="1968" y="3360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</p:grpSp>
      </p:grpSp>
      <p:sp>
        <p:nvSpPr>
          <p:cNvPr id="37" name="제목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 acoustic </a:t>
            </a:r>
            <a:r>
              <a:rPr lang="en-US" altLang="ko-KR" dirty="0"/>
              <a:t>Refrigeration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751743" y="2244726"/>
            <a:ext cx="7502769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Gas moves back to original location returning energy.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Gas undergoes adiabatic expansion cooling down below local stack temp</a:t>
            </a:r>
            <a:r>
              <a:rPr lang="en-US" altLang="ko-KR" dirty="0">
                <a:solidFill>
                  <a:schemeClr val="tx1"/>
                </a:solidFill>
              </a:rPr>
              <a:t>erature.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735623" y="1238251"/>
            <a:ext cx="2718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Thermo acoustic </a:t>
            </a:r>
            <a:r>
              <a:rPr lang="en-US" dirty="0">
                <a:solidFill>
                  <a:srgbClr val="000066"/>
                </a:solidFill>
              </a:rPr>
              <a:t>Theory</a:t>
            </a:r>
            <a:endParaRPr lang="en-US" altLang="ko-KR" dirty="0">
              <a:solidFill>
                <a:srgbClr val="000066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5108" y="1689100"/>
            <a:ext cx="7655169" cy="192088"/>
            <a:chOff x="144" y="1248"/>
            <a:chExt cx="4656" cy="201"/>
          </a:xfrm>
        </p:grpSpPr>
        <p:sp>
          <p:nvSpPr>
            <p:cNvPr id="87052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87053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87054" name="Rectangle 14"/>
          <p:cNvSpPr>
            <a:spLocks noChangeAspect="1" noChangeArrowheads="1"/>
          </p:cNvSpPr>
          <p:nvPr/>
        </p:nvSpPr>
        <p:spPr bwMode="auto">
          <a:xfrm>
            <a:off x="5594839" y="4965701"/>
            <a:ext cx="696058" cy="754063"/>
          </a:xfrm>
          <a:prstGeom prst="rect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6715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87055" name="Rectangle 15"/>
          <p:cNvSpPr>
            <a:spLocks noChangeAspect="1" noChangeArrowheads="1"/>
          </p:cNvSpPr>
          <p:nvPr/>
        </p:nvSpPr>
        <p:spPr bwMode="auto">
          <a:xfrm>
            <a:off x="1866901" y="4432300"/>
            <a:ext cx="4951535" cy="84138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7071946" y="4176714"/>
            <a:ext cx="962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STACK</a:t>
            </a:r>
            <a:endParaRPr kumimoji="0" lang="en-CA" altLang="ko-K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912935" y="4870450"/>
            <a:ext cx="1137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sz="2400" b="1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GAS </a:t>
            </a:r>
          </a:p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PARCEL</a:t>
            </a:r>
            <a:endParaRPr kumimoji="0" lang="en-CA" altLang="ko-K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58" name="Rectangle 18"/>
          <p:cNvSpPr>
            <a:spLocks noChangeAspect="1" noChangeArrowheads="1"/>
          </p:cNvSpPr>
          <p:nvPr/>
        </p:nvSpPr>
        <p:spPr bwMode="auto">
          <a:xfrm>
            <a:off x="2148254" y="5194301"/>
            <a:ext cx="309197" cy="334963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87059" name="Rectangle 19"/>
          <p:cNvSpPr>
            <a:spLocks noChangeAspect="1" noChangeArrowheads="1"/>
          </p:cNvSpPr>
          <p:nvPr/>
        </p:nvSpPr>
        <p:spPr bwMode="auto">
          <a:xfrm>
            <a:off x="3086100" y="5118100"/>
            <a:ext cx="464527" cy="503238"/>
          </a:xfrm>
          <a:prstGeom prst="rect">
            <a:avLst/>
          </a:prstGeom>
          <a:solidFill>
            <a:srgbClr val="FF99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87060" name="Rectangle 20"/>
          <p:cNvSpPr>
            <a:spLocks noChangeAspect="1" noChangeArrowheads="1"/>
          </p:cNvSpPr>
          <p:nvPr/>
        </p:nvSpPr>
        <p:spPr bwMode="auto">
          <a:xfrm>
            <a:off x="4246685" y="5041901"/>
            <a:ext cx="618392" cy="669925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5445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1981200" y="6237288"/>
            <a:ext cx="46511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 acoustic </a:t>
            </a:r>
            <a:r>
              <a:rPr lang="en-US" altLang="ko-KR" dirty="0"/>
              <a:t>Refrigeration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751743" y="2244725"/>
            <a:ext cx="7502769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Heat is transferred from the stack to the gas.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Gas heats up and its volume increases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735623" y="1238251"/>
            <a:ext cx="2718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Thermo acoustic </a:t>
            </a:r>
            <a:r>
              <a:rPr lang="en-US" dirty="0">
                <a:solidFill>
                  <a:srgbClr val="000066"/>
                </a:solidFill>
              </a:rPr>
              <a:t>Theory</a:t>
            </a:r>
            <a:endParaRPr lang="en-US" altLang="ko-KR" dirty="0">
              <a:solidFill>
                <a:srgbClr val="000066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5108" y="1689100"/>
            <a:ext cx="7655169" cy="192088"/>
            <a:chOff x="144" y="1248"/>
            <a:chExt cx="4656" cy="201"/>
          </a:xfrm>
        </p:grpSpPr>
        <p:sp>
          <p:nvSpPr>
            <p:cNvPr id="8807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88078" name="Rectangle 14"/>
          <p:cNvSpPr>
            <a:spLocks noChangeAspect="1" noChangeArrowheads="1"/>
          </p:cNvSpPr>
          <p:nvPr/>
        </p:nvSpPr>
        <p:spPr bwMode="auto">
          <a:xfrm>
            <a:off x="5442439" y="4978401"/>
            <a:ext cx="696058" cy="754063"/>
          </a:xfrm>
          <a:prstGeom prst="rect">
            <a:avLst/>
          </a:prstGeom>
          <a:solidFill>
            <a:srgbClr val="00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6715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372100" y="4749801"/>
            <a:ext cx="1005254" cy="1173163"/>
            <a:chOff x="4608" y="3408"/>
            <a:chExt cx="624" cy="672"/>
          </a:xfrm>
        </p:grpSpPr>
        <p:sp>
          <p:nvSpPr>
            <p:cNvPr id="88080" name="Rectangle 16"/>
            <p:cNvSpPr>
              <a:spLocks noChangeAspect="1" noChangeArrowheads="1"/>
            </p:cNvSpPr>
            <p:nvPr/>
          </p:nvSpPr>
          <p:spPr bwMode="auto">
            <a:xfrm>
              <a:off x="4608" y="3504"/>
              <a:ext cx="576" cy="576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  <p:grpSp>
          <p:nvGrpSpPr>
            <p:cNvPr id="4" name="Group 17"/>
            <p:cNvGrpSpPr>
              <a:grpSpLocks noChangeAspect="1"/>
            </p:cNvGrpSpPr>
            <p:nvPr/>
          </p:nvGrpSpPr>
          <p:grpSpPr bwMode="auto">
            <a:xfrm>
              <a:off x="4656" y="3408"/>
              <a:ext cx="576" cy="576"/>
              <a:chOff x="4512" y="3600"/>
              <a:chExt cx="576" cy="576"/>
            </a:xfrm>
          </p:grpSpPr>
          <p:sp>
            <p:nvSpPr>
              <p:cNvPr id="88082" name="Line 18"/>
              <p:cNvSpPr>
                <a:spLocks noChangeAspect="1" noChangeShapeType="1"/>
              </p:cNvSpPr>
              <p:nvPr/>
            </p:nvSpPr>
            <p:spPr bwMode="auto">
              <a:xfrm>
                <a:off x="4512" y="3744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>
                <a:off x="4512" y="3600"/>
                <a:ext cx="576" cy="576"/>
                <a:chOff x="3792" y="3216"/>
                <a:chExt cx="576" cy="576"/>
              </a:xfrm>
            </p:grpSpPr>
            <p:sp>
              <p:nvSpPr>
                <p:cNvPr id="88084" name="Line 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92" y="3792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085" name="Line 2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92" y="3360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086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4224" y="3360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087" name="Line 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24" y="3216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088" name="Line 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24" y="364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089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4368" y="3216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090" name="Line 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92" y="3216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091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36" y="3216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</p:grpSp>
        </p:grpSp>
      </p:grpSp>
      <p:grpSp>
        <p:nvGrpSpPr>
          <p:cNvPr id="6" name="Group 28"/>
          <p:cNvGrpSpPr>
            <a:grpSpLocks noChangeAspect="1"/>
          </p:cNvGrpSpPr>
          <p:nvPr/>
        </p:nvGrpSpPr>
        <p:grpSpPr bwMode="auto">
          <a:xfrm>
            <a:off x="5442439" y="4749801"/>
            <a:ext cx="929054" cy="1006475"/>
            <a:chOff x="3792" y="3216"/>
            <a:chExt cx="576" cy="576"/>
          </a:xfrm>
        </p:grpSpPr>
        <p:sp>
          <p:nvSpPr>
            <p:cNvPr id="88093" name="Line 29"/>
            <p:cNvSpPr>
              <a:spLocks noChangeAspect="1" noChangeShapeType="1"/>
            </p:cNvSpPr>
            <p:nvPr/>
          </p:nvSpPr>
          <p:spPr bwMode="auto">
            <a:xfrm>
              <a:off x="3792" y="3360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/>
            </a:p>
          </p:txBody>
        </p:sp>
        <p:grpSp>
          <p:nvGrpSpPr>
            <p:cNvPr id="7" name="Group 30"/>
            <p:cNvGrpSpPr>
              <a:grpSpLocks noChangeAspect="1"/>
            </p:cNvGrpSpPr>
            <p:nvPr/>
          </p:nvGrpSpPr>
          <p:grpSpPr bwMode="auto">
            <a:xfrm>
              <a:off x="3792" y="3216"/>
              <a:ext cx="576" cy="576"/>
              <a:chOff x="3792" y="3216"/>
              <a:chExt cx="576" cy="576"/>
            </a:xfrm>
          </p:grpSpPr>
          <p:sp>
            <p:nvSpPr>
              <p:cNvPr id="88095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3792" y="3792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88096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3792" y="3360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88097" name="Line 33"/>
              <p:cNvSpPr>
                <a:spLocks noChangeAspect="1" noChangeShapeType="1"/>
              </p:cNvSpPr>
              <p:nvPr/>
            </p:nvSpPr>
            <p:spPr bwMode="auto">
              <a:xfrm>
                <a:off x="4224" y="3360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88098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4224" y="3216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88099" name="Line 35"/>
              <p:cNvSpPr>
                <a:spLocks noChangeAspect="1" noChangeShapeType="1"/>
              </p:cNvSpPr>
              <p:nvPr/>
            </p:nvSpPr>
            <p:spPr bwMode="auto">
              <a:xfrm flipH="1">
                <a:off x="4224" y="3648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88100" name="Line 36"/>
              <p:cNvSpPr>
                <a:spLocks noChangeAspect="1" noChangeShapeType="1"/>
              </p:cNvSpPr>
              <p:nvPr/>
            </p:nvSpPr>
            <p:spPr bwMode="auto">
              <a:xfrm>
                <a:off x="4368" y="321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88101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3792" y="3216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88102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3936" y="3216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8" name="Group 39"/>
          <p:cNvGrpSpPr>
            <a:grpSpLocks noChangeAspect="1"/>
          </p:cNvGrpSpPr>
          <p:nvPr/>
        </p:nvGrpSpPr>
        <p:grpSpPr bwMode="auto">
          <a:xfrm>
            <a:off x="5442439" y="4749801"/>
            <a:ext cx="929054" cy="1006475"/>
            <a:chOff x="4848" y="3360"/>
            <a:chExt cx="576" cy="576"/>
          </a:xfrm>
        </p:grpSpPr>
        <p:sp>
          <p:nvSpPr>
            <p:cNvPr id="88104" name="Rectangle 40"/>
            <p:cNvSpPr>
              <a:spLocks noChangeAspect="1" noChangeArrowheads="1"/>
            </p:cNvSpPr>
            <p:nvPr/>
          </p:nvSpPr>
          <p:spPr bwMode="auto">
            <a:xfrm>
              <a:off x="4848" y="3504"/>
              <a:ext cx="432" cy="432"/>
            </a:xfrm>
            <a:prstGeom prst="rect">
              <a:avLst/>
            </a:prstGeom>
            <a:solidFill>
              <a:srgbClr val="00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6715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  <p:grpSp>
          <p:nvGrpSpPr>
            <p:cNvPr id="9" name="Group 41"/>
            <p:cNvGrpSpPr>
              <a:grpSpLocks noChangeAspect="1"/>
            </p:cNvGrpSpPr>
            <p:nvPr/>
          </p:nvGrpSpPr>
          <p:grpSpPr bwMode="auto">
            <a:xfrm>
              <a:off x="4848" y="3360"/>
              <a:ext cx="576" cy="576"/>
              <a:chOff x="3792" y="3216"/>
              <a:chExt cx="576" cy="576"/>
            </a:xfrm>
          </p:grpSpPr>
          <p:sp>
            <p:nvSpPr>
              <p:cNvPr id="88106" name="Line 42"/>
              <p:cNvSpPr>
                <a:spLocks noChangeAspect="1" noChangeShapeType="1"/>
              </p:cNvSpPr>
              <p:nvPr/>
            </p:nvSpPr>
            <p:spPr bwMode="auto">
              <a:xfrm>
                <a:off x="3792" y="3360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 dirty="0"/>
              </a:p>
            </p:txBody>
          </p:sp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792" y="3216"/>
                <a:ext cx="576" cy="576"/>
                <a:chOff x="3792" y="3216"/>
                <a:chExt cx="576" cy="576"/>
              </a:xfrm>
            </p:grpSpPr>
            <p:sp>
              <p:nvSpPr>
                <p:cNvPr id="88108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92" y="3792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109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92" y="3360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110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4224" y="3360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111" name="Line 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24" y="3216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112" name="Line 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24" y="364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113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4368" y="3216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114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92" y="3216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88115" name="Line 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36" y="3216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</p:grpSp>
        </p:grpSp>
      </p:grpSp>
      <p:sp>
        <p:nvSpPr>
          <p:cNvPr id="88116" name="Rectangle 52"/>
          <p:cNvSpPr>
            <a:spLocks noChangeAspect="1" noChangeArrowheads="1"/>
          </p:cNvSpPr>
          <p:nvPr/>
        </p:nvSpPr>
        <p:spPr bwMode="auto">
          <a:xfrm>
            <a:off x="1843454" y="4330700"/>
            <a:ext cx="4951535" cy="84138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88117" name="Text Box 53"/>
          <p:cNvSpPr txBox="1">
            <a:spLocks noChangeArrowheads="1"/>
          </p:cNvSpPr>
          <p:nvPr/>
        </p:nvSpPr>
        <p:spPr bwMode="auto">
          <a:xfrm>
            <a:off x="7165731" y="4075114"/>
            <a:ext cx="962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STACK</a:t>
            </a:r>
            <a:endParaRPr kumimoji="0" lang="en-CA" altLang="ko-K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118" name="Text Box 54"/>
          <p:cNvSpPr txBox="1">
            <a:spLocks noChangeArrowheads="1"/>
          </p:cNvSpPr>
          <p:nvPr/>
        </p:nvSpPr>
        <p:spPr bwMode="auto">
          <a:xfrm>
            <a:off x="901212" y="4679951"/>
            <a:ext cx="11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   GAS </a:t>
            </a:r>
          </a:p>
          <a:p>
            <a:pPr latinLnBrk="0"/>
            <a:r>
              <a:rPr kumimoji="0" lang="en-US" b="1" dirty="0">
                <a:solidFill>
                  <a:schemeClr val="tx1"/>
                </a:solidFill>
                <a:latin typeface="Times New Roman" pitchFamily="18" charset="0"/>
              </a:rPr>
              <a:t>PARCEL</a:t>
            </a:r>
            <a:endParaRPr kumimoji="0" lang="en-CA" altLang="ko-K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119" name="Rectangle 55"/>
          <p:cNvSpPr>
            <a:spLocks noChangeAspect="1" noChangeArrowheads="1"/>
          </p:cNvSpPr>
          <p:nvPr/>
        </p:nvSpPr>
        <p:spPr bwMode="auto">
          <a:xfrm>
            <a:off x="5372100" y="4902201"/>
            <a:ext cx="929054" cy="1006475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ko-KR" altLang="en-US" dirty="0"/>
          </a:p>
        </p:txBody>
      </p:sp>
      <p:sp>
        <p:nvSpPr>
          <p:cNvPr id="88120" name="AutoShape 56"/>
          <p:cNvSpPr>
            <a:spLocks noChangeAspect="1" noChangeArrowheads="1"/>
          </p:cNvSpPr>
          <p:nvPr/>
        </p:nvSpPr>
        <p:spPr bwMode="auto">
          <a:xfrm flipV="1">
            <a:off x="5653454" y="4368801"/>
            <a:ext cx="493835" cy="587375"/>
          </a:xfrm>
          <a:prstGeom prst="upArrow">
            <a:avLst>
              <a:gd name="adj1" fmla="val 49676"/>
              <a:gd name="adj2" fmla="val 4975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0" name="제목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 acoustic </a:t>
            </a:r>
            <a:r>
              <a:rPr lang="en-US" altLang="ko-KR" dirty="0"/>
              <a:t>Refrigeration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735623" y="1238251"/>
            <a:ext cx="2718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Thermo acoustic </a:t>
            </a:r>
            <a:r>
              <a:rPr lang="en-US" dirty="0">
                <a:solidFill>
                  <a:srgbClr val="000066"/>
                </a:solidFill>
              </a:rPr>
              <a:t>Theory</a:t>
            </a:r>
            <a:endParaRPr lang="en-US" altLang="ko-KR" dirty="0">
              <a:solidFill>
                <a:srgbClr val="000066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15108" y="1689100"/>
            <a:ext cx="7655169" cy="192088"/>
            <a:chOff x="144" y="1248"/>
            <a:chExt cx="4656" cy="201"/>
          </a:xfrm>
        </p:grpSpPr>
        <p:sp>
          <p:nvSpPr>
            <p:cNvPr id="89099" name="AutoShape 11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89100" name="AutoShape 12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7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8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9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0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1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2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3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4" name="Picture 2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5" name="Picture 2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6" name="Picture 2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7" name="Picture 2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8" name="Picture 3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19" name="Picture 3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20" name="Picture 3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88123" y="2476500"/>
            <a:ext cx="562707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 acoustic </a:t>
            </a:r>
            <a:r>
              <a:rPr lang="en-US" altLang="ko-KR" dirty="0"/>
              <a:t>Refrigeration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009292" y="2339975"/>
            <a:ext cx="417488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Due to technical immaturity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chemeClr val="tx1"/>
                </a:solidFill>
              </a:rPr>
              <a:t>Heat exchangers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chemeClr val="tx1"/>
                </a:solidFill>
              </a:rPr>
              <a:t>Sub-systems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Thermo acoustic </a:t>
            </a:r>
            <a:r>
              <a:rPr lang="en-US" dirty="0">
                <a:solidFill>
                  <a:schemeClr val="tx1"/>
                </a:solidFill>
              </a:rPr>
              <a:t>refrigerators are well suited to proportional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207977" y="4289425"/>
            <a:ext cx="1940169" cy="150810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/>
            <a:r>
              <a:rPr kumimoji="0" lang="en-US" sz="2400" b="1" dirty="0">
                <a:solidFill>
                  <a:schemeClr val="tx1"/>
                </a:solidFill>
                <a:latin typeface="Times New Roman" pitchFamily="18" charset="0"/>
              </a:rPr>
              <a:t>Currently</a:t>
            </a:r>
            <a:endParaRPr kumimoji="0" lang="en-US" sz="4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latinLnBrk="0"/>
            <a:r>
              <a:rPr kumimoji="0" lang="en-US" sz="3600" b="1" dirty="0">
                <a:solidFill>
                  <a:schemeClr val="tx1"/>
                </a:solidFill>
                <a:latin typeface="Times New Roman" pitchFamily="18" charset="0"/>
              </a:rPr>
              <a:t>20-30%</a:t>
            </a:r>
            <a:r>
              <a:rPr kumimoji="0"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0" lang="en-US" sz="2800" b="1" dirty="0">
                <a:solidFill>
                  <a:schemeClr val="tx1"/>
                </a:solidFill>
                <a:latin typeface="Times New Roman" pitchFamily="18" charset="0"/>
              </a:rPr>
              <a:t>Less</a:t>
            </a:r>
            <a:endParaRPr kumimoji="0"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2038351" y="3060700"/>
            <a:ext cx="641838" cy="15875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 rot="-5388524">
            <a:off x="1662663" y="3381008"/>
            <a:ext cx="1366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/>
            <a:r>
              <a:rPr kumimoji="0" lang="en-US" sz="2400" b="1" dirty="0">
                <a:solidFill>
                  <a:srgbClr val="000099"/>
                </a:solidFill>
                <a:latin typeface="Times New Roman" pitchFamily="18" charset="0"/>
              </a:rPr>
              <a:t>Thermo</a:t>
            </a:r>
            <a:r>
              <a:rPr kumimoji="0" lang="en-US" altLang="ko-KR" sz="2400" b="1" dirty="0">
                <a:solidFill>
                  <a:srgbClr val="000099"/>
                </a:solidFill>
                <a:latin typeface="Times New Roman" pitchFamily="18" charset="0"/>
              </a:rPr>
              <a:t>-</a:t>
            </a:r>
          </a:p>
          <a:p>
            <a:pPr latinLnBrk="0"/>
            <a:r>
              <a:rPr kumimoji="0" lang="en-US" altLang="ko-KR" sz="2400" b="1" dirty="0">
                <a:solidFill>
                  <a:srgbClr val="000099"/>
                </a:solidFill>
                <a:latin typeface="Times New Roman" pitchFamily="18" charset="0"/>
              </a:rPr>
              <a:t>acoustic</a:t>
            </a:r>
            <a:endParaRPr kumimoji="0" lang="en-US" altLang="ko-KR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83678" y="2589214"/>
            <a:ext cx="630115" cy="2027237"/>
            <a:chOff x="1008" y="2330"/>
            <a:chExt cx="430" cy="1277"/>
          </a:xfrm>
        </p:grpSpPr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1008" y="2330"/>
              <a:ext cx="430" cy="1277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auto">
            <a:xfrm rot="16200000">
              <a:off x="879" y="2911"/>
              <a:ext cx="62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b="1" dirty="0">
                  <a:solidFill>
                    <a:srgbClr val="000099"/>
                  </a:solidFill>
                  <a:latin typeface="Times New Roman" pitchFamily="18" charset="0"/>
                </a:rPr>
                <a:t>Vapor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24607" y="2346325"/>
            <a:ext cx="2448658" cy="2306638"/>
            <a:chOff x="490" y="2177"/>
            <a:chExt cx="1671" cy="1453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22" y="2177"/>
              <a:ext cx="1339" cy="1453"/>
              <a:chOff x="822" y="2177"/>
              <a:chExt cx="1339" cy="1453"/>
            </a:xfrm>
          </p:grpSpPr>
          <p:sp>
            <p:nvSpPr>
              <p:cNvPr id="90132" name="Line 20"/>
              <p:cNvSpPr>
                <a:spLocks noChangeShapeType="1"/>
              </p:cNvSpPr>
              <p:nvPr/>
            </p:nvSpPr>
            <p:spPr bwMode="auto">
              <a:xfrm>
                <a:off x="846" y="2177"/>
                <a:ext cx="0" cy="144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auto">
              <a:xfrm>
                <a:off x="822" y="3630"/>
                <a:ext cx="133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90134" name="Text Box 22"/>
            <p:cNvSpPr txBox="1">
              <a:spLocks noChangeArrowheads="1"/>
            </p:cNvSpPr>
            <p:nvPr/>
          </p:nvSpPr>
          <p:spPr bwMode="auto">
            <a:xfrm rot="16200000">
              <a:off x="29" y="2718"/>
              <a:ext cx="123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kumimoji="0" lang="en-US" sz="2400" dirty="0">
                  <a:solidFill>
                    <a:schemeClr val="tx1"/>
                  </a:solidFill>
                  <a:latin typeface="Times New Roman" pitchFamily="18" charset="0"/>
                </a:rPr>
                <a:t>EFFICIENCY</a:t>
              </a:r>
            </a:p>
          </p:txBody>
        </p:sp>
      </p:grp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805962" y="1174751"/>
            <a:ext cx="2962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Thermo acoustic </a:t>
            </a:r>
            <a:r>
              <a:rPr lang="en-US" dirty="0">
                <a:solidFill>
                  <a:srgbClr val="000066"/>
                </a:solidFill>
              </a:rPr>
              <a:t>Efficiency</a:t>
            </a:r>
            <a:endParaRPr lang="en-US" altLang="ko-KR" dirty="0">
              <a:solidFill>
                <a:srgbClr val="000066"/>
              </a:solidFill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15108" y="1689100"/>
            <a:ext cx="7655169" cy="192088"/>
            <a:chOff x="144" y="1248"/>
            <a:chExt cx="4656" cy="201"/>
          </a:xfrm>
        </p:grpSpPr>
        <p:sp>
          <p:nvSpPr>
            <p:cNvPr id="90137" name="AutoShape 25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0138" name="AutoShape 26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Thermo acoustic </a:t>
            </a:r>
            <a:r>
              <a:rPr lang="en-US" altLang="ko-KR" dirty="0"/>
              <a:t>Refrigeration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20" descr="C:\Documents and Settings\Administrator\My Documents\My Pictures\heatpipe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72912"/>
            <a:ext cx="3009900" cy="2736850"/>
          </a:xfrm>
          <a:prstGeom prst="rect">
            <a:avLst/>
          </a:prstGeom>
          <a:noFill/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50169" y="5147900"/>
            <a:ext cx="2416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Fig. Heat Pipe Structure</a:t>
            </a:r>
            <a:endParaRPr lang="en-US" altLang="ko-KR" sz="1800" dirty="0"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84689" y="1920512"/>
            <a:ext cx="4128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8925" indent="-288925" defTabSz="333375">
              <a:tabLst>
                <a:tab pos="298450" algn="l"/>
              </a:tabLst>
            </a:pPr>
            <a:r>
              <a:rPr lang="en-US" altLang="ko-KR" sz="1800" dirty="0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A traditional heat pipe is a hollow cylinder</a:t>
            </a:r>
          </a:p>
          <a:p>
            <a:pPr marL="288925" indent="-288925" defTabSz="333375">
              <a:tabLst>
                <a:tab pos="298450" algn="l"/>
              </a:tabLst>
            </a:pPr>
            <a:r>
              <a:rPr lang="en-US" altLang="ko-KR" sz="1800" dirty="0">
                <a:solidFill>
                  <a:srgbClr val="A50021"/>
                </a:solidFill>
                <a:latin typeface="Times New Roman" pitchFamily="18" charset="0"/>
              </a:rPr>
              <a:t>f</a:t>
            </a:r>
            <a:r>
              <a:rPr lang="en-US" altLang="ko-KR" sz="1800" dirty="0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illed with a vaporizable liquid. 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29277" y="1052736"/>
            <a:ext cx="8807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Airtight container(evaporator, adiabatic &amp; condenser section) + Operating fluid + Wick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88731" y="2674576"/>
            <a:ext cx="4750018" cy="2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92100" indent="-292100"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A</a:t>
            </a: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.  Heat is absorbed in the evaporating section.</a:t>
            </a:r>
          </a:p>
          <a:p>
            <a:pPr marL="292100" indent="-292100"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</a:t>
            </a: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.  Fluid boils to vapor phase.</a:t>
            </a:r>
          </a:p>
          <a:p>
            <a:pPr marL="292100" indent="-292100"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</a:t>
            </a: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.  Heat is released from the upper part of </a:t>
            </a:r>
          </a:p>
          <a:p>
            <a:pPr marL="292100" indent="-292100">
              <a:lnSpc>
                <a:spcPct val="13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	cylinder to the environment; vapor condenses </a:t>
            </a:r>
          </a:p>
          <a:p>
            <a:pPr marL="292100" indent="-292100">
              <a:lnSpc>
                <a:spcPct val="13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	to liquid phase.</a:t>
            </a:r>
          </a:p>
          <a:p>
            <a:pPr marL="292100" indent="-292100"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D</a:t>
            </a: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.  Liquid returns by gravity to the lower part </a:t>
            </a:r>
          </a:p>
          <a:p>
            <a:pPr marL="292100" indent="-292100">
              <a:lnSpc>
                <a:spcPct val="130000"/>
              </a:lnSpc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	of cylinder (evaporating section).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Structure of 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1033" descr="C:\Documents and Settings\Administrator\My Documents\My Pictures\hpthe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277" y="1932443"/>
            <a:ext cx="4425462" cy="3540125"/>
          </a:xfrm>
          <a:prstGeom prst="rect">
            <a:avLst/>
          </a:prstGeom>
          <a:noFill/>
        </p:spPr>
      </p:pic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5030666" y="5651956"/>
            <a:ext cx="4104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Fig. </a:t>
            </a:r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</a:rPr>
              <a:t>The Operating Principle of </a:t>
            </a:r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Heat Pipe </a:t>
            </a:r>
            <a:endParaRPr lang="en-US" altLang="ko-KR" sz="1800" dirty="0">
              <a:solidFill>
                <a:schemeClr val="tx1"/>
              </a:solidFill>
              <a:latin typeface="Times New Roman" pitchFamily="18" charset="0"/>
              <a:ea typeface="돋움" pitchFamily="50" charset="-127"/>
            </a:endParaRPr>
          </a:p>
        </p:txBody>
      </p:sp>
      <p:sp>
        <p:nvSpPr>
          <p:cNvPr id="43019" name="Text Box 1035"/>
          <p:cNvSpPr txBox="1">
            <a:spLocks noChangeArrowheads="1"/>
          </p:cNvSpPr>
          <p:nvPr/>
        </p:nvSpPr>
        <p:spPr bwMode="auto">
          <a:xfrm>
            <a:off x="351692" y="2548393"/>
            <a:ext cx="4356705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33375">
              <a:lnSpc>
                <a:spcPct val="140000"/>
              </a:lnSpc>
              <a:tabLst>
                <a:tab pos="298450" algn="l"/>
              </a:tabLst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① The fluid vaporized at the evaporator</a:t>
            </a:r>
          </a:p>
          <a:p>
            <a:pPr defTabSz="333375">
              <a:lnSpc>
                <a:spcPct val="140000"/>
              </a:lnSpc>
              <a:tabLst>
                <a:tab pos="298450" algn="l"/>
              </a:tabLst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	creates a pressure gradient in the pipe.</a:t>
            </a:r>
          </a:p>
          <a:p>
            <a:pPr defTabSz="333375">
              <a:lnSpc>
                <a:spcPct val="140000"/>
              </a:lnSpc>
              <a:tabLst>
                <a:tab pos="298450" algn="l"/>
              </a:tabLst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② This pressure gradient forces the vapor</a:t>
            </a:r>
          </a:p>
          <a:p>
            <a:pPr defTabSz="333375">
              <a:lnSpc>
                <a:spcPct val="140000"/>
              </a:lnSpc>
              <a:tabLst>
                <a:tab pos="298450" algn="l"/>
              </a:tabLst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	to the cooler section where it condenses.</a:t>
            </a:r>
          </a:p>
          <a:p>
            <a:pPr defTabSz="333375">
              <a:lnSpc>
                <a:spcPct val="140000"/>
              </a:lnSpc>
              <a:tabLst>
                <a:tab pos="298450" algn="l"/>
              </a:tabLst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③ The working fluid is returned to the </a:t>
            </a:r>
          </a:p>
          <a:p>
            <a:pPr defTabSz="333375">
              <a:lnSpc>
                <a:spcPct val="140000"/>
              </a:lnSpc>
              <a:tabLst>
                <a:tab pos="298450" algn="l"/>
              </a:tabLst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	evaporator by capillary forces developed </a:t>
            </a:r>
          </a:p>
          <a:p>
            <a:pPr defTabSz="333375">
              <a:lnSpc>
                <a:spcPct val="140000"/>
              </a:lnSpc>
              <a:tabLst>
                <a:tab pos="298450" algn="l"/>
              </a:tabLst>
            </a:pPr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	in the porous wick structure or by gravity.</a:t>
            </a:r>
          </a:p>
        </p:txBody>
      </p:sp>
      <p:sp>
        <p:nvSpPr>
          <p:cNvPr id="43020" name="Text Box 1036"/>
          <p:cNvSpPr txBox="1">
            <a:spLocks noChangeArrowheads="1"/>
          </p:cNvSpPr>
          <p:nvPr/>
        </p:nvSpPr>
        <p:spPr bwMode="auto">
          <a:xfrm>
            <a:off x="422030" y="1196752"/>
            <a:ext cx="7750369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Heat transfer by </a:t>
            </a:r>
            <a:r>
              <a:rPr lang="en-US" altLang="ko-KR" sz="1800" b="1" dirty="0">
                <a:solidFill>
                  <a:schemeClr val="tx1"/>
                </a:solidFill>
                <a:latin typeface="½Å¸íÁ¶" charset="0"/>
                <a:ea typeface="돋움" pitchFamily="50" charset="-127"/>
              </a:rPr>
              <a:t>the evaporation and condensation of a working fluid.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Principle of 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9" name="Text Box 1061"/>
          <p:cNvSpPr txBox="1">
            <a:spLocks noChangeArrowheads="1"/>
          </p:cNvSpPr>
          <p:nvPr/>
        </p:nvSpPr>
        <p:spPr bwMode="auto">
          <a:xfrm>
            <a:off x="755576" y="1628800"/>
            <a:ext cx="7639271" cy="29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61938" indent="-261938">
              <a:lnSpc>
                <a:spcPct val="170000"/>
              </a:lnSpc>
            </a:pP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(</a:t>
            </a:r>
            <a:r>
              <a:rPr lang="en-US" altLang="ko-KR" sz="1800" b="1" dirty="0">
                <a:solidFill>
                  <a:schemeClr val="tx1"/>
                </a:solidFill>
                <a:ea typeface="돋움" pitchFamily="50" charset="-127"/>
              </a:rPr>
              <a:t>ⅰ</a:t>
            </a: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) Very high effective thermal conductance (Using the latent heat)</a:t>
            </a:r>
          </a:p>
          <a:p>
            <a:pPr marL="261938" indent="-261938">
              <a:lnSpc>
                <a:spcPct val="170000"/>
              </a:lnSpc>
            </a:pP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(</a:t>
            </a:r>
            <a:r>
              <a:rPr lang="en-US" altLang="ko-KR" sz="1800" b="1" dirty="0">
                <a:solidFill>
                  <a:schemeClr val="tx1"/>
                </a:solidFill>
                <a:ea typeface="돋움" pitchFamily="50" charset="-127"/>
              </a:rPr>
              <a:t>ⅱ</a:t>
            </a: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) An isothermal surface of low thermal impedance (Saturation state)</a:t>
            </a:r>
          </a:p>
          <a:p>
            <a:pPr marL="261938" indent="-261938">
              <a:lnSpc>
                <a:spcPct val="170000"/>
              </a:lnSpc>
            </a:pP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(</a:t>
            </a:r>
            <a:r>
              <a:rPr lang="en-US" altLang="ko-KR" sz="1800" b="1" dirty="0">
                <a:solidFill>
                  <a:schemeClr val="tx1"/>
                </a:solidFill>
                <a:ea typeface="돋움" pitchFamily="50" charset="-127"/>
              </a:rPr>
              <a:t>ⅲ</a:t>
            </a: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) Simple structure &amp; light weight</a:t>
            </a:r>
          </a:p>
          <a:p>
            <a:pPr marL="261938" indent="-261938">
              <a:lnSpc>
                <a:spcPct val="170000"/>
              </a:lnSpc>
            </a:pP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(</a:t>
            </a:r>
            <a:r>
              <a:rPr lang="en-US" altLang="ko-KR" sz="1800" b="1" dirty="0">
                <a:solidFill>
                  <a:schemeClr val="tx1"/>
                </a:solidFill>
                <a:ea typeface="돋움" pitchFamily="50" charset="-127"/>
              </a:rPr>
              <a:t>ⅳ</a:t>
            </a: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) Little expense for maintenance and repairing (No driving part) </a:t>
            </a:r>
          </a:p>
          <a:p>
            <a:pPr marL="261938" indent="-261938">
              <a:lnSpc>
                <a:spcPct val="170000"/>
              </a:lnSpc>
            </a:pP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(</a:t>
            </a:r>
            <a:r>
              <a:rPr lang="en-US" altLang="ko-KR" sz="1800" b="1" dirty="0">
                <a:solidFill>
                  <a:schemeClr val="tx1"/>
                </a:solidFill>
                <a:ea typeface="돋움" pitchFamily="50" charset="-127"/>
              </a:rPr>
              <a:t>ⅴ</a:t>
            </a: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) Thermal diodes and switches (Heat flow in one direction only)</a:t>
            </a:r>
          </a:p>
          <a:p>
            <a:pPr marL="261938" indent="-261938">
              <a:lnSpc>
                <a:spcPct val="170000"/>
              </a:lnSpc>
            </a:pP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(</a:t>
            </a:r>
            <a:r>
              <a:rPr lang="en-US" altLang="ko-KR" sz="1800" b="1" dirty="0">
                <a:solidFill>
                  <a:schemeClr val="tx1"/>
                </a:solidFill>
                <a:ea typeface="돋움" pitchFamily="50" charset="-127"/>
              </a:rPr>
              <a:t>ⅵ</a:t>
            </a:r>
            <a:r>
              <a:rPr lang="en-US" altLang="ko-KR" sz="1800" dirty="0">
                <a:solidFill>
                  <a:schemeClr val="tx1"/>
                </a:solidFill>
                <a:ea typeface="돋움" pitchFamily="50" charset="-127"/>
              </a:rPr>
              <a:t>) Variable conductance heat pipe</a:t>
            </a:r>
          </a:p>
        </p:txBody>
      </p:sp>
      <p:pic>
        <p:nvPicPr>
          <p:cNvPr id="44070" name="Picture 1062" descr="heatp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97152"/>
            <a:ext cx="3235569" cy="831850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Characteristics of 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4" name="Text Box 1062"/>
          <p:cNvSpPr txBox="1">
            <a:spLocks noChangeArrowheads="1"/>
          </p:cNvSpPr>
          <p:nvPr/>
        </p:nvSpPr>
        <p:spPr bwMode="auto">
          <a:xfrm>
            <a:off x="1065728" y="1052736"/>
            <a:ext cx="4099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chemeClr val="tx1"/>
                </a:solidFill>
                <a:latin typeface="Times New Roman" pitchFamily="18" charset="0"/>
                <a:ea typeface="돋움" pitchFamily="50" charset="-127"/>
              </a:rPr>
              <a:t>Table. Operating medium and temperature</a:t>
            </a:r>
          </a:p>
        </p:txBody>
      </p:sp>
      <p:graphicFrame>
        <p:nvGraphicFramePr>
          <p:cNvPr id="45095" name="Group 1063"/>
          <p:cNvGraphicFramePr>
            <a:graphicFrameLocks noGrp="1"/>
          </p:cNvGraphicFramePr>
          <p:nvPr/>
        </p:nvGraphicFramePr>
        <p:xfrm>
          <a:off x="1130205" y="1444848"/>
          <a:ext cx="6682155" cy="4161664"/>
        </p:xfrm>
        <a:graphic>
          <a:graphicData uri="http://schemas.openxmlformats.org/drawingml/2006/table">
            <a:tbl>
              <a:tblPr/>
              <a:tblGrid>
                <a:gridCol w="1691054"/>
                <a:gridCol w="1346689"/>
                <a:gridCol w="2215662"/>
                <a:gridCol w="14287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Medium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Melting point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(℃)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Boiling point at 1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atm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(℃)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Useful range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(℃)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Ammonia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-78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-33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-60~100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Freon 11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-111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24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-40~120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Freon 113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-35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48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-10~100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Acetone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-95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57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0~120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Methanol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-98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64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10~130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Flutec pp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-50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76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10~160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Ethanol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-112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0~130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Water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30~200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Flutec pp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-70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0~225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Thermex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257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150~395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working fluid of 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Text Box 1035"/>
          <p:cNvSpPr txBox="1">
            <a:spLocks noChangeArrowheads="1"/>
          </p:cNvSpPr>
          <p:nvPr/>
        </p:nvSpPr>
        <p:spPr bwMode="auto">
          <a:xfrm>
            <a:off x="773723" y="1263918"/>
            <a:ext cx="1915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85750">
              <a:tabLst>
                <a:tab pos="238125" algn="l"/>
                <a:tab pos="476250" algn="l"/>
              </a:tabLst>
            </a:pPr>
            <a:r>
              <a:rPr lang="en-US" altLang="ko-KR" sz="1800" b="1" dirty="0" smtClean="0">
                <a:solidFill>
                  <a:srgbClr val="CC6600"/>
                </a:solidFill>
                <a:latin typeface="굴림" pitchFamily="50" charset="-127"/>
              </a:rPr>
              <a:t>Design process</a:t>
            </a:r>
            <a:r>
              <a:rPr lang="ko-KR" altLang="en-US" sz="1800" b="1" dirty="0" smtClean="0">
                <a:solidFill>
                  <a:schemeClr val="tx1"/>
                </a:solidFill>
                <a:latin typeface="굴림" pitchFamily="50" charset="-127"/>
              </a:rPr>
              <a:t> </a:t>
            </a:r>
            <a:endParaRPr lang="ko-KR" altLang="en-US" sz="1800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7119" name="Text Box 1039"/>
          <p:cNvSpPr txBox="1">
            <a:spLocks noChangeArrowheads="1"/>
          </p:cNvSpPr>
          <p:nvPr/>
        </p:nvSpPr>
        <p:spPr bwMode="auto">
          <a:xfrm>
            <a:off x="849923" y="3840430"/>
            <a:ext cx="8161209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800" b="1" dirty="0">
                <a:solidFill>
                  <a:srgbClr val="339933"/>
                </a:solidFill>
                <a:latin typeface="굴림" pitchFamily="50" charset="-127"/>
              </a:rPr>
              <a:t>(ⅰ) </a:t>
            </a:r>
            <a:r>
              <a:rPr lang="en-US" altLang="ko-KR" sz="1800" b="1" dirty="0" smtClean="0">
                <a:solidFill>
                  <a:srgbClr val="339933"/>
                </a:solidFill>
                <a:latin typeface="굴림" pitchFamily="50" charset="-127"/>
              </a:rPr>
              <a:t>Problem setting</a:t>
            </a:r>
            <a:endParaRPr lang="ko-KR" altLang="en-US" sz="1800" b="1" dirty="0">
              <a:solidFill>
                <a:srgbClr val="339933"/>
              </a:solidFill>
              <a:latin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Decide heat load and operating temperature </a:t>
            </a:r>
            <a:r>
              <a:rPr lang="en-US" altLang="ko-KR" dirty="0" smtClean="0">
                <a:latin typeface="굴림" pitchFamily="50" charset="-127"/>
              </a:rPr>
              <a:t>beyond design parameters</a:t>
            </a:r>
          </a:p>
          <a:p>
            <a:pPr>
              <a:lnSpc>
                <a:spcPct val="13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Decide size, location and form of heat source and needle</a:t>
            </a:r>
          </a:p>
          <a:p>
            <a:pPr>
              <a:lnSpc>
                <a:spcPct val="13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Decide boundary condition</a:t>
            </a: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Decide whether gravity or non-gravity condition</a:t>
            </a:r>
            <a:endParaRPr lang="ko-KR" altLang="en-US" dirty="0"/>
          </a:p>
        </p:txBody>
      </p:sp>
      <p:sp>
        <p:nvSpPr>
          <p:cNvPr id="47120" name="Text Box 1040"/>
          <p:cNvSpPr txBox="1">
            <a:spLocks noChangeArrowheads="1"/>
          </p:cNvSpPr>
          <p:nvPr/>
        </p:nvSpPr>
        <p:spPr bwMode="auto">
          <a:xfrm>
            <a:off x="844062" y="1621105"/>
            <a:ext cx="506581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굴림" pitchFamily="50" charset="-127"/>
              </a:rPr>
              <a:t>(ⅰ) </a:t>
            </a:r>
            <a:r>
              <a:rPr lang="en-US" altLang="ko-KR" sz="1800" b="1" dirty="0" smtClean="0">
                <a:solidFill>
                  <a:schemeClr val="tx1"/>
                </a:solidFill>
                <a:latin typeface="굴림" pitchFamily="50" charset="-127"/>
              </a:rPr>
              <a:t>Problem setting</a:t>
            </a:r>
            <a:endParaRPr lang="ko-KR" altLang="en-US" sz="1800" b="1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굴림" pitchFamily="50" charset="-127"/>
              </a:rPr>
              <a:t>(ⅱ) </a:t>
            </a:r>
            <a:r>
              <a:rPr lang="en-US" altLang="ko-KR" b="1" dirty="0" smtClean="0">
                <a:latin typeface="굴림" pitchFamily="50" charset="-127"/>
              </a:rPr>
              <a:t>Select material</a:t>
            </a:r>
            <a:r>
              <a:rPr lang="ko-KR" altLang="en-US" sz="1800" b="1" dirty="0" smtClean="0">
                <a:solidFill>
                  <a:schemeClr val="tx1"/>
                </a:solidFill>
                <a:latin typeface="굴림" pitchFamily="50" charset="-127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latin typeface="굴림" pitchFamily="50" charset="-127"/>
              </a:rPr>
              <a:t>(working fluid, wall)</a:t>
            </a:r>
            <a:endParaRPr lang="en-US" altLang="ko-KR" sz="1800" b="1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굴림" pitchFamily="50" charset="-127"/>
              </a:rPr>
              <a:t>(ⅲ) </a:t>
            </a:r>
            <a:r>
              <a:rPr lang="en-US" altLang="ko-KR" b="1" dirty="0" smtClean="0">
                <a:latin typeface="굴림" pitchFamily="50" charset="-127"/>
              </a:rPr>
              <a:t>Select wig structure</a:t>
            </a:r>
            <a:endParaRPr lang="ko-KR" altLang="en-US" sz="1800" b="1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굴림" pitchFamily="50" charset="-127"/>
              </a:rPr>
              <a:t>(ⅳ) </a:t>
            </a:r>
            <a:r>
              <a:rPr lang="en-US" altLang="ko-KR" sz="1800" b="1" dirty="0" smtClean="0">
                <a:solidFill>
                  <a:schemeClr val="tx1"/>
                </a:solidFill>
                <a:latin typeface="굴림" pitchFamily="50" charset="-127"/>
              </a:rPr>
              <a:t>Apply design theory</a:t>
            </a:r>
            <a:endParaRPr lang="ko-KR" altLang="en-US" sz="1800" b="1" dirty="0">
              <a:solidFill>
                <a:schemeClr val="tx1"/>
              </a:solidFill>
              <a:latin typeface="굴림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800" b="1" dirty="0">
                <a:solidFill>
                  <a:schemeClr val="tx1"/>
                </a:solidFill>
                <a:latin typeface="굴림" pitchFamily="50" charset="-127"/>
              </a:rPr>
              <a:t>(ⅴ) </a:t>
            </a:r>
            <a:r>
              <a:rPr lang="en-US" altLang="ko-KR" sz="1800" b="1" dirty="0" smtClean="0">
                <a:solidFill>
                  <a:schemeClr val="tx1"/>
                </a:solidFill>
                <a:latin typeface="굴림" pitchFamily="50" charset="-127"/>
              </a:rPr>
              <a:t>Choose and evaluate the optimal solution</a:t>
            </a:r>
            <a:endParaRPr lang="ko-KR" altLang="en-US" sz="1800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of </a:t>
            </a:r>
            <a:r>
              <a:rPr lang="en-US" altLang="ko-KR" dirty="0" smtClean="0"/>
              <a:t>heat pipe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07824" y="1268760"/>
            <a:ext cx="8776762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28600">
              <a:lnSpc>
                <a:spcPct val="120000"/>
              </a:lnSpc>
            </a:pPr>
            <a:r>
              <a:rPr lang="en-US" altLang="ko-KR" sz="1800" b="1" dirty="0">
                <a:solidFill>
                  <a:srgbClr val="339933"/>
                </a:solidFill>
                <a:latin typeface="굴림" pitchFamily="50" charset="-127"/>
              </a:rPr>
              <a:t>(ⅱ) </a:t>
            </a:r>
            <a:r>
              <a:rPr lang="en-US" altLang="ko-KR" b="1" dirty="0" smtClean="0">
                <a:solidFill>
                  <a:srgbClr val="339933"/>
                </a:solidFill>
                <a:latin typeface="굴림" pitchFamily="50" charset="-127"/>
              </a:rPr>
              <a:t>Select</a:t>
            </a:r>
            <a:r>
              <a:rPr lang="en-US" altLang="ko-KR" sz="1800" b="1" dirty="0" smtClean="0">
                <a:solidFill>
                  <a:srgbClr val="339933"/>
                </a:solidFill>
                <a:latin typeface="굴림" pitchFamily="50" charset="-127"/>
              </a:rPr>
              <a:t> material</a:t>
            </a:r>
            <a:endParaRPr lang="ko-KR" altLang="en-US" sz="1800" b="1" dirty="0">
              <a:solidFill>
                <a:srgbClr val="339933"/>
              </a:solidFill>
              <a:latin typeface="굴림" pitchFamily="50" charset="-127"/>
            </a:endParaRPr>
          </a:p>
          <a:p>
            <a:pPr defTabSz="228600">
              <a:lnSpc>
                <a:spcPct val="120000"/>
              </a:lnSpc>
            </a:pPr>
            <a:endParaRPr lang="ko-KR" altLang="en-US" sz="1800" b="1" dirty="0">
              <a:solidFill>
                <a:srgbClr val="339933"/>
              </a:solidFill>
              <a:latin typeface="굴림" pitchFamily="50" charset="-127"/>
            </a:endParaRPr>
          </a:p>
          <a:p>
            <a:pPr defTabSz="228600">
              <a:lnSpc>
                <a:spcPct val="12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굴림" pitchFamily="50" charset="-127"/>
              </a:rPr>
              <a:t>① </a:t>
            </a:r>
            <a:r>
              <a:rPr lang="en-US" altLang="ko-KR" sz="1800" b="1" dirty="0" smtClean="0">
                <a:solidFill>
                  <a:schemeClr val="tx1"/>
                </a:solidFill>
                <a:latin typeface="굴림" pitchFamily="50" charset="-127"/>
              </a:rPr>
              <a:t>The working fluid</a:t>
            </a:r>
            <a:endParaRPr lang="ko-KR" altLang="en-US" sz="1800" b="1" dirty="0">
              <a:solidFill>
                <a:schemeClr val="tx1"/>
              </a:solidFill>
              <a:latin typeface="굴림" pitchFamily="50" charset="-127"/>
            </a:endParaRPr>
          </a:p>
          <a:p>
            <a:pPr defTabSz="228600">
              <a:lnSpc>
                <a:spcPct val="12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dirty="0" smtClean="0">
                <a:latin typeface="굴림" pitchFamily="50" charset="-127"/>
              </a:rPr>
              <a:t>R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elevant to container’s material (Chemical reaction, Strength)</a:t>
            </a:r>
            <a:endParaRPr lang="en-US" altLang="ko-KR" sz="1800" dirty="0">
              <a:solidFill>
                <a:schemeClr val="tx1"/>
              </a:solidFill>
              <a:latin typeface="굴림" pitchFamily="50" charset="-127"/>
            </a:endParaRPr>
          </a:p>
          <a:p>
            <a:pPr defTabSz="228600">
              <a:lnSpc>
                <a:spcPct val="12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dirty="0" smtClean="0">
                <a:latin typeface="굴림" pitchFamily="50" charset="-127"/>
              </a:rPr>
              <a:t>Consider melting point, boiling point and critical point</a:t>
            </a:r>
            <a:br>
              <a:rPr lang="en-US" altLang="ko-KR" dirty="0" smtClean="0">
                <a:latin typeface="굴림" pitchFamily="50" charset="-127"/>
              </a:rPr>
            </a:br>
            <a:r>
              <a:rPr lang="en-US" altLang="ko-KR" dirty="0" smtClean="0">
                <a:latin typeface="굴림" pitchFamily="50" charset="-127"/>
              </a:rPr>
              <a:t>   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(Working temperature is between melting point and critical point)</a:t>
            </a:r>
          </a:p>
          <a:p>
            <a:pPr defTabSz="228600">
              <a:lnSpc>
                <a:spcPct val="12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Generally, bigger density, surface tension and latent heat of vaporization and</a:t>
            </a:r>
          </a:p>
          <a:p>
            <a:pPr defTabSz="228600">
              <a:lnSpc>
                <a:spcPct val="120000"/>
              </a:lnSpc>
            </a:pPr>
            <a:r>
              <a:rPr lang="en-US" altLang="ko-KR" dirty="0" smtClean="0">
                <a:latin typeface="굴림" pitchFamily="50" charset="-127"/>
              </a:rPr>
              <a:t>   smaller liquid’s viscosity is better.</a:t>
            </a:r>
          </a:p>
          <a:p>
            <a:pPr defTabSz="228600">
              <a:lnSpc>
                <a:spcPct val="120000"/>
              </a:lnSpc>
            </a:pPr>
            <a:endParaRPr lang="ko-KR" altLang="en-US" sz="1800" dirty="0">
              <a:solidFill>
                <a:schemeClr val="tx1"/>
              </a:solidFill>
              <a:latin typeface="굴림" pitchFamily="50" charset="-127"/>
            </a:endParaRPr>
          </a:p>
          <a:p>
            <a:pPr defTabSz="228600">
              <a:lnSpc>
                <a:spcPct val="120000"/>
              </a:lnSpc>
            </a:pPr>
            <a:r>
              <a:rPr lang="ko-KR" altLang="en-US" sz="1800" b="1" dirty="0">
                <a:solidFill>
                  <a:schemeClr val="tx1"/>
                </a:solidFill>
                <a:latin typeface="굴림" pitchFamily="50" charset="-127"/>
              </a:rPr>
              <a:t>② </a:t>
            </a:r>
            <a:r>
              <a:rPr lang="en-US" altLang="ko-KR" sz="1800" b="1" dirty="0" smtClean="0">
                <a:solidFill>
                  <a:schemeClr val="tx1"/>
                </a:solidFill>
                <a:latin typeface="굴림" pitchFamily="50" charset="-127"/>
              </a:rPr>
              <a:t>Select wall material</a:t>
            </a:r>
          </a:p>
          <a:p>
            <a:pPr defTabSz="228600">
              <a:lnSpc>
                <a:spcPct val="12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Consider weight, tensile strength and thermal conductivity</a:t>
            </a:r>
          </a:p>
          <a:p>
            <a:pPr defTabSz="228600">
              <a:lnSpc>
                <a:spcPct val="120000"/>
              </a:lnSpc>
            </a:pPr>
            <a:r>
              <a:rPr lang="ko-KR" altLang="en-US" sz="1800" dirty="0" smtClean="0">
                <a:solidFill>
                  <a:srgbClr val="0066FF"/>
                </a:solidFill>
                <a:latin typeface="굴림" pitchFamily="50" charset="-127"/>
              </a:rPr>
              <a:t>＊</a:t>
            </a: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Attention to compatibility with fluid</a:t>
            </a:r>
            <a:b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</a:b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   (Corrosion by chemical reaction, non-condensing gas generation</a:t>
            </a:r>
            <a:b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</a:br>
            <a:r>
              <a:rPr lang="en-US" altLang="ko-KR" sz="1800" dirty="0" smtClean="0">
                <a:solidFill>
                  <a:schemeClr val="tx1"/>
                </a:solidFill>
                <a:latin typeface="굴림" pitchFamily="50" charset="-127"/>
              </a:rPr>
              <a:t>     is fatal to heat pipe’s performance</a:t>
            </a:r>
            <a:endParaRPr lang="en-US" altLang="ko-KR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Designing heat pipe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1643</Words>
  <Application>Microsoft Office PowerPoint</Application>
  <PresentationFormat>화면 슬라이드 쇼(4:3)</PresentationFormat>
  <Paragraphs>303</Paragraphs>
  <Slides>39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39</vt:i4>
      </vt:variant>
    </vt:vector>
  </HeadingPairs>
  <TitlesOfParts>
    <vt:vector size="52" baseType="lpstr">
      <vt:lpstr>½Å¸íÁ¶</vt:lpstr>
      <vt:lpstr>굴림</vt:lpstr>
      <vt:lpstr>돋움</vt:lpstr>
      <vt:lpstr>맑은 고딕</vt:lpstr>
      <vt:lpstr>신명조</vt:lpstr>
      <vt:lpstr>휴먼편지체</vt:lpstr>
      <vt:lpstr>Arial</vt:lpstr>
      <vt:lpstr>Times New Roman</vt:lpstr>
      <vt:lpstr>Wingdings</vt:lpstr>
      <vt:lpstr>Wingdings 3</vt:lpstr>
      <vt:lpstr>Office 테마</vt:lpstr>
      <vt:lpstr>비트맵 이미지</vt:lpstr>
      <vt:lpstr>Equation</vt:lpstr>
      <vt:lpstr>Environmental Thermal Engineering</vt:lpstr>
      <vt:lpstr>Heat Pipe</vt:lpstr>
      <vt:lpstr>Necessity of heat pipe</vt:lpstr>
      <vt:lpstr>Structure of heat pipe</vt:lpstr>
      <vt:lpstr>Principle of heat pipe</vt:lpstr>
      <vt:lpstr>Characteristics of heat pipe</vt:lpstr>
      <vt:lpstr>The working fluid of heat pipe</vt:lpstr>
      <vt:lpstr>Design of heat pipe</vt:lpstr>
      <vt:lpstr>Designing heat pipe</vt:lpstr>
      <vt:lpstr>Designing heat pipe</vt:lpstr>
      <vt:lpstr>Application of heat pipe</vt:lpstr>
      <vt:lpstr>Means of thermal control of electronic/electric device</vt:lpstr>
      <vt:lpstr>PowerPoint 프레젠테이션</vt:lpstr>
      <vt:lpstr>PowerPoint 프레젠테이션</vt:lpstr>
      <vt:lpstr>PowerPoint 프레젠테이션</vt:lpstr>
      <vt:lpstr>Thermal control of spacecraft</vt:lpstr>
      <vt:lpstr>Thermal control of spacecraft</vt:lpstr>
      <vt:lpstr>PowerPoint 프레젠테이션</vt:lpstr>
      <vt:lpstr>Waste heat recovery system</vt:lpstr>
      <vt:lpstr>PowerPoint 프레젠테이션</vt:lpstr>
      <vt:lpstr>PowerPoint 프레젠테이션</vt:lpstr>
      <vt:lpstr>PowerPoint 프레젠테이션</vt:lpstr>
      <vt:lpstr>Air-conditioning and cooling system</vt:lpstr>
      <vt:lpstr>PowerPoint 프레젠테이션</vt:lpstr>
      <vt:lpstr>PowerPoint 프레젠테이션</vt:lpstr>
      <vt:lpstr>Break time – Ice valley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Thermo-acoustic Refrigeration</vt:lpstr>
      <vt:lpstr>Thermo acoustic Refrigeration</vt:lpstr>
      <vt:lpstr>Thermo acoustic Refrigeration</vt:lpstr>
      <vt:lpstr>Thermo acoustic Refrigeration</vt:lpstr>
      <vt:lpstr>Thermo acoustic Refrigeration</vt:lpstr>
      <vt:lpstr>Thermo acoustic Refrigeration</vt:lpstr>
      <vt:lpstr>Thermo acoustic Refrigeration</vt:lpstr>
      <vt:lpstr>Thermo acoustic Refrigeration</vt:lpstr>
    </vt:vector>
  </TitlesOfParts>
  <Company>snu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spykan</dc:creator>
  <cp:lastModifiedBy>Richard</cp:lastModifiedBy>
  <cp:revision>1036</cp:revision>
  <dcterms:created xsi:type="dcterms:W3CDTF">2011-01-15T15:21:51Z</dcterms:created>
  <dcterms:modified xsi:type="dcterms:W3CDTF">2014-02-03T01:18:20Z</dcterms:modified>
</cp:coreProperties>
</file>