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7"/>
  </p:notesMasterIdLst>
  <p:handoutMasterIdLst>
    <p:handoutMasterId r:id="rId88"/>
  </p:handoutMasterIdLst>
  <p:sldIdLst>
    <p:sldId id="508" r:id="rId2"/>
    <p:sldId id="424" r:id="rId3"/>
    <p:sldId id="425" r:id="rId4"/>
    <p:sldId id="426" r:id="rId5"/>
    <p:sldId id="427" r:id="rId6"/>
    <p:sldId id="428" r:id="rId7"/>
    <p:sldId id="429" r:id="rId8"/>
    <p:sldId id="430" r:id="rId9"/>
    <p:sldId id="431" r:id="rId10"/>
    <p:sldId id="432" r:id="rId11"/>
    <p:sldId id="433" r:id="rId12"/>
    <p:sldId id="434" r:id="rId13"/>
    <p:sldId id="435" r:id="rId14"/>
    <p:sldId id="436" r:id="rId15"/>
    <p:sldId id="437" r:id="rId16"/>
    <p:sldId id="438" r:id="rId17"/>
    <p:sldId id="439" r:id="rId18"/>
    <p:sldId id="440" r:id="rId19"/>
    <p:sldId id="441" r:id="rId20"/>
    <p:sldId id="442" r:id="rId21"/>
    <p:sldId id="443" r:id="rId22"/>
    <p:sldId id="444" r:id="rId23"/>
    <p:sldId id="445" r:id="rId24"/>
    <p:sldId id="446" r:id="rId25"/>
    <p:sldId id="447" r:id="rId26"/>
    <p:sldId id="448" r:id="rId27"/>
    <p:sldId id="449" r:id="rId28"/>
    <p:sldId id="450" r:id="rId29"/>
    <p:sldId id="451" r:id="rId30"/>
    <p:sldId id="452" r:id="rId31"/>
    <p:sldId id="453" r:id="rId32"/>
    <p:sldId id="454" r:id="rId33"/>
    <p:sldId id="455" r:id="rId34"/>
    <p:sldId id="456" r:id="rId35"/>
    <p:sldId id="457" r:id="rId36"/>
    <p:sldId id="458" r:id="rId37"/>
    <p:sldId id="459" r:id="rId38"/>
    <p:sldId id="460" r:id="rId39"/>
    <p:sldId id="461" r:id="rId40"/>
    <p:sldId id="462" r:id="rId41"/>
    <p:sldId id="463" r:id="rId42"/>
    <p:sldId id="464" r:id="rId43"/>
    <p:sldId id="465" r:id="rId44"/>
    <p:sldId id="466" r:id="rId45"/>
    <p:sldId id="467" r:id="rId46"/>
    <p:sldId id="468" r:id="rId47"/>
    <p:sldId id="469" r:id="rId48"/>
    <p:sldId id="470" r:id="rId49"/>
    <p:sldId id="471" r:id="rId50"/>
    <p:sldId id="472" r:id="rId51"/>
    <p:sldId id="473" r:id="rId52"/>
    <p:sldId id="474" r:id="rId53"/>
    <p:sldId id="475" r:id="rId54"/>
    <p:sldId id="476" r:id="rId55"/>
    <p:sldId id="477" r:id="rId56"/>
    <p:sldId id="478" r:id="rId57"/>
    <p:sldId id="479" r:id="rId58"/>
    <p:sldId id="480" r:id="rId59"/>
    <p:sldId id="481" r:id="rId60"/>
    <p:sldId id="482" r:id="rId61"/>
    <p:sldId id="483" r:id="rId62"/>
    <p:sldId id="484" r:id="rId63"/>
    <p:sldId id="485" r:id="rId64"/>
    <p:sldId id="486" r:id="rId65"/>
    <p:sldId id="487" r:id="rId66"/>
    <p:sldId id="488" r:id="rId67"/>
    <p:sldId id="489" r:id="rId68"/>
    <p:sldId id="490" r:id="rId69"/>
    <p:sldId id="491" r:id="rId70"/>
    <p:sldId id="492" r:id="rId71"/>
    <p:sldId id="493" r:id="rId72"/>
    <p:sldId id="494" r:id="rId73"/>
    <p:sldId id="495" r:id="rId74"/>
    <p:sldId id="496" r:id="rId75"/>
    <p:sldId id="497" r:id="rId76"/>
    <p:sldId id="498" r:id="rId77"/>
    <p:sldId id="499" r:id="rId78"/>
    <p:sldId id="500" r:id="rId79"/>
    <p:sldId id="501" r:id="rId80"/>
    <p:sldId id="502" r:id="rId81"/>
    <p:sldId id="503" r:id="rId82"/>
    <p:sldId id="504" r:id="rId83"/>
    <p:sldId id="505" r:id="rId84"/>
    <p:sldId id="506" r:id="rId85"/>
    <p:sldId id="507" r:id="rId86"/>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14" autoAdjust="0"/>
  </p:normalViewPr>
  <p:slideViewPr>
    <p:cSldViewPr>
      <p:cViewPr varScale="1">
        <p:scale>
          <a:sx n="86" d="100"/>
          <a:sy n="86" d="100"/>
        </p:scale>
        <p:origin x="8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56"/>
    </p:cViewPr>
  </p:sorterViewPr>
  <p:notesViewPr>
    <p:cSldViewPr>
      <p:cViewPr varScale="1">
        <p:scale>
          <a:sx n="82" d="100"/>
          <a:sy n="82" d="100"/>
        </p:scale>
        <p:origin x="-20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1A833-D083-4C99-B445-819823E3B1DA}" type="datetimeFigureOut">
              <a:rPr lang="ko-KR" altLang="en-US" smtClean="0"/>
              <a:pPr/>
              <a:t>2014-02-03</a:t>
            </a:fld>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7A6EED-9736-4EEE-8954-FE44CC273615}" type="slidenum">
              <a:rPr lang="ko-KR" altLang="en-US" smtClean="0"/>
              <a:pPr/>
              <a:t>‹#›</a:t>
            </a:fld>
            <a:endParaRPr lang="ko-KR" altLang="en-US"/>
          </a:p>
        </p:txBody>
      </p:sp>
    </p:spTree>
    <p:extLst>
      <p:ext uri="{BB962C8B-B14F-4D97-AF65-F5344CB8AC3E}">
        <p14:creationId xmlns:p14="http://schemas.microsoft.com/office/powerpoint/2010/main" val="93711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C1AB49-0C93-49ED-AA38-0803D4E3CC62}" type="datetimeFigureOut">
              <a:rPr lang="ko-KR" altLang="en-US" smtClean="0"/>
              <a:pPr/>
              <a:t>2014-02-03</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A7B2F-4543-4637-9CF4-84970CA7FF95}" type="slidenum">
              <a:rPr lang="ko-KR" altLang="en-US" smtClean="0"/>
              <a:pPr/>
              <a:t>‹#›</a:t>
            </a:fld>
            <a:endParaRPr lang="ko-KR" altLang="en-US"/>
          </a:p>
        </p:txBody>
      </p:sp>
    </p:spTree>
    <p:extLst>
      <p:ext uri="{BB962C8B-B14F-4D97-AF65-F5344CB8AC3E}">
        <p14:creationId xmlns:p14="http://schemas.microsoft.com/office/powerpoint/2010/main" val="374295734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219A7B2F-4543-4637-9CF4-84970CA7FF95}" type="slidenum">
              <a:rPr lang="ko-KR" altLang="en-US" smtClean="0">
                <a:solidFill>
                  <a:prstClr val="black"/>
                </a:solidFill>
              </a:rPr>
              <a:pPr/>
              <a:t>1</a:t>
            </a:fld>
            <a:endParaRPr lang="ko-KR" altLang="en-US">
              <a:solidFill>
                <a:prstClr val="black"/>
              </a:solidFill>
            </a:endParaRPr>
          </a:p>
        </p:txBody>
      </p:sp>
    </p:spTree>
    <p:extLst>
      <p:ext uri="{BB962C8B-B14F-4D97-AF65-F5344CB8AC3E}">
        <p14:creationId xmlns:p14="http://schemas.microsoft.com/office/powerpoint/2010/main" val="198994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219A7B2F-4543-4637-9CF4-84970CA7FF95}" type="slidenum">
              <a:rPr lang="ko-KR" altLang="en-US" smtClean="0"/>
              <a:pPr/>
              <a:t>27</a:t>
            </a:fld>
            <a:endParaRPr lang="ko-KR" altLang="en-US"/>
          </a:p>
        </p:txBody>
      </p:sp>
    </p:spTree>
    <p:extLst>
      <p:ext uri="{BB962C8B-B14F-4D97-AF65-F5344CB8AC3E}">
        <p14:creationId xmlns:p14="http://schemas.microsoft.com/office/powerpoint/2010/main" val="2486182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219A7B2F-4543-4637-9CF4-84970CA7FF95}" type="slidenum">
              <a:rPr lang="ko-KR" altLang="en-US" smtClean="0"/>
              <a:pPr/>
              <a:t>32</a:t>
            </a:fld>
            <a:endParaRPr lang="ko-KR" altLang="en-US"/>
          </a:p>
        </p:txBody>
      </p:sp>
    </p:spTree>
    <p:extLst>
      <p:ext uri="{BB962C8B-B14F-4D97-AF65-F5344CB8AC3E}">
        <p14:creationId xmlns:p14="http://schemas.microsoft.com/office/powerpoint/2010/main" val="2326891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표지">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직사각형 8"/>
          <p:cNvSpPr/>
          <p:nvPr userDrawn="1"/>
        </p:nvSpPr>
        <p:spPr>
          <a:xfrm>
            <a:off x="0" y="0"/>
            <a:ext cx="9144000" cy="6858000"/>
          </a:xfrm>
          <a:prstGeom prst="rect">
            <a:avLst/>
          </a:prstGeom>
          <a:gradFill flip="none" rotWithShape="1">
            <a:gsLst>
              <a:gs pos="0">
                <a:schemeClr val="bg1">
                  <a:alpha val="0"/>
                </a:schemeClr>
              </a:gs>
              <a:gs pos="60000">
                <a:schemeClr val="bg1">
                  <a:alpha val="0"/>
                </a:schemeClr>
              </a:gs>
              <a:gs pos="85000">
                <a:schemeClr val="bg1">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hasCustomPrompt="1"/>
          </p:nvPr>
        </p:nvSpPr>
        <p:spPr>
          <a:xfrm>
            <a:off x="-32" y="1700808"/>
            <a:ext cx="9144000" cy="1008112"/>
          </a:xfrm>
        </p:spPr>
        <p:txBody>
          <a:bodyPr anchor="ctr" anchorCtr="1">
            <a:noAutofit/>
          </a:bodyPr>
          <a:lstStyle>
            <a:lvl1pPr>
              <a:defRPr b="1">
                <a:solidFill>
                  <a:srgbClr val="002060"/>
                </a:solidFill>
                <a:latin typeface="맑은 고딕" pitchFamily="50" charset="-127"/>
                <a:ea typeface="맑은 고딕" pitchFamily="50" charset="-127"/>
              </a:defRPr>
            </a:lvl1pPr>
          </a:lstStyle>
          <a:p>
            <a:r>
              <a:rPr lang="ko-KR" altLang="en-US" dirty="0" smtClean="0"/>
              <a:t>발표 제목</a:t>
            </a:r>
            <a:r>
              <a:rPr lang="en-US" altLang="ko-KR" dirty="0" smtClean="0"/>
              <a:t>_</a:t>
            </a:r>
            <a:r>
              <a:rPr lang="en-US" altLang="ko-KR" dirty="0" err="1" smtClean="0"/>
              <a:t>reflab.snu.ac.kr</a:t>
            </a:r>
            <a:endParaRPr lang="ko-KR" altLang="en-US" dirty="0"/>
          </a:p>
        </p:txBody>
      </p:sp>
      <p:sp>
        <p:nvSpPr>
          <p:cNvPr id="3" name="부제목 2"/>
          <p:cNvSpPr>
            <a:spLocks noGrp="1"/>
          </p:cNvSpPr>
          <p:nvPr>
            <p:ph type="subTitle" idx="1" hasCustomPrompt="1"/>
          </p:nvPr>
        </p:nvSpPr>
        <p:spPr>
          <a:xfrm>
            <a:off x="1371600" y="2714620"/>
            <a:ext cx="6400800" cy="2657617"/>
          </a:xfrm>
        </p:spPr>
        <p:txBody>
          <a:bodyPr anchor="ctr" anchorCtr="1">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2400" b="1">
                <a:solidFill>
                  <a:srgbClr val="002060"/>
                </a:solidFill>
                <a:latin typeface="맑은 고딕" pitchFamily="50" charset="-127"/>
                <a:ea typeface="맑은 고딕" pitchFamily="50" charset="-12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z="1600" dirty="0" smtClean="0"/>
              <a:t>강의 </a:t>
            </a:r>
            <a:r>
              <a:rPr lang="en-US" altLang="ko-KR" sz="1600" dirty="0" smtClean="0"/>
              <a:t># ?</a:t>
            </a:r>
          </a:p>
          <a:p>
            <a:endParaRPr lang="en-US" altLang="ko-KR" sz="1600" dirty="0" smtClean="0"/>
          </a:p>
          <a:p>
            <a:endParaRPr lang="ko-KR" altLang="en-US" sz="1600" dirty="0" smtClean="0"/>
          </a:p>
          <a:p>
            <a:r>
              <a:rPr lang="ko-KR" altLang="en-US" dirty="0" smtClean="0"/>
              <a:t>소속 지위</a:t>
            </a:r>
            <a:endParaRPr lang="en-US" altLang="ko-KR" dirty="0" smtClean="0"/>
          </a:p>
          <a:p>
            <a:r>
              <a:rPr lang="ko-KR" altLang="en-US" dirty="0" smtClean="0"/>
              <a:t>이름</a:t>
            </a:r>
            <a:endParaRPr lang="en-US" altLang="ko-KR" dirty="0" smtClean="0"/>
          </a:p>
          <a:p>
            <a:endParaRPr lang="en-US" altLang="ko-KR" sz="800" dirty="0" smtClean="0"/>
          </a:p>
        </p:txBody>
      </p:sp>
      <p:sp>
        <p:nvSpPr>
          <p:cNvPr id="4" name="날짜 개체 틀 3"/>
          <p:cNvSpPr>
            <a:spLocks noGrp="1"/>
          </p:cNvSpPr>
          <p:nvPr>
            <p:ph type="dt" sz="half" idx="10"/>
          </p:nvPr>
        </p:nvSpPr>
        <p:spPr/>
        <p:txBody>
          <a:bodyPr/>
          <a:lstStyle/>
          <a:p>
            <a:fld id="{3A34994B-B535-4D12-9E29-47860A679267}" type="datetime1">
              <a:rPr lang="en-US" altLang="ko-KR" smtClean="0"/>
              <a:pPr/>
              <a:t>2/3/2014</a:t>
            </a:fld>
            <a:endParaRPr lang="ko-KR" altLang="en-US"/>
          </a:p>
        </p:txBody>
      </p:sp>
      <p:sp>
        <p:nvSpPr>
          <p:cNvPr id="5" name="바닥글 개체 틀 4"/>
          <p:cNvSpPr>
            <a:spLocks noGrp="1"/>
          </p:cNvSpPr>
          <p:nvPr>
            <p:ph type="ftr" sz="quarter" idx="11"/>
          </p:nvPr>
        </p:nvSpPr>
        <p:spPr>
          <a:xfrm>
            <a:off x="8143900" y="6381328"/>
            <a:ext cx="500066" cy="365125"/>
          </a:xfrm>
        </p:spPr>
        <p:txBody>
          <a:bodyPr/>
          <a:lstStyle/>
          <a:p>
            <a:r>
              <a:rPr lang="en-US" altLang="ko-KR" smtClean="0"/>
              <a:t>/ 52</a:t>
            </a:r>
            <a:endParaRPr lang="ko-KR" altLang="en-US" dirty="0"/>
          </a:p>
        </p:txBody>
      </p:sp>
      <p:sp>
        <p:nvSpPr>
          <p:cNvPr id="6" name="슬라이드 번호 개체 틀 5"/>
          <p:cNvSpPr>
            <a:spLocks noGrp="1"/>
          </p:cNvSpPr>
          <p:nvPr>
            <p:ph type="sldNum" sz="quarter" idx="12"/>
          </p:nvPr>
        </p:nvSpPr>
        <p:spPr>
          <a:xfrm>
            <a:off x="7429520" y="6381328"/>
            <a:ext cx="778010" cy="365125"/>
          </a:xfrm>
          <a:prstGeom prst="rect">
            <a:avLst/>
          </a:prstGeom>
        </p:spPr>
        <p:txBody>
          <a:bodyPr/>
          <a:lstStyle/>
          <a:p>
            <a:fld id="{6F5559CE-5C12-4976-946E-EE5AC1582402}" type="slidenum">
              <a:rPr lang="ko-KR" altLang="en-US" smtClean="0"/>
              <a:pPr/>
              <a:t>‹#›</a:t>
            </a:fld>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제목">
    <p:spTree>
      <p:nvGrpSpPr>
        <p:cNvPr id="1" name=""/>
        <p:cNvGrpSpPr/>
        <p:nvPr/>
      </p:nvGrpSpPr>
      <p:grpSpPr>
        <a:xfrm>
          <a:off x="0" y="0"/>
          <a:ext cx="0" cy="0"/>
          <a:chOff x="0" y="0"/>
          <a:chExt cx="0" cy="0"/>
        </a:xfrm>
      </p:grpSpPr>
      <p:sp>
        <p:nvSpPr>
          <p:cNvPr id="9" name="직사각형 8"/>
          <p:cNvSpPr/>
          <p:nvPr userDrawn="1"/>
        </p:nvSpPr>
        <p:spPr>
          <a:xfrm>
            <a:off x="0" y="6309320"/>
            <a:ext cx="9144000" cy="540000"/>
          </a:xfrm>
          <a:prstGeom prst="rect">
            <a:avLst/>
          </a:prstGeom>
          <a:solidFill>
            <a:schemeClr val="bg1">
              <a:alpha val="50000"/>
            </a:schemeClr>
          </a:solidFill>
          <a:ln>
            <a:noFill/>
          </a:ln>
          <a:effectLst/>
        </p:spPr>
        <p:txBody>
          <a:bodyPr vert="horz" lIns="91440" tIns="45720" rIns="91440" bIns="45720" rtlCol="0" anchor="ctr">
            <a:normAutofit fontScale="77500" lnSpcReduction="20000"/>
          </a:bodyPr>
          <a:lstStyle/>
          <a:p>
            <a:pPr algn="l" defTabSz="914400" rtl="0" eaLnBrk="1" latinLnBrk="1" hangingPunct="1">
              <a:spcBef>
                <a:spcPct val="0"/>
              </a:spcBef>
              <a:buNone/>
            </a:pPr>
            <a:endParaRPr lang="ko-KR" altLang="en-US" sz="4400" b="1" kern="1200" dirty="0" smtClean="0">
              <a:solidFill>
                <a:schemeClr val="tx1"/>
              </a:solidFill>
              <a:latin typeface="맑은 고딕" pitchFamily="50" charset="-127"/>
              <a:ea typeface="맑은 고딕" pitchFamily="50" charset="-127"/>
              <a:cs typeface="+mj-cs"/>
            </a:endParaRPr>
          </a:p>
        </p:txBody>
      </p:sp>
      <p:sp>
        <p:nvSpPr>
          <p:cNvPr id="3" name="날짜 개체 틀 2"/>
          <p:cNvSpPr>
            <a:spLocks noGrp="1"/>
          </p:cNvSpPr>
          <p:nvPr>
            <p:ph type="dt" sz="half" idx="10"/>
          </p:nvPr>
        </p:nvSpPr>
        <p:spPr/>
        <p:txBody>
          <a:bodyPr/>
          <a:lstStyle/>
          <a:p>
            <a:fld id="{19188475-5C97-48AD-AD15-CBBC8A8C6482}" type="datetime1">
              <a:rPr lang="en-US" altLang="ko-KR" smtClean="0"/>
              <a:pPr/>
              <a:t>2/3/2014</a:t>
            </a:fld>
            <a:endParaRPr lang="ko-KR" altLang="en-US"/>
          </a:p>
        </p:txBody>
      </p:sp>
      <p:sp>
        <p:nvSpPr>
          <p:cNvPr id="4" name="바닥글 개체 틀 3"/>
          <p:cNvSpPr>
            <a:spLocks noGrp="1"/>
          </p:cNvSpPr>
          <p:nvPr>
            <p:ph type="ftr" sz="quarter" idx="11"/>
          </p:nvPr>
        </p:nvSpPr>
        <p:spPr/>
        <p:txBody>
          <a:bodyPr/>
          <a:lstStyle/>
          <a:p>
            <a:r>
              <a:rPr lang="en-US" altLang="ko-KR" smtClean="0"/>
              <a:t>/ 52</a:t>
            </a:r>
            <a:endParaRPr lang="ko-KR" altLang="en-US"/>
          </a:p>
        </p:txBody>
      </p:sp>
      <p:sp>
        <p:nvSpPr>
          <p:cNvPr id="5" name="슬라이드 번호 개체 틀 4"/>
          <p:cNvSpPr>
            <a:spLocks noGrp="1"/>
          </p:cNvSpPr>
          <p:nvPr>
            <p:ph type="sldNum" sz="quarter" idx="12"/>
          </p:nvPr>
        </p:nvSpPr>
        <p:spPr>
          <a:xfrm>
            <a:off x="7286644" y="6381328"/>
            <a:ext cx="778010" cy="365125"/>
          </a:xfrm>
          <a:prstGeom prst="rect">
            <a:avLst/>
          </a:prstGeom>
        </p:spPr>
        <p:txBody>
          <a:bodyPr/>
          <a:lstStyle/>
          <a:p>
            <a:fld id="{6F5559CE-5C12-4976-946E-EE5AC1582402}" type="slidenum">
              <a:rPr lang="ko-KR" altLang="en-US" smtClean="0"/>
              <a:pPr/>
              <a:t>‹#›</a:t>
            </a:fld>
            <a:endParaRPr lang="ko-KR" altLang="en-US"/>
          </a:p>
        </p:txBody>
      </p:sp>
      <p:sp>
        <p:nvSpPr>
          <p:cNvPr id="2" name="제목 1"/>
          <p:cNvSpPr>
            <a:spLocks noGrp="1"/>
          </p:cNvSpPr>
          <p:nvPr>
            <p:ph type="title" hasCustomPrompt="1"/>
          </p:nvPr>
        </p:nvSpPr>
        <p:spPr>
          <a:xfrm>
            <a:off x="0" y="0"/>
            <a:ext cx="7092280" cy="720000"/>
          </a:xfrm>
          <a:noFill/>
          <a:ln>
            <a:noFill/>
          </a:ln>
          <a:effectLst/>
        </p:spPr>
        <p:txBody>
          <a:bodyPr vert="horz" lIns="91440" tIns="45720" rIns="91440" bIns="45720" rtlCol="0" anchor="ctr">
            <a:noAutofit/>
          </a:bodyPr>
          <a:lstStyle>
            <a:lvl1pPr algn="ctr" defTabSz="914400" rtl="0" eaLnBrk="1" latinLnBrk="1" hangingPunct="1">
              <a:spcBef>
                <a:spcPct val="0"/>
              </a:spcBef>
              <a:buNone/>
              <a:defRPr lang="ko-KR" altLang="en-US" sz="3600" b="1" u="none" kern="1200" dirty="0" smtClean="0">
                <a:solidFill>
                  <a:schemeClr val="tx1"/>
                </a:solidFill>
                <a:latin typeface="맑은 고딕" pitchFamily="50" charset="-127"/>
                <a:ea typeface="맑은 고딕" pitchFamily="50" charset="-127"/>
                <a:cs typeface="+mj-cs"/>
              </a:defRPr>
            </a:lvl1pPr>
          </a:lstStyle>
          <a:p>
            <a:r>
              <a:rPr lang="ko-KR" altLang="en-US" dirty="0" smtClean="0"/>
              <a:t>제목 적기</a:t>
            </a:r>
            <a:r>
              <a:rPr lang="en-US" altLang="ko-KR" dirty="0" smtClean="0"/>
              <a:t>_</a:t>
            </a:r>
            <a:r>
              <a:rPr lang="en-US" altLang="ko-KR" dirty="0" err="1" smtClean="0"/>
              <a:t>reflab.snu.ac.kr</a:t>
            </a:r>
            <a:endParaRPr lang="ko-KR" altLang="en-US" dirty="0"/>
          </a:p>
        </p:txBody>
      </p:sp>
      <p:cxnSp>
        <p:nvCxnSpPr>
          <p:cNvPr id="12" name="직선 연결선 11"/>
          <p:cNvCxnSpPr/>
          <p:nvPr userDrawn="1"/>
        </p:nvCxnSpPr>
        <p:spPr>
          <a:xfrm>
            <a:off x="0" y="692696"/>
            <a:ext cx="9144000" cy="1588"/>
          </a:xfrm>
          <a:prstGeom prst="line">
            <a:avLst/>
          </a:prstGeom>
          <a:ln w="25400">
            <a:gradFill flip="none" rotWithShape="1">
              <a:gsLst>
                <a:gs pos="0">
                  <a:srgbClr val="FFF200"/>
                </a:gs>
                <a:gs pos="45000">
                  <a:srgbClr val="FF7A00"/>
                </a:gs>
                <a:gs pos="70000">
                  <a:srgbClr val="FF0300"/>
                </a:gs>
                <a:gs pos="100000">
                  <a:srgbClr val="4D0808"/>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5" name="Picture 3" descr="D:\D 드라이브\대학원\실험실 서식\공과대학 UI 관련\snu basic.jpg"/>
          <p:cNvPicPr>
            <a:picLocks noChangeAspect="1" noChangeArrowheads="1"/>
          </p:cNvPicPr>
          <p:nvPr userDrawn="1"/>
        </p:nvPicPr>
        <p:blipFill>
          <a:blip r:embed="rId2" cstate="print"/>
          <a:srcRect l="63422" t="21497" r="21991" b="71337"/>
          <a:stretch>
            <a:fillRect/>
          </a:stretch>
        </p:blipFill>
        <p:spPr bwMode="auto">
          <a:xfrm>
            <a:off x="7190510" y="0"/>
            <a:ext cx="1953490" cy="6480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제목 &amp; 부제">
    <p:spTree>
      <p:nvGrpSpPr>
        <p:cNvPr id="1" name=""/>
        <p:cNvGrpSpPr/>
        <p:nvPr/>
      </p:nvGrpSpPr>
      <p:grpSpPr>
        <a:xfrm>
          <a:off x="0" y="0"/>
          <a:ext cx="0" cy="0"/>
          <a:chOff x="0" y="0"/>
          <a:chExt cx="0" cy="0"/>
        </a:xfrm>
      </p:grpSpPr>
      <p:sp>
        <p:nvSpPr>
          <p:cNvPr id="9" name="직사각형 8"/>
          <p:cNvSpPr/>
          <p:nvPr userDrawn="1"/>
        </p:nvSpPr>
        <p:spPr>
          <a:xfrm>
            <a:off x="0" y="6309320"/>
            <a:ext cx="9144000" cy="540000"/>
          </a:xfrm>
          <a:prstGeom prst="rect">
            <a:avLst/>
          </a:prstGeom>
          <a:solidFill>
            <a:schemeClr val="bg1">
              <a:alpha val="50000"/>
            </a:schemeClr>
          </a:solidFill>
          <a:ln>
            <a:noFill/>
          </a:ln>
          <a:effectLst/>
        </p:spPr>
        <p:txBody>
          <a:bodyPr vert="horz" lIns="91440" tIns="45720" rIns="91440" bIns="45720" rtlCol="0" anchor="ctr">
            <a:normAutofit fontScale="77500" lnSpcReduction="20000"/>
          </a:bodyPr>
          <a:lstStyle/>
          <a:p>
            <a:pPr algn="l" defTabSz="914400" rtl="0" eaLnBrk="1" latinLnBrk="1" hangingPunct="1">
              <a:spcBef>
                <a:spcPct val="0"/>
              </a:spcBef>
              <a:buNone/>
            </a:pPr>
            <a:endParaRPr lang="ko-KR" altLang="en-US" sz="4400" b="1" kern="1200" dirty="0" smtClean="0">
              <a:solidFill>
                <a:schemeClr val="tx1"/>
              </a:solidFill>
              <a:latin typeface="맑은 고딕" pitchFamily="50" charset="-127"/>
              <a:ea typeface="맑은 고딕" pitchFamily="50" charset="-127"/>
              <a:cs typeface="+mj-cs"/>
            </a:endParaRPr>
          </a:p>
        </p:txBody>
      </p:sp>
      <p:sp>
        <p:nvSpPr>
          <p:cNvPr id="3" name="날짜 개체 틀 2"/>
          <p:cNvSpPr>
            <a:spLocks noGrp="1"/>
          </p:cNvSpPr>
          <p:nvPr>
            <p:ph type="dt" sz="half" idx="10"/>
          </p:nvPr>
        </p:nvSpPr>
        <p:spPr/>
        <p:txBody>
          <a:bodyPr/>
          <a:lstStyle/>
          <a:p>
            <a:fld id="{19188475-5C97-48AD-AD15-CBBC8A8C6482}" type="datetime1">
              <a:rPr lang="en-US" altLang="ko-KR" smtClean="0"/>
              <a:pPr/>
              <a:t>2/3/2014</a:t>
            </a:fld>
            <a:endParaRPr lang="ko-KR" altLang="en-US"/>
          </a:p>
        </p:txBody>
      </p:sp>
      <p:sp>
        <p:nvSpPr>
          <p:cNvPr id="4" name="바닥글 개체 틀 3"/>
          <p:cNvSpPr>
            <a:spLocks noGrp="1"/>
          </p:cNvSpPr>
          <p:nvPr>
            <p:ph type="ftr" sz="quarter" idx="11"/>
          </p:nvPr>
        </p:nvSpPr>
        <p:spPr/>
        <p:txBody>
          <a:bodyPr/>
          <a:lstStyle/>
          <a:p>
            <a:r>
              <a:rPr lang="en-US" altLang="ko-KR" smtClean="0"/>
              <a:t>/ 52</a:t>
            </a:r>
            <a:endParaRPr lang="ko-KR" altLang="en-US"/>
          </a:p>
        </p:txBody>
      </p:sp>
      <p:sp>
        <p:nvSpPr>
          <p:cNvPr id="5" name="슬라이드 번호 개체 틀 4"/>
          <p:cNvSpPr>
            <a:spLocks noGrp="1"/>
          </p:cNvSpPr>
          <p:nvPr>
            <p:ph type="sldNum" sz="quarter" idx="12"/>
          </p:nvPr>
        </p:nvSpPr>
        <p:spPr>
          <a:xfrm>
            <a:off x="7286644" y="6381328"/>
            <a:ext cx="778010" cy="365125"/>
          </a:xfrm>
          <a:prstGeom prst="rect">
            <a:avLst/>
          </a:prstGeom>
        </p:spPr>
        <p:txBody>
          <a:bodyPr/>
          <a:lstStyle/>
          <a:p>
            <a:fld id="{6F5559CE-5C12-4976-946E-EE5AC1582402}" type="slidenum">
              <a:rPr lang="ko-KR" altLang="en-US" smtClean="0"/>
              <a:pPr/>
              <a:t>‹#›</a:t>
            </a:fld>
            <a:endParaRPr lang="ko-KR" altLang="en-US"/>
          </a:p>
        </p:txBody>
      </p:sp>
      <p:sp>
        <p:nvSpPr>
          <p:cNvPr id="2" name="제목 1"/>
          <p:cNvSpPr>
            <a:spLocks noGrp="1"/>
          </p:cNvSpPr>
          <p:nvPr>
            <p:ph type="title" hasCustomPrompt="1"/>
          </p:nvPr>
        </p:nvSpPr>
        <p:spPr>
          <a:xfrm>
            <a:off x="0" y="0"/>
            <a:ext cx="7092280" cy="720000"/>
          </a:xfrm>
          <a:noFill/>
          <a:ln>
            <a:noFill/>
          </a:ln>
          <a:effectLst/>
        </p:spPr>
        <p:txBody>
          <a:bodyPr vert="horz" lIns="91440" tIns="45720" rIns="91440" bIns="45720" rtlCol="0" anchor="ctr">
            <a:noAutofit/>
          </a:bodyPr>
          <a:lstStyle>
            <a:lvl1pPr algn="ctr" defTabSz="914400" rtl="0" eaLnBrk="1" latinLnBrk="1" hangingPunct="1">
              <a:spcBef>
                <a:spcPct val="0"/>
              </a:spcBef>
              <a:buNone/>
              <a:defRPr lang="ko-KR" altLang="en-US" sz="3600" b="1" u="none" kern="1200" dirty="0" smtClean="0">
                <a:solidFill>
                  <a:schemeClr val="tx1"/>
                </a:solidFill>
                <a:latin typeface="맑은 고딕" pitchFamily="50" charset="-127"/>
                <a:ea typeface="맑은 고딕" pitchFamily="50" charset="-127"/>
                <a:cs typeface="+mj-cs"/>
              </a:defRPr>
            </a:lvl1pPr>
          </a:lstStyle>
          <a:p>
            <a:r>
              <a:rPr lang="ko-KR" altLang="en-US" dirty="0" smtClean="0"/>
              <a:t>제목 적기</a:t>
            </a:r>
            <a:r>
              <a:rPr lang="en-US" altLang="ko-KR" dirty="0" smtClean="0"/>
              <a:t>_</a:t>
            </a:r>
            <a:r>
              <a:rPr lang="en-US" altLang="ko-KR" dirty="0" err="1" smtClean="0"/>
              <a:t>reflab.snu.ac.kr</a:t>
            </a:r>
            <a:endParaRPr lang="ko-KR" altLang="en-US" dirty="0"/>
          </a:p>
        </p:txBody>
      </p:sp>
      <p:cxnSp>
        <p:nvCxnSpPr>
          <p:cNvPr id="12" name="직선 연결선 11"/>
          <p:cNvCxnSpPr/>
          <p:nvPr userDrawn="1"/>
        </p:nvCxnSpPr>
        <p:spPr>
          <a:xfrm>
            <a:off x="0" y="692696"/>
            <a:ext cx="9144000" cy="1588"/>
          </a:xfrm>
          <a:prstGeom prst="line">
            <a:avLst/>
          </a:prstGeom>
          <a:ln w="25400">
            <a:gradFill flip="none" rotWithShape="1">
              <a:gsLst>
                <a:gs pos="0">
                  <a:srgbClr val="FFF200"/>
                </a:gs>
                <a:gs pos="45000">
                  <a:srgbClr val="FF7A00"/>
                </a:gs>
                <a:gs pos="70000">
                  <a:srgbClr val="FF0300"/>
                </a:gs>
                <a:gs pos="100000">
                  <a:srgbClr val="4D0808"/>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5" name="Picture 3" descr="D:\D 드라이브\대학원\실험실 서식\공과대학 UI 관련\snu basic.jpg"/>
          <p:cNvPicPr>
            <a:picLocks noChangeAspect="1" noChangeArrowheads="1"/>
          </p:cNvPicPr>
          <p:nvPr userDrawn="1"/>
        </p:nvPicPr>
        <p:blipFill>
          <a:blip r:embed="rId2" cstate="print"/>
          <a:srcRect l="63422" t="21497" r="21991" b="71337"/>
          <a:stretch>
            <a:fillRect/>
          </a:stretch>
        </p:blipFill>
        <p:spPr bwMode="auto">
          <a:xfrm>
            <a:off x="7155014" y="0"/>
            <a:ext cx="1953490" cy="648000"/>
          </a:xfrm>
          <a:prstGeom prst="rect">
            <a:avLst/>
          </a:prstGeom>
          <a:noFill/>
        </p:spPr>
      </p:pic>
      <p:sp>
        <p:nvSpPr>
          <p:cNvPr id="11" name="텍스트 개체 틀 10"/>
          <p:cNvSpPr>
            <a:spLocks noGrp="1"/>
          </p:cNvSpPr>
          <p:nvPr>
            <p:ph type="body" sz="quarter" idx="13" hasCustomPrompt="1"/>
          </p:nvPr>
        </p:nvSpPr>
        <p:spPr>
          <a:xfrm>
            <a:off x="0" y="714356"/>
            <a:ext cx="9144000" cy="571503"/>
          </a:xfrm>
          <a:gradFill flip="none" rotWithShape="1">
            <a:gsLst>
              <a:gs pos="0">
                <a:srgbClr val="FBEAC7"/>
              </a:gs>
              <a:gs pos="17999">
                <a:srgbClr val="FEE7F2"/>
              </a:gs>
              <a:gs pos="36000">
                <a:srgbClr val="FAC77D"/>
              </a:gs>
              <a:gs pos="61000">
                <a:srgbClr val="FBA97D"/>
              </a:gs>
              <a:gs pos="82001">
                <a:srgbClr val="FBD49C"/>
              </a:gs>
              <a:gs pos="100000">
                <a:srgbClr val="FEE7F2"/>
              </a:gs>
            </a:gsLst>
            <a:lin ang="0" scaled="1"/>
            <a:tileRect/>
          </a:gradFill>
        </p:spPr>
        <p:txBody>
          <a:bodyPr>
            <a:normAutofit/>
          </a:bodyPr>
          <a:lstStyle>
            <a:lvl1pPr marL="514350" indent="-514350" algn="ctr">
              <a:buFontTx/>
              <a:buNone/>
              <a:defRPr sz="2800" b="1" u="none">
                <a:solidFill>
                  <a:schemeClr val="tx1"/>
                </a:solidFill>
                <a:latin typeface="맑은 고딕" pitchFamily="50" charset="-127"/>
                <a:ea typeface="맑은 고딕" pitchFamily="50" charset="-127"/>
              </a:defRPr>
            </a:lvl1pPr>
          </a:lstStyle>
          <a:p>
            <a:pPr lvl="0"/>
            <a:r>
              <a:rPr lang="ko-KR" altLang="en-US" dirty="0" smtClean="0"/>
              <a:t>부제목</a:t>
            </a:r>
            <a:endParaRPr lang="ko-KR"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단원명">
    <p:spTree>
      <p:nvGrpSpPr>
        <p:cNvPr id="1" name=""/>
        <p:cNvGrpSpPr/>
        <p:nvPr/>
      </p:nvGrpSpPr>
      <p:grpSpPr>
        <a:xfrm>
          <a:off x="0" y="0"/>
          <a:ext cx="0" cy="0"/>
          <a:chOff x="0" y="0"/>
          <a:chExt cx="0" cy="0"/>
        </a:xfrm>
      </p:grpSpPr>
      <p:sp>
        <p:nvSpPr>
          <p:cNvPr id="8" name="직사각형 7"/>
          <p:cNvSpPr/>
          <p:nvPr userDrawn="1"/>
        </p:nvSpPr>
        <p:spPr>
          <a:xfrm>
            <a:off x="0" y="6309320"/>
            <a:ext cx="9144000" cy="540000"/>
          </a:xfrm>
          <a:prstGeom prst="rect">
            <a:avLst/>
          </a:prstGeom>
          <a:solidFill>
            <a:schemeClr val="bg1">
              <a:alpha val="50000"/>
            </a:schemeClr>
          </a:solidFill>
          <a:ln>
            <a:noFill/>
          </a:ln>
          <a:effectLst/>
        </p:spPr>
        <p:txBody>
          <a:bodyPr vert="horz" lIns="91440" tIns="45720" rIns="91440" bIns="45720" rtlCol="0" anchor="ctr">
            <a:normAutofit fontScale="77500" lnSpcReduction="20000"/>
          </a:bodyPr>
          <a:lstStyle/>
          <a:p>
            <a:pPr algn="l" defTabSz="914400" rtl="0" eaLnBrk="1" latinLnBrk="1" hangingPunct="1">
              <a:spcBef>
                <a:spcPct val="0"/>
              </a:spcBef>
              <a:buNone/>
            </a:pPr>
            <a:endParaRPr lang="ko-KR" altLang="en-US" sz="4400" b="1" kern="1200" dirty="0" smtClean="0">
              <a:solidFill>
                <a:schemeClr val="tx1"/>
              </a:solidFill>
              <a:latin typeface="맑은 고딕" pitchFamily="50" charset="-127"/>
              <a:ea typeface="맑은 고딕" pitchFamily="50" charset="-127"/>
              <a:cs typeface="+mj-cs"/>
            </a:endParaRPr>
          </a:p>
        </p:txBody>
      </p:sp>
      <p:sp>
        <p:nvSpPr>
          <p:cNvPr id="4" name="날짜 개체 틀 3"/>
          <p:cNvSpPr>
            <a:spLocks noGrp="1"/>
          </p:cNvSpPr>
          <p:nvPr>
            <p:ph type="dt" sz="half" idx="10"/>
          </p:nvPr>
        </p:nvSpPr>
        <p:spPr/>
        <p:txBody>
          <a:bodyPr/>
          <a:lstStyle/>
          <a:p>
            <a:fld id="{0DB11588-352A-4A9B-BBE5-45034FB4849B}" type="datetime1">
              <a:rPr lang="en-US" altLang="ko-KR" smtClean="0"/>
              <a:pPr/>
              <a:t>2/3/2014</a:t>
            </a:fld>
            <a:endParaRPr lang="ko-KR" altLang="en-US"/>
          </a:p>
        </p:txBody>
      </p:sp>
      <p:sp>
        <p:nvSpPr>
          <p:cNvPr id="5" name="바닥글 개체 틀 4"/>
          <p:cNvSpPr>
            <a:spLocks noGrp="1"/>
          </p:cNvSpPr>
          <p:nvPr>
            <p:ph type="ftr" sz="quarter" idx="11"/>
          </p:nvPr>
        </p:nvSpPr>
        <p:spPr/>
        <p:txBody>
          <a:bodyPr/>
          <a:lstStyle/>
          <a:p>
            <a:r>
              <a:rPr lang="en-US" altLang="ko-KR" smtClean="0"/>
              <a:t>/ 52</a:t>
            </a:r>
            <a:endParaRPr lang="ko-KR" altLang="en-US"/>
          </a:p>
        </p:txBody>
      </p:sp>
      <p:sp>
        <p:nvSpPr>
          <p:cNvPr id="6" name="슬라이드 번호 개체 틀 5"/>
          <p:cNvSpPr>
            <a:spLocks noGrp="1"/>
          </p:cNvSpPr>
          <p:nvPr>
            <p:ph type="sldNum" sz="quarter" idx="12"/>
          </p:nvPr>
        </p:nvSpPr>
        <p:spPr>
          <a:xfrm>
            <a:off x="7286644" y="6381328"/>
            <a:ext cx="778010" cy="365125"/>
          </a:xfrm>
          <a:prstGeom prst="rect">
            <a:avLst/>
          </a:prstGeom>
        </p:spPr>
        <p:txBody>
          <a:bodyPr/>
          <a:lstStyle/>
          <a:p>
            <a:fld id="{6F5559CE-5C12-4976-946E-EE5AC1582402}" type="slidenum">
              <a:rPr lang="ko-KR" altLang="en-US" smtClean="0"/>
              <a:pPr/>
              <a:t>‹#›</a:t>
            </a:fld>
            <a:endParaRPr lang="ko-KR" altLang="en-US"/>
          </a:p>
        </p:txBody>
      </p:sp>
      <p:sp>
        <p:nvSpPr>
          <p:cNvPr id="3" name="부제목 2"/>
          <p:cNvSpPr>
            <a:spLocks noGrp="1"/>
          </p:cNvSpPr>
          <p:nvPr>
            <p:ph type="subTitle" idx="1" hasCustomPrompt="1"/>
          </p:nvPr>
        </p:nvSpPr>
        <p:spPr>
          <a:xfrm>
            <a:off x="0" y="2060848"/>
            <a:ext cx="9144000" cy="1260000"/>
          </a:xfrm>
          <a:noFill/>
        </p:spPr>
        <p:txBody>
          <a:bodyPr anchor="ctr" anchorCtr="0">
            <a:noAutofit/>
          </a:bodyPr>
          <a:lstStyle>
            <a:lvl1pPr marL="0" indent="0" algn="ctr">
              <a:buNone/>
              <a:defRPr sz="4400" b="1" u="none">
                <a:solidFill>
                  <a:schemeClr val="tx1"/>
                </a:solidFill>
                <a:latin typeface="맑은 고딕" pitchFamily="50" charset="-127"/>
                <a:ea typeface="맑은 고딕" pitchFamily="50" charset="-12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ko-KR" altLang="en-US" dirty="0" err="1" smtClean="0"/>
              <a:t>단원명</a:t>
            </a:r>
            <a:r>
              <a:rPr lang="en-US" altLang="ko-KR" dirty="0" smtClean="0"/>
              <a:t>_</a:t>
            </a:r>
            <a:r>
              <a:rPr lang="en-US" altLang="ko-KR" dirty="0" err="1" smtClean="0"/>
              <a:t>reflab.snu.ac.kr</a:t>
            </a:r>
            <a:endParaRPr lang="ko-K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목차">
    <p:spTree>
      <p:nvGrpSpPr>
        <p:cNvPr id="1" name=""/>
        <p:cNvGrpSpPr/>
        <p:nvPr/>
      </p:nvGrpSpPr>
      <p:grpSpPr>
        <a:xfrm>
          <a:off x="0" y="0"/>
          <a:ext cx="0" cy="0"/>
          <a:chOff x="0" y="0"/>
          <a:chExt cx="0" cy="0"/>
        </a:xfrm>
      </p:grpSpPr>
      <p:sp>
        <p:nvSpPr>
          <p:cNvPr id="8" name="직사각형 7"/>
          <p:cNvSpPr/>
          <p:nvPr userDrawn="1"/>
        </p:nvSpPr>
        <p:spPr>
          <a:xfrm>
            <a:off x="0" y="6309320"/>
            <a:ext cx="9144000" cy="540000"/>
          </a:xfrm>
          <a:prstGeom prst="rect">
            <a:avLst/>
          </a:prstGeom>
          <a:solidFill>
            <a:schemeClr val="bg1">
              <a:alpha val="50000"/>
            </a:schemeClr>
          </a:solidFill>
          <a:ln>
            <a:noFill/>
          </a:ln>
          <a:effectLst/>
        </p:spPr>
        <p:txBody>
          <a:bodyPr vert="horz" lIns="91440" tIns="45720" rIns="91440" bIns="45720" rtlCol="0" anchor="ctr">
            <a:normAutofit fontScale="77500" lnSpcReduction="20000"/>
          </a:bodyPr>
          <a:lstStyle/>
          <a:p>
            <a:pPr algn="l" defTabSz="914400" rtl="0" eaLnBrk="1" latinLnBrk="1" hangingPunct="1">
              <a:spcBef>
                <a:spcPct val="0"/>
              </a:spcBef>
              <a:buNone/>
            </a:pPr>
            <a:endParaRPr lang="ko-KR" altLang="en-US" sz="4400" b="1" kern="1200" dirty="0" smtClean="0">
              <a:solidFill>
                <a:schemeClr val="tx1"/>
              </a:solidFill>
              <a:latin typeface="맑은 고딕" pitchFamily="50" charset="-127"/>
              <a:ea typeface="맑은 고딕" pitchFamily="50" charset="-127"/>
              <a:cs typeface="+mj-cs"/>
            </a:endParaRPr>
          </a:p>
        </p:txBody>
      </p:sp>
      <p:sp>
        <p:nvSpPr>
          <p:cNvPr id="2" name="제목 1"/>
          <p:cNvSpPr>
            <a:spLocks noGrp="1"/>
          </p:cNvSpPr>
          <p:nvPr>
            <p:ph type="title" hasCustomPrompt="1"/>
          </p:nvPr>
        </p:nvSpPr>
        <p:spPr>
          <a:xfrm>
            <a:off x="0" y="0"/>
            <a:ext cx="9144000" cy="720000"/>
          </a:xfrm>
          <a:solidFill>
            <a:schemeClr val="bg1">
              <a:alpha val="50000"/>
            </a:schemeClr>
          </a:solidFill>
          <a:ln>
            <a:noFill/>
          </a:ln>
          <a:effectLst/>
        </p:spPr>
        <p:txBody>
          <a:bodyPr vert="horz" lIns="91440" tIns="45720" rIns="91440" bIns="45720" rtlCol="0" anchor="ctr">
            <a:normAutofit/>
          </a:bodyPr>
          <a:lstStyle>
            <a:lvl1pPr algn="ctr" defTabSz="914400" rtl="0" eaLnBrk="1" latinLnBrk="1" hangingPunct="1">
              <a:spcBef>
                <a:spcPct val="0"/>
              </a:spcBef>
              <a:buNone/>
              <a:defRPr lang="ko-KR" altLang="en-US" sz="4400" b="1" kern="1200" dirty="0" smtClean="0">
                <a:solidFill>
                  <a:schemeClr val="tx1"/>
                </a:solidFill>
                <a:latin typeface="맑은 고딕" pitchFamily="50" charset="-127"/>
                <a:ea typeface="맑은 고딕" pitchFamily="50" charset="-127"/>
                <a:cs typeface="+mj-cs"/>
              </a:defRPr>
            </a:lvl1pPr>
          </a:lstStyle>
          <a:p>
            <a:r>
              <a:rPr lang="ko-KR" altLang="en-US" dirty="0" smtClean="0"/>
              <a:t>목차 적기</a:t>
            </a:r>
            <a:endParaRPr lang="ko-KR" altLang="en-US" dirty="0"/>
          </a:p>
        </p:txBody>
      </p:sp>
      <p:sp>
        <p:nvSpPr>
          <p:cNvPr id="7" name="직사각형 6"/>
          <p:cNvSpPr/>
          <p:nvPr userDrawn="1"/>
        </p:nvSpPr>
        <p:spPr>
          <a:xfrm>
            <a:off x="0" y="-5644"/>
            <a:ext cx="9144000" cy="720000"/>
          </a:xfrm>
          <a:prstGeom prst="rect">
            <a:avLst/>
          </a:prstGeom>
          <a:solidFill>
            <a:schemeClr val="bg1">
              <a:alpha val="50000"/>
            </a:schemeClr>
          </a:solidFill>
          <a:ln>
            <a:noFill/>
          </a:ln>
          <a:effectLst/>
        </p:spPr>
        <p:txBody>
          <a:bodyPr vert="horz" lIns="91440" tIns="45720" rIns="91440" bIns="45720" rtlCol="0" anchor="ctr">
            <a:normAutofit lnSpcReduction="10000"/>
          </a:bodyPr>
          <a:lstStyle/>
          <a:p>
            <a:pPr algn="l" defTabSz="914400" rtl="0" eaLnBrk="1" latinLnBrk="1" hangingPunct="1">
              <a:spcBef>
                <a:spcPct val="0"/>
              </a:spcBef>
              <a:buNone/>
            </a:pPr>
            <a:endParaRPr lang="ko-KR" altLang="en-US" sz="4400" b="1" kern="1200" dirty="0" smtClean="0">
              <a:solidFill>
                <a:schemeClr val="tx1"/>
              </a:solidFill>
              <a:latin typeface="맑은 고딕" pitchFamily="50" charset="-127"/>
              <a:ea typeface="맑은 고딕" pitchFamily="50" charset="-127"/>
              <a:cs typeface="+mj-cs"/>
            </a:endParaRPr>
          </a:p>
        </p:txBody>
      </p:sp>
      <p:sp>
        <p:nvSpPr>
          <p:cNvPr id="3" name="날짜 개체 틀 2"/>
          <p:cNvSpPr>
            <a:spLocks noGrp="1"/>
          </p:cNvSpPr>
          <p:nvPr>
            <p:ph type="dt" sz="half" idx="10"/>
          </p:nvPr>
        </p:nvSpPr>
        <p:spPr/>
        <p:txBody>
          <a:bodyPr/>
          <a:lstStyle/>
          <a:p>
            <a:fld id="{072C736B-F8B5-4D4B-85F4-EE8BDA4ABF22}" type="datetime1">
              <a:rPr lang="en-US" altLang="ko-KR" smtClean="0"/>
              <a:pPr/>
              <a:t>2/3/2014</a:t>
            </a:fld>
            <a:endParaRPr lang="ko-KR" altLang="en-US"/>
          </a:p>
        </p:txBody>
      </p:sp>
      <p:sp>
        <p:nvSpPr>
          <p:cNvPr id="4" name="바닥글 개체 틀 3"/>
          <p:cNvSpPr>
            <a:spLocks noGrp="1"/>
          </p:cNvSpPr>
          <p:nvPr>
            <p:ph type="ftr" sz="quarter" idx="11"/>
          </p:nvPr>
        </p:nvSpPr>
        <p:spPr/>
        <p:txBody>
          <a:bodyPr/>
          <a:lstStyle/>
          <a:p>
            <a:r>
              <a:rPr lang="en-US" altLang="ko-KR" smtClean="0"/>
              <a:t>/ 52</a:t>
            </a:r>
            <a:endParaRPr lang="ko-KR" altLang="en-US"/>
          </a:p>
        </p:txBody>
      </p:sp>
      <p:sp>
        <p:nvSpPr>
          <p:cNvPr id="5" name="슬라이드 번호 개체 틀 4"/>
          <p:cNvSpPr>
            <a:spLocks noGrp="1"/>
          </p:cNvSpPr>
          <p:nvPr>
            <p:ph type="sldNum" sz="quarter" idx="12"/>
          </p:nvPr>
        </p:nvSpPr>
        <p:spPr>
          <a:xfrm>
            <a:off x="7286644" y="6381328"/>
            <a:ext cx="778010" cy="365125"/>
          </a:xfrm>
          <a:prstGeom prst="rect">
            <a:avLst/>
          </a:prstGeom>
        </p:spPr>
        <p:txBody>
          <a:bodyPr/>
          <a:lstStyle/>
          <a:p>
            <a:fld id="{6F5559CE-5C12-4976-946E-EE5AC1582402}" type="slidenum">
              <a:rPr lang="ko-KR" altLang="en-US" smtClean="0"/>
              <a:pPr/>
              <a:t>‹#›</a:t>
            </a:fld>
            <a:endParaRPr lang="ko-KR" altLang="en-US"/>
          </a:p>
        </p:txBody>
      </p:sp>
      <p:pic>
        <p:nvPicPr>
          <p:cNvPr id="9" name="Picture 3" descr="D:\D 드라이브\대학원\실험실 서식\공과대학 UI 관련\snu basic.jpg"/>
          <p:cNvPicPr>
            <a:picLocks noChangeAspect="1" noChangeArrowheads="1"/>
          </p:cNvPicPr>
          <p:nvPr userDrawn="1"/>
        </p:nvPicPr>
        <p:blipFill>
          <a:blip r:embed="rId2" cstate="print"/>
          <a:srcRect l="63422" t="21497" r="21991" b="71337"/>
          <a:stretch>
            <a:fillRect/>
          </a:stretch>
        </p:blipFill>
        <p:spPr bwMode="auto">
          <a:xfrm>
            <a:off x="7155014" y="0"/>
            <a:ext cx="1953490" cy="648000"/>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457200" y="1600200"/>
            <a:ext cx="8229600" cy="4525963"/>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cSld name="제목 및 내용 4개">
    <p:spTree>
      <p:nvGrpSpPr>
        <p:cNvPr id="1" name=""/>
        <p:cNvGrpSpPr/>
        <p:nvPr/>
      </p:nvGrpSpPr>
      <p:grpSpPr>
        <a:xfrm>
          <a:off x="0" y="0"/>
          <a:ext cx="0" cy="0"/>
          <a:chOff x="0" y="0"/>
          <a:chExt cx="0" cy="0"/>
        </a:xfrm>
      </p:grpSpPr>
      <p:sp>
        <p:nvSpPr>
          <p:cNvPr id="2" name="제목 1"/>
          <p:cNvSpPr>
            <a:spLocks noGrp="1"/>
          </p:cNvSpPr>
          <p:nvPr>
            <p:ph type="title" sz="quarter"/>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quarter" idx="1"/>
          </p:nvPr>
        </p:nvSpPr>
        <p:spPr>
          <a:xfrm>
            <a:off x="457200" y="1600200"/>
            <a:ext cx="4038600" cy="2185988"/>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48200" y="1600200"/>
            <a:ext cx="4038600" cy="2185988"/>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457200" y="3938588"/>
            <a:ext cx="4038600" cy="2187575"/>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내용 개체 틀 5"/>
          <p:cNvSpPr>
            <a:spLocks noGrp="1"/>
          </p:cNvSpPr>
          <p:nvPr>
            <p:ph sz="quarter" idx="4"/>
          </p:nvPr>
        </p:nvSpPr>
        <p:spPr>
          <a:xfrm>
            <a:off x="4648200" y="3938588"/>
            <a:ext cx="4038600" cy="2187575"/>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432520" y="6429396"/>
            <a:ext cx="1115144" cy="365125"/>
          </a:xfrm>
          <a:prstGeom prst="rect">
            <a:avLst/>
          </a:prstGeom>
        </p:spPr>
        <p:txBody>
          <a:bodyPr vert="horz" lIns="91440" tIns="45720" rIns="91440" bIns="45720" rtlCol="0" anchor="ctr"/>
          <a:lstStyle>
            <a:lvl1pPr marL="0" algn="r" defTabSz="914400" rtl="0" eaLnBrk="1" latinLnBrk="1" hangingPunct="1">
              <a:defRPr lang="ko-KR" altLang="en-US" sz="1200" b="0" kern="1200" smtClean="0">
                <a:solidFill>
                  <a:schemeClr val="tx1">
                    <a:lumMod val="50000"/>
                    <a:lumOff val="50000"/>
                  </a:schemeClr>
                </a:solidFill>
                <a:latin typeface="맑은 고딕" pitchFamily="50" charset="-127"/>
                <a:ea typeface="맑은 고딕" pitchFamily="50" charset="-127"/>
                <a:cs typeface="+mn-cs"/>
              </a:defRPr>
            </a:lvl1pPr>
          </a:lstStyle>
          <a:p>
            <a:fld id="{6F11E6AE-1819-4329-AE37-143071FA2C37}" type="datetime1">
              <a:rPr lang="en-US" altLang="ko-KR" smtClean="0"/>
              <a:pPr/>
              <a:t>2/3/2014</a:t>
            </a:fld>
            <a:endParaRPr lang="en-US"/>
          </a:p>
        </p:txBody>
      </p:sp>
      <p:sp>
        <p:nvSpPr>
          <p:cNvPr id="5" name="바닥글 개체 틀 4"/>
          <p:cNvSpPr>
            <a:spLocks noGrp="1"/>
          </p:cNvSpPr>
          <p:nvPr>
            <p:ph type="ftr" sz="quarter" idx="3"/>
          </p:nvPr>
        </p:nvSpPr>
        <p:spPr>
          <a:xfrm>
            <a:off x="7668344" y="6381328"/>
            <a:ext cx="832746" cy="365125"/>
          </a:xfrm>
          <a:prstGeom prst="rect">
            <a:avLst/>
          </a:prstGeom>
        </p:spPr>
        <p:txBody>
          <a:bodyPr vert="horz" lIns="91440" tIns="45720" rIns="91440" bIns="45720" rtlCol="0" anchor="ctr"/>
          <a:lstStyle>
            <a:lvl1pPr marL="0" algn="l" defTabSz="914400" rtl="0" eaLnBrk="1" latinLnBrk="1" hangingPunct="1">
              <a:defRPr lang="en-US" altLang="ko-KR" sz="1200" b="1" kern="1200" smtClean="0">
                <a:solidFill>
                  <a:schemeClr val="tx1"/>
                </a:solidFill>
                <a:latin typeface="맑은 고딕" pitchFamily="50" charset="-127"/>
                <a:ea typeface="맑은 고딕" pitchFamily="50" charset="-127"/>
                <a:cs typeface="+mn-cs"/>
              </a:defRPr>
            </a:lvl1pPr>
          </a:lstStyle>
          <a:p>
            <a:r>
              <a:rPr lang="ko-KR" altLang="en-US" dirty="0" smtClean="0"/>
              <a:t> </a:t>
            </a:r>
            <a:fld id="{7BB653A9-786D-45B2-B40C-4C095B7799F7}" type="slidenum">
              <a:rPr lang="en-US" altLang="ko-KR" smtClean="0"/>
              <a:pPr/>
              <a:t>‹#›</a:t>
            </a:fld>
            <a:r>
              <a:rPr lang="en-US" altLang="ko-KR" dirty="0" smtClean="0"/>
              <a:t> / 52</a:t>
            </a:r>
            <a:endParaRPr lang="ko-KR" altLang="en-US"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62" r:id="rId3"/>
    <p:sldLayoutId id="2147483655" r:id="rId4"/>
    <p:sldLayoutId id="2147483657" r:id="rId5"/>
    <p:sldLayoutId id="2147483663" r:id="rId6"/>
    <p:sldLayoutId id="2147483664" r:id="rId7"/>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4.wmf"/><Relationship Id="rId5" Type="http://schemas.openxmlformats.org/officeDocument/2006/relationships/oleObject" Target="../embeddings/oleObject10.bin"/><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13.bin"/><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9.wmf"/><Relationship Id="rId5" Type="http://schemas.openxmlformats.org/officeDocument/2006/relationships/oleObject" Target="../embeddings/oleObject17.bin"/><Relationship Id="rId4" Type="http://schemas.openxmlformats.org/officeDocument/2006/relationships/image" Target="../media/image58.wmf"/></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www.rotorsource.com/brochurefront.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bartleby.com/61/98/F0299800.html"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3.wmf"/><Relationship Id="rId18" Type="http://schemas.openxmlformats.org/officeDocument/2006/relationships/oleObject" Target="../embeddings/oleObject8.bin"/><Relationship Id="rId3" Type="http://schemas.openxmlformats.org/officeDocument/2006/relationships/image" Target="../media/image17.jpeg"/><Relationship Id="rId7" Type="http://schemas.openxmlformats.org/officeDocument/2006/relationships/image" Target="../media/image10.wmf"/><Relationship Id="rId12" Type="http://schemas.openxmlformats.org/officeDocument/2006/relationships/oleObject" Target="../embeddings/oleObject5.bin"/><Relationship Id="rId17"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4.bin"/><Relationship Id="rId19" Type="http://schemas.openxmlformats.org/officeDocument/2006/relationships/image" Target="../media/image16.wmf"/><Relationship Id="rId4" Type="http://schemas.openxmlformats.org/officeDocument/2006/relationships/oleObject" Target="../embeddings/oleObject1.bin"/><Relationship Id="rId9" Type="http://schemas.openxmlformats.org/officeDocument/2006/relationships/image" Target="../media/image11.wmf"/><Relationship Id="rId1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ctrTitle"/>
          </p:nvPr>
        </p:nvSpPr>
        <p:spPr>
          <a:xfrm>
            <a:off x="-32" y="1412776"/>
            <a:ext cx="9144000" cy="1008112"/>
          </a:xfrm>
        </p:spPr>
        <p:txBody>
          <a:bodyPr/>
          <a:lstStyle/>
          <a:p>
            <a:r>
              <a:rPr lang="en-US" altLang="ko-KR" dirty="0" smtClean="0"/>
              <a:t>Environmental Thermal Engineering</a:t>
            </a:r>
            <a:endParaRPr lang="ko-KR" altLang="en-US" dirty="0"/>
          </a:p>
        </p:txBody>
      </p:sp>
      <p:sp>
        <p:nvSpPr>
          <p:cNvPr id="5" name="부제목 4"/>
          <p:cNvSpPr>
            <a:spLocks noGrp="1"/>
          </p:cNvSpPr>
          <p:nvPr>
            <p:ph type="subTitle" idx="1"/>
          </p:nvPr>
        </p:nvSpPr>
        <p:spPr>
          <a:xfrm>
            <a:off x="1371600" y="2780928"/>
            <a:ext cx="6400800" cy="2232247"/>
          </a:xfrm>
        </p:spPr>
        <p:txBody>
          <a:bodyPr/>
          <a:lstStyle/>
          <a:p>
            <a:r>
              <a:rPr lang="en-US" altLang="ko-KR" sz="1600" dirty="0" smtClean="0"/>
              <a:t>Lecture</a:t>
            </a:r>
            <a:r>
              <a:rPr lang="ko-KR" altLang="en-US" sz="1600" dirty="0" smtClean="0"/>
              <a:t> </a:t>
            </a:r>
            <a:r>
              <a:rPr lang="en-US" altLang="ko-KR" sz="1600" dirty="0" smtClean="0"/>
              <a:t># </a:t>
            </a:r>
            <a:r>
              <a:rPr lang="en-US" altLang="ko-KR" sz="1600" dirty="0" smtClean="0"/>
              <a:t>11</a:t>
            </a:r>
            <a:endParaRPr lang="en-US" altLang="ko-KR" sz="1600" dirty="0" smtClean="0"/>
          </a:p>
          <a:p>
            <a:endParaRPr lang="en-US" altLang="ko-KR" sz="1600" dirty="0" smtClean="0"/>
          </a:p>
          <a:p>
            <a:endParaRPr lang="ko-KR" altLang="en-US" sz="1600" dirty="0" smtClean="0"/>
          </a:p>
          <a:p>
            <a:r>
              <a:rPr lang="en-US" altLang="ko-KR" dirty="0" smtClean="0"/>
              <a:t>Min </a:t>
            </a:r>
            <a:r>
              <a:rPr lang="en-US" altLang="ko-KR" dirty="0" err="1" smtClean="0"/>
              <a:t>soo</a:t>
            </a:r>
            <a:r>
              <a:rPr lang="en-US" altLang="ko-KR" dirty="0" smtClean="0"/>
              <a:t> Kim</a:t>
            </a:r>
          </a:p>
          <a:p>
            <a:endParaRPr lang="en-US" altLang="ko-KR" sz="800" dirty="0" smtClean="0"/>
          </a:p>
          <a:p>
            <a:r>
              <a:rPr lang="en-US" altLang="ko-KR" dirty="0" smtClean="0"/>
              <a:t>Mechanical &amp; Aerospace Engineering</a:t>
            </a:r>
          </a:p>
        </p:txBody>
      </p:sp>
    </p:spTree>
    <p:extLst>
      <p:ext uri="{BB962C8B-B14F-4D97-AF65-F5344CB8AC3E}">
        <p14:creationId xmlns:p14="http://schemas.microsoft.com/office/powerpoint/2010/main" val="96173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369888" y="1557338"/>
            <a:ext cx="5138737" cy="427037"/>
          </a:xfrm>
          <a:prstGeom prst="rect">
            <a:avLst/>
          </a:prstGeom>
          <a:noFill/>
          <a:ln w="9525">
            <a:noFill/>
            <a:miter lim="800000"/>
            <a:headEnd/>
            <a:tailEnd/>
          </a:ln>
          <a:effectLst/>
        </p:spPr>
        <p:txBody>
          <a:bodyPr>
            <a:spAutoFit/>
          </a:bodyPr>
          <a:lstStyle/>
          <a:p>
            <a:pPr>
              <a:spcBef>
                <a:spcPct val="50000"/>
              </a:spcBef>
            </a:pPr>
            <a:r>
              <a:rPr lang="en-US" altLang="ko-KR" sz="2200" b="1">
                <a:solidFill>
                  <a:srgbClr val="006600"/>
                </a:solidFill>
                <a:latin typeface="Tahoma" pitchFamily="34" charset="0"/>
              </a:rPr>
              <a:t>A typical ventilation system</a:t>
            </a:r>
            <a:endParaRPr lang="en-US" altLang="ko-KR" sz="2200">
              <a:solidFill>
                <a:srgbClr val="006600"/>
              </a:solidFill>
              <a:latin typeface="Tahoma" pitchFamily="34" charset="0"/>
            </a:endParaRPr>
          </a:p>
        </p:txBody>
      </p:sp>
      <p:grpSp>
        <p:nvGrpSpPr>
          <p:cNvPr id="2" name="Group 55"/>
          <p:cNvGrpSpPr>
            <a:grpSpLocks/>
          </p:cNvGrpSpPr>
          <p:nvPr/>
        </p:nvGrpSpPr>
        <p:grpSpPr bwMode="auto">
          <a:xfrm>
            <a:off x="468313" y="2565400"/>
            <a:ext cx="8353425" cy="3311525"/>
            <a:chOff x="295" y="1434"/>
            <a:chExt cx="5262" cy="2086"/>
          </a:xfrm>
        </p:grpSpPr>
        <p:sp>
          <p:nvSpPr>
            <p:cNvPr id="14345" name="Rectangle 9"/>
            <p:cNvSpPr>
              <a:spLocks noChangeArrowheads="1"/>
            </p:cNvSpPr>
            <p:nvPr/>
          </p:nvSpPr>
          <p:spPr bwMode="auto">
            <a:xfrm>
              <a:off x="1565" y="3022"/>
              <a:ext cx="499" cy="408"/>
            </a:xfrm>
            <a:prstGeom prst="rect">
              <a:avLst/>
            </a:prstGeom>
            <a:solidFill>
              <a:srgbClr val="CCFFCC"/>
            </a:solidFill>
            <a:ln w="28575">
              <a:solidFill>
                <a:schemeClr val="tx1"/>
              </a:solidFill>
              <a:miter lim="800000"/>
              <a:headEnd/>
              <a:tailEnd/>
            </a:ln>
            <a:effectLst/>
          </p:spPr>
          <p:txBody>
            <a:bodyPr wrap="none" anchor="ctr"/>
            <a:lstStyle/>
            <a:p>
              <a:pPr algn="ctr"/>
              <a:r>
                <a:rPr lang="en-US" altLang="ko-KR" sz="1600" b="1"/>
                <a:t>Filter</a:t>
              </a:r>
            </a:p>
          </p:txBody>
        </p:sp>
        <p:sp>
          <p:nvSpPr>
            <p:cNvPr id="14346" name="Oval 10"/>
            <p:cNvSpPr>
              <a:spLocks noChangeArrowheads="1"/>
            </p:cNvSpPr>
            <p:nvPr/>
          </p:nvSpPr>
          <p:spPr bwMode="auto">
            <a:xfrm>
              <a:off x="2336" y="2931"/>
              <a:ext cx="272" cy="589"/>
            </a:xfrm>
            <a:prstGeom prst="ellipse">
              <a:avLst/>
            </a:prstGeom>
            <a:solidFill>
              <a:srgbClr val="EAEAEA"/>
            </a:solidFill>
            <a:ln w="28575" algn="ctr">
              <a:solidFill>
                <a:schemeClr val="tx1"/>
              </a:solidFill>
              <a:round/>
              <a:headEnd/>
              <a:tailEnd/>
            </a:ln>
            <a:effectLst/>
          </p:spPr>
          <p:txBody>
            <a:bodyPr wrap="none" anchor="ctr"/>
            <a:lstStyle/>
            <a:p>
              <a:pPr algn="ctr"/>
              <a:r>
                <a:rPr lang="en-US" altLang="ko-KR" sz="1600" b="1"/>
                <a:t>Fan</a:t>
              </a:r>
            </a:p>
          </p:txBody>
        </p:sp>
        <p:sp>
          <p:nvSpPr>
            <p:cNvPr id="14347" name="Rectangle 11"/>
            <p:cNvSpPr>
              <a:spLocks noChangeArrowheads="1"/>
            </p:cNvSpPr>
            <p:nvPr/>
          </p:nvSpPr>
          <p:spPr bwMode="auto">
            <a:xfrm>
              <a:off x="2881" y="3021"/>
              <a:ext cx="635" cy="409"/>
            </a:xfrm>
            <a:prstGeom prst="rect">
              <a:avLst/>
            </a:prstGeom>
            <a:solidFill>
              <a:srgbClr val="FFFF99"/>
            </a:solidFill>
            <a:ln w="28575">
              <a:solidFill>
                <a:schemeClr val="tx1"/>
              </a:solidFill>
              <a:miter lim="800000"/>
              <a:headEnd/>
              <a:tailEnd/>
            </a:ln>
            <a:effectLst/>
          </p:spPr>
          <p:txBody>
            <a:bodyPr wrap="none" anchor="ctr"/>
            <a:lstStyle/>
            <a:p>
              <a:pPr algn="ctr"/>
              <a:r>
                <a:rPr lang="en-US" altLang="ko-KR" sz="1600" b="1"/>
                <a:t>Heating</a:t>
              </a:r>
            </a:p>
            <a:p>
              <a:pPr algn="ctr"/>
              <a:r>
                <a:rPr lang="en-US" altLang="ko-KR" sz="1600" b="1"/>
                <a:t>Coil</a:t>
              </a:r>
            </a:p>
          </p:txBody>
        </p:sp>
        <p:sp>
          <p:nvSpPr>
            <p:cNvPr id="14348" name="Rectangle 12"/>
            <p:cNvSpPr>
              <a:spLocks noChangeArrowheads="1"/>
            </p:cNvSpPr>
            <p:nvPr/>
          </p:nvSpPr>
          <p:spPr bwMode="auto">
            <a:xfrm>
              <a:off x="3787" y="3021"/>
              <a:ext cx="590" cy="409"/>
            </a:xfrm>
            <a:prstGeom prst="rect">
              <a:avLst/>
            </a:prstGeom>
            <a:solidFill>
              <a:srgbClr val="CCFFFF"/>
            </a:solidFill>
            <a:ln w="28575">
              <a:solidFill>
                <a:schemeClr val="tx1"/>
              </a:solidFill>
              <a:miter lim="800000"/>
              <a:headEnd/>
              <a:tailEnd/>
            </a:ln>
            <a:effectLst/>
          </p:spPr>
          <p:txBody>
            <a:bodyPr wrap="none" anchor="ctr"/>
            <a:lstStyle/>
            <a:p>
              <a:pPr algn="ctr"/>
              <a:r>
                <a:rPr lang="en-US" altLang="ko-KR" sz="1600" b="1"/>
                <a:t>Cooling </a:t>
              </a:r>
            </a:p>
            <a:p>
              <a:pPr algn="ctr"/>
              <a:r>
                <a:rPr lang="en-US" altLang="ko-KR" sz="1600" b="1"/>
                <a:t>Coil</a:t>
              </a:r>
            </a:p>
          </p:txBody>
        </p:sp>
        <p:grpSp>
          <p:nvGrpSpPr>
            <p:cNvPr id="3" name="Group 54"/>
            <p:cNvGrpSpPr>
              <a:grpSpLocks/>
            </p:cNvGrpSpPr>
            <p:nvPr/>
          </p:nvGrpSpPr>
          <p:grpSpPr bwMode="auto">
            <a:xfrm>
              <a:off x="3923" y="1933"/>
              <a:ext cx="1543" cy="907"/>
              <a:chOff x="3923" y="1933"/>
              <a:chExt cx="1543" cy="907"/>
            </a:xfrm>
          </p:grpSpPr>
          <p:sp>
            <p:nvSpPr>
              <p:cNvPr id="14349" name="Oval 13"/>
              <p:cNvSpPr>
                <a:spLocks noChangeArrowheads="1"/>
              </p:cNvSpPr>
              <p:nvPr/>
            </p:nvSpPr>
            <p:spPr bwMode="auto">
              <a:xfrm>
                <a:off x="3923" y="1933"/>
                <a:ext cx="1543" cy="907"/>
              </a:xfrm>
              <a:prstGeom prst="ellipse">
                <a:avLst/>
              </a:prstGeom>
              <a:solidFill>
                <a:srgbClr val="FFFF99"/>
              </a:solidFill>
              <a:ln w="28575" algn="ctr">
                <a:solidFill>
                  <a:schemeClr val="tx1"/>
                </a:solidFill>
                <a:round/>
                <a:headEnd/>
                <a:tailEnd/>
              </a:ln>
              <a:effectLst/>
            </p:spPr>
            <p:txBody>
              <a:bodyPr wrap="none" anchor="ctr"/>
              <a:lstStyle/>
              <a:p>
                <a:endParaRPr lang="ko-KR" altLang="en-US"/>
              </a:p>
            </p:txBody>
          </p:sp>
          <p:sp>
            <p:nvSpPr>
              <p:cNvPr id="14352" name="Text Box 16"/>
              <p:cNvSpPr txBox="1">
                <a:spLocks noChangeArrowheads="1"/>
              </p:cNvSpPr>
              <p:nvPr/>
            </p:nvSpPr>
            <p:spPr bwMode="auto">
              <a:xfrm>
                <a:off x="4085" y="2160"/>
                <a:ext cx="1179" cy="442"/>
              </a:xfrm>
              <a:prstGeom prst="rect">
                <a:avLst/>
              </a:prstGeom>
              <a:noFill/>
              <a:ln w="9525">
                <a:noFill/>
                <a:miter lim="800000"/>
                <a:headEnd/>
                <a:tailEnd/>
              </a:ln>
              <a:effectLst/>
            </p:spPr>
            <p:txBody>
              <a:bodyPr>
                <a:spAutoFit/>
              </a:bodyPr>
              <a:lstStyle/>
              <a:p>
                <a:pPr algn="ctr"/>
                <a:r>
                  <a:rPr lang="en-US" altLang="ko-KR" sz="2000" b="1">
                    <a:solidFill>
                      <a:srgbClr val="006600"/>
                    </a:solidFill>
                    <a:latin typeface="Tahoma" pitchFamily="34" charset="0"/>
                  </a:rPr>
                  <a:t>Conditioned Space</a:t>
                </a:r>
              </a:p>
            </p:txBody>
          </p:sp>
        </p:grpSp>
        <p:cxnSp>
          <p:nvCxnSpPr>
            <p:cNvPr id="14356" name="AutoShape 20"/>
            <p:cNvCxnSpPr>
              <a:cxnSpLocks noChangeShapeType="1"/>
              <a:stCxn id="14347" idx="3"/>
              <a:endCxn id="14348" idx="1"/>
            </p:cNvCxnSpPr>
            <p:nvPr/>
          </p:nvCxnSpPr>
          <p:spPr bwMode="auto">
            <a:xfrm>
              <a:off x="3525" y="3226"/>
              <a:ext cx="253" cy="0"/>
            </a:xfrm>
            <a:prstGeom prst="straightConnector1">
              <a:avLst/>
            </a:prstGeom>
            <a:noFill/>
            <a:ln w="31750">
              <a:solidFill>
                <a:schemeClr val="tx1"/>
              </a:solidFill>
              <a:round/>
              <a:headEnd/>
              <a:tailEnd type="triangle" w="med" len="med"/>
            </a:ln>
            <a:effectLst/>
          </p:spPr>
        </p:cxnSp>
        <p:cxnSp>
          <p:nvCxnSpPr>
            <p:cNvPr id="14357" name="AutoShape 21"/>
            <p:cNvCxnSpPr>
              <a:cxnSpLocks noChangeShapeType="1"/>
              <a:stCxn id="14346" idx="6"/>
              <a:endCxn id="14347" idx="1"/>
            </p:cNvCxnSpPr>
            <p:nvPr/>
          </p:nvCxnSpPr>
          <p:spPr bwMode="auto">
            <a:xfrm>
              <a:off x="2617" y="3226"/>
              <a:ext cx="255" cy="0"/>
            </a:xfrm>
            <a:prstGeom prst="straightConnector1">
              <a:avLst/>
            </a:prstGeom>
            <a:noFill/>
            <a:ln w="31750">
              <a:solidFill>
                <a:schemeClr val="tx1"/>
              </a:solidFill>
              <a:round/>
              <a:headEnd/>
              <a:tailEnd type="triangle" w="med" len="med"/>
            </a:ln>
            <a:effectLst/>
          </p:spPr>
        </p:cxnSp>
        <p:cxnSp>
          <p:nvCxnSpPr>
            <p:cNvPr id="14358" name="AutoShape 22"/>
            <p:cNvCxnSpPr>
              <a:cxnSpLocks noChangeShapeType="1"/>
              <a:stCxn id="14345" idx="3"/>
              <a:endCxn id="14346" idx="2"/>
            </p:cNvCxnSpPr>
            <p:nvPr/>
          </p:nvCxnSpPr>
          <p:spPr bwMode="auto">
            <a:xfrm>
              <a:off x="2073" y="3226"/>
              <a:ext cx="254" cy="0"/>
            </a:xfrm>
            <a:prstGeom prst="straightConnector1">
              <a:avLst/>
            </a:prstGeom>
            <a:noFill/>
            <a:ln w="31750">
              <a:solidFill>
                <a:schemeClr val="tx1"/>
              </a:solidFill>
              <a:round/>
              <a:headEnd/>
              <a:tailEnd type="triangle" w="med" len="med"/>
            </a:ln>
            <a:effectLst/>
          </p:spPr>
        </p:cxnSp>
        <p:cxnSp>
          <p:nvCxnSpPr>
            <p:cNvPr id="14361" name="AutoShape 25"/>
            <p:cNvCxnSpPr>
              <a:cxnSpLocks noChangeShapeType="1"/>
              <a:stCxn id="14348" idx="3"/>
              <a:endCxn id="14349" idx="4"/>
            </p:cNvCxnSpPr>
            <p:nvPr/>
          </p:nvCxnSpPr>
          <p:spPr bwMode="auto">
            <a:xfrm flipV="1">
              <a:off x="4386" y="2849"/>
              <a:ext cx="309" cy="377"/>
            </a:xfrm>
            <a:prstGeom prst="bentConnector2">
              <a:avLst/>
            </a:prstGeom>
            <a:noFill/>
            <a:ln w="31750">
              <a:solidFill>
                <a:schemeClr val="tx1"/>
              </a:solidFill>
              <a:miter lim="800000"/>
              <a:headEnd/>
              <a:tailEnd type="triangle" w="med" len="med"/>
            </a:ln>
            <a:effectLst/>
          </p:spPr>
        </p:cxnSp>
        <p:sp>
          <p:nvSpPr>
            <p:cNvPr id="14374" name="Text Box 38"/>
            <p:cNvSpPr txBox="1">
              <a:spLocks noChangeArrowheads="1"/>
            </p:cNvSpPr>
            <p:nvPr/>
          </p:nvSpPr>
          <p:spPr bwMode="auto">
            <a:xfrm>
              <a:off x="295" y="3062"/>
              <a:ext cx="726" cy="326"/>
            </a:xfrm>
            <a:prstGeom prst="rect">
              <a:avLst/>
            </a:prstGeom>
            <a:noFill/>
            <a:ln w="9525">
              <a:noFill/>
              <a:miter lim="800000"/>
              <a:headEnd/>
              <a:tailEnd/>
            </a:ln>
            <a:effectLst/>
          </p:spPr>
          <p:txBody>
            <a:bodyPr>
              <a:spAutoFit/>
            </a:bodyPr>
            <a:lstStyle/>
            <a:p>
              <a:pPr algn="r"/>
              <a:r>
                <a:rPr lang="en-US" altLang="ko-KR" sz="1400" b="1">
                  <a:solidFill>
                    <a:srgbClr val="0000FF"/>
                  </a:solidFill>
                </a:rPr>
                <a:t>Make-up</a:t>
              </a:r>
            </a:p>
            <a:p>
              <a:pPr algn="r"/>
              <a:r>
                <a:rPr lang="en-US" altLang="ko-KR" sz="1400" b="1">
                  <a:solidFill>
                    <a:srgbClr val="0000FF"/>
                  </a:solidFill>
                </a:rPr>
                <a:t>outdoor air</a:t>
              </a:r>
            </a:p>
          </p:txBody>
        </p:sp>
        <p:sp>
          <p:nvSpPr>
            <p:cNvPr id="14377" name="Text Box 41"/>
            <p:cNvSpPr txBox="1">
              <a:spLocks noChangeArrowheads="1"/>
            </p:cNvSpPr>
            <p:nvPr/>
          </p:nvSpPr>
          <p:spPr bwMode="auto">
            <a:xfrm>
              <a:off x="431" y="1434"/>
              <a:ext cx="635" cy="326"/>
            </a:xfrm>
            <a:prstGeom prst="rect">
              <a:avLst/>
            </a:prstGeom>
            <a:noFill/>
            <a:ln w="9525">
              <a:noFill/>
              <a:miter lim="800000"/>
              <a:headEnd/>
              <a:tailEnd/>
            </a:ln>
            <a:effectLst/>
          </p:spPr>
          <p:txBody>
            <a:bodyPr>
              <a:spAutoFit/>
            </a:bodyPr>
            <a:lstStyle/>
            <a:p>
              <a:pPr algn="ctr"/>
              <a:r>
                <a:rPr lang="en-US" altLang="ko-KR" sz="1400" b="1">
                  <a:solidFill>
                    <a:srgbClr val="0000FF"/>
                  </a:solidFill>
                </a:rPr>
                <a:t>Exhaust </a:t>
              </a:r>
            </a:p>
            <a:p>
              <a:pPr algn="ctr"/>
              <a:r>
                <a:rPr lang="en-US" altLang="ko-KR" sz="1400" b="1">
                  <a:solidFill>
                    <a:srgbClr val="0000FF"/>
                  </a:solidFill>
                </a:rPr>
                <a:t>(relief air)</a:t>
              </a:r>
            </a:p>
          </p:txBody>
        </p:sp>
        <p:sp>
          <p:nvSpPr>
            <p:cNvPr id="14379" name="Text Box 43"/>
            <p:cNvSpPr txBox="1">
              <a:spLocks noChangeArrowheads="1"/>
            </p:cNvSpPr>
            <p:nvPr/>
          </p:nvSpPr>
          <p:spPr bwMode="auto">
            <a:xfrm>
              <a:off x="4445" y="3232"/>
              <a:ext cx="1112" cy="192"/>
            </a:xfrm>
            <a:prstGeom prst="rect">
              <a:avLst/>
            </a:prstGeom>
            <a:noFill/>
            <a:ln w="9525">
              <a:noFill/>
              <a:miter lim="800000"/>
              <a:headEnd/>
              <a:tailEnd/>
            </a:ln>
            <a:effectLst/>
          </p:spPr>
          <p:txBody>
            <a:bodyPr>
              <a:spAutoFit/>
            </a:bodyPr>
            <a:lstStyle/>
            <a:p>
              <a:r>
                <a:rPr lang="en-US" altLang="ko-KR" sz="1400" b="1">
                  <a:solidFill>
                    <a:srgbClr val="0000FF"/>
                  </a:solidFill>
                </a:rPr>
                <a:t>Supply air</a:t>
              </a:r>
            </a:p>
          </p:txBody>
        </p:sp>
        <p:cxnSp>
          <p:nvCxnSpPr>
            <p:cNvPr id="14383" name="AutoShape 47"/>
            <p:cNvCxnSpPr>
              <a:cxnSpLocks noChangeShapeType="1"/>
              <a:stCxn id="14374" idx="3"/>
              <a:endCxn id="14345" idx="1"/>
            </p:cNvCxnSpPr>
            <p:nvPr/>
          </p:nvCxnSpPr>
          <p:spPr bwMode="auto">
            <a:xfrm>
              <a:off x="1021" y="3225"/>
              <a:ext cx="535" cy="1"/>
            </a:xfrm>
            <a:prstGeom prst="bentConnector3">
              <a:avLst>
                <a:gd name="adj1" fmla="val 50843"/>
              </a:avLst>
            </a:prstGeom>
            <a:noFill/>
            <a:ln w="31750">
              <a:solidFill>
                <a:schemeClr val="tx1"/>
              </a:solidFill>
              <a:miter lim="800000"/>
              <a:headEnd/>
              <a:tailEnd type="triangle" w="med" len="med"/>
            </a:ln>
            <a:effectLst/>
          </p:spPr>
        </p:cxnSp>
        <p:cxnSp>
          <p:nvCxnSpPr>
            <p:cNvPr id="14384" name="AutoShape 48"/>
            <p:cNvCxnSpPr>
              <a:cxnSpLocks noChangeShapeType="1"/>
              <a:stCxn id="14349" idx="0"/>
              <a:endCxn id="14377" idx="3"/>
            </p:cNvCxnSpPr>
            <p:nvPr/>
          </p:nvCxnSpPr>
          <p:spPr bwMode="auto">
            <a:xfrm rot="5400000" flipH="1">
              <a:off x="2717" y="-54"/>
              <a:ext cx="327" cy="3629"/>
            </a:xfrm>
            <a:prstGeom prst="bentConnector2">
              <a:avLst/>
            </a:prstGeom>
            <a:noFill/>
            <a:ln w="31750">
              <a:solidFill>
                <a:schemeClr val="tx1"/>
              </a:solidFill>
              <a:miter lim="800000"/>
              <a:headEnd/>
              <a:tailEnd type="triangle" w="med" len="med"/>
            </a:ln>
            <a:effectLst/>
          </p:spPr>
        </p:cxnSp>
        <p:cxnSp>
          <p:nvCxnSpPr>
            <p:cNvPr id="14385" name="AutoShape 49"/>
            <p:cNvCxnSpPr>
              <a:cxnSpLocks noChangeShapeType="1"/>
            </p:cNvCxnSpPr>
            <p:nvPr/>
          </p:nvCxnSpPr>
          <p:spPr bwMode="auto">
            <a:xfrm>
              <a:off x="1338" y="1608"/>
              <a:ext cx="0" cy="1595"/>
            </a:xfrm>
            <a:prstGeom prst="straightConnector1">
              <a:avLst/>
            </a:prstGeom>
            <a:noFill/>
            <a:ln w="31750">
              <a:solidFill>
                <a:schemeClr val="tx1"/>
              </a:solidFill>
              <a:round/>
              <a:headEnd/>
              <a:tailEnd type="triangle" w="med" len="med"/>
            </a:ln>
            <a:effectLst/>
          </p:spPr>
        </p:cxnSp>
        <p:sp>
          <p:nvSpPr>
            <p:cNvPr id="14386" name="Text Box 50"/>
            <p:cNvSpPr txBox="1">
              <a:spLocks noChangeArrowheads="1"/>
            </p:cNvSpPr>
            <p:nvPr/>
          </p:nvSpPr>
          <p:spPr bwMode="auto">
            <a:xfrm>
              <a:off x="3742" y="1615"/>
              <a:ext cx="635" cy="192"/>
            </a:xfrm>
            <a:prstGeom prst="rect">
              <a:avLst/>
            </a:prstGeom>
            <a:noFill/>
            <a:ln w="9525">
              <a:noFill/>
              <a:miter lim="800000"/>
              <a:headEnd/>
              <a:tailEnd/>
            </a:ln>
            <a:effectLst/>
          </p:spPr>
          <p:txBody>
            <a:bodyPr>
              <a:spAutoFit/>
            </a:bodyPr>
            <a:lstStyle/>
            <a:p>
              <a:r>
                <a:rPr lang="en-US" altLang="ko-KR" sz="1400" b="1">
                  <a:solidFill>
                    <a:srgbClr val="0000FF"/>
                  </a:solidFill>
                </a:rPr>
                <a:t>Return air</a:t>
              </a:r>
            </a:p>
          </p:txBody>
        </p:sp>
        <p:sp>
          <p:nvSpPr>
            <p:cNvPr id="14387" name="Text Box 51"/>
            <p:cNvSpPr txBox="1">
              <a:spLocks noChangeArrowheads="1"/>
            </p:cNvSpPr>
            <p:nvPr/>
          </p:nvSpPr>
          <p:spPr bwMode="auto">
            <a:xfrm>
              <a:off x="1360" y="2296"/>
              <a:ext cx="1112" cy="192"/>
            </a:xfrm>
            <a:prstGeom prst="rect">
              <a:avLst/>
            </a:prstGeom>
            <a:noFill/>
            <a:ln w="9525">
              <a:noFill/>
              <a:miter lim="800000"/>
              <a:headEnd/>
              <a:tailEnd/>
            </a:ln>
            <a:effectLst/>
          </p:spPr>
          <p:txBody>
            <a:bodyPr>
              <a:spAutoFit/>
            </a:bodyPr>
            <a:lstStyle/>
            <a:p>
              <a:r>
                <a:rPr lang="en-US" altLang="ko-KR" sz="1400" b="1">
                  <a:solidFill>
                    <a:srgbClr val="0000FF"/>
                  </a:solidFill>
                </a:rPr>
                <a:t>Recirculated air</a:t>
              </a:r>
            </a:p>
          </p:txBody>
        </p:sp>
        <p:sp>
          <p:nvSpPr>
            <p:cNvPr id="14388" name="Line 52"/>
            <p:cNvSpPr>
              <a:spLocks noChangeShapeType="1"/>
            </p:cNvSpPr>
            <p:nvPr/>
          </p:nvSpPr>
          <p:spPr bwMode="auto">
            <a:xfrm rot="5400000" flipH="1">
              <a:off x="4020" y="1367"/>
              <a:ext cx="0" cy="454"/>
            </a:xfrm>
            <a:prstGeom prst="line">
              <a:avLst/>
            </a:prstGeom>
            <a:noFill/>
            <a:ln w="25400">
              <a:solidFill>
                <a:schemeClr val="tx1"/>
              </a:solidFill>
              <a:round/>
              <a:headEnd/>
              <a:tailEnd type="triangle" w="lg" len="lg"/>
            </a:ln>
            <a:effectLst/>
          </p:spPr>
          <p:txBody>
            <a:bodyPr/>
            <a:lstStyle/>
            <a:p>
              <a:endParaRPr lang="ko-KR" altLang="en-US"/>
            </a:p>
          </p:txBody>
        </p:sp>
      </p:grpSp>
      <p:sp>
        <p:nvSpPr>
          <p:cNvPr id="25" name="제목 24"/>
          <p:cNvSpPr>
            <a:spLocks noGrp="1"/>
          </p:cNvSpPr>
          <p:nvPr>
            <p:ph type="title"/>
          </p:nvPr>
        </p:nvSpPr>
        <p:spPr/>
        <p:txBody>
          <a:bodyPr/>
          <a:lstStyle/>
          <a:p>
            <a:r>
              <a:rPr lang="en-US" altLang="ko-KR" dirty="0" smtClean="0"/>
              <a:t>Ventilation</a:t>
            </a:r>
            <a:endParaRPr lang="ko-KR"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6011863" y="1690688"/>
            <a:ext cx="3167062" cy="2530475"/>
            <a:chOff x="3742" y="754"/>
            <a:chExt cx="1995" cy="1594"/>
          </a:xfrm>
        </p:grpSpPr>
        <p:pic>
          <p:nvPicPr>
            <p:cNvPr id="21510" name="Picture 6" descr="carrier"/>
            <p:cNvPicPr>
              <a:picLocks noChangeAspect="1" noChangeArrowheads="1"/>
            </p:cNvPicPr>
            <p:nvPr/>
          </p:nvPicPr>
          <p:blipFill>
            <a:blip r:embed="rId2" cstate="print"/>
            <a:srcRect/>
            <a:stretch>
              <a:fillRect/>
            </a:stretch>
          </p:blipFill>
          <p:spPr bwMode="auto">
            <a:xfrm>
              <a:off x="4160" y="754"/>
              <a:ext cx="1158" cy="1038"/>
            </a:xfrm>
            <a:prstGeom prst="rect">
              <a:avLst/>
            </a:prstGeom>
            <a:noFill/>
          </p:spPr>
        </p:pic>
        <p:sp>
          <p:nvSpPr>
            <p:cNvPr id="21511" name="Text Box 7"/>
            <p:cNvSpPr txBox="1">
              <a:spLocks noChangeArrowheads="1"/>
            </p:cNvSpPr>
            <p:nvPr/>
          </p:nvSpPr>
          <p:spPr bwMode="auto">
            <a:xfrm>
              <a:off x="3742" y="1888"/>
              <a:ext cx="1995" cy="460"/>
            </a:xfrm>
            <a:prstGeom prst="rect">
              <a:avLst/>
            </a:prstGeom>
            <a:noFill/>
            <a:ln w="9525">
              <a:noFill/>
              <a:miter lim="800000"/>
              <a:headEnd/>
              <a:tailEnd/>
            </a:ln>
            <a:effectLst/>
          </p:spPr>
          <p:txBody>
            <a:bodyPr>
              <a:spAutoFit/>
            </a:bodyPr>
            <a:lstStyle/>
            <a:p>
              <a:pPr algn="ctr"/>
              <a:r>
                <a:rPr lang="en-US" altLang="ko-KR" sz="1400" b="1"/>
                <a:t>Willis H. Carrier (1876~1950)</a:t>
              </a:r>
            </a:p>
            <a:p>
              <a:pPr algn="ctr"/>
              <a:r>
                <a:rPr lang="ko-KR" altLang="en-US" sz="1400"/>
                <a:t>「</a:t>
              </a:r>
              <a:r>
                <a:rPr lang="en-US" altLang="ko-KR" sz="1400"/>
                <a:t>TIME</a:t>
              </a:r>
              <a:r>
                <a:rPr lang="ko-KR" altLang="en-US" sz="1400"/>
                <a:t>」 </a:t>
              </a:r>
              <a:r>
                <a:rPr lang="ko-KR" altLang="en-US" sz="1400" i="1">
                  <a:latin typeface="Times New Roman"/>
                </a:rPr>
                <a:t>“</a:t>
              </a:r>
              <a:r>
                <a:rPr lang="en-US" altLang="ko-KR" sz="1400" i="1"/>
                <a:t>King of Cool</a:t>
              </a:r>
              <a:r>
                <a:rPr lang="en-US" altLang="ko-KR" sz="1400" i="1">
                  <a:latin typeface="Times New Roman"/>
                </a:rPr>
                <a:t>”</a:t>
              </a:r>
              <a:r>
                <a:rPr lang="en-US" altLang="ko-KR" sz="1400" i="1"/>
                <a:t> </a:t>
              </a:r>
            </a:p>
            <a:p>
              <a:pPr algn="ctr"/>
              <a:r>
                <a:rPr lang="en-US" altLang="ko-KR" sz="1400"/>
                <a:t>100 builders &amp; titans of 20</a:t>
              </a:r>
              <a:r>
                <a:rPr lang="en-US" altLang="ko-KR" sz="1400" baseline="30000"/>
                <a:t>th</a:t>
              </a:r>
              <a:r>
                <a:rPr lang="en-US" altLang="ko-KR" sz="1400"/>
                <a:t> century</a:t>
              </a:r>
            </a:p>
          </p:txBody>
        </p:sp>
      </p:grpSp>
      <p:sp>
        <p:nvSpPr>
          <p:cNvPr id="21512" name="Text Box 8"/>
          <p:cNvSpPr txBox="1">
            <a:spLocks noChangeArrowheads="1"/>
          </p:cNvSpPr>
          <p:nvPr/>
        </p:nvSpPr>
        <p:spPr bwMode="auto">
          <a:xfrm>
            <a:off x="250825" y="1340768"/>
            <a:ext cx="6192838" cy="1846263"/>
          </a:xfrm>
          <a:prstGeom prst="rect">
            <a:avLst/>
          </a:prstGeom>
          <a:noFill/>
          <a:ln w="9525">
            <a:noFill/>
            <a:miter lim="800000"/>
            <a:headEnd/>
            <a:tailEnd/>
          </a:ln>
          <a:effectLst/>
        </p:spPr>
        <p:txBody>
          <a:bodyPr>
            <a:spAutoFit/>
          </a:bodyPr>
          <a:lstStyle/>
          <a:p>
            <a:pPr>
              <a:spcBef>
                <a:spcPct val="50000"/>
              </a:spcBef>
            </a:pPr>
            <a:r>
              <a:rPr lang="en-US" altLang="ko-KR" sz="2200" b="1" dirty="0">
                <a:solidFill>
                  <a:srgbClr val="006600"/>
                </a:solidFill>
                <a:latin typeface="Tahoma" pitchFamily="34" charset="0"/>
              </a:rPr>
              <a:t>W.H. Carrier</a:t>
            </a:r>
          </a:p>
          <a:p>
            <a:pPr>
              <a:spcBef>
                <a:spcPct val="50000"/>
              </a:spcBef>
              <a:buFontTx/>
              <a:buChar char="•"/>
            </a:pPr>
            <a:r>
              <a:rPr lang="en-US" altLang="ko-KR" sz="2200" dirty="0">
                <a:solidFill>
                  <a:srgbClr val="006600"/>
                </a:solidFill>
                <a:latin typeface="Tahoma" pitchFamily="34" charset="0"/>
              </a:rPr>
              <a:t> Established </a:t>
            </a:r>
            <a:r>
              <a:rPr lang="en-US" altLang="ko-KR" sz="2200" dirty="0" err="1">
                <a:solidFill>
                  <a:srgbClr val="006600"/>
                </a:solidFill>
                <a:latin typeface="Tahoma" pitchFamily="34" charset="0"/>
              </a:rPr>
              <a:t>Psychrometric</a:t>
            </a:r>
            <a:r>
              <a:rPr lang="en-US" altLang="ko-KR" sz="2200" dirty="0">
                <a:solidFill>
                  <a:srgbClr val="006600"/>
                </a:solidFill>
                <a:latin typeface="Tahoma" pitchFamily="34" charset="0"/>
              </a:rPr>
              <a:t> Formulae (1911)</a:t>
            </a:r>
          </a:p>
          <a:p>
            <a:pPr>
              <a:spcBef>
                <a:spcPct val="50000"/>
              </a:spcBef>
              <a:buFontTx/>
              <a:buChar char="•"/>
            </a:pPr>
            <a:r>
              <a:rPr lang="en-US" altLang="ko-KR" sz="2200" dirty="0">
                <a:solidFill>
                  <a:srgbClr val="006600"/>
                </a:solidFill>
                <a:latin typeface="Tahoma" pitchFamily="34" charset="0"/>
              </a:rPr>
              <a:t> Centrifugal Chiller (1921) </a:t>
            </a:r>
          </a:p>
          <a:p>
            <a:pPr>
              <a:spcBef>
                <a:spcPct val="50000"/>
              </a:spcBef>
            </a:pPr>
            <a:r>
              <a:rPr lang="en-US" altLang="ko-KR" sz="1800" dirty="0">
                <a:solidFill>
                  <a:srgbClr val="006600"/>
                </a:solidFill>
                <a:latin typeface="Tahoma" pitchFamily="34" charset="0"/>
              </a:rPr>
              <a:t>   -first practical method of air conditioning for large spaces</a:t>
            </a:r>
            <a:endParaRPr lang="en-US" altLang="ko-KR" sz="2200" dirty="0">
              <a:solidFill>
                <a:srgbClr val="006600"/>
              </a:solidFill>
              <a:latin typeface="Tahoma" pitchFamily="34" charset="0"/>
            </a:endParaRPr>
          </a:p>
        </p:txBody>
      </p:sp>
      <p:grpSp>
        <p:nvGrpSpPr>
          <p:cNvPr id="3" name="Group 15"/>
          <p:cNvGrpSpPr>
            <a:grpSpLocks/>
          </p:cNvGrpSpPr>
          <p:nvPr/>
        </p:nvGrpSpPr>
        <p:grpSpPr bwMode="auto">
          <a:xfrm>
            <a:off x="2051050" y="3860800"/>
            <a:ext cx="3457575" cy="2498725"/>
            <a:chOff x="1292" y="2432"/>
            <a:chExt cx="2178" cy="1574"/>
          </a:xfrm>
        </p:grpSpPr>
        <p:pic>
          <p:nvPicPr>
            <p:cNvPr id="21515" name="Picture 11" descr="Chiller"/>
            <p:cNvPicPr>
              <a:picLocks noChangeAspect="1" noChangeArrowheads="1"/>
            </p:cNvPicPr>
            <p:nvPr/>
          </p:nvPicPr>
          <p:blipFill>
            <a:blip r:embed="rId3" cstate="print"/>
            <a:srcRect/>
            <a:stretch>
              <a:fillRect/>
            </a:stretch>
          </p:blipFill>
          <p:spPr bwMode="auto">
            <a:xfrm>
              <a:off x="1292" y="2432"/>
              <a:ext cx="2178" cy="1325"/>
            </a:xfrm>
            <a:prstGeom prst="rect">
              <a:avLst/>
            </a:prstGeom>
            <a:noFill/>
          </p:spPr>
        </p:pic>
        <p:sp>
          <p:nvSpPr>
            <p:cNvPr id="21518" name="Text Box 14"/>
            <p:cNvSpPr txBox="1">
              <a:spLocks noChangeArrowheads="1"/>
            </p:cNvSpPr>
            <p:nvPr/>
          </p:nvSpPr>
          <p:spPr bwMode="auto">
            <a:xfrm>
              <a:off x="1314" y="3814"/>
              <a:ext cx="2132" cy="192"/>
            </a:xfrm>
            <a:prstGeom prst="rect">
              <a:avLst/>
            </a:prstGeom>
            <a:noFill/>
            <a:ln w="9525">
              <a:noFill/>
              <a:miter lim="800000"/>
              <a:headEnd/>
              <a:tailEnd/>
            </a:ln>
            <a:effectLst/>
          </p:spPr>
          <p:txBody>
            <a:bodyPr>
              <a:spAutoFit/>
            </a:bodyPr>
            <a:lstStyle/>
            <a:p>
              <a:pPr algn="ctr"/>
              <a:r>
                <a:rPr lang="en-US" altLang="ko-KR" sz="1400" b="1"/>
                <a:t>Carrier</a:t>
              </a:r>
              <a:r>
                <a:rPr lang="en-US" altLang="ko-KR" sz="1400" b="1">
                  <a:latin typeface="Times New Roman"/>
                </a:rPr>
                <a:t>’</a:t>
              </a:r>
              <a:r>
                <a:rPr lang="en-US" altLang="ko-KR" sz="1400" b="1"/>
                <a:t>s Centrifugal Chiller (1921)</a:t>
              </a:r>
              <a:endParaRPr lang="ko-KR" altLang="en-US" sz="1400" b="1"/>
            </a:p>
          </p:txBody>
        </p:sp>
      </p:grpSp>
      <p:sp>
        <p:nvSpPr>
          <p:cNvPr id="10" name="제목 9"/>
          <p:cNvSpPr>
            <a:spLocks noGrp="1"/>
          </p:cNvSpPr>
          <p:nvPr>
            <p:ph type="title"/>
          </p:nvPr>
        </p:nvSpPr>
        <p:spPr/>
        <p:txBody>
          <a:bodyPr/>
          <a:lstStyle/>
          <a:p>
            <a:r>
              <a:rPr lang="en-US" altLang="ko-KR" dirty="0" smtClean="0"/>
              <a:t>Air Conditioning</a:t>
            </a:r>
            <a:endParaRPr lang="ko-KR"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제목 2"/>
          <p:cNvSpPr>
            <a:spLocks noGrp="1"/>
          </p:cNvSpPr>
          <p:nvPr>
            <p:ph type="ctrTitle"/>
          </p:nvPr>
        </p:nvSpPr>
        <p:spPr/>
        <p:txBody>
          <a:bodyPr/>
          <a:lstStyle/>
          <a:p>
            <a:r>
              <a:rPr lang="en-US" altLang="ko-KR" dirty="0" smtClean="0"/>
              <a:t>Equipments of Air Conditioning System</a:t>
            </a:r>
            <a:endParaRPr lang="ko-KR" alt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946150" y="1330102"/>
            <a:ext cx="6794500" cy="4475162"/>
          </a:xfrm>
          <a:prstGeom prst="rect">
            <a:avLst/>
          </a:prstGeom>
          <a:noFill/>
          <a:ln w="9525">
            <a:noFill/>
            <a:miter lim="800000"/>
            <a:headEnd/>
            <a:tailEnd/>
          </a:ln>
          <a:effectLst/>
        </p:spPr>
        <p:txBody>
          <a:bodyPr>
            <a:spAutoFit/>
          </a:bodyPr>
          <a:lstStyle/>
          <a:p>
            <a:pPr>
              <a:spcBef>
                <a:spcPct val="50000"/>
              </a:spcBef>
              <a:buFontTx/>
              <a:buChar char="•"/>
            </a:pPr>
            <a:r>
              <a:rPr lang="en-US" altLang="ko-KR" sz="2400" b="1" dirty="0">
                <a:solidFill>
                  <a:srgbClr val="006600"/>
                </a:solidFill>
                <a:latin typeface="Tahoma" pitchFamily="34" charset="0"/>
              </a:rPr>
              <a:t> Air-Handling Equipment</a:t>
            </a:r>
          </a:p>
          <a:p>
            <a:pPr>
              <a:spcBef>
                <a:spcPct val="50000"/>
              </a:spcBef>
              <a:buFontTx/>
              <a:buChar char="•"/>
            </a:pPr>
            <a:r>
              <a:rPr lang="en-US" altLang="ko-KR" sz="2400" b="1" dirty="0">
                <a:solidFill>
                  <a:srgbClr val="006600"/>
                </a:solidFill>
                <a:latin typeface="Tahoma" pitchFamily="34" charset="0"/>
              </a:rPr>
              <a:t> Heating Equipment</a:t>
            </a:r>
          </a:p>
          <a:p>
            <a:pPr>
              <a:spcBef>
                <a:spcPct val="50000"/>
              </a:spcBef>
              <a:buFontTx/>
              <a:buChar char="•"/>
            </a:pPr>
            <a:r>
              <a:rPr lang="en-US" altLang="ko-KR" sz="2400" b="1" dirty="0">
                <a:solidFill>
                  <a:srgbClr val="006600"/>
                </a:solidFill>
                <a:latin typeface="Tahoma" pitchFamily="34" charset="0"/>
              </a:rPr>
              <a:t> Refrigeration Equipment</a:t>
            </a:r>
          </a:p>
          <a:p>
            <a:pPr>
              <a:spcBef>
                <a:spcPct val="50000"/>
              </a:spcBef>
              <a:buFontTx/>
              <a:buChar char="•"/>
            </a:pPr>
            <a:r>
              <a:rPr lang="en-US" altLang="ko-KR" sz="2400" b="1" dirty="0" smtClean="0">
                <a:solidFill>
                  <a:srgbClr val="006600"/>
                </a:solidFill>
                <a:latin typeface="Tahoma" pitchFamily="34" charset="0"/>
              </a:rPr>
              <a:t> </a:t>
            </a:r>
            <a:r>
              <a:rPr lang="en-US" altLang="ko-KR" sz="2400" b="1" dirty="0">
                <a:solidFill>
                  <a:srgbClr val="006600"/>
                </a:solidFill>
                <a:latin typeface="Tahoma" pitchFamily="34" charset="0"/>
              </a:rPr>
              <a:t>Other Energy Saving Equipments</a:t>
            </a:r>
          </a:p>
          <a:p>
            <a:pPr>
              <a:spcBef>
                <a:spcPct val="50000"/>
              </a:spcBef>
            </a:pPr>
            <a:r>
              <a:rPr lang="en-US" altLang="ko-KR" sz="2400" dirty="0">
                <a:solidFill>
                  <a:srgbClr val="006600"/>
                </a:solidFill>
                <a:latin typeface="Tahoma" pitchFamily="34" charset="0"/>
              </a:rPr>
              <a:t>   - Thermal storage</a:t>
            </a:r>
          </a:p>
          <a:p>
            <a:pPr>
              <a:spcBef>
                <a:spcPct val="50000"/>
              </a:spcBef>
            </a:pPr>
            <a:r>
              <a:rPr lang="en-US" altLang="ko-KR" sz="2400" dirty="0">
                <a:solidFill>
                  <a:srgbClr val="006600"/>
                </a:solidFill>
                <a:latin typeface="Tahoma" pitchFamily="34" charset="0"/>
              </a:rPr>
              <a:t>   - Energy recovery</a:t>
            </a:r>
          </a:p>
          <a:p>
            <a:pPr>
              <a:spcBef>
                <a:spcPct val="50000"/>
              </a:spcBef>
            </a:pPr>
            <a:r>
              <a:rPr lang="en-US" altLang="ko-KR" sz="2400" dirty="0">
                <a:solidFill>
                  <a:srgbClr val="006600"/>
                </a:solidFill>
                <a:latin typeface="Tahoma" pitchFamily="34" charset="0"/>
              </a:rPr>
              <a:t>   - Solar energy</a:t>
            </a:r>
          </a:p>
          <a:p>
            <a:pPr>
              <a:spcBef>
                <a:spcPct val="50000"/>
              </a:spcBef>
            </a:pPr>
            <a:r>
              <a:rPr lang="en-US" altLang="ko-KR" sz="2400" dirty="0">
                <a:solidFill>
                  <a:srgbClr val="006600"/>
                </a:solidFill>
                <a:latin typeface="Tahoma" pitchFamily="34" charset="0"/>
              </a:rPr>
              <a:t>   - Geothermal</a:t>
            </a:r>
          </a:p>
        </p:txBody>
      </p:sp>
      <p:sp>
        <p:nvSpPr>
          <p:cNvPr id="4" name="제목 3"/>
          <p:cNvSpPr>
            <a:spLocks noGrp="1"/>
          </p:cNvSpPr>
          <p:nvPr>
            <p:ph type="title"/>
          </p:nvPr>
        </p:nvSpPr>
        <p:spPr/>
        <p:txBody>
          <a:bodyPr/>
          <a:lstStyle/>
          <a:p>
            <a:r>
              <a:rPr lang="en-US" altLang="ko-KR" dirty="0" smtClean="0"/>
              <a:t>Primary Equipments of HVAC</a:t>
            </a:r>
            <a:endParaRPr lang="ko-KR"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540196" y="1484784"/>
            <a:ext cx="8496300" cy="3743325"/>
          </a:xfrm>
          <a:prstGeom prst="rect">
            <a:avLst/>
          </a:prstGeom>
          <a:noFill/>
          <a:ln w="38100">
            <a:noFill/>
            <a:miter lim="800000"/>
            <a:headEnd/>
            <a:tailEnd/>
          </a:ln>
          <a:effectLst/>
        </p:spPr>
        <p:txBody>
          <a:bodyPr>
            <a:spAutoFit/>
          </a:bodyPr>
          <a:lstStyle/>
          <a:p>
            <a:pPr>
              <a:spcBef>
                <a:spcPct val="50000"/>
              </a:spcBef>
              <a:buFontTx/>
              <a:buChar char="•"/>
            </a:pPr>
            <a:r>
              <a:rPr lang="en-US" altLang="ko-KR" sz="2400">
                <a:solidFill>
                  <a:schemeClr val="accent2"/>
                </a:solidFill>
                <a:latin typeface="Tahoma" pitchFamily="34" charset="0"/>
              </a:rPr>
              <a:t> Duct Construction</a:t>
            </a:r>
          </a:p>
          <a:p>
            <a:pPr>
              <a:spcBef>
                <a:spcPct val="50000"/>
              </a:spcBef>
              <a:buFontTx/>
              <a:buChar char="•"/>
            </a:pPr>
            <a:r>
              <a:rPr lang="en-US" altLang="ko-KR" sz="2400" dirty="0">
                <a:solidFill>
                  <a:schemeClr val="accent2"/>
                </a:solidFill>
                <a:latin typeface="Tahoma" pitchFamily="34" charset="0"/>
              </a:rPr>
              <a:t> Air-Diffusing Equipment</a:t>
            </a:r>
          </a:p>
          <a:p>
            <a:pPr>
              <a:spcBef>
                <a:spcPct val="50000"/>
              </a:spcBef>
              <a:buFontTx/>
              <a:buChar char="•"/>
            </a:pPr>
            <a:r>
              <a:rPr lang="en-US" altLang="ko-KR" sz="2400" dirty="0">
                <a:solidFill>
                  <a:schemeClr val="accent2"/>
                </a:solidFill>
                <a:latin typeface="Tahoma" pitchFamily="34" charset="0"/>
              </a:rPr>
              <a:t> Fans</a:t>
            </a:r>
          </a:p>
          <a:p>
            <a:pPr>
              <a:spcBef>
                <a:spcPct val="50000"/>
              </a:spcBef>
              <a:buFontTx/>
              <a:buChar char="•"/>
            </a:pPr>
            <a:r>
              <a:rPr lang="en-US" altLang="ko-KR" sz="2400" dirty="0">
                <a:solidFill>
                  <a:schemeClr val="accent2"/>
                </a:solidFill>
                <a:latin typeface="Tahoma" pitchFamily="34" charset="0"/>
              </a:rPr>
              <a:t> Evaporative Air Cooling Equipment</a:t>
            </a:r>
          </a:p>
          <a:p>
            <a:pPr>
              <a:spcBef>
                <a:spcPct val="50000"/>
              </a:spcBef>
              <a:buFontTx/>
              <a:buChar char="•"/>
            </a:pPr>
            <a:r>
              <a:rPr lang="en-US" altLang="ko-KR" sz="2400" dirty="0">
                <a:solidFill>
                  <a:schemeClr val="accent2"/>
                </a:solidFill>
                <a:latin typeface="Tahoma" pitchFamily="34" charset="0"/>
              </a:rPr>
              <a:t> Humidifiers</a:t>
            </a:r>
          </a:p>
          <a:p>
            <a:pPr>
              <a:spcBef>
                <a:spcPct val="50000"/>
              </a:spcBef>
              <a:buFontTx/>
              <a:buChar char="•"/>
            </a:pPr>
            <a:r>
              <a:rPr lang="en-US" altLang="ko-KR" sz="2400" dirty="0">
                <a:solidFill>
                  <a:schemeClr val="accent2"/>
                </a:solidFill>
                <a:latin typeface="Tahoma" pitchFamily="34" charset="0"/>
              </a:rPr>
              <a:t> Air-Cooling and Dehumidifying Coils</a:t>
            </a:r>
          </a:p>
          <a:p>
            <a:pPr>
              <a:spcBef>
                <a:spcPct val="50000"/>
              </a:spcBef>
              <a:buFontTx/>
              <a:buChar char="•"/>
            </a:pPr>
            <a:r>
              <a:rPr lang="en-US" altLang="ko-KR" sz="2400" dirty="0">
                <a:solidFill>
                  <a:schemeClr val="accent2"/>
                </a:solidFill>
                <a:latin typeface="Tahoma" pitchFamily="34" charset="0"/>
              </a:rPr>
              <a:t> Desiccant Dehumidification</a:t>
            </a:r>
          </a:p>
        </p:txBody>
      </p:sp>
      <p:sp>
        <p:nvSpPr>
          <p:cNvPr id="4" name="제목 3"/>
          <p:cNvSpPr>
            <a:spLocks noGrp="1"/>
          </p:cNvSpPr>
          <p:nvPr>
            <p:ph type="title"/>
          </p:nvPr>
        </p:nvSpPr>
        <p:spPr/>
        <p:txBody>
          <a:bodyPr/>
          <a:lstStyle/>
          <a:p>
            <a:r>
              <a:rPr lang="en-US" altLang="ko-KR" dirty="0" smtClean="0"/>
              <a:t>Air Handling Equipment</a:t>
            </a:r>
            <a:endParaRPr lang="ko-KR"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descr="ahu_simp"/>
          <p:cNvPicPr>
            <a:picLocks noChangeAspect="1" noChangeArrowheads="1"/>
          </p:cNvPicPr>
          <p:nvPr/>
        </p:nvPicPr>
        <p:blipFill>
          <a:blip r:embed="rId2" cstate="print"/>
          <a:srcRect/>
          <a:stretch>
            <a:fillRect/>
          </a:stretch>
        </p:blipFill>
        <p:spPr bwMode="auto">
          <a:xfrm>
            <a:off x="158750" y="2060575"/>
            <a:ext cx="8805863" cy="3733800"/>
          </a:xfrm>
          <a:prstGeom prst="rect">
            <a:avLst/>
          </a:prstGeom>
          <a:noFill/>
          <a:ln w="28575">
            <a:solidFill>
              <a:schemeClr val="tx1"/>
            </a:solidFill>
            <a:miter lim="800000"/>
            <a:headEnd/>
            <a:tailEnd/>
          </a:ln>
        </p:spPr>
      </p:pic>
      <p:sp>
        <p:nvSpPr>
          <p:cNvPr id="4" name="제목 3"/>
          <p:cNvSpPr>
            <a:spLocks noGrp="1"/>
          </p:cNvSpPr>
          <p:nvPr>
            <p:ph type="title"/>
          </p:nvPr>
        </p:nvSpPr>
        <p:spPr/>
        <p:txBody>
          <a:bodyPr/>
          <a:lstStyle/>
          <a:p>
            <a:r>
              <a:rPr lang="en-US" altLang="ko-KR" dirty="0"/>
              <a:t>Air Handling Equipment</a:t>
            </a:r>
            <a:endParaRPr lang="ko-KR"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descr="unico-02"/>
          <p:cNvPicPr>
            <a:picLocks noChangeAspect="1" noChangeArrowheads="1"/>
          </p:cNvPicPr>
          <p:nvPr/>
        </p:nvPicPr>
        <p:blipFill>
          <a:blip r:embed="rId2" cstate="print"/>
          <a:srcRect/>
          <a:stretch>
            <a:fillRect/>
          </a:stretch>
        </p:blipFill>
        <p:spPr bwMode="auto">
          <a:xfrm>
            <a:off x="6019800" y="1074738"/>
            <a:ext cx="2882900" cy="2519362"/>
          </a:xfrm>
          <a:prstGeom prst="rect">
            <a:avLst/>
          </a:prstGeom>
          <a:noFill/>
          <a:ln w="9525">
            <a:noFill/>
            <a:miter lim="800000"/>
            <a:headEnd/>
            <a:tailEnd/>
          </a:ln>
        </p:spPr>
      </p:pic>
      <p:pic>
        <p:nvPicPr>
          <p:cNvPr id="47108" name="Picture 4" descr="duct-lo"/>
          <p:cNvPicPr>
            <a:picLocks noChangeAspect="1" noChangeArrowheads="1"/>
          </p:cNvPicPr>
          <p:nvPr/>
        </p:nvPicPr>
        <p:blipFill>
          <a:blip r:embed="rId3" cstate="print"/>
          <a:srcRect/>
          <a:stretch>
            <a:fillRect/>
          </a:stretch>
        </p:blipFill>
        <p:spPr bwMode="auto">
          <a:xfrm>
            <a:off x="6021388" y="3663950"/>
            <a:ext cx="2879725" cy="2667000"/>
          </a:xfrm>
          <a:prstGeom prst="rect">
            <a:avLst/>
          </a:prstGeom>
          <a:noFill/>
          <a:ln w="9525">
            <a:noFill/>
            <a:miter lim="800000"/>
            <a:headEnd/>
            <a:tailEnd/>
          </a:ln>
        </p:spPr>
      </p:pic>
      <p:sp>
        <p:nvSpPr>
          <p:cNvPr id="47111" name="Text Box 7"/>
          <p:cNvSpPr txBox="1">
            <a:spLocks noChangeArrowheads="1"/>
          </p:cNvSpPr>
          <p:nvPr/>
        </p:nvSpPr>
        <p:spPr bwMode="auto">
          <a:xfrm>
            <a:off x="250825" y="1484784"/>
            <a:ext cx="5653088" cy="4144963"/>
          </a:xfrm>
          <a:prstGeom prst="rect">
            <a:avLst/>
          </a:prstGeom>
          <a:noFill/>
          <a:ln w="9525">
            <a:noFill/>
            <a:miter lim="800000"/>
            <a:headEnd/>
            <a:tailEnd/>
          </a:ln>
          <a:effectLst/>
        </p:spPr>
        <p:txBody>
          <a:bodyPr>
            <a:spAutoFit/>
          </a:bodyPr>
          <a:lstStyle/>
          <a:p>
            <a:pPr>
              <a:spcBef>
                <a:spcPct val="50000"/>
              </a:spcBef>
            </a:pPr>
            <a:r>
              <a:rPr lang="en-US" altLang="ko-KR" sz="2200" b="1" dirty="0">
                <a:solidFill>
                  <a:srgbClr val="006600"/>
                </a:solidFill>
                <a:latin typeface="Tahoma" pitchFamily="34" charset="0"/>
              </a:rPr>
              <a:t>Duct system delivers a specific amount of air to each diffuser in the conditioned space at a specified </a:t>
            </a:r>
            <a:r>
              <a:rPr lang="en-US" altLang="ko-KR" sz="2200" b="1" u="sng" dirty="0">
                <a:solidFill>
                  <a:srgbClr val="006600"/>
                </a:solidFill>
                <a:latin typeface="Tahoma" pitchFamily="34" charset="0"/>
              </a:rPr>
              <a:t>total pressure</a:t>
            </a:r>
            <a:r>
              <a:rPr lang="en-US" altLang="ko-KR" sz="2200" b="1" dirty="0">
                <a:solidFill>
                  <a:srgbClr val="006600"/>
                </a:solidFill>
                <a:latin typeface="Tahoma" pitchFamily="34" charset="0"/>
              </a:rPr>
              <a:t>.</a:t>
            </a:r>
          </a:p>
          <a:p>
            <a:pPr>
              <a:spcBef>
                <a:spcPct val="50000"/>
              </a:spcBef>
            </a:pPr>
            <a:r>
              <a:rPr lang="en-US" altLang="ko-KR" sz="2200" b="1" dirty="0">
                <a:solidFill>
                  <a:srgbClr val="006600"/>
                </a:solidFill>
                <a:latin typeface="Tahoma" pitchFamily="34" charset="0"/>
              </a:rPr>
              <a:t>Duct construction is classified by application and pressure ;</a:t>
            </a:r>
          </a:p>
          <a:p>
            <a:pPr>
              <a:spcBef>
                <a:spcPct val="50000"/>
              </a:spcBef>
            </a:pPr>
            <a:endParaRPr lang="en-US" altLang="ko-KR" sz="2200" b="1" dirty="0">
              <a:solidFill>
                <a:srgbClr val="006600"/>
              </a:solidFill>
              <a:latin typeface="Tahoma" pitchFamily="34" charset="0"/>
            </a:endParaRPr>
          </a:p>
          <a:p>
            <a:pPr>
              <a:spcBef>
                <a:spcPct val="50000"/>
              </a:spcBef>
              <a:buFont typeface="Wingdings" pitchFamily="2" charset="2"/>
              <a:buChar char="§"/>
            </a:pPr>
            <a:r>
              <a:rPr lang="en-US" altLang="ko-KR" sz="2000" dirty="0">
                <a:solidFill>
                  <a:srgbClr val="006600"/>
                </a:solidFill>
                <a:latin typeface="Tahoma" pitchFamily="34" charset="0"/>
              </a:rPr>
              <a:t> Residences		±125 Pa, ±250 Pa</a:t>
            </a:r>
          </a:p>
          <a:p>
            <a:pPr>
              <a:spcBef>
                <a:spcPct val="50000"/>
              </a:spcBef>
              <a:buFont typeface="Wingdings" pitchFamily="2" charset="2"/>
              <a:buChar char="§"/>
            </a:pPr>
            <a:r>
              <a:rPr lang="en-US" altLang="ko-KR" sz="2000" dirty="0">
                <a:solidFill>
                  <a:srgbClr val="006600"/>
                </a:solidFill>
                <a:latin typeface="Tahoma" pitchFamily="34" charset="0"/>
              </a:rPr>
              <a:t> Commercial Systems	±125 Pa ~ ±2500 Pa</a:t>
            </a:r>
          </a:p>
          <a:p>
            <a:pPr>
              <a:spcBef>
                <a:spcPct val="50000"/>
              </a:spcBef>
              <a:buFont typeface="Wingdings" pitchFamily="2" charset="2"/>
              <a:buChar char="§"/>
            </a:pPr>
            <a:r>
              <a:rPr lang="en-US" altLang="ko-KR" sz="2000" dirty="0">
                <a:solidFill>
                  <a:srgbClr val="006600"/>
                </a:solidFill>
                <a:latin typeface="Tahoma" pitchFamily="34" charset="0"/>
              </a:rPr>
              <a:t> Industrial Systems	 Any pressure</a:t>
            </a:r>
          </a:p>
        </p:txBody>
      </p:sp>
      <p:sp>
        <p:nvSpPr>
          <p:cNvPr id="6" name="제목 5"/>
          <p:cNvSpPr>
            <a:spLocks noGrp="1"/>
          </p:cNvSpPr>
          <p:nvPr>
            <p:ph type="title"/>
          </p:nvPr>
        </p:nvSpPr>
        <p:spPr/>
        <p:txBody>
          <a:bodyPr/>
          <a:lstStyle/>
          <a:p>
            <a:r>
              <a:rPr lang="en-US" altLang="ko-KR" dirty="0" smtClean="0"/>
              <a:t>Duct Construction</a:t>
            </a:r>
            <a:endParaRPr lang="ko-KR"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ext Box 5"/>
          <p:cNvSpPr txBox="1">
            <a:spLocks noChangeArrowheads="1"/>
          </p:cNvSpPr>
          <p:nvPr/>
        </p:nvSpPr>
        <p:spPr bwMode="auto">
          <a:xfrm>
            <a:off x="287065" y="1484784"/>
            <a:ext cx="5653087" cy="427037"/>
          </a:xfrm>
          <a:prstGeom prst="rect">
            <a:avLst/>
          </a:prstGeom>
          <a:noFill/>
          <a:ln w="9525">
            <a:noFill/>
            <a:miter lim="800000"/>
            <a:headEnd/>
            <a:tailEnd/>
          </a:ln>
          <a:effectLst/>
        </p:spPr>
        <p:txBody>
          <a:bodyPr>
            <a:spAutoFit/>
          </a:bodyPr>
          <a:lstStyle/>
          <a:p>
            <a:pPr>
              <a:spcBef>
                <a:spcPct val="50000"/>
              </a:spcBef>
            </a:pPr>
            <a:r>
              <a:rPr lang="en-US" altLang="ko-KR" sz="2200" b="1">
                <a:solidFill>
                  <a:srgbClr val="006600"/>
                </a:solidFill>
                <a:latin typeface="Tahoma" pitchFamily="34" charset="0"/>
              </a:rPr>
              <a:t>Pressure Drop in Duct</a:t>
            </a:r>
            <a:endParaRPr lang="en-US" altLang="ko-KR" sz="2000">
              <a:solidFill>
                <a:srgbClr val="006600"/>
              </a:solidFill>
              <a:latin typeface="Tahoma" pitchFamily="34" charset="0"/>
            </a:endParaRPr>
          </a:p>
        </p:txBody>
      </p:sp>
      <p:graphicFrame>
        <p:nvGraphicFramePr>
          <p:cNvPr id="52230" name="Object 6"/>
          <p:cNvGraphicFramePr>
            <a:graphicFrameLocks noChangeAspect="1"/>
          </p:cNvGraphicFramePr>
          <p:nvPr/>
        </p:nvGraphicFramePr>
        <p:xfrm>
          <a:off x="2411413" y="2511425"/>
          <a:ext cx="1982787" cy="850900"/>
        </p:xfrm>
        <a:graphic>
          <a:graphicData uri="http://schemas.openxmlformats.org/presentationml/2006/ole">
            <mc:AlternateContent xmlns:mc="http://schemas.openxmlformats.org/markup-compatibility/2006">
              <mc:Choice xmlns:v="urn:schemas-microsoft-com:vml" Requires="v">
                <p:oleObj spid="_x0000_s308232" name="Equation" r:id="rId3" imgW="977760" imgH="419040" progId="Equation.DSMT4">
                  <p:embed/>
                </p:oleObj>
              </mc:Choice>
              <mc:Fallback>
                <p:oleObj name="Equation" r:id="rId3" imgW="977760" imgH="419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2511425"/>
                        <a:ext cx="1982787"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31" name="Text Box 7"/>
          <p:cNvSpPr txBox="1">
            <a:spLocks noChangeArrowheads="1"/>
          </p:cNvSpPr>
          <p:nvPr/>
        </p:nvSpPr>
        <p:spPr bwMode="auto">
          <a:xfrm>
            <a:off x="5221288" y="2462213"/>
            <a:ext cx="3671887" cy="2262187"/>
          </a:xfrm>
          <a:prstGeom prst="rect">
            <a:avLst/>
          </a:prstGeom>
          <a:noFill/>
          <a:ln w="9525">
            <a:noFill/>
            <a:miter lim="800000"/>
            <a:headEnd/>
            <a:tailEnd/>
          </a:ln>
          <a:effectLst/>
        </p:spPr>
        <p:txBody>
          <a:bodyPr>
            <a:spAutoFit/>
          </a:bodyPr>
          <a:lstStyle/>
          <a:p>
            <a:pPr>
              <a:spcBef>
                <a:spcPct val="15000"/>
              </a:spcBef>
            </a:pPr>
            <a:r>
              <a:rPr lang="el-GR" altLang="ko-KR" sz="1800"/>
              <a:t>Δ</a:t>
            </a:r>
            <a:r>
              <a:rPr lang="en-US" altLang="ko-KR" sz="1800"/>
              <a:t>p: Pressure drop [Pa]</a:t>
            </a:r>
          </a:p>
          <a:p>
            <a:pPr>
              <a:spcBef>
                <a:spcPct val="15000"/>
              </a:spcBef>
            </a:pPr>
            <a:r>
              <a:rPr lang="en-US" altLang="ko-KR" sz="1800"/>
              <a:t>f: friction factor</a:t>
            </a:r>
          </a:p>
          <a:p>
            <a:pPr>
              <a:spcBef>
                <a:spcPct val="15000"/>
              </a:spcBef>
            </a:pPr>
            <a:r>
              <a:rPr lang="en-US" altLang="ko-KR" sz="1800"/>
              <a:t>L: Length [m]</a:t>
            </a:r>
          </a:p>
          <a:p>
            <a:pPr>
              <a:spcBef>
                <a:spcPct val="15000"/>
              </a:spcBef>
            </a:pPr>
            <a:r>
              <a:rPr lang="en-US" altLang="ko-KR" sz="1800"/>
              <a:t>D: Inner diameter of duct [m]</a:t>
            </a:r>
          </a:p>
          <a:p>
            <a:pPr>
              <a:spcBef>
                <a:spcPct val="15000"/>
              </a:spcBef>
            </a:pPr>
            <a:r>
              <a:rPr lang="en-US" altLang="ko-KR" sz="1800"/>
              <a:t>D</a:t>
            </a:r>
            <a:r>
              <a:rPr lang="en-US" altLang="ko-KR" sz="1800" baseline="-14000"/>
              <a:t>eq</a:t>
            </a:r>
            <a:r>
              <a:rPr lang="en-US" altLang="ko-KR" sz="1800"/>
              <a:t>: Equivalent diameter [m]</a:t>
            </a:r>
          </a:p>
          <a:p>
            <a:pPr>
              <a:spcBef>
                <a:spcPct val="15000"/>
              </a:spcBef>
            </a:pPr>
            <a:r>
              <a:rPr lang="en-US" altLang="ko-KR" sz="1800"/>
              <a:t>V: velocity [m/s]</a:t>
            </a:r>
          </a:p>
          <a:p>
            <a:pPr>
              <a:spcBef>
                <a:spcPct val="15000"/>
              </a:spcBef>
            </a:pPr>
            <a:r>
              <a:rPr lang="el-GR" altLang="ko-KR" sz="1800"/>
              <a:t>ρ</a:t>
            </a:r>
            <a:r>
              <a:rPr lang="en-US" altLang="ko-KR" sz="1800"/>
              <a:t>: density [kg/m</a:t>
            </a:r>
            <a:r>
              <a:rPr lang="en-US" altLang="ko-KR" sz="1800" baseline="22000"/>
              <a:t>3</a:t>
            </a:r>
            <a:r>
              <a:rPr lang="en-US" altLang="ko-KR" sz="1800"/>
              <a:t>]</a:t>
            </a:r>
          </a:p>
        </p:txBody>
      </p:sp>
      <p:sp>
        <p:nvSpPr>
          <p:cNvPr id="52232" name="AutoShape 8"/>
          <p:cNvSpPr>
            <a:spLocks noChangeArrowheads="1"/>
          </p:cNvSpPr>
          <p:nvPr/>
        </p:nvSpPr>
        <p:spPr bwMode="auto">
          <a:xfrm rot="-5400000">
            <a:off x="1008063" y="2486025"/>
            <a:ext cx="431800" cy="936625"/>
          </a:xfrm>
          <a:prstGeom prst="can">
            <a:avLst>
              <a:gd name="adj" fmla="val 55142"/>
            </a:avLst>
          </a:prstGeom>
          <a:solidFill>
            <a:srgbClr val="C0C0C0"/>
          </a:solidFill>
          <a:ln w="9525">
            <a:solidFill>
              <a:schemeClr val="tx1"/>
            </a:solidFill>
            <a:round/>
            <a:headEnd/>
            <a:tailEnd/>
          </a:ln>
          <a:effectLst/>
        </p:spPr>
        <p:txBody>
          <a:bodyPr wrap="none" anchor="ctr"/>
          <a:lstStyle/>
          <a:p>
            <a:endParaRPr lang="ko-KR" altLang="en-US"/>
          </a:p>
        </p:txBody>
      </p:sp>
      <p:sp>
        <p:nvSpPr>
          <p:cNvPr id="52233" name="AutoShape 9"/>
          <p:cNvSpPr>
            <a:spLocks noChangeArrowheads="1"/>
          </p:cNvSpPr>
          <p:nvPr/>
        </p:nvSpPr>
        <p:spPr bwMode="auto">
          <a:xfrm>
            <a:off x="611188" y="4141788"/>
            <a:ext cx="1223962" cy="503237"/>
          </a:xfrm>
          <a:prstGeom prst="cube">
            <a:avLst>
              <a:gd name="adj" fmla="val 40440"/>
            </a:avLst>
          </a:prstGeom>
          <a:solidFill>
            <a:srgbClr val="C0C0C0"/>
          </a:solidFill>
          <a:ln w="9525">
            <a:solidFill>
              <a:schemeClr val="tx1"/>
            </a:solidFill>
            <a:miter lim="800000"/>
            <a:headEnd/>
            <a:tailEnd/>
          </a:ln>
          <a:effectLst/>
        </p:spPr>
        <p:txBody>
          <a:bodyPr wrap="none" anchor="ctr"/>
          <a:lstStyle/>
          <a:p>
            <a:endParaRPr lang="ko-KR" altLang="en-US"/>
          </a:p>
        </p:txBody>
      </p:sp>
      <p:graphicFrame>
        <p:nvGraphicFramePr>
          <p:cNvPr id="52234" name="Object 10"/>
          <p:cNvGraphicFramePr>
            <a:graphicFrameLocks noChangeAspect="1"/>
          </p:cNvGraphicFramePr>
          <p:nvPr/>
        </p:nvGraphicFramePr>
        <p:xfrm>
          <a:off x="2411413" y="3846513"/>
          <a:ext cx="2160587" cy="950912"/>
        </p:xfrm>
        <a:graphic>
          <a:graphicData uri="http://schemas.openxmlformats.org/presentationml/2006/ole">
            <mc:AlternateContent xmlns:mc="http://schemas.openxmlformats.org/markup-compatibility/2006">
              <mc:Choice xmlns:v="urn:schemas-microsoft-com:vml" Requires="v">
                <p:oleObj spid="_x0000_s308233" name="Equation" r:id="rId5" imgW="1066680" imgH="469800" progId="Equation.DSMT4">
                  <p:embed/>
                </p:oleObj>
              </mc:Choice>
              <mc:Fallback>
                <p:oleObj name="Equation" r:id="rId5" imgW="10666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3846513"/>
                        <a:ext cx="2160587"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5" name="Object 11"/>
          <p:cNvGraphicFramePr>
            <a:graphicFrameLocks noChangeAspect="1"/>
          </p:cNvGraphicFramePr>
          <p:nvPr/>
        </p:nvGraphicFramePr>
        <p:xfrm>
          <a:off x="3490913" y="5219700"/>
          <a:ext cx="2017712" cy="801688"/>
        </p:xfrm>
        <a:graphic>
          <a:graphicData uri="http://schemas.openxmlformats.org/presentationml/2006/ole">
            <mc:AlternateContent xmlns:mc="http://schemas.openxmlformats.org/markup-compatibility/2006">
              <mc:Choice xmlns:v="urn:schemas-microsoft-com:vml" Requires="v">
                <p:oleObj spid="_x0000_s308234" name="Equation" r:id="rId7" imgW="1054080" imgH="419040" progId="Equation.DSMT4">
                  <p:embed/>
                </p:oleObj>
              </mc:Choice>
              <mc:Fallback>
                <p:oleObj name="Equation" r:id="rId7" imgW="1054080" imgH="419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0913" y="5219700"/>
                        <a:ext cx="2017712" cy="80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제목 9"/>
          <p:cNvSpPr>
            <a:spLocks noGrp="1"/>
          </p:cNvSpPr>
          <p:nvPr>
            <p:ph type="title"/>
          </p:nvPr>
        </p:nvSpPr>
        <p:spPr/>
        <p:txBody>
          <a:bodyPr/>
          <a:lstStyle/>
          <a:p>
            <a:r>
              <a:rPr lang="en-US" altLang="ko-KR" dirty="0" smtClean="0"/>
              <a:t>Duct Construction</a:t>
            </a:r>
            <a:endParaRPr lang="ko-KR"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468313" y="4005263"/>
            <a:ext cx="5616575" cy="3968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altLang="ko-KR" sz="2000">
                <a:solidFill>
                  <a:srgbClr val="006600"/>
                </a:solidFill>
                <a:latin typeface="Tahoma" pitchFamily="34" charset="0"/>
              </a:rPr>
              <a:t> Sudden Contraction</a:t>
            </a:r>
          </a:p>
        </p:txBody>
      </p:sp>
      <p:grpSp>
        <p:nvGrpSpPr>
          <p:cNvPr id="2" name="Group 23"/>
          <p:cNvGrpSpPr>
            <a:grpSpLocks/>
          </p:cNvGrpSpPr>
          <p:nvPr/>
        </p:nvGrpSpPr>
        <p:grpSpPr bwMode="auto">
          <a:xfrm>
            <a:off x="827088" y="4940300"/>
            <a:ext cx="2592387" cy="793750"/>
            <a:chOff x="476" y="1207"/>
            <a:chExt cx="1633" cy="500"/>
          </a:xfrm>
        </p:grpSpPr>
        <p:sp>
          <p:nvSpPr>
            <p:cNvPr id="53257" name="Line 9"/>
            <p:cNvSpPr>
              <a:spLocks noChangeShapeType="1"/>
            </p:cNvSpPr>
            <p:nvPr/>
          </p:nvSpPr>
          <p:spPr bwMode="auto">
            <a:xfrm>
              <a:off x="476" y="1463"/>
              <a:ext cx="362" cy="0"/>
            </a:xfrm>
            <a:prstGeom prst="line">
              <a:avLst/>
            </a:prstGeom>
            <a:noFill/>
            <a:ln w="28575">
              <a:solidFill>
                <a:srgbClr val="0000CC"/>
              </a:solidFill>
              <a:round/>
              <a:headEnd/>
              <a:tailEnd type="triangle" w="med" len="med"/>
            </a:ln>
            <a:effectLst/>
          </p:spPr>
          <p:txBody>
            <a:bodyPr/>
            <a:lstStyle/>
            <a:p>
              <a:endParaRPr lang="ko-KR" altLang="en-US"/>
            </a:p>
          </p:txBody>
        </p:sp>
        <p:sp>
          <p:nvSpPr>
            <p:cNvPr id="53258" name="Text Box 10"/>
            <p:cNvSpPr txBox="1">
              <a:spLocks noChangeArrowheads="1"/>
            </p:cNvSpPr>
            <p:nvPr/>
          </p:nvSpPr>
          <p:spPr bwMode="auto">
            <a:xfrm>
              <a:off x="930" y="1376"/>
              <a:ext cx="227" cy="173"/>
            </a:xfrm>
            <a:prstGeom prst="rect">
              <a:avLst/>
            </a:prstGeom>
            <a:noFill/>
            <a:ln w="9525">
              <a:noFill/>
              <a:miter lim="800000"/>
              <a:headEnd/>
              <a:tailEnd/>
            </a:ln>
            <a:effectLst/>
          </p:spPr>
          <p:txBody>
            <a:bodyPr>
              <a:spAutoFit/>
            </a:bodyPr>
            <a:lstStyle/>
            <a:p>
              <a:pPr algn="ctr">
                <a:spcBef>
                  <a:spcPct val="50000"/>
                </a:spcBef>
              </a:pPr>
              <a:r>
                <a:rPr lang="en-US" altLang="ko-KR" sz="1200" b="1">
                  <a:solidFill>
                    <a:schemeClr val="accent2"/>
                  </a:solidFill>
                </a:rPr>
                <a:t>1</a:t>
              </a:r>
            </a:p>
          </p:txBody>
        </p:sp>
        <p:sp>
          <p:nvSpPr>
            <p:cNvPr id="53259" name="Oval 11"/>
            <p:cNvSpPr>
              <a:spLocks noChangeArrowheads="1"/>
            </p:cNvSpPr>
            <p:nvPr/>
          </p:nvSpPr>
          <p:spPr bwMode="auto">
            <a:xfrm>
              <a:off x="930" y="1440"/>
              <a:ext cx="45" cy="45"/>
            </a:xfrm>
            <a:prstGeom prst="ellipse">
              <a:avLst/>
            </a:prstGeom>
            <a:solidFill>
              <a:schemeClr val="accent2"/>
            </a:solidFill>
            <a:ln w="9525">
              <a:noFill/>
              <a:round/>
              <a:headEnd/>
              <a:tailEnd/>
            </a:ln>
            <a:effectLst/>
          </p:spPr>
          <p:txBody>
            <a:bodyPr wrap="none" anchor="ctr"/>
            <a:lstStyle/>
            <a:p>
              <a:endParaRPr lang="ko-KR" altLang="en-US"/>
            </a:p>
          </p:txBody>
        </p:sp>
        <p:sp>
          <p:nvSpPr>
            <p:cNvPr id="53260" name="Text Box 12"/>
            <p:cNvSpPr txBox="1">
              <a:spLocks noChangeArrowheads="1"/>
            </p:cNvSpPr>
            <p:nvPr/>
          </p:nvSpPr>
          <p:spPr bwMode="auto">
            <a:xfrm>
              <a:off x="1882" y="1376"/>
              <a:ext cx="227" cy="173"/>
            </a:xfrm>
            <a:prstGeom prst="rect">
              <a:avLst/>
            </a:prstGeom>
            <a:noFill/>
            <a:ln w="9525">
              <a:noFill/>
              <a:miter lim="800000"/>
              <a:headEnd/>
              <a:tailEnd/>
            </a:ln>
            <a:effectLst/>
          </p:spPr>
          <p:txBody>
            <a:bodyPr>
              <a:spAutoFit/>
            </a:bodyPr>
            <a:lstStyle/>
            <a:p>
              <a:pPr algn="ctr">
                <a:spcBef>
                  <a:spcPct val="50000"/>
                </a:spcBef>
              </a:pPr>
              <a:r>
                <a:rPr lang="en-US" altLang="ko-KR" sz="1200" b="1">
                  <a:solidFill>
                    <a:schemeClr val="accent2"/>
                  </a:solidFill>
                </a:rPr>
                <a:t>2</a:t>
              </a:r>
            </a:p>
          </p:txBody>
        </p:sp>
        <p:sp>
          <p:nvSpPr>
            <p:cNvPr id="53261" name="Oval 13"/>
            <p:cNvSpPr>
              <a:spLocks noChangeArrowheads="1"/>
            </p:cNvSpPr>
            <p:nvPr/>
          </p:nvSpPr>
          <p:spPr bwMode="auto">
            <a:xfrm>
              <a:off x="1882" y="1440"/>
              <a:ext cx="45" cy="45"/>
            </a:xfrm>
            <a:prstGeom prst="ellipse">
              <a:avLst/>
            </a:prstGeom>
            <a:solidFill>
              <a:schemeClr val="accent2"/>
            </a:solidFill>
            <a:ln w="9525">
              <a:noFill/>
              <a:round/>
              <a:headEnd/>
              <a:tailEnd/>
            </a:ln>
            <a:effectLst/>
          </p:spPr>
          <p:txBody>
            <a:bodyPr wrap="none" anchor="ctr"/>
            <a:lstStyle/>
            <a:p>
              <a:endParaRPr lang="ko-KR" altLang="en-US"/>
            </a:p>
          </p:txBody>
        </p:sp>
        <p:sp>
          <p:nvSpPr>
            <p:cNvPr id="53263" name="Text Box 15"/>
            <p:cNvSpPr txBox="1">
              <a:spLocks noChangeArrowheads="1"/>
            </p:cNvSpPr>
            <p:nvPr/>
          </p:nvSpPr>
          <p:spPr bwMode="auto">
            <a:xfrm>
              <a:off x="1519" y="1376"/>
              <a:ext cx="227" cy="173"/>
            </a:xfrm>
            <a:prstGeom prst="rect">
              <a:avLst/>
            </a:prstGeom>
            <a:noFill/>
            <a:ln w="9525">
              <a:noFill/>
              <a:miter lim="800000"/>
              <a:headEnd/>
              <a:tailEnd/>
            </a:ln>
            <a:effectLst/>
          </p:spPr>
          <p:txBody>
            <a:bodyPr>
              <a:spAutoFit/>
            </a:bodyPr>
            <a:lstStyle/>
            <a:p>
              <a:pPr algn="ctr">
                <a:spcBef>
                  <a:spcPct val="50000"/>
                </a:spcBef>
              </a:pPr>
              <a:r>
                <a:rPr lang="en-US" altLang="ko-KR" sz="1200" b="1">
                  <a:solidFill>
                    <a:schemeClr val="accent2"/>
                  </a:solidFill>
                </a:rPr>
                <a:t>1</a:t>
              </a:r>
              <a:r>
                <a:rPr lang="en-US" altLang="ko-KR" sz="1200" b="1">
                  <a:solidFill>
                    <a:schemeClr val="accent2"/>
                  </a:solidFill>
                  <a:latin typeface="Times New Roman"/>
                </a:rPr>
                <a:t>’</a:t>
              </a:r>
              <a:endParaRPr lang="en-US" altLang="ko-KR" sz="1200" b="1">
                <a:solidFill>
                  <a:schemeClr val="accent2"/>
                </a:solidFill>
              </a:endParaRPr>
            </a:p>
          </p:txBody>
        </p:sp>
        <p:sp>
          <p:nvSpPr>
            <p:cNvPr id="53264" name="Oval 16"/>
            <p:cNvSpPr>
              <a:spLocks noChangeArrowheads="1"/>
            </p:cNvSpPr>
            <p:nvPr/>
          </p:nvSpPr>
          <p:spPr bwMode="auto">
            <a:xfrm>
              <a:off x="1519" y="1440"/>
              <a:ext cx="45" cy="45"/>
            </a:xfrm>
            <a:prstGeom prst="ellipse">
              <a:avLst/>
            </a:prstGeom>
            <a:solidFill>
              <a:schemeClr val="accent2"/>
            </a:solidFill>
            <a:ln w="9525">
              <a:noFill/>
              <a:round/>
              <a:headEnd/>
              <a:tailEnd/>
            </a:ln>
            <a:effectLst/>
          </p:spPr>
          <p:txBody>
            <a:bodyPr wrap="none" anchor="ctr"/>
            <a:lstStyle/>
            <a:p>
              <a:endParaRPr lang="ko-KR" altLang="en-US"/>
            </a:p>
          </p:txBody>
        </p:sp>
        <p:grpSp>
          <p:nvGrpSpPr>
            <p:cNvPr id="3" name="Group 19"/>
            <p:cNvGrpSpPr>
              <a:grpSpLocks/>
            </p:cNvGrpSpPr>
            <p:nvPr/>
          </p:nvGrpSpPr>
          <p:grpSpPr bwMode="auto">
            <a:xfrm>
              <a:off x="1162" y="1210"/>
              <a:ext cx="577" cy="137"/>
              <a:chOff x="1162" y="1210"/>
              <a:chExt cx="577" cy="137"/>
            </a:xfrm>
          </p:grpSpPr>
          <p:sp>
            <p:nvSpPr>
              <p:cNvPr id="53265" name="Arc 17"/>
              <p:cNvSpPr>
                <a:spLocks/>
              </p:cNvSpPr>
              <p:nvPr/>
            </p:nvSpPr>
            <p:spPr bwMode="auto">
              <a:xfrm>
                <a:off x="1162" y="1210"/>
                <a:ext cx="259" cy="137"/>
              </a:xfrm>
              <a:custGeom>
                <a:avLst/>
                <a:gdLst>
                  <a:gd name="G0" fmla="+- 0 0 0"/>
                  <a:gd name="G1" fmla="+- 21600 0 0"/>
                  <a:gd name="G2" fmla="+- 21600 0 0"/>
                  <a:gd name="T0" fmla="*/ 0 w 20468"/>
                  <a:gd name="T1" fmla="*/ 0 h 21600"/>
                  <a:gd name="T2" fmla="*/ 20468 w 20468"/>
                  <a:gd name="T3" fmla="*/ 14701 h 21600"/>
                  <a:gd name="T4" fmla="*/ 0 w 20468"/>
                  <a:gd name="T5" fmla="*/ 21600 h 21600"/>
                </a:gdLst>
                <a:ahLst/>
                <a:cxnLst>
                  <a:cxn ang="0">
                    <a:pos x="T0" y="T1"/>
                  </a:cxn>
                  <a:cxn ang="0">
                    <a:pos x="T2" y="T3"/>
                  </a:cxn>
                  <a:cxn ang="0">
                    <a:pos x="T4" y="T5"/>
                  </a:cxn>
                </a:cxnLst>
                <a:rect l="0" t="0" r="r" b="b"/>
                <a:pathLst>
                  <a:path w="20468" h="21600" fill="none" extrusionOk="0">
                    <a:moveTo>
                      <a:pt x="-1" y="0"/>
                    </a:moveTo>
                    <a:cubicBezTo>
                      <a:pt x="9270" y="0"/>
                      <a:pt x="17507" y="5915"/>
                      <a:pt x="20468" y="14700"/>
                    </a:cubicBezTo>
                  </a:path>
                  <a:path w="20468" h="21600" stroke="0" extrusionOk="0">
                    <a:moveTo>
                      <a:pt x="-1" y="0"/>
                    </a:moveTo>
                    <a:cubicBezTo>
                      <a:pt x="9270" y="0"/>
                      <a:pt x="17507" y="5915"/>
                      <a:pt x="20468" y="14700"/>
                    </a:cubicBezTo>
                    <a:lnTo>
                      <a:pt x="0" y="21600"/>
                    </a:lnTo>
                    <a:close/>
                  </a:path>
                </a:pathLst>
              </a:custGeom>
              <a:noFill/>
              <a:ln w="15875">
                <a:solidFill>
                  <a:schemeClr val="accent2"/>
                </a:solidFill>
                <a:round/>
                <a:headEnd/>
                <a:tailEnd/>
              </a:ln>
              <a:effectLst/>
            </p:spPr>
            <p:txBody>
              <a:bodyPr wrap="none" anchor="ctr"/>
              <a:lstStyle/>
              <a:p>
                <a:endParaRPr lang="ko-KR" altLang="en-US"/>
              </a:p>
            </p:txBody>
          </p:sp>
          <p:sp>
            <p:nvSpPr>
              <p:cNvPr id="53266" name="Arc 18"/>
              <p:cNvSpPr>
                <a:spLocks/>
              </p:cNvSpPr>
              <p:nvPr/>
            </p:nvSpPr>
            <p:spPr bwMode="auto">
              <a:xfrm flipV="1">
                <a:off x="1423" y="1298"/>
                <a:ext cx="316" cy="46"/>
              </a:xfrm>
              <a:custGeom>
                <a:avLst/>
                <a:gdLst>
                  <a:gd name="G0" fmla="+- 21600 0 0"/>
                  <a:gd name="G1" fmla="+- 21600 0 0"/>
                  <a:gd name="G2" fmla="+- 21600 0 0"/>
                  <a:gd name="T0" fmla="*/ 2 w 43200"/>
                  <a:gd name="T1" fmla="*/ 21887 h 21887"/>
                  <a:gd name="T2" fmla="*/ 43200 w 43200"/>
                  <a:gd name="T3" fmla="*/ 21600 h 21887"/>
                  <a:gd name="T4" fmla="*/ 21600 w 43200"/>
                  <a:gd name="T5" fmla="*/ 21600 h 21887"/>
                </a:gdLst>
                <a:ahLst/>
                <a:cxnLst>
                  <a:cxn ang="0">
                    <a:pos x="T0" y="T1"/>
                  </a:cxn>
                  <a:cxn ang="0">
                    <a:pos x="T2" y="T3"/>
                  </a:cxn>
                  <a:cxn ang="0">
                    <a:pos x="T4" y="T5"/>
                  </a:cxn>
                </a:cxnLst>
                <a:rect l="0" t="0" r="r" b="b"/>
                <a:pathLst>
                  <a:path w="43200" h="21887" fill="none" extrusionOk="0">
                    <a:moveTo>
                      <a:pt x="1" y="21887"/>
                    </a:moveTo>
                    <a:cubicBezTo>
                      <a:pt x="0" y="21791"/>
                      <a:pt x="0" y="21695"/>
                      <a:pt x="0" y="21600"/>
                    </a:cubicBezTo>
                    <a:cubicBezTo>
                      <a:pt x="0" y="9670"/>
                      <a:pt x="9670" y="0"/>
                      <a:pt x="21600" y="0"/>
                    </a:cubicBezTo>
                    <a:cubicBezTo>
                      <a:pt x="33529" y="-1"/>
                      <a:pt x="43199" y="9670"/>
                      <a:pt x="43200" y="21599"/>
                    </a:cubicBezTo>
                  </a:path>
                  <a:path w="43200" h="21887" stroke="0" extrusionOk="0">
                    <a:moveTo>
                      <a:pt x="1" y="21887"/>
                    </a:moveTo>
                    <a:cubicBezTo>
                      <a:pt x="0" y="21791"/>
                      <a:pt x="0" y="21695"/>
                      <a:pt x="0" y="21600"/>
                    </a:cubicBezTo>
                    <a:cubicBezTo>
                      <a:pt x="0" y="9670"/>
                      <a:pt x="9670" y="0"/>
                      <a:pt x="21600" y="0"/>
                    </a:cubicBezTo>
                    <a:cubicBezTo>
                      <a:pt x="33529" y="-1"/>
                      <a:pt x="43199" y="9670"/>
                      <a:pt x="43200" y="21599"/>
                    </a:cubicBezTo>
                    <a:lnTo>
                      <a:pt x="21600" y="21600"/>
                    </a:lnTo>
                    <a:close/>
                  </a:path>
                </a:pathLst>
              </a:custGeom>
              <a:noFill/>
              <a:ln w="15875">
                <a:solidFill>
                  <a:schemeClr val="accent2"/>
                </a:solidFill>
                <a:round/>
                <a:headEnd/>
                <a:tailEnd/>
              </a:ln>
              <a:effectLst/>
            </p:spPr>
            <p:txBody>
              <a:bodyPr wrap="none" anchor="ctr"/>
              <a:lstStyle/>
              <a:p>
                <a:endParaRPr lang="ko-KR" altLang="en-US"/>
              </a:p>
            </p:txBody>
          </p:sp>
        </p:grpSp>
        <p:grpSp>
          <p:nvGrpSpPr>
            <p:cNvPr id="4" name="Group 20"/>
            <p:cNvGrpSpPr>
              <a:grpSpLocks/>
            </p:cNvGrpSpPr>
            <p:nvPr/>
          </p:nvGrpSpPr>
          <p:grpSpPr bwMode="auto">
            <a:xfrm flipV="1">
              <a:off x="1159" y="1566"/>
              <a:ext cx="577" cy="137"/>
              <a:chOff x="1162" y="1210"/>
              <a:chExt cx="577" cy="137"/>
            </a:xfrm>
          </p:grpSpPr>
          <p:sp>
            <p:nvSpPr>
              <p:cNvPr id="53269" name="Arc 21"/>
              <p:cNvSpPr>
                <a:spLocks/>
              </p:cNvSpPr>
              <p:nvPr/>
            </p:nvSpPr>
            <p:spPr bwMode="auto">
              <a:xfrm>
                <a:off x="1162" y="1210"/>
                <a:ext cx="259" cy="137"/>
              </a:xfrm>
              <a:custGeom>
                <a:avLst/>
                <a:gdLst>
                  <a:gd name="G0" fmla="+- 0 0 0"/>
                  <a:gd name="G1" fmla="+- 21600 0 0"/>
                  <a:gd name="G2" fmla="+- 21600 0 0"/>
                  <a:gd name="T0" fmla="*/ 0 w 20468"/>
                  <a:gd name="T1" fmla="*/ 0 h 21600"/>
                  <a:gd name="T2" fmla="*/ 20468 w 20468"/>
                  <a:gd name="T3" fmla="*/ 14701 h 21600"/>
                  <a:gd name="T4" fmla="*/ 0 w 20468"/>
                  <a:gd name="T5" fmla="*/ 21600 h 21600"/>
                </a:gdLst>
                <a:ahLst/>
                <a:cxnLst>
                  <a:cxn ang="0">
                    <a:pos x="T0" y="T1"/>
                  </a:cxn>
                  <a:cxn ang="0">
                    <a:pos x="T2" y="T3"/>
                  </a:cxn>
                  <a:cxn ang="0">
                    <a:pos x="T4" y="T5"/>
                  </a:cxn>
                </a:cxnLst>
                <a:rect l="0" t="0" r="r" b="b"/>
                <a:pathLst>
                  <a:path w="20468" h="21600" fill="none" extrusionOk="0">
                    <a:moveTo>
                      <a:pt x="-1" y="0"/>
                    </a:moveTo>
                    <a:cubicBezTo>
                      <a:pt x="9270" y="0"/>
                      <a:pt x="17507" y="5915"/>
                      <a:pt x="20468" y="14700"/>
                    </a:cubicBezTo>
                  </a:path>
                  <a:path w="20468" h="21600" stroke="0" extrusionOk="0">
                    <a:moveTo>
                      <a:pt x="-1" y="0"/>
                    </a:moveTo>
                    <a:cubicBezTo>
                      <a:pt x="9270" y="0"/>
                      <a:pt x="17507" y="5915"/>
                      <a:pt x="20468" y="14700"/>
                    </a:cubicBezTo>
                    <a:lnTo>
                      <a:pt x="0" y="21600"/>
                    </a:lnTo>
                    <a:close/>
                  </a:path>
                </a:pathLst>
              </a:custGeom>
              <a:noFill/>
              <a:ln w="15875">
                <a:solidFill>
                  <a:schemeClr val="accent2"/>
                </a:solidFill>
                <a:round/>
                <a:headEnd/>
                <a:tailEnd/>
              </a:ln>
              <a:effectLst/>
            </p:spPr>
            <p:txBody>
              <a:bodyPr wrap="none" anchor="ctr"/>
              <a:lstStyle/>
              <a:p>
                <a:endParaRPr lang="ko-KR" altLang="en-US"/>
              </a:p>
            </p:txBody>
          </p:sp>
          <p:sp>
            <p:nvSpPr>
              <p:cNvPr id="53270" name="Arc 22"/>
              <p:cNvSpPr>
                <a:spLocks/>
              </p:cNvSpPr>
              <p:nvPr/>
            </p:nvSpPr>
            <p:spPr bwMode="auto">
              <a:xfrm flipV="1">
                <a:off x="1423" y="1298"/>
                <a:ext cx="316" cy="46"/>
              </a:xfrm>
              <a:custGeom>
                <a:avLst/>
                <a:gdLst>
                  <a:gd name="G0" fmla="+- 21600 0 0"/>
                  <a:gd name="G1" fmla="+- 21600 0 0"/>
                  <a:gd name="G2" fmla="+- 21600 0 0"/>
                  <a:gd name="T0" fmla="*/ 2 w 43200"/>
                  <a:gd name="T1" fmla="*/ 21887 h 21887"/>
                  <a:gd name="T2" fmla="*/ 43200 w 43200"/>
                  <a:gd name="T3" fmla="*/ 21600 h 21887"/>
                  <a:gd name="T4" fmla="*/ 21600 w 43200"/>
                  <a:gd name="T5" fmla="*/ 21600 h 21887"/>
                </a:gdLst>
                <a:ahLst/>
                <a:cxnLst>
                  <a:cxn ang="0">
                    <a:pos x="T0" y="T1"/>
                  </a:cxn>
                  <a:cxn ang="0">
                    <a:pos x="T2" y="T3"/>
                  </a:cxn>
                  <a:cxn ang="0">
                    <a:pos x="T4" y="T5"/>
                  </a:cxn>
                </a:cxnLst>
                <a:rect l="0" t="0" r="r" b="b"/>
                <a:pathLst>
                  <a:path w="43200" h="21887" fill="none" extrusionOk="0">
                    <a:moveTo>
                      <a:pt x="1" y="21887"/>
                    </a:moveTo>
                    <a:cubicBezTo>
                      <a:pt x="0" y="21791"/>
                      <a:pt x="0" y="21695"/>
                      <a:pt x="0" y="21600"/>
                    </a:cubicBezTo>
                    <a:cubicBezTo>
                      <a:pt x="0" y="9670"/>
                      <a:pt x="9670" y="0"/>
                      <a:pt x="21600" y="0"/>
                    </a:cubicBezTo>
                    <a:cubicBezTo>
                      <a:pt x="33529" y="-1"/>
                      <a:pt x="43199" y="9670"/>
                      <a:pt x="43200" y="21599"/>
                    </a:cubicBezTo>
                  </a:path>
                  <a:path w="43200" h="21887" stroke="0" extrusionOk="0">
                    <a:moveTo>
                      <a:pt x="1" y="21887"/>
                    </a:moveTo>
                    <a:cubicBezTo>
                      <a:pt x="0" y="21791"/>
                      <a:pt x="0" y="21695"/>
                      <a:pt x="0" y="21600"/>
                    </a:cubicBezTo>
                    <a:cubicBezTo>
                      <a:pt x="0" y="9670"/>
                      <a:pt x="9670" y="0"/>
                      <a:pt x="21600" y="0"/>
                    </a:cubicBezTo>
                    <a:cubicBezTo>
                      <a:pt x="33529" y="-1"/>
                      <a:pt x="43199" y="9670"/>
                      <a:pt x="43200" y="21599"/>
                    </a:cubicBezTo>
                    <a:lnTo>
                      <a:pt x="21600" y="21600"/>
                    </a:lnTo>
                    <a:close/>
                  </a:path>
                </a:pathLst>
              </a:custGeom>
              <a:noFill/>
              <a:ln w="15875">
                <a:solidFill>
                  <a:schemeClr val="accent2"/>
                </a:solidFill>
                <a:round/>
                <a:headEnd/>
                <a:tailEnd/>
              </a:ln>
              <a:effectLst/>
            </p:spPr>
            <p:txBody>
              <a:bodyPr wrap="none" anchor="ctr"/>
              <a:lstStyle/>
              <a:p>
                <a:endParaRPr lang="ko-KR" altLang="en-US"/>
              </a:p>
            </p:txBody>
          </p:sp>
        </p:grpSp>
        <p:grpSp>
          <p:nvGrpSpPr>
            <p:cNvPr id="5" name="Group 14"/>
            <p:cNvGrpSpPr>
              <a:grpSpLocks/>
            </p:cNvGrpSpPr>
            <p:nvPr/>
          </p:nvGrpSpPr>
          <p:grpSpPr bwMode="auto">
            <a:xfrm>
              <a:off x="749" y="1207"/>
              <a:ext cx="1360" cy="500"/>
              <a:chOff x="749" y="1207"/>
              <a:chExt cx="1360" cy="500"/>
            </a:xfrm>
          </p:grpSpPr>
          <p:cxnSp>
            <p:nvCxnSpPr>
              <p:cNvPr id="53255" name="AutoShape 7"/>
              <p:cNvCxnSpPr>
                <a:cxnSpLocks noChangeShapeType="1"/>
              </p:cNvCxnSpPr>
              <p:nvPr/>
            </p:nvCxnSpPr>
            <p:spPr bwMode="auto">
              <a:xfrm flipH="1" flipV="1">
                <a:off x="749" y="1207"/>
                <a:ext cx="1360" cy="91"/>
              </a:xfrm>
              <a:prstGeom prst="bentConnector3">
                <a:avLst>
                  <a:gd name="adj1" fmla="val 49958"/>
                </a:avLst>
              </a:prstGeom>
              <a:noFill/>
              <a:ln w="25400">
                <a:solidFill>
                  <a:schemeClr val="tx1"/>
                </a:solidFill>
                <a:miter lim="800000"/>
                <a:headEnd/>
                <a:tailEnd/>
              </a:ln>
              <a:effectLst/>
            </p:spPr>
          </p:cxnSp>
          <p:cxnSp>
            <p:nvCxnSpPr>
              <p:cNvPr id="53256" name="AutoShape 8"/>
              <p:cNvCxnSpPr>
                <a:cxnSpLocks noChangeShapeType="1"/>
              </p:cNvCxnSpPr>
              <p:nvPr/>
            </p:nvCxnSpPr>
            <p:spPr bwMode="auto">
              <a:xfrm flipH="1">
                <a:off x="749" y="1616"/>
                <a:ext cx="1360" cy="91"/>
              </a:xfrm>
              <a:prstGeom prst="bentConnector3">
                <a:avLst>
                  <a:gd name="adj1" fmla="val 50000"/>
                </a:avLst>
              </a:prstGeom>
              <a:noFill/>
              <a:ln w="25400">
                <a:solidFill>
                  <a:schemeClr val="tx1"/>
                </a:solidFill>
                <a:miter lim="800000"/>
                <a:headEnd/>
                <a:tailEnd/>
              </a:ln>
              <a:effectLst/>
            </p:spPr>
          </p:cxnSp>
        </p:grpSp>
      </p:grpSp>
      <p:sp>
        <p:nvSpPr>
          <p:cNvPr id="53272" name="Text Box 24"/>
          <p:cNvSpPr txBox="1">
            <a:spLocks noChangeArrowheads="1"/>
          </p:cNvSpPr>
          <p:nvPr/>
        </p:nvSpPr>
        <p:spPr bwMode="auto">
          <a:xfrm>
            <a:off x="214313" y="1125538"/>
            <a:ext cx="5653087" cy="427037"/>
          </a:xfrm>
          <a:prstGeom prst="rect">
            <a:avLst/>
          </a:prstGeom>
          <a:noFill/>
          <a:ln w="9525">
            <a:noFill/>
            <a:miter lim="800000"/>
            <a:headEnd/>
            <a:tailEnd/>
          </a:ln>
          <a:effectLst/>
        </p:spPr>
        <p:txBody>
          <a:bodyPr>
            <a:spAutoFit/>
          </a:bodyPr>
          <a:lstStyle/>
          <a:p>
            <a:pPr>
              <a:spcBef>
                <a:spcPct val="50000"/>
              </a:spcBef>
            </a:pPr>
            <a:r>
              <a:rPr lang="en-US" altLang="ko-KR" sz="2200" b="1">
                <a:solidFill>
                  <a:srgbClr val="006600"/>
                </a:solidFill>
                <a:latin typeface="Tahoma" pitchFamily="34" charset="0"/>
              </a:rPr>
              <a:t>Pressure Drop in Fittings</a:t>
            </a:r>
            <a:endParaRPr lang="en-US" altLang="ko-KR" sz="2000">
              <a:solidFill>
                <a:srgbClr val="006600"/>
              </a:solidFill>
              <a:latin typeface="Tahoma" pitchFamily="34" charset="0"/>
            </a:endParaRPr>
          </a:p>
        </p:txBody>
      </p:sp>
      <p:sp>
        <p:nvSpPr>
          <p:cNvPr id="53273" name="Text Box 25"/>
          <p:cNvSpPr txBox="1">
            <a:spLocks noChangeArrowheads="1"/>
          </p:cNvSpPr>
          <p:nvPr/>
        </p:nvSpPr>
        <p:spPr bwMode="auto">
          <a:xfrm>
            <a:off x="468313" y="1628775"/>
            <a:ext cx="5616575" cy="3968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altLang="ko-KR" sz="2000">
                <a:solidFill>
                  <a:srgbClr val="006600"/>
                </a:solidFill>
                <a:latin typeface="Tahoma" pitchFamily="34" charset="0"/>
              </a:rPr>
              <a:t> Sudden Enlargement</a:t>
            </a:r>
          </a:p>
        </p:txBody>
      </p:sp>
      <p:grpSp>
        <p:nvGrpSpPr>
          <p:cNvPr id="6" name="Group 26"/>
          <p:cNvGrpSpPr>
            <a:grpSpLocks/>
          </p:cNvGrpSpPr>
          <p:nvPr/>
        </p:nvGrpSpPr>
        <p:grpSpPr bwMode="auto">
          <a:xfrm>
            <a:off x="901700" y="2565400"/>
            <a:ext cx="2446338" cy="576263"/>
            <a:chOff x="431" y="3430"/>
            <a:chExt cx="1541" cy="363"/>
          </a:xfrm>
        </p:grpSpPr>
        <p:grpSp>
          <p:nvGrpSpPr>
            <p:cNvPr id="7" name="Group 27"/>
            <p:cNvGrpSpPr>
              <a:grpSpLocks/>
            </p:cNvGrpSpPr>
            <p:nvPr/>
          </p:nvGrpSpPr>
          <p:grpSpPr bwMode="auto">
            <a:xfrm>
              <a:off x="612" y="3430"/>
              <a:ext cx="1360" cy="363"/>
              <a:chOff x="612" y="3566"/>
              <a:chExt cx="1360" cy="363"/>
            </a:xfrm>
          </p:grpSpPr>
          <p:cxnSp>
            <p:nvCxnSpPr>
              <p:cNvPr id="53276" name="AutoShape 28"/>
              <p:cNvCxnSpPr>
                <a:cxnSpLocks noChangeShapeType="1"/>
              </p:cNvCxnSpPr>
              <p:nvPr/>
            </p:nvCxnSpPr>
            <p:spPr bwMode="auto">
              <a:xfrm flipV="1">
                <a:off x="612" y="3566"/>
                <a:ext cx="1360" cy="91"/>
              </a:xfrm>
              <a:prstGeom prst="bentConnector3">
                <a:avLst>
                  <a:gd name="adj1" fmla="val 49958"/>
                </a:avLst>
              </a:prstGeom>
              <a:noFill/>
              <a:ln w="25400">
                <a:solidFill>
                  <a:schemeClr val="tx1"/>
                </a:solidFill>
                <a:miter lim="800000"/>
                <a:headEnd/>
                <a:tailEnd/>
              </a:ln>
              <a:effectLst/>
            </p:spPr>
          </p:cxnSp>
          <p:cxnSp>
            <p:nvCxnSpPr>
              <p:cNvPr id="53277" name="AutoShape 29"/>
              <p:cNvCxnSpPr>
                <a:cxnSpLocks noChangeShapeType="1"/>
              </p:cNvCxnSpPr>
              <p:nvPr/>
            </p:nvCxnSpPr>
            <p:spPr bwMode="auto">
              <a:xfrm>
                <a:off x="612" y="3838"/>
                <a:ext cx="1360" cy="91"/>
              </a:xfrm>
              <a:prstGeom prst="bentConnector3">
                <a:avLst>
                  <a:gd name="adj1" fmla="val 50000"/>
                </a:avLst>
              </a:prstGeom>
              <a:noFill/>
              <a:ln w="25400">
                <a:solidFill>
                  <a:schemeClr val="tx1"/>
                </a:solidFill>
                <a:miter lim="800000"/>
                <a:headEnd/>
                <a:tailEnd/>
              </a:ln>
              <a:effectLst/>
            </p:spPr>
          </p:cxnSp>
        </p:grpSp>
        <p:sp>
          <p:nvSpPr>
            <p:cNvPr id="53278" name="Line 30"/>
            <p:cNvSpPr>
              <a:spLocks noChangeShapeType="1"/>
            </p:cNvSpPr>
            <p:nvPr/>
          </p:nvSpPr>
          <p:spPr bwMode="auto">
            <a:xfrm>
              <a:off x="431" y="3612"/>
              <a:ext cx="362" cy="0"/>
            </a:xfrm>
            <a:prstGeom prst="line">
              <a:avLst/>
            </a:prstGeom>
            <a:noFill/>
            <a:ln w="28575">
              <a:solidFill>
                <a:srgbClr val="0000CC"/>
              </a:solidFill>
              <a:round/>
              <a:headEnd/>
              <a:tailEnd type="triangle" w="med" len="med"/>
            </a:ln>
            <a:effectLst/>
          </p:spPr>
          <p:txBody>
            <a:bodyPr/>
            <a:lstStyle/>
            <a:p>
              <a:endParaRPr lang="ko-KR" altLang="en-US"/>
            </a:p>
          </p:txBody>
        </p:sp>
        <p:sp>
          <p:nvSpPr>
            <p:cNvPr id="53279" name="Text Box 31"/>
            <p:cNvSpPr txBox="1">
              <a:spLocks noChangeArrowheads="1"/>
            </p:cNvSpPr>
            <p:nvPr/>
          </p:nvSpPr>
          <p:spPr bwMode="auto">
            <a:xfrm>
              <a:off x="930" y="3521"/>
              <a:ext cx="227" cy="173"/>
            </a:xfrm>
            <a:prstGeom prst="rect">
              <a:avLst/>
            </a:prstGeom>
            <a:noFill/>
            <a:ln w="9525">
              <a:noFill/>
              <a:miter lim="800000"/>
              <a:headEnd/>
              <a:tailEnd/>
            </a:ln>
            <a:effectLst/>
          </p:spPr>
          <p:txBody>
            <a:bodyPr>
              <a:spAutoFit/>
            </a:bodyPr>
            <a:lstStyle/>
            <a:p>
              <a:pPr algn="ctr">
                <a:spcBef>
                  <a:spcPct val="50000"/>
                </a:spcBef>
              </a:pPr>
              <a:r>
                <a:rPr lang="en-US" altLang="ko-KR" sz="1200" b="1">
                  <a:solidFill>
                    <a:schemeClr val="accent2"/>
                  </a:solidFill>
                </a:rPr>
                <a:t>1</a:t>
              </a:r>
            </a:p>
          </p:txBody>
        </p:sp>
        <p:sp>
          <p:nvSpPr>
            <p:cNvPr id="53280" name="Oval 32"/>
            <p:cNvSpPr>
              <a:spLocks noChangeArrowheads="1"/>
            </p:cNvSpPr>
            <p:nvPr/>
          </p:nvSpPr>
          <p:spPr bwMode="auto">
            <a:xfrm>
              <a:off x="930" y="3584"/>
              <a:ext cx="45" cy="45"/>
            </a:xfrm>
            <a:prstGeom prst="ellipse">
              <a:avLst/>
            </a:prstGeom>
            <a:solidFill>
              <a:schemeClr val="accent2"/>
            </a:solidFill>
            <a:ln w="9525">
              <a:noFill/>
              <a:round/>
              <a:headEnd/>
              <a:tailEnd/>
            </a:ln>
            <a:effectLst/>
          </p:spPr>
          <p:txBody>
            <a:bodyPr wrap="none" anchor="ctr"/>
            <a:lstStyle/>
            <a:p>
              <a:endParaRPr lang="ko-KR" altLang="en-US"/>
            </a:p>
          </p:txBody>
        </p:sp>
        <p:sp>
          <p:nvSpPr>
            <p:cNvPr id="53281" name="Text Box 33"/>
            <p:cNvSpPr txBox="1">
              <a:spLocks noChangeArrowheads="1"/>
            </p:cNvSpPr>
            <p:nvPr/>
          </p:nvSpPr>
          <p:spPr bwMode="auto">
            <a:xfrm>
              <a:off x="1519" y="3521"/>
              <a:ext cx="227" cy="173"/>
            </a:xfrm>
            <a:prstGeom prst="rect">
              <a:avLst/>
            </a:prstGeom>
            <a:noFill/>
            <a:ln w="9525">
              <a:noFill/>
              <a:miter lim="800000"/>
              <a:headEnd/>
              <a:tailEnd/>
            </a:ln>
            <a:effectLst/>
          </p:spPr>
          <p:txBody>
            <a:bodyPr>
              <a:spAutoFit/>
            </a:bodyPr>
            <a:lstStyle/>
            <a:p>
              <a:pPr algn="ctr">
                <a:spcBef>
                  <a:spcPct val="50000"/>
                </a:spcBef>
              </a:pPr>
              <a:r>
                <a:rPr lang="en-US" altLang="ko-KR" sz="1200" b="1">
                  <a:solidFill>
                    <a:schemeClr val="accent2"/>
                  </a:solidFill>
                </a:rPr>
                <a:t>2</a:t>
              </a:r>
            </a:p>
          </p:txBody>
        </p:sp>
        <p:sp>
          <p:nvSpPr>
            <p:cNvPr id="53282" name="Oval 34"/>
            <p:cNvSpPr>
              <a:spLocks noChangeArrowheads="1"/>
            </p:cNvSpPr>
            <p:nvPr/>
          </p:nvSpPr>
          <p:spPr bwMode="auto">
            <a:xfrm>
              <a:off x="1519" y="3584"/>
              <a:ext cx="45" cy="45"/>
            </a:xfrm>
            <a:prstGeom prst="ellipse">
              <a:avLst/>
            </a:prstGeom>
            <a:solidFill>
              <a:schemeClr val="accent2"/>
            </a:solidFill>
            <a:ln w="9525">
              <a:noFill/>
              <a:round/>
              <a:headEnd/>
              <a:tailEnd/>
            </a:ln>
            <a:effectLst/>
          </p:spPr>
          <p:txBody>
            <a:bodyPr wrap="none" anchor="ctr"/>
            <a:lstStyle/>
            <a:p>
              <a:endParaRPr lang="ko-KR" altLang="en-US"/>
            </a:p>
          </p:txBody>
        </p:sp>
      </p:grpSp>
      <p:graphicFrame>
        <p:nvGraphicFramePr>
          <p:cNvPr id="53283" name="Object 35"/>
          <p:cNvGraphicFramePr>
            <a:graphicFrameLocks noChangeAspect="1"/>
          </p:cNvGraphicFramePr>
          <p:nvPr/>
        </p:nvGraphicFramePr>
        <p:xfrm>
          <a:off x="4356100" y="2224088"/>
          <a:ext cx="2520950" cy="989012"/>
        </p:xfrm>
        <a:graphic>
          <a:graphicData uri="http://schemas.openxmlformats.org/presentationml/2006/ole">
            <mc:AlternateContent xmlns:mc="http://schemas.openxmlformats.org/markup-compatibility/2006">
              <mc:Choice xmlns:v="urn:schemas-microsoft-com:vml" Requires="v">
                <p:oleObj spid="_x0000_s309256" name="Equation" r:id="rId3" imgW="1295280" imgH="507960" progId="Equation.DSMT4">
                  <p:embed/>
                </p:oleObj>
              </mc:Choice>
              <mc:Fallback>
                <p:oleObj name="Equation" r:id="rId3" imgW="129528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2224088"/>
                        <a:ext cx="2520950"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85" name="Object 37"/>
          <p:cNvGraphicFramePr>
            <a:graphicFrameLocks noChangeAspect="1"/>
          </p:cNvGraphicFramePr>
          <p:nvPr/>
        </p:nvGraphicFramePr>
        <p:xfrm>
          <a:off x="4213225" y="4235450"/>
          <a:ext cx="1871663" cy="922338"/>
        </p:xfrm>
        <a:graphic>
          <a:graphicData uri="http://schemas.openxmlformats.org/presentationml/2006/ole">
            <mc:AlternateContent xmlns:mc="http://schemas.openxmlformats.org/markup-compatibility/2006">
              <mc:Choice xmlns:v="urn:schemas-microsoft-com:vml" Requires="v">
                <p:oleObj spid="_x0000_s309257" name="Equation" r:id="rId5" imgW="876240" imgH="431640" progId="Equation.DSMT4">
                  <p:embed/>
                </p:oleObj>
              </mc:Choice>
              <mc:Fallback>
                <p:oleObj name="Equation" r:id="rId5" imgW="87624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3225" y="4235450"/>
                        <a:ext cx="1871663"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86" name="Object 38"/>
          <p:cNvGraphicFramePr>
            <a:graphicFrameLocks noChangeAspect="1"/>
          </p:cNvGraphicFramePr>
          <p:nvPr/>
        </p:nvGraphicFramePr>
        <p:xfrm>
          <a:off x="4173538" y="5229225"/>
          <a:ext cx="4646612" cy="989013"/>
        </p:xfrm>
        <a:graphic>
          <a:graphicData uri="http://schemas.openxmlformats.org/presentationml/2006/ole">
            <mc:AlternateContent xmlns:mc="http://schemas.openxmlformats.org/markup-compatibility/2006">
              <mc:Choice xmlns:v="urn:schemas-microsoft-com:vml" Requires="v">
                <p:oleObj spid="_x0000_s309258" name="Equation" r:id="rId7" imgW="2387520" imgH="507960" progId="Equation.DSMT4">
                  <p:embed/>
                </p:oleObj>
              </mc:Choice>
              <mc:Fallback>
                <p:oleObj name="Equation" r:id="rId7" imgW="2387520" imgH="507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3538" y="5229225"/>
                        <a:ext cx="4646612"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제목 33"/>
          <p:cNvSpPr>
            <a:spLocks noGrp="1"/>
          </p:cNvSpPr>
          <p:nvPr>
            <p:ph type="title"/>
          </p:nvPr>
        </p:nvSpPr>
        <p:spPr/>
        <p:txBody>
          <a:bodyPr/>
          <a:lstStyle/>
          <a:p>
            <a:r>
              <a:rPr lang="en-US" altLang="ko-KR" dirty="0"/>
              <a:t>Duct Construction</a:t>
            </a:r>
            <a:endParaRPr lang="ko-KR"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214313" y="1125538"/>
            <a:ext cx="5653087" cy="427037"/>
          </a:xfrm>
          <a:prstGeom prst="rect">
            <a:avLst/>
          </a:prstGeom>
          <a:noFill/>
          <a:ln w="9525">
            <a:noFill/>
            <a:miter lim="800000"/>
            <a:headEnd/>
            <a:tailEnd/>
          </a:ln>
          <a:effectLst/>
        </p:spPr>
        <p:txBody>
          <a:bodyPr>
            <a:spAutoFit/>
          </a:bodyPr>
          <a:lstStyle/>
          <a:p>
            <a:pPr>
              <a:spcBef>
                <a:spcPct val="50000"/>
              </a:spcBef>
            </a:pPr>
            <a:r>
              <a:rPr lang="en-US" altLang="ko-KR" sz="2200" b="1">
                <a:solidFill>
                  <a:srgbClr val="006600"/>
                </a:solidFill>
                <a:latin typeface="Tahoma" pitchFamily="34" charset="0"/>
              </a:rPr>
              <a:t>Pressure Drop in Fittings</a:t>
            </a:r>
            <a:endParaRPr lang="en-US" altLang="ko-KR" sz="2000">
              <a:solidFill>
                <a:srgbClr val="006600"/>
              </a:solidFill>
              <a:latin typeface="Tahoma" pitchFamily="34" charset="0"/>
            </a:endParaRPr>
          </a:p>
        </p:txBody>
      </p:sp>
      <p:sp>
        <p:nvSpPr>
          <p:cNvPr id="54277" name="Text Box 5"/>
          <p:cNvSpPr txBox="1">
            <a:spLocks noChangeArrowheads="1"/>
          </p:cNvSpPr>
          <p:nvPr/>
        </p:nvSpPr>
        <p:spPr bwMode="auto">
          <a:xfrm>
            <a:off x="468313" y="1628775"/>
            <a:ext cx="5616575" cy="3968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altLang="ko-KR" sz="2000">
                <a:solidFill>
                  <a:srgbClr val="006600"/>
                </a:solidFill>
                <a:latin typeface="Tahoma" pitchFamily="34" charset="0"/>
              </a:rPr>
              <a:t> Turns (90°)</a:t>
            </a:r>
          </a:p>
        </p:txBody>
      </p:sp>
      <p:graphicFrame>
        <p:nvGraphicFramePr>
          <p:cNvPr id="54278" name="Object 6"/>
          <p:cNvGraphicFramePr>
            <a:graphicFrameLocks noChangeAspect="1"/>
          </p:cNvGraphicFramePr>
          <p:nvPr/>
        </p:nvGraphicFramePr>
        <p:xfrm>
          <a:off x="3552825" y="2187575"/>
          <a:ext cx="3898900" cy="881063"/>
        </p:xfrm>
        <a:graphic>
          <a:graphicData uri="http://schemas.openxmlformats.org/presentationml/2006/ole">
            <mc:AlternateContent xmlns:mc="http://schemas.openxmlformats.org/markup-compatibility/2006">
              <mc:Choice xmlns:v="urn:schemas-microsoft-com:vml" Requires="v">
                <p:oleObj spid="_x0000_s310276" name="Equation" r:id="rId3" imgW="1854000" imgH="419040" progId="Equation.DSMT4">
                  <p:embed/>
                </p:oleObj>
              </mc:Choice>
              <mc:Fallback>
                <p:oleObj name="Equation" r:id="rId3" imgW="1854000" imgH="419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825" y="2187575"/>
                        <a:ext cx="3898900"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380" name="Group 108"/>
          <p:cNvGraphicFramePr>
            <a:graphicFrameLocks noGrp="1"/>
          </p:cNvGraphicFramePr>
          <p:nvPr/>
        </p:nvGraphicFramePr>
        <p:xfrm>
          <a:off x="1381125" y="3530600"/>
          <a:ext cx="6503988" cy="2565084"/>
        </p:xfrm>
        <a:graphic>
          <a:graphicData uri="http://schemas.openxmlformats.org/drawingml/2006/table">
            <a:tbl>
              <a:tblPr/>
              <a:tblGrid>
                <a:gridCol w="4048125"/>
                <a:gridCol w="2455863"/>
              </a:tblGrid>
              <a:tr h="31115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Tahoma" pitchFamily="34" charset="0"/>
                          <a:ea typeface="굴림" pitchFamily="50" charset="-127"/>
                        </a:rPr>
                        <a:t>Ratio </a:t>
                      </a:r>
                    </a:p>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Tahoma" pitchFamily="34" charset="0"/>
                          <a:ea typeface="굴림" pitchFamily="50" charset="-127"/>
                        </a:rPr>
                        <a:t>= radius of curvature/diameter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Tahoma" pitchFamily="34" charset="0"/>
                          <a:ea typeface="굴림" pitchFamily="50" charset="-127"/>
                        </a:rPr>
                        <a:t>Geometry factor</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1" hangingPunct="1">
                        <a:lnSpc>
                          <a:spcPct val="80000"/>
                        </a:lnSpc>
                        <a:spcBef>
                          <a:spcPct val="5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굴림" pitchFamily="50" charset="-127"/>
                          <a:ea typeface="굴림" pitchFamily="50" charset="-127"/>
                        </a:rPr>
                        <a:t>Mitered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1" hangingPunct="1">
                        <a:lnSpc>
                          <a:spcPct val="80000"/>
                        </a:lnSpc>
                        <a:spcBef>
                          <a:spcPct val="5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굴림" pitchFamily="50" charset="-127"/>
                          <a:ea typeface="굴림" pitchFamily="50" charset="-127"/>
                        </a:rPr>
                        <a:t>1.30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r>
              <a:tr h="311150">
                <a:tc>
                  <a:txBody>
                    <a:bodyPr/>
                    <a:lstStyle/>
                    <a:p>
                      <a:pPr marL="0" marR="0" lvl="0" indent="0" algn="ctr" defTabSz="914400" rtl="0" eaLnBrk="1" fontAlgn="base" latinLnBrk="1" hangingPunct="1">
                        <a:lnSpc>
                          <a:spcPct val="80000"/>
                        </a:lnSpc>
                        <a:spcBef>
                          <a:spcPct val="5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굴림" pitchFamily="50" charset="-127"/>
                          <a:ea typeface="굴림" pitchFamily="50" charset="-127"/>
                        </a:rPr>
                        <a:t>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80000"/>
                        </a:lnSpc>
                        <a:spcBef>
                          <a:spcPct val="5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굴림" pitchFamily="50" charset="-127"/>
                          <a:ea typeface="굴림" pitchFamily="50" charset="-127"/>
                        </a:rPr>
                        <a:t>0.90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12738">
                <a:tc>
                  <a:txBody>
                    <a:bodyPr/>
                    <a:lstStyle/>
                    <a:p>
                      <a:pPr marL="0" marR="0" lvl="0" indent="0" algn="ctr" defTabSz="914400" rtl="0" eaLnBrk="1" fontAlgn="base" latinLnBrk="1" hangingPunct="1">
                        <a:lnSpc>
                          <a:spcPct val="80000"/>
                        </a:lnSpc>
                        <a:spcBef>
                          <a:spcPct val="5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굴림" pitchFamily="50" charset="-127"/>
                          <a:ea typeface="굴림" pitchFamily="50" charset="-127"/>
                        </a:rPr>
                        <a:t>0.73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80000"/>
                        </a:lnSpc>
                        <a:spcBef>
                          <a:spcPct val="5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굴림" pitchFamily="50" charset="-127"/>
                          <a:ea typeface="굴림" pitchFamily="50" charset="-127"/>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11150">
                <a:tc>
                  <a:txBody>
                    <a:bodyPr/>
                    <a:lstStyle/>
                    <a:p>
                      <a:pPr marL="0" marR="0" lvl="0" indent="0" algn="ctr" defTabSz="914400" rtl="0" eaLnBrk="1" fontAlgn="base" latinLnBrk="1" hangingPunct="1">
                        <a:lnSpc>
                          <a:spcPct val="80000"/>
                        </a:lnSpc>
                        <a:spcBef>
                          <a:spcPct val="5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굴림" pitchFamily="50" charset="-127"/>
                          <a:ea typeface="굴림" pitchFamily="50" charset="-127"/>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80000"/>
                        </a:lnSpc>
                        <a:spcBef>
                          <a:spcPct val="5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굴림" pitchFamily="50" charset="-127"/>
                          <a:ea typeface="굴림" pitchFamily="50" charset="-127"/>
                        </a:rPr>
                        <a:t>0.33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09563">
                <a:tc>
                  <a:txBody>
                    <a:bodyPr/>
                    <a:lstStyle/>
                    <a:p>
                      <a:pPr marL="0" marR="0" lvl="0" indent="0" algn="ctr" defTabSz="914400" rtl="0" eaLnBrk="1" fontAlgn="base" latinLnBrk="1" hangingPunct="1">
                        <a:lnSpc>
                          <a:spcPct val="80000"/>
                        </a:lnSpc>
                        <a:spcBef>
                          <a:spcPct val="5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굴림" pitchFamily="50" charset="-127"/>
                          <a:ea typeface="굴림" pitchFamily="50" charset="-127"/>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1" hangingPunct="1">
                        <a:lnSpc>
                          <a:spcPct val="80000"/>
                        </a:lnSpc>
                        <a:spcBef>
                          <a:spcPct val="5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굴림" pitchFamily="50" charset="-127"/>
                          <a:ea typeface="굴림" pitchFamily="50" charset="-127"/>
                        </a:rPr>
                        <a:t>0.24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11150">
                <a:tc>
                  <a:txBody>
                    <a:bodyPr/>
                    <a:lstStyle/>
                    <a:p>
                      <a:pPr marL="0" marR="0" lvl="0" indent="0" algn="ctr" defTabSz="914400" rtl="0" eaLnBrk="1" fontAlgn="base" latinLnBrk="1" hangingPunct="1">
                        <a:lnSpc>
                          <a:spcPct val="80000"/>
                        </a:lnSpc>
                        <a:spcBef>
                          <a:spcPct val="5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굴림" pitchFamily="50" charset="-127"/>
                          <a:ea typeface="굴림" pitchFamily="50" charset="-127"/>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80000"/>
                        </a:lnSpc>
                        <a:spcBef>
                          <a:spcPct val="5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굴림" pitchFamily="50" charset="-127"/>
                          <a:ea typeface="굴림" pitchFamily="50" charset="-127"/>
                        </a:rPr>
                        <a:t>0.19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114"/>
          <p:cNvGrpSpPr>
            <a:grpSpLocks/>
          </p:cNvGrpSpPr>
          <p:nvPr/>
        </p:nvGrpSpPr>
        <p:grpSpPr bwMode="auto">
          <a:xfrm>
            <a:off x="2124075" y="2205038"/>
            <a:ext cx="1368425" cy="1368425"/>
            <a:chOff x="657" y="1389"/>
            <a:chExt cx="862" cy="862"/>
          </a:xfrm>
        </p:grpSpPr>
        <p:sp>
          <p:nvSpPr>
            <p:cNvPr id="54382" name="AutoShape 110"/>
            <p:cNvSpPr>
              <a:spLocks noChangeArrowheads="1"/>
            </p:cNvSpPr>
            <p:nvPr/>
          </p:nvSpPr>
          <p:spPr bwMode="auto">
            <a:xfrm rot="-2538973">
              <a:off x="657" y="1389"/>
              <a:ext cx="862" cy="862"/>
            </a:xfrm>
            <a:custGeom>
              <a:avLst/>
              <a:gdLst>
                <a:gd name="G0" fmla="+- 6346 0 0"/>
                <a:gd name="G1" fmla="+- -8932296 0 0"/>
                <a:gd name="G2" fmla="+- 0 0 -8932296"/>
                <a:gd name="T0" fmla="*/ 0 256 1"/>
                <a:gd name="T1" fmla="*/ 180 256 1"/>
                <a:gd name="G3" fmla="+- -8932296 T0 T1"/>
                <a:gd name="T2" fmla="*/ 0 256 1"/>
                <a:gd name="T3" fmla="*/ 90 256 1"/>
                <a:gd name="G4" fmla="+- -8932296 T2 T3"/>
                <a:gd name="G5" fmla="*/ G4 2 1"/>
                <a:gd name="T4" fmla="*/ 90 256 1"/>
                <a:gd name="T5" fmla="*/ 0 256 1"/>
                <a:gd name="G6" fmla="+- -8932296 T4 T5"/>
                <a:gd name="G7" fmla="*/ G6 2 1"/>
                <a:gd name="G8" fmla="abs -893229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346"/>
                <a:gd name="G18" fmla="*/ 6346 1 2"/>
                <a:gd name="G19" fmla="+- G18 5400 0"/>
                <a:gd name="G20" fmla="cos G19 -8932296"/>
                <a:gd name="G21" fmla="sin G19 -8932296"/>
                <a:gd name="G22" fmla="+- G20 10800 0"/>
                <a:gd name="G23" fmla="+- G21 10800 0"/>
                <a:gd name="G24" fmla="+- 10800 0 G20"/>
                <a:gd name="G25" fmla="+- 6346 10800 0"/>
                <a:gd name="G26" fmla="?: G9 G17 G25"/>
                <a:gd name="G27" fmla="?: G9 0 21600"/>
                <a:gd name="G28" fmla="cos 10800 -8932296"/>
                <a:gd name="G29" fmla="sin 10800 -8932296"/>
                <a:gd name="G30" fmla="sin 6346 -8932296"/>
                <a:gd name="G31" fmla="+- G28 10800 0"/>
                <a:gd name="G32" fmla="+- G29 10800 0"/>
                <a:gd name="G33" fmla="+- G30 10800 0"/>
                <a:gd name="G34" fmla="?: G4 0 G31"/>
                <a:gd name="G35" fmla="?: -8932296 G34 0"/>
                <a:gd name="G36" fmla="?: G6 G35 G31"/>
                <a:gd name="G37" fmla="+- 21600 0 G36"/>
                <a:gd name="G38" fmla="?: G4 0 G33"/>
                <a:gd name="G39" fmla="?: -8932296 G38 G32"/>
                <a:gd name="G40" fmla="?: G6 G39 0"/>
                <a:gd name="G41" fmla="?: G4 G32 21600"/>
                <a:gd name="G42" fmla="?: G6 G41 G33"/>
                <a:gd name="T12" fmla="*/ 10800 w 21600"/>
                <a:gd name="T13" fmla="*/ 0 h 21600"/>
                <a:gd name="T14" fmla="*/ 4602 w 21600"/>
                <a:gd name="T15" fmla="*/ 4876 h 21600"/>
                <a:gd name="T16" fmla="*/ 10800 w 21600"/>
                <a:gd name="T17" fmla="*/ 4454 h 21600"/>
                <a:gd name="T18" fmla="*/ 16998 w 21600"/>
                <a:gd name="T19" fmla="*/ 48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212" y="6415"/>
                  </a:moveTo>
                  <a:cubicBezTo>
                    <a:pt x="7409" y="5162"/>
                    <a:pt x="9067" y="4453"/>
                    <a:pt x="10800" y="4454"/>
                  </a:cubicBezTo>
                  <a:cubicBezTo>
                    <a:pt x="12532" y="4454"/>
                    <a:pt x="14190" y="5162"/>
                    <a:pt x="15387" y="6415"/>
                  </a:cubicBezTo>
                  <a:lnTo>
                    <a:pt x="18607" y="3337"/>
                  </a:lnTo>
                  <a:cubicBezTo>
                    <a:pt x="16569" y="1205"/>
                    <a:pt x="13749" y="-1"/>
                    <a:pt x="10799" y="0"/>
                  </a:cubicBezTo>
                  <a:cubicBezTo>
                    <a:pt x="7850" y="0"/>
                    <a:pt x="5030" y="1205"/>
                    <a:pt x="2992" y="3337"/>
                  </a:cubicBezTo>
                  <a:close/>
                </a:path>
              </a:pathLst>
            </a:custGeom>
            <a:gradFill rotWithShape="1">
              <a:gsLst>
                <a:gs pos="0">
                  <a:srgbClr val="C0C0C0">
                    <a:gamma/>
                    <a:shade val="46275"/>
                    <a:invGamma/>
                  </a:srgbClr>
                </a:gs>
                <a:gs pos="100000">
                  <a:srgbClr val="C0C0C0"/>
                </a:gs>
              </a:gsLst>
              <a:path path="rect">
                <a:fillToRect l="50000" t="50000" r="50000" b="50000"/>
              </a:path>
            </a:gradFill>
            <a:ln w="9525">
              <a:solidFill>
                <a:schemeClr val="tx1"/>
              </a:solidFill>
              <a:miter lim="800000"/>
              <a:headEnd/>
              <a:tailEnd/>
            </a:ln>
            <a:effectLst/>
          </p:spPr>
          <p:txBody>
            <a:bodyPr wrap="none" anchor="ctr"/>
            <a:lstStyle/>
            <a:p>
              <a:endParaRPr lang="ko-KR" altLang="en-US"/>
            </a:p>
          </p:txBody>
        </p:sp>
        <p:sp>
          <p:nvSpPr>
            <p:cNvPr id="54384" name="Line 112"/>
            <p:cNvSpPr>
              <a:spLocks noChangeShapeType="1"/>
            </p:cNvSpPr>
            <p:nvPr/>
          </p:nvSpPr>
          <p:spPr bwMode="auto">
            <a:xfrm flipV="1">
              <a:off x="748" y="1842"/>
              <a:ext cx="0" cy="199"/>
            </a:xfrm>
            <a:prstGeom prst="line">
              <a:avLst/>
            </a:prstGeom>
            <a:noFill/>
            <a:ln w="25400">
              <a:solidFill>
                <a:schemeClr val="accent2"/>
              </a:solidFill>
              <a:round/>
              <a:headEnd/>
              <a:tailEnd type="stealth" w="lg" len="lg"/>
            </a:ln>
            <a:effectLst/>
          </p:spPr>
          <p:txBody>
            <a:bodyPr/>
            <a:lstStyle/>
            <a:p>
              <a:endParaRPr lang="ko-KR" altLang="en-US"/>
            </a:p>
          </p:txBody>
        </p:sp>
        <p:sp>
          <p:nvSpPr>
            <p:cNvPr id="54385" name="Line 113"/>
            <p:cNvSpPr>
              <a:spLocks noChangeShapeType="1"/>
            </p:cNvSpPr>
            <p:nvPr/>
          </p:nvSpPr>
          <p:spPr bwMode="auto">
            <a:xfrm rot="5400000" flipV="1">
              <a:off x="1256" y="1380"/>
              <a:ext cx="0" cy="199"/>
            </a:xfrm>
            <a:prstGeom prst="line">
              <a:avLst/>
            </a:prstGeom>
            <a:noFill/>
            <a:ln w="25400">
              <a:solidFill>
                <a:schemeClr val="accent2"/>
              </a:solidFill>
              <a:round/>
              <a:headEnd/>
              <a:tailEnd type="stealth" w="lg" len="lg"/>
            </a:ln>
            <a:effectLst/>
          </p:spPr>
          <p:txBody>
            <a:bodyPr/>
            <a:lstStyle/>
            <a:p>
              <a:endParaRPr lang="ko-KR" altLang="en-US"/>
            </a:p>
          </p:txBody>
        </p:sp>
      </p:grpSp>
      <p:sp>
        <p:nvSpPr>
          <p:cNvPr id="10" name="제목 9"/>
          <p:cNvSpPr>
            <a:spLocks noGrp="1"/>
          </p:cNvSpPr>
          <p:nvPr>
            <p:ph type="title"/>
          </p:nvPr>
        </p:nvSpPr>
        <p:spPr/>
        <p:txBody>
          <a:bodyPr/>
          <a:lstStyle/>
          <a:p>
            <a:r>
              <a:rPr lang="en-US" altLang="ko-KR" dirty="0"/>
              <a:t>Duct Construction</a:t>
            </a:r>
            <a:endParaRPr lang="ko-KR"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a:spLocks noChangeArrowheads="1"/>
          </p:cNvSpPr>
          <p:nvPr/>
        </p:nvSpPr>
        <p:spPr bwMode="auto">
          <a:xfrm>
            <a:off x="684213" y="1725613"/>
            <a:ext cx="7632700" cy="3230562"/>
          </a:xfrm>
          <a:prstGeom prst="rect">
            <a:avLst/>
          </a:prstGeom>
          <a:solidFill>
            <a:srgbClr val="CCFFCC"/>
          </a:solidFill>
          <a:ln w="34925">
            <a:solidFill>
              <a:srgbClr val="008000"/>
            </a:solidFill>
            <a:miter lim="800000"/>
            <a:headEnd/>
            <a:tailEnd/>
          </a:ln>
          <a:effectLst/>
        </p:spPr>
        <p:txBody>
          <a:bodyPr>
            <a:spAutoFit/>
          </a:bodyPr>
          <a:lstStyle/>
          <a:p>
            <a:pPr marL="457200" indent="-457200">
              <a:spcBef>
                <a:spcPct val="50000"/>
              </a:spcBef>
              <a:buFont typeface="Wingdings" pitchFamily="2" charset="2"/>
              <a:buNone/>
            </a:pPr>
            <a:endParaRPr lang="en-US" altLang="ko-KR" sz="2400" b="1" dirty="0">
              <a:solidFill>
                <a:schemeClr val="accent2"/>
              </a:solidFill>
              <a:effectLst>
                <a:outerShdw blurRad="38100" dist="38100" dir="2700000" algn="tl">
                  <a:srgbClr val="000000"/>
                </a:outerShdw>
              </a:effectLst>
              <a:latin typeface="Tahoma" pitchFamily="34" charset="0"/>
            </a:endParaRPr>
          </a:p>
          <a:p>
            <a:pPr marL="457200" indent="-457200">
              <a:spcBef>
                <a:spcPct val="50000"/>
              </a:spcBef>
              <a:buFont typeface="Wingdings" pitchFamily="2" charset="2"/>
              <a:buNone/>
            </a:pPr>
            <a:r>
              <a:rPr lang="en-US" altLang="ko-KR" sz="2400" b="1" dirty="0">
                <a:solidFill>
                  <a:schemeClr val="accent2"/>
                </a:solidFill>
                <a:effectLst>
                  <a:outerShdw blurRad="38100" dist="38100" dir="2700000" algn="tl">
                    <a:srgbClr val="000000"/>
                  </a:outerShdw>
                </a:effectLst>
                <a:latin typeface="Tahoma" pitchFamily="34" charset="0"/>
              </a:rPr>
              <a:t>1. Introduction</a:t>
            </a:r>
          </a:p>
          <a:p>
            <a:pPr marL="457200" indent="-457200">
              <a:spcBef>
                <a:spcPct val="50000"/>
              </a:spcBef>
              <a:buFont typeface="Wingdings" pitchFamily="2" charset="2"/>
              <a:buNone/>
            </a:pPr>
            <a:r>
              <a:rPr lang="en-US" altLang="ko-KR" sz="2400" b="1" dirty="0">
                <a:solidFill>
                  <a:schemeClr val="accent2"/>
                </a:solidFill>
                <a:effectLst>
                  <a:outerShdw blurRad="38100" dist="38100" dir="2700000" algn="tl">
                    <a:srgbClr val="000000"/>
                  </a:outerShdw>
                </a:effectLst>
                <a:latin typeface="Tahoma" pitchFamily="34" charset="0"/>
              </a:rPr>
              <a:t>2. Equipments of Air Conditioning Systems</a:t>
            </a:r>
          </a:p>
          <a:p>
            <a:pPr marL="457200" indent="-457200">
              <a:spcBef>
                <a:spcPct val="50000"/>
              </a:spcBef>
              <a:buFont typeface="Wingdings" pitchFamily="2" charset="2"/>
              <a:buNone/>
            </a:pPr>
            <a:r>
              <a:rPr lang="en-US" altLang="ko-KR" sz="2400" b="1" dirty="0">
                <a:solidFill>
                  <a:srgbClr val="002060"/>
                </a:solidFill>
                <a:effectLst>
                  <a:outerShdw blurRad="38100" dist="38100" dir="2700000" algn="tl">
                    <a:srgbClr val="000000"/>
                  </a:outerShdw>
                </a:effectLst>
                <a:latin typeface="Tahoma" pitchFamily="34" charset="0"/>
              </a:rPr>
              <a:t>3. HVAC Systems</a:t>
            </a:r>
          </a:p>
          <a:p>
            <a:pPr marL="457200" indent="-457200">
              <a:spcBef>
                <a:spcPct val="50000"/>
              </a:spcBef>
              <a:buFont typeface="Wingdings" pitchFamily="2" charset="2"/>
              <a:buNone/>
            </a:pPr>
            <a:r>
              <a:rPr lang="en-US" altLang="ko-KR" sz="2400" b="1" dirty="0">
                <a:solidFill>
                  <a:srgbClr val="002060"/>
                </a:solidFill>
                <a:effectLst>
                  <a:outerShdw blurRad="38100" dist="38100" dir="2700000" algn="tl">
                    <a:srgbClr val="000000"/>
                  </a:outerShdw>
                </a:effectLst>
                <a:latin typeface="Tahoma" pitchFamily="34" charset="0"/>
              </a:rPr>
              <a:t>4. HVAC Applications</a:t>
            </a:r>
          </a:p>
          <a:p>
            <a:pPr marL="457200" indent="-457200">
              <a:spcBef>
                <a:spcPct val="50000"/>
              </a:spcBef>
              <a:buFont typeface="Wingdings" pitchFamily="2" charset="2"/>
              <a:buChar char="u"/>
            </a:pPr>
            <a:endParaRPr lang="en-US" altLang="ko-KR" sz="2400" b="1" dirty="0">
              <a:solidFill>
                <a:schemeClr val="bg2"/>
              </a:solidFill>
              <a:effectLst>
                <a:outerShdw blurRad="38100" dist="38100" dir="2700000" algn="tl">
                  <a:srgbClr val="000000"/>
                </a:outerShdw>
              </a:effectLst>
              <a:latin typeface="Tahoma" pitchFamily="34" charset="0"/>
            </a:endParaRPr>
          </a:p>
        </p:txBody>
      </p:sp>
      <p:sp>
        <p:nvSpPr>
          <p:cNvPr id="19464" name="UpRibbonSharp"/>
          <p:cNvSpPr>
            <a:spLocks noEditPoints="1" noChangeArrowheads="1"/>
          </p:cNvSpPr>
          <p:nvPr/>
        </p:nvSpPr>
        <p:spPr bwMode="auto">
          <a:xfrm>
            <a:off x="2235200" y="1196975"/>
            <a:ext cx="4532313" cy="825500"/>
          </a:xfrm>
          <a:custGeom>
            <a:avLst/>
            <a:gdLst>
              <a:gd name="G0" fmla="+- 0 0 0"/>
              <a:gd name="G1" fmla="+- 3745 0 0"/>
              <a:gd name="G2" fmla="+- 3745 2700 0"/>
              <a:gd name="G3" fmla="+- 21600 0 G2"/>
              <a:gd name="G4" fmla="+- 21600 0 G1"/>
              <a:gd name="G5" fmla="+- 21600 0 14871"/>
              <a:gd name="G6" fmla="*/ 14871 1 2"/>
              <a:gd name="G7" fmla="+- 21600 0 G6"/>
              <a:gd name="G8" fmla="+- 14871 0 0"/>
              <a:gd name="T0" fmla="*/ 10800 w 21600"/>
              <a:gd name="T1" fmla="*/ 0 h 21600"/>
              <a:gd name="T2" fmla="*/ 2700 w 21600"/>
              <a:gd name="T3" fmla="*/ 14164 h 21600"/>
              <a:gd name="T4" fmla="*/ 10800 w 21600"/>
              <a:gd name="T5" fmla="*/ 14871 h 21600"/>
              <a:gd name="T6" fmla="*/ 18900 w 21600"/>
              <a:gd name="T7" fmla="*/ 14164 h 21600"/>
              <a:gd name="T8" fmla="*/ 17694720 60000 65536"/>
              <a:gd name="T9" fmla="*/ 11796480 60000 65536"/>
              <a:gd name="T10" fmla="*/ 5898240 60000 65536"/>
              <a:gd name="T11" fmla="*/ 0 60000 65536"/>
              <a:gd name="T12" fmla="*/ G1 w 21600"/>
              <a:gd name="T13" fmla="*/ 0 h 21600"/>
              <a:gd name="T14" fmla="*/ G4 w 21600"/>
              <a:gd name="T15" fmla="*/ G8 h 21600"/>
            </a:gdLst>
            <a:ahLst/>
            <a:cxnLst>
              <a:cxn ang="T8">
                <a:pos x="T0" y="T1"/>
              </a:cxn>
              <a:cxn ang="T9">
                <a:pos x="T2" y="T3"/>
              </a:cxn>
              <a:cxn ang="T10">
                <a:pos x="T4" y="T5"/>
              </a:cxn>
              <a:cxn ang="T11">
                <a:pos x="T6" y="T7"/>
              </a:cxn>
            </a:cxnLst>
            <a:rect l="T12" t="T13" r="T14" b="T15"/>
            <a:pathLst>
              <a:path w="21600" h="21600" extrusionOk="0">
                <a:moveTo>
                  <a:pt x="0" y="21600"/>
                </a:moveTo>
                <a:lnTo>
                  <a:pt x="6445" y="21600"/>
                </a:lnTo>
                <a:lnTo>
                  <a:pt x="6445" y="14871"/>
                </a:lnTo>
                <a:lnTo>
                  <a:pt x="15155" y="14871"/>
                </a:lnTo>
                <a:lnTo>
                  <a:pt x="15155" y="21600"/>
                </a:lnTo>
                <a:lnTo>
                  <a:pt x="21600" y="21600"/>
                </a:lnTo>
                <a:lnTo>
                  <a:pt x="18900" y="14164"/>
                </a:lnTo>
                <a:lnTo>
                  <a:pt x="21600" y="6729"/>
                </a:lnTo>
                <a:lnTo>
                  <a:pt x="17855" y="6729"/>
                </a:lnTo>
                <a:lnTo>
                  <a:pt x="17855" y="0"/>
                </a:lnTo>
                <a:lnTo>
                  <a:pt x="3745" y="0"/>
                </a:lnTo>
                <a:lnTo>
                  <a:pt x="3745" y="6729"/>
                </a:lnTo>
                <a:lnTo>
                  <a:pt x="0" y="6729"/>
                </a:lnTo>
                <a:lnTo>
                  <a:pt x="2700" y="14164"/>
                </a:lnTo>
                <a:close/>
              </a:path>
              <a:path w="21600" h="21600" fill="none" extrusionOk="0">
                <a:moveTo>
                  <a:pt x="6445" y="14871"/>
                </a:moveTo>
                <a:lnTo>
                  <a:pt x="3745" y="14871"/>
                </a:lnTo>
                <a:lnTo>
                  <a:pt x="3745" y="6729"/>
                </a:lnTo>
              </a:path>
              <a:path w="21600" h="21600" fill="none" extrusionOk="0">
                <a:moveTo>
                  <a:pt x="3745" y="14871"/>
                </a:moveTo>
                <a:lnTo>
                  <a:pt x="6445" y="21600"/>
                </a:lnTo>
              </a:path>
              <a:path w="21600" h="21600" fill="none" extrusionOk="0">
                <a:moveTo>
                  <a:pt x="15155" y="14871"/>
                </a:moveTo>
                <a:lnTo>
                  <a:pt x="17855" y="14871"/>
                </a:lnTo>
                <a:lnTo>
                  <a:pt x="17855" y="6729"/>
                </a:lnTo>
              </a:path>
              <a:path w="21600" h="21600" fill="none" extrusionOk="0">
                <a:moveTo>
                  <a:pt x="17855" y="14871"/>
                </a:moveTo>
                <a:lnTo>
                  <a:pt x="15155" y="21600"/>
                </a:lnTo>
              </a:path>
            </a:pathLst>
          </a:custGeom>
          <a:solidFill>
            <a:srgbClr val="FFFF99"/>
          </a:solidFill>
          <a:ln w="31750">
            <a:solidFill>
              <a:srgbClr val="FFCC00"/>
            </a:solidFill>
            <a:miter lim="800000"/>
            <a:headEnd/>
            <a:tailEnd/>
          </a:ln>
          <a:effectLst>
            <a:outerShdw dist="107763" dir="2700000" algn="ctr" rotWithShape="0">
              <a:srgbClr val="808080"/>
            </a:outerShdw>
          </a:effectLst>
        </p:spPr>
        <p:txBody>
          <a:bodyPr/>
          <a:lstStyle/>
          <a:p>
            <a:pPr algn="ctr"/>
            <a:r>
              <a:rPr lang="en-US" altLang="ko-KR" sz="2800" b="1">
                <a:solidFill>
                  <a:srgbClr val="006600"/>
                </a:solidFill>
                <a:effectLst>
                  <a:outerShdw blurRad="38100" dist="38100" dir="2700000" algn="tl">
                    <a:srgbClr val="000000"/>
                  </a:outerShdw>
                </a:effectLst>
                <a:latin typeface="Tahoma" pitchFamily="34" charset="0"/>
              </a:rPr>
              <a:t>Contents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7" name="Text Box 9"/>
          <p:cNvSpPr txBox="1">
            <a:spLocks noChangeArrowheads="1"/>
          </p:cNvSpPr>
          <p:nvPr/>
        </p:nvSpPr>
        <p:spPr bwMode="auto">
          <a:xfrm>
            <a:off x="5510213" y="4508500"/>
            <a:ext cx="1509712" cy="366713"/>
          </a:xfrm>
          <a:prstGeom prst="rect">
            <a:avLst/>
          </a:prstGeom>
          <a:noFill/>
          <a:ln w="9525">
            <a:noFill/>
            <a:miter lim="800000"/>
            <a:headEnd/>
            <a:tailEnd/>
          </a:ln>
          <a:effectLst/>
        </p:spPr>
        <p:txBody>
          <a:bodyPr>
            <a:spAutoFit/>
          </a:bodyPr>
          <a:lstStyle/>
          <a:p>
            <a:pPr>
              <a:spcBef>
                <a:spcPct val="50000"/>
              </a:spcBef>
            </a:pPr>
            <a:r>
              <a:rPr lang="en-US" altLang="ko-KR" sz="1800">
                <a:solidFill>
                  <a:srgbClr val="0000CC"/>
                </a:solidFill>
                <a:latin typeface="Arial Black" pitchFamily="34" charset="0"/>
              </a:rPr>
              <a:t>Cleaning…</a:t>
            </a:r>
          </a:p>
        </p:txBody>
      </p:sp>
      <p:sp>
        <p:nvSpPr>
          <p:cNvPr id="48133" name="Text Box 5"/>
          <p:cNvSpPr txBox="1">
            <a:spLocks noChangeArrowheads="1"/>
          </p:cNvSpPr>
          <p:nvPr/>
        </p:nvSpPr>
        <p:spPr bwMode="auto">
          <a:xfrm>
            <a:off x="250825" y="1628800"/>
            <a:ext cx="8713788" cy="762000"/>
          </a:xfrm>
          <a:prstGeom prst="rect">
            <a:avLst/>
          </a:prstGeom>
          <a:noFill/>
          <a:ln w="9525">
            <a:noFill/>
            <a:miter lim="800000"/>
            <a:headEnd/>
            <a:tailEnd/>
          </a:ln>
          <a:effectLst/>
        </p:spPr>
        <p:txBody>
          <a:bodyPr>
            <a:spAutoFit/>
          </a:bodyPr>
          <a:lstStyle/>
          <a:p>
            <a:pPr>
              <a:spcBef>
                <a:spcPct val="50000"/>
              </a:spcBef>
            </a:pPr>
            <a:r>
              <a:rPr lang="en-US" altLang="ko-KR" sz="2200">
                <a:solidFill>
                  <a:srgbClr val="006600"/>
                </a:solidFill>
                <a:latin typeface="Tahoma" pitchFamily="34" charset="0"/>
              </a:rPr>
              <a:t>Ducts should be designed, constructed, and maintained to minimize the opportunity for growth and dissemination of microorganisms.</a:t>
            </a:r>
          </a:p>
        </p:txBody>
      </p:sp>
      <p:pic>
        <p:nvPicPr>
          <p:cNvPr id="48134" name="Picture 6"/>
          <p:cNvPicPr>
            <a:picLocks noChangeAspect="1" noChangeArrowheads="1"/>
          </p:cNvPicPr>
          <p:nvPr/>
        </p:nvPicPr>
        <p:blipFill>
          <a:blip r:embed="rId2" cstate="print"/>
          <a:srcRect/>
          <a:stretch>
            <a:fillRect/>
          </a:stretch>
        </p:blipFill>
        <p:spPr bwMode="auto">
          <a:xfrm>
            <a:off x="585788" y="3500438"/>
            <a:ext cx="3698875" cy="2517775"/>
          </a:xfrm>
          <a:prstGeom prst="rect">
            <a:avLst/>
          </a:prstGeom>
          <a:noFill/>
          <a:ln w="9525">
            <a:noFill/>
            <a:miter lim="800000"/>
            <a:headEnd/>
            <a:tailEnd/>
          </a:ln>
          <a:effectLst/>
        </p:spPr>
      </p:pic>
      <p:pic>
        <p:nvPicPr>
          <p:cNvPr id="48135" name="Picture 7"/>
          <p:cNvPicPr>
            <a:picLocks noChangeAspect="1" noChangeArrowheads="1"/>
          </p:cNvPicPr>
          <p:nvPr/>
        </p:nvPicPr>
        <p:blipFill>
          <a:blip r:embed="rId3" cstate="print"/>
          <a:srcRect/>
          <a:stretch>
            <a:fillRect/>
          </a:stretch>
        </p:blipFill>
        <p:spPr bwMode="auto">
          <a:xfrm>
            <a:off x="4932363" y="3500438"/>
            <a:ext cx="3778250" cy="2517775"/>
          </a:xfrm>
          <a:prstGeom prst="rect">
            <a:avLst/>
          </a:prstGeom>
          <a:noFill/>
          <a:ln w="9525">
            <a:noFill/>
            <a:miter lim="800000"/>
            <a:headEnd/>
            <a:tailEnd/>
          </a:ln>
          <a:effectLst/>
        </p:spPr>
      </p:pic>
      <p:sp>
        <p:nvSpPr>
          <p:cNvPr id="7" name="제목 6"/>
          <p:cNvSpPr>
            <a:spLocks noGrp="1"/>
          </p:cNvSpPr>
          <p:nvPr>
            <p:ph type="title"/>
          </p:nvPr>
        </p:nvSpPr>
        <p:spPr/>
        <p:txBody>
          <a:bodyPr/>
          <a:lstStyle/>
          <a:p>
            <a:r>
              <a:rPr lang="en-US" altLang="ko-KR" dirty="0"/>
              <a:t>Duct </a:t>
            </a:r>
            <a:r>
              <a:rPr lang="en-US" altLang="ko-KR" dirty="0" smtClean="0"/>
              <a:t>Construction-cleaning</a:t>
            </a:r>
            <a:endParaRPr lang="ko-KR"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6" name="Picture 14" descr="RSHAH"/>
          <p:cNvPicPr>
            <a:picLocks noChangeAspect="1" noChangeArrowheads="1"/>
          </p:cNvPicPr>
          <p:nvPr/>
        </p:nvPicPr>
        <p:blipFill>
          <a:blip r:embed="rId2" cstate="print"/>
          <a:srcRect/>
          <a:stretch>
            <a:fillRect/>
          </a:stretch>
        </p:blipFill>
        <p:spPr bwMode="auto">
          <a:xfrm>
            <a:off x="6587927" y="2850034"/>
            <a:ext cx="2016125" cy="2001837"/>
          </a:xfrm>
          <a:prstGeom prst="rect">
            <a:avLst/>
          </a:prstGeom>
          <a:noFill/>
        </p:spPr>
      </p:pic>
      <p:sp>
        <p:nvSpPr>
          <p:cNvPr id="49165" name="Text Box 13"/>
          <p:cNvSpPr txBox="1">
            <a:spLocks noChangeArrowheads="1"/>
          </p:cNvSpPr>
          <p:nvPr/>
        </p:nvSpPr>
        <p:spPr bwMode="auto">
          <a:xfrm>
            <a:off x="539552" y="1484784"/>
            <a:ext cx="5616575" cy="3946525"/>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altLang="ko-KR" sz="2200" b="1">
                <a:solidFill>
                  <a:srgbClr val="006600"/>
                </a:solidFill>
                <a:latin typeface="Tahoma" pitchFamily="34" charset="0"/>
              </a:rPr>
              <a:t>Requirements of air distribution;</a:t>
            </a:r>
          </a:p>
          <a:p>
            <a:pPr>
              <a:spcBef>
                <a:spcPct val="50000"/>
              </a:spcBef>
              <a:buFont typeface="Wingdings" pitchFamily="2" charset="2"/>
              <a:buChar char="§"/>
            </a:pPr>
            <a:r>
              <a:rPr lang="en-US" altLang="ko-KR" sz="2200">
                <a:solidFill>
                  <a:srgbClr val="006600"/>
                </a:solidFill>
                <a:latin typeface="Tahoma" pitchFamily="34" charset="0"/>
              </a:rPr>
              <a:t> The flow rate must compensate for the net heat loss or gain in the space</a:t>
            </a:r>
          </a:p>
          <a:p>
            <a:pPr>
              <a:spcBef>
                <a:spcPct val="50000"/>
              </a:spcBef>
              <a:buFont typeface="Wingdings" pitchFamily="2" charset="2"/>
              <a:buChar char="§"/>
            </a:pPr>
            <a:r>
              <a:rPr lang="en-US" altLang="ko-KR" sz="2200">
                <a:solidFill>
                  <a:srgbClr val="006600"/>
                </a:solidFill>
                <a:latin typeface="Tahoma" pitchFamily="34" charset="0"/>
              </a:rPr>
              <a:t> The velocity must not be higher than  0.25 m/s in the occupied regions of the room</a:t>
            </a:r>
          </a:p>
          <a:p>
            <a:pPr>
              <a:spcBef>
                <a:spcPct val="50000"/>
              </a:spcBef>
              <a:buFont typeface="Wingdings" pitchFamily="2" charset="2"/>
              <a:buChar char="§"/>
            </a:pPr>
            <a:r>
              <a:rPr lang="en-US" altLang="ko-KR" sz="2200">
                <a:solidFill>
                  <a:srgbClr val="006600"/>
                </a:solidFill>
                <a:latin typeface="Tahoma" pitchFamily="34" charset="0"/>
              </a:rPr>
              <a:t> There should be some motion of air to breakup temperature gradients in the room (warm air at the ceiling and cold air at the floors)</a:t>
            </a:r>
          </a:p>
        </p:txBody>
      </p:sp>
      <p:sp>
        <p:nvSpPr>
          <p:cNvPr id="5" name="제목 4"/>
          <p:cNvSpPr>
            <a:spLocks noGrp="1"/>
          </p:cNvSpPr>
          <p:nvPr>
            <p:ph type="title"/>
          </p:nvPr>
        </p:nvSpPr>
        <p:spPr/>
        <p:txBody>
          <a:bodyPr/>
          <a:lstStyle/>
          <a:p>
            <a:r>
              <a:rPr lang="en-US" altLang="ko-KR" dirty="0" smtClean="0"/>
              <a:t>Air Diffusing Equipment</a:t>
            </a:r>
            <a:endParaRPr lang="ko-KR"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Text Box 6"/>
          <p:cNvSpPr txBox="1">
            <a:spLocks noChangeArrowheads="1"/>
          </p:cNvSpPr>
          <p:nvPr/>
        </p:nvSpPr>
        <p:spPr bwMode="auto">
          <a:xfrm>
            <a:off x="468313" y="1556792"/>
            <a:ext cx="4464050" cy="1936750"/>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altLang="ko-KR" sz="2200" b="1" dirty="0">
                <a:solidFill>
                  <a:srgbClr val="006600"/>
                </a:solidFill>
                <a:latin typeface="Tahoma" pitchFamily="34" charset="0"/>
              </a:rPr>
              <a:t>Types of Supply Air Outlets </a:t>
            </a:r>
          </a:p>
          <a:p>
            <a:pPr>
              <a:spcBef>
                <a:spcPct val="50000"/>
              </a:spcBef>
              <a:buFont typeface="Wingdings" pitchFamily="2" charset="2"/>
              <a:buChar char="§"/>
            </a:pPr>
            <a:r>
              <a:rPr lang="en-US" altLang="ko-KR" sz="2200" dirty="0">
                <a:solidFill>
                  <a:srgbClr val="006600"/>
                </a:solidFill>
                <a:latin typeface="Tahoma" pitchFamily="34" charset="0"/>
              </a:rPr>
              <a:t> Grille and Register Outlets</a:t>
            </a:r>
          </a:p>
          <a:p>
            <a:pPr>
              <a:spcBef>
                <a:spcPct val="50000"/>
              </a:spcBef>
              <a:buFont typeface="Wingdings" pitchFamily="2" charset="2"/>
              <a:buChar char="§"/>
            </a:pPr>
            <a:r>
              <a:rPr lang="en-US" altLang="ko-KR" sz="2200" dirty="0">
                <a:solidFill>
                  <a:srgbClr val="006600"/>
                </a:solidFill>
                <a:latin typeface="Tahoma" pitchFamily="34" charset="0"/>
              </a:rPr>
              <a:t> Linear Slot Outlets</a:t>
            </a:r>
          </a:p>
          <a:p>
            <a:pPr>
              <a:spcBef>
                <a:spcPct val="50000"/>
              </a:spcBef>
              <a:buFont typeface="Wingdings" pitchFamily="2" charset="2"/>
              <a:buChar char="§"/>
            </a:pPr>
            <a:r>
              <a:rPr lang="en-US" altLang="ko-KR" sz="2200" dirty="0">
                <a:solidFill>
                  <a:srgbClr val="006600"/>
                </a:solidFill>
                <a:latin typeface="Tahoma" pitchFamily="34" charset="0"/>
              </a:rPr>
              <a:t> Ceiling Diffuser Outlets</a:t>
            </a:r>
          </a:p>
        </p:txBody>
      </p:sp>
      <p:grpSp>
        <p:nvGrpSpPr>
          <p:cNvPr id="2" name="Group 25"/>
          <p:cNvGrpSpPr>
            <a:grpSpLocks/>
          </p:cNvGrpSpPr>
          <p:nvPr/>
        </p:nvGrpSpPr>
        <p:grpSpPr bwMode="auto">
          <a:xfrm>
            <a:off x="539750" y="4468813"/>
            <a:ext cx="2414588" cy="1811337"/>
            <a:chOff x="3923" y="663"/>
            <a:chExt cx="1521" cy="1141"/>
          </a:xfrm>
        </p:grpSpPr>
        <p:pic>
          <p:nvPicPr>
            <p:cNvPr id="50187" name="Picture 11" descr="Linear Slot Modulinear Diffuser"/>
            <p:cNvPicPr>
              <a:picLocks noChangeAspect="1" noChangeArrowheads="1"/>
            </p:cNvPicPr>
            <p:nvPr/>
          </p:nvPicPr>
          <p:blipFill>
            <a:blip r:embed="rId2" cstate="print"/>
            <a:srcRect/>
            <a:stretch>
              <a:fillRect/>
            </a:stretch>
          </p:blipFill>
          <p:spPr bwMode="auto">
            <a:xfrm>
              <a:off x="3923" y="663"/>
              <a:ext cx="1297" cy="878"/>
            </a:xfrm>
            <a:prstGeom prst="rect">
              <a:avLst/>
            </a:prstGeom>
            <a:noFill/>
          </p:spPr>
        </p:pic>
        <p:sp>
          <p:nvSpPr>
            <p:cNvPr id="50194" name="Text Box 18"/>
            <p:cNvSpPr txBox="1">
              <a:spLocks noChangeArrowheads="1"/>
            </p:cNvSpPr>
            <p:nvPr/>
          </p:nvSpPr>
          <p:spPr bwMode="auto">
            <a:xfrm>
              <a:off x="3993" y="1592"/>
              <a:ext cx="1451" cy="212"/>
            </a:xfrm>
            <a:prstGeom prst="rect">
              <a:avLst/>
            </a:prstGeom>
            <a:noFill/>
            <a:ln w="9525">
              <a:noFill/>
              <a:miter lim="800000"/>
              <a:headEnd/>
              <a:tailEnd/>
            </a:ln>
            <a:effectLst/>
          </p:spPr>
          <p:txBody>
            <a:bodyPr>
              <a:spAutoFit/>
            </a:bodyPr>
            <a:lstStyle/>
            <a:p>
              <a:pPr algn="ctr">
                <a:spcBef>
                  <a:spcPct val="50000"/>
                </a:spcBef>
                <a:buFont typeface="Wingdings" pitchFamily="2" charset="2"/>
                <a:buNone/>
              </a:pPr>
              <a:r>
                <a:rPr lang="en-US" altLang="ko-KR" sz="1600" b="1">
                  <a:solidFill>
                    <a:schemeClr val="accent2"/>
                  </a:solidFill>
                  <a:latin typeface="Tahoma" pitchFamily="34" charset="0"/>
                </a:rPr>
                <a:t>Linear Slot diffuser</a:t>
              </a:r>
              <a:endParaRPr lang="en-US" altLang="ko-KR" sz="1600">
                <a:solidFill>
                  <a:schemeClr val="accent2"/>
                </a:solidFill>
                <a:latin typeface="Tahoma" pitchFamily="34" charset="0"/>
              </a:endParaRPr>
            </a:p>
          </p:txBody>
        </p:sp>
      </p:grpSp>
      <p:grpSp>
        <p:nvGrpSpPr>
          <p:cNvPr id="3" name="Group 28"/>
          <p:cNvGrpSpPr>
            <a:grpSpLocks/>
          </p:cNvGrpSpPr>
          <p:nvPr/>
        </p:nvGrpSpPr>
        <p:grpSpPr bwMode="auto">
          <a:xfrm>
            <a:off x="6188075" y="2924175"/>
            <a:ext cx="2776538" cy="3360738"/>
            <a:chOff x="2584" y="1480"/>
            <a:chExt cx="1749" cy="2117"/>
          </a:xfrm>
        </p:grpSpPr>
        <p:pic>
          <p:nvPicPr>
            <p:cNvPr id="50191" name="Picture 15" descr="Perforated Ceiling"/>
            <p:cNvPicPr>
              <a:picLocks noChangeAspect="1" noChangeArrowheads="1"/>
            </p:cNvPicPr>
            <p:nvPr/>
          </p:nvPicPr>
          <p:blipFill>
            <a:blip r:embed="rId3" cstate="print"/>
            <a:srcRect/>
            <a:stretch>
              <a:fillRect/>
            </a:stretch>
          </p:blipFill>
          <p:spPr bwMode="auto">
            <a:xfrm>
              <a:off x="2653" y="1480"/>
              <a:ext cx="1680" cy="1914"/>
            </a:xfrm>
            <a:prstGeom prst="rect">
              <a:avLst/>
            </a:prstGeom>
            <a:noFill/>
          </p:spPr>
        </p:pic>
        <p:sp>
          <p:nvSpPr>
            <p:cNvPr id="50197" name="Text Box 21"/>
            <p:cNvSpPr txBox="1">
              <a:spLocks noChangeArrowheads="1"/>
            </p:cNvSpPr>
            <p:nvPr/>
          </p:nvSpPr>
          <p:spPr bwMode="auto">
            <a:xfrm>
              <a:off x="2584" y="3385"/>
              <a:ext cx="1429" cy="212"/>
            </a:xfrm>
            <a:prstGeom prst="rect">
              <a:avLst/>
            </a:prstGeom>
            <a:noFill/>
            <a:ln w="9525">
              <a:noFill/>
              <a:miter lim="800000"/>
              <a:headEnd/>
              <a:tailEnd/>
            </a:ln>
            <a:effectLst/>
          </p:spPr>
          <p:txBody>
            <a:bodyPr>
              <a:spAutoFit/>
            </a:bodyPr>
            <a:lstStyle/>
            <a:p>
              <a:pPr algn="ctr">
                <a:spcBef>
                  <a:spcPct val="50000"/>
                </a:spcBef>
                <a:buFont typeface="Wingdings" pitchFamily="2" charset="2"/>
                <a:buNone/>
              </a:pPr>
              <a:r>
                <a:rPr lang="en-US" altLang="ko-KR" sz="1600" b="1">
                  <a:solidFill>
                    <a:schemeClr val="accent2"/>
                  </a:solidFill>
                  <a:latin typeface="Tahoma" pitchFamily="34" charset="0"/>
                </a:rPr>
                <a:t>Perforated diffuser</a:t>
              </a:r>
              <a:endParaRPr lang="en-US" altLang="ko-KR" sz="1600">
                <a:solidFill>
                  <a:schemeClr val="accent2"/>
                </a:solidFill>
                <a:latin typeface="Tahoma" pitchFamily="34" charset="0"/>
              </a:endParaRPr>
            </a:p>
          </p:txBody>
        </p:sp>
      </p:grpSp>
      <p:grpSp>
        <p:nvGrpSpPr>
          <p:cNvPr id="4" name="Group 27"/>
          <p:cNvGrpSpPr>
            <a:grpSpLocks/>
          </p:cNvGrpSpPr>
          <p:nvPr/>
        </p:nvGrpSpPr>
        <p:grpSpPr bwMode="auto">
          <a:xfrm>
            <a:off x="3276600" y="4121150"/>
            <a:ext cx="2724150" cy="2162175"/>
            <a:chOff x="567" y="2478"/>
            <a:chExt cx="1716" cy="1362"/>
          </a:xfrm>
        </p:grpSpPr>
        <p:pic>
          <p:nvPicPr>
            <p:cNvPr id="50193" name="Picture 17" descr="archnt"/>
            <p:cNvPicPr>
              <a:picLocks noChangeAspect="1" noChangeArrowheads="1"/>
            </p:cNvPicPr>
            <p:nvPr/>
          </p:nvPicPr>
          <p:blipFill>
            <a:blip r:embed="rId4" cstate="print"/>
            <a:srcRect/>
            <a:stretch>
              <a:fillRect/>
            </a:stretch>
          </p:blipFill>
          <p:spPr bwMode="auto">
            <a:xfrm>
              <a:off x="567" y="2478"/>
              <a:ext cx="1716" cy="1164"/>
            </a:xfrm>
            <a:prstGeom prst="rect">
              <a:avLst/>
            </a:prstGeom>
            <a:noFill/>
          </p:spPr>
        </p:pic>
        <p:sp>
          <p:nvSpPr>
            <p:cNvPr id="50198" name="Text Box 22"/>
            <p:cNvSpPr txBox="1">
              <a:spLocks noChangeArrowheads="1"/>
            </p:cNvSpPr>
            <p:nvPr/>
          </p:nvSpPr>
          <p:spPr bwMode="auto">
            <a:xfrm>
              <a:off x="612" y="3628"/>
              <a:ext cx="1633" cy="212"/>
            </a:xfrm>
            <a:prstGeom prst="rect">
              <a:avLst/>
            </a:prstGeom>
            <a:noFill/>
            <a:ln w="9525">
              <a:noFill/>
              <a:miter lim="800000"/>
              <a:headEnd/>
              <a:tailEnd/>
            </a:ln>
            <a:effectLst/>
          </p:spPr>
          <p:txBody>
            <a:bodyPr>
              <a:spAutoFit/>
            </a:bodyPr>
            <a:lstStyle/>
            <a:p>
              <a:pPr algn="ctr">
                <a:spcBef>
                  <a:spcPct val="50000"/>
                </a:spcBef>
                <a:buFont typeface="Wingdings" pitchFamily="2" charset="2"/>
                <a:buNone/>
              </a:pPr>
              <a:r>
                <a:rPr lang="en-US" altLang="ko-KR" sz="1600" b="1">
                  <a:solidFill>
                    <a:schemeClr val="accent2"/>
                  </a:solidFill>
                  <a:latin typeface="Tahoma" pitchFamily="34" charset="0"/>
                </a:rPr>
                <a:t>Ceiling Diffuser Outlets</a:t>
              </a:r>
              <a:endParaRPr lang="en-US" altLang="ko-KR" sz="1600">
                <a:solidFill>
                  <a:schemeClr val="accent2"/>
                </a:solidFill>
                <a:latin typeface="Tahoma" pitchFamily="34" charset="0"/>
              </a:endParaRPr>
            </a:p>
          </p:txBody>
        </p:sp>
      </p:grpSp>
      <p:grpSp>
        <p:nvGrpSpPr>
          <p:cNvPr id="5" name="Group 26"/>
          <p:cNvGrpSpPr>
            <a:grpSpLocks/>
          </p:cNvGrpSpPr>
          <p:nvPr/>
        </p:nvGrpSpPr>
        <p:grpSpPr bwMode="auto">
          <a:xfrm>
            <a:off x="5226050" y="1412875"/>
            <a:ext cx="3810000" cy="1271588"/>
            <a:chOff x="1791" y="1344"/>
            <a:chExt cx="2400" cy="801"/>
          </a:xfrm>
        </p:grpSpPr>
        <p:sp>
          <p:nvSpPr>
            <p:cNvPr id="50196" name="Text Box 20"/>
            <p:cNvSpPr txBox="1">
              <a:spLocks noChangeArrowheads="1"/>
            </p:cNvSpPr>
            <p:nvPr/>
          </p:nvSpPr>
          <p:spPr bwMode="auto">
            <a:xfrm>
              <a:off x="1882" y="1933"/>
              <a:ext cx="2087" cy="212"/>
            </a:xfrm>
            <a:prstGeom prst="rect">
              <a:avLst/>
            </a:prstGeom>
            <a:noFill/>
            <a:ln w="9525">
              <a:noFill/>
              <a:miter lim="800000"/>
              <a:headEnd/>
              <a:tailEnd/>
            </a:ln>
            <a:effectLst/>
          </p:spPr>
          <p:txBody>
            <a:bodyPr>
              <a:spAutoFit/>
            </a:bodyPr>
            <a:lstStyle/>
            <a:p>
              <a:pPr algn="ctr">
                <a:spcBef>
                  <a:spcPct val="50000"/>
                </a:spcBef>
                <a:buFont typeface="Wingdings" pitchFamily="2" charset="2"/>
                <a:buNone/>
              </a:pPr>
              <a:r>
                <a:rPr lang="en-US" altLang="ko-KR" sz="1600" b="1">
                  <a:solidFill>
                    <a:schemeClr val="accent2"/>
                  </a:solidFill>
                  <a:latin typeface="Tahoma" pitchFamily="34" charset="0"/>
                </a:rPr>
                <a:t>Linear Louver diffuser</a:t>
              </a:r>
              <a:endParaRPr lang="en-US" altLang="ko-KR" sz="1600">
                <a:solidFill>
                  <a:schemeClr val="accent2"/>
                </a:solidFill>
                <a:latin typeface="Tahoma" pitchFamily="34" charset="0"/>
              </a:endParaRPr>
            </a:p>
          </p:txBody>
        </p:sp>
        <p:pic>
          <p:nvPicPr>
            <p:cNvPr id="50200" name="Picture 24" descr="llouver"/>
            <p:cNvPicPr>
              <a:picLocks noChangeAspect="1" noChangeArrowheads="1"/>
            </p:cNvPicPr>
            <p:nvPr/>
          </p:nvPicPr>
          <p:blipFill>
            <a:blip r:embed="rId5" cstate="print"/>
            <a:srcRect/>
            <a:stretch>
              <a:fillRect/>
            </a:stretch>
          </p:blipFill>
          <p:spPr bwMode="auto">
            <a:xfrm>
              <a:off x="1791" y="1344"/>
              <a:ext cx="2400" cy="618"/>
            </a:xfrm>
            <a:prstGeom prst="rect">
              <a:avLst/>
            </a:prstGeom>
            <a:noFill/>
          </p:spPr>
        </p:pic>
      </p:grpSp>
      <p:sp>
        <p:nvSpPr>
          <p:cNvPr id="16" name="제목 15"/>
          <p:cNvSpPr>
            <a:spLocks noGrp="1"/>
          </p:cNvSpPr>
          <p:nvPr>
            <p:ph type="title"/>
          </p:nvPr>
        </p:nvSpPr>
        <p:spPr/>
        <p:txBody>
          <a:bodyPr/>
          <a:lstStyle/>
          <a:p>
            <a:r>
              <a:rPr lang="en-US" altLang="ko-KR" dirty="0"/>
              <a:t>Air Diffusing Equipment</a:t>
            </a:r>
            <a:endParaRPr lang="ko-KR"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Text Box 5"/>
          <p:cNvSpPr txBox="1">
            <a:spLocks noChangeArrowheads="1"/>
          </p:cNvSpPr>
          <p:nvPr/>
        </p:nvSpPr>
        <p:spPr bwMode="auto">
          <a:xfrm>
            <a:off x="468313" y="1340768"/>
            <a:ext cx="8351837" cy="762000"/>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altLang="ko-KR" sz="2200" b="1" dirty="0">
                <a:solidFill>
                  <a:srgbClr val="006600"/>
                </a:solidFill>
                <a:latin typeface="Tahoma" pitchFamily="34" charset="0"/>
              </a:rPr>
              <a:t>Fan is an air pump that creates a pressure difference and causes airflow.</a:t>
            </a:r>
          </a:p>
        </p:txBody>
      </p:sp>
      <p:sp>
        <p:nvSpPr>
          <p:cNvPr id="51210" name="Text Box 10"/>
          <p:cNvSpPr txBox="1">
            <a:spLocks noChangeArrowheads="1"/>
          </p:cNvSpPr>
          <p:nvPr/>
        </p:nvSpPr>
        <p:spPr bwMode="auto">
          <a:xfrm>
            <a:off x="179388" y="2597150"/>
            <a:ext cx="8064500" cy="488950"/>
          </a:xfrm>
          <a:prstGeom prst="rect">
            <a:avLst/>
          </a:prstGeom>
          <a:noFill/>
          <a:ln w="9525">
            <a:noFill/>
            <a:miter lim="800000"/>
            <a:headEnd/>
            <a:tailEnd/>
          </a:ln>
          <a:effectLst/>
        </p:spPr>
        <p:txBody>
          <a:bodyPr>
            <a:spAutoFit/>
          </a:bodyPr>
          <a:lstStyle/>
          <a:p>
            <a:pPr>
              <a:spcBef>
                <a:spcPct val="50000"/>
              </a:spcBef>
              <a:buFontTx/>
              <a:buChar char="•"/>
            </a:pPr>
            <a:r>
              <a:rPr lang="en-US" altLang="ko-KR" sz="2600" dirty="0">
                <a:solidFill>
                  <a:schemeClr val="accent2"/>
                </a:solidFill>
                <a:latin typeface="Tahoma" pitchFamily="34" charset="0"/>
              </a:rPr>
              <a:t> Types of Fans</a:t>
            </a:r>
          </a:p>
        </p:txBody>
      </p:sp>
      <p:sp>
        <p:nvSpPr>
          <p:cNvPr id="51211" name="Text Box 11"/>
          <p:cNvSpPr txBox="1">
            <a:spLocks noChangeArrowheads="1"/>
          </p:cNvSpPr>
          <p:nvPr/>
        </p:nvSpPr>
        <p:spPr bwMode="auto">
          <a:xfrm>
            <a:off x="1403350" y="3357563"/>
            <a:ext cx="2951163" cy="427037"/>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altLang="ko-KR" sz="2200" b="1">
                <a:solidFill>
                  <a:srgbClr val="006600"/>
                </a:solidFill>
                <a:latin typeface="Tahoma" pitchFamily="34" charset="0"/>
              </a:rPr>
              <a:t> Centrifugal Fan</a:t>
            </a:r>
          </a:p>
        </p:txBody>
      </p:sp>
      <p:sp>
        <p:nvSpPr>
          <p:cNvPr id="51212" name="Text Box 12"/>
          <p:cNvSpPr txBox="1">
            <a:spLocks noChangeArrowheads="1"/>
          </p:cNvSpPr>
          <p:nvPr/>
        </p:nvSpPr>
        <p:spPr bwMode="auto">
          <a:xfrm>
            <a:off x="4641850" y="3357563"/>
            <a:ext cx="2951163" cy="427037"/>
          </a:xfrm>
          <a:prstGeom prst="rect">
            <a:avLst/>
          </a:prstGeom>
          <a:noFill/>
          <a:ln w="9525">
            <a:noFill/>
            <a:miter lim="800000"/>
            <a:headEnd/>
            <a:tailEnd/>
          </a:ln>
          <a:effectLst/>
        </p:spPr>
        <p:txBody>
          <a:bodyPr>
            <a:spAutoFit/>
          </a:bodyPr>
          <a:lstStyle/>
          <a:p>
            <a:pPr algn="ctr">
              <a:spcBef>
                <a:spcPct val="50000"/>
              </a:spcBef>
              <a:buFont typeface="Wingdings" pitchFamily="2" charset="2"/>
              <a:buChar char="§"/>
            </a:pPr>
            <a:r>
              <a:rPr lang="en-US" altLang="ko-KR" sz="2200" b="1">
                <a:solidFill>
                  <a:srgbClr val="006600"/>
                </a:solidFill>
                <a:latin typeface="Tahoma" pitchFamily="34" charset="0"/>
              </a:rPr>
              <a:t> Axial Fan</a:t>
            </a:r>
          </a:p>
        </p:txBody>
      </p:sp>
      <p:pic>
        <p:nvPicPr>
          <p:cNvPr id="51214" name="Picture 14" descr="glass1s"/>
          <p:cNvPicPr>
            <a:picLocks noChangeAspect="1" noChangeArrowheads="1"/>
          </p:cNvPicPr>
          <p:nvPr/>
        </p:nvPicPr>
        <p:blipFill>
          <a:blip r:embed="rId2" cstate="print"/>
          <a:srcRect/>
          <a:stretch>
            <a:fillRect/>
          </a:stretch>
        </p:blipFill>
        <p:spPr bwMode="auto">
          <a:xfrm>
            <a:off x="1854200" y="3943350"/>
            <a:ext cx="1781175" cy="2157413"/>
          </a:xfrm>
          <a:prstGeom prst="rect">
            <a:avLst/>
          </a:prstGeom>
          <a:noFill/>
        </p:spPr>
      </p:pic>
      <p:pic>
        <p:nvPicPr>
          <p:cNvPr id="51218" name="Picture 18" descr="vaxial"/>
          <p:cNvPicPr>
            <a:picLocks noChangeAspect="1" noChangeArrowheads="1"/>
          </p:cNvPicPr>
          <p:nvPr/>
        </p:nvPicPr>
        <p:blipFill>
          <a:blip r:embed="rId3" cstate="print"/>
          <a:srcRect/>
          <a:stretch>
            <a:fillRect/>
          </a:stretch>
        </p:blipFill>
        <p:spPr bwMode="auto">
          <a:xfrm>
            <a:off x="4987925" y="3975100"/>
            <a:ext cx="2190750" cy="2190750"/>
          </a:xfrm>
          <a:prstGeom prst="rect">
            <a:avLst/>
          </a:prstGeom>
          <a:noFill/>
        </p:spPr>
      </p:pic>
      <p:sp>
        <p:nvSpPr>
          <p:cNvPr id="9" name="제목 8"/>
          <p:cNvSpPr>
            <a:spLocks noGrp="1"/>
          </p:cNvSpPr>
          <p:nvPr>
            <p:ph type="title"/>
          </p:nvPr>
        </p:nvSpPr>
        <p:spPr/>
        <p:txBody>
          <a:bodyPr/>
          <a:lstStyle/>
          <a:p>
            <a:r>
              <a:rPr lang="en-US" altLang="ko-KR" dirty="0" smtClean="0"/>
              <a:t>Fans</a:t>
            </a:r>
            <a:endParaRPr lang="ko-KR"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Text Box 8"/>
          <p:cNvSpPr txBox="1">
            <a:spLocks noChangeArrowheads="1"/>
          </p:cNvSpPr>
          <p:nvPr/>
        </p:nvSpPr>
        <p:spPr bwMode="auto">
          <a:xfrm>
            <a:off x="179388" y="1023938"/>
            <a:ext cx="4537075" cy="488950"/>
          </a:xfrm>
          <a:prstGeom prst="rect">
            <a:avLst/>
          </a:prstGeom>
          <a:noFill/>
          <a:ln w="9525">
            <a:noFill/>
            <a:miter lim="800000"/>
            <a:headEnd/>
            <a:tailEnd/>
          </a:ln>
          <a:effectLst/>
        </p:spPr>
        <p:txBody>
          <a:bodyPr>
            <a:spAutoFit/>
          </a:bodyPr>
          <a:lstStyle/>
          <a:p>
            <a:pPr>
              <a:spcBef>
                <a:spcPct val="50000"/>
              </a:spcBef>
              <a:buFontTx/>
              <a:buChar char="•"/>
            </a:pPr>
            <a:r>
              <a:rPr lang="en-US" altLang="ko-KR" sz="2600">
                <a:solidFill>
                  <a:schemeClr val="accent2"/>
                </a:solidFill>
                <a:latin typeface="Tahoma" pitchFamily="34" charset="0"/>
              </a:rPr>
              <a:t> Centrifugal Fans</a:t>
            </a:r>
          </a:p>
        </p:txBody>
      </p:sp>
      <p:pic>
        <p:nvPicPr>
          <p:cNvPr id="57362" name="Picture 18"/>
          <p:cNvPicPr>
            <a:picLocks noChangeAspect="1" noChangeArrowheads="1"/>
          </p:cNvPicPr>
          <p:nvPr/>
        </p:nvPicPr>
        <p:blipFill>
          <a:blip r:embed="rId2" cstate="print"/>
          <a:srcRect/>
          <a:stretch>
            <a:fillRect/>
          </a:stretch>
        </p:blipFill>
        <p:spPr bwMode="auto">
          <a:xfrm>
            <a:off x="3509963" y="1557338"/>
            <a:ext cx="5526087" cy="4799012"/>
          </a:xfrm>
          <a:prstGeom prst="rect">
            <a:avLst/>
          </a:prstGeom>
          <a:noFill/>
          <a:ln w="9525">
            <a:noFill/>
            <a:miter lim="800000"/>
            <a:headEnd/>
            <a:tailEnd/>
          </a:ln>
          <a:effectLst/>
        </p:spPr>
      </p:pic>
      <p:sp>
        <p:nvSpPr>
          <p:cNvPr id="57363" name="Text Box 19"/>
          <p:cNvSpPr txBox="1">
            <a:spLocks noChangeArrowheads="1"/>
          </p:cNvSpPr>
          <p:nvPr/>
        </p:nvSpPr>
        <p:spPr bwMode="auto">
          <a:xfrm>
            <a:off x="250825" y="1527175"/>
            <a:ext cx="4826000" cy="3486150"/>
          </a:xfrm>
          <a:prstGeom prst="rect">
            <a:avLst/>
          </a:prstGeom>
          <a:noFill/>
          <a:ln w="9525">
            <a:noFill/>
            <a:miter lim="800000"/>
            <a:headEnd/>
            <a:tailEnd/>
          </a:ln>
          <a:effectLst/>
        </p:spPr>
        <p:txBody>
          <a:bodyPr>
            <a:spAutoFit/>
          </a:bodyPr>
          <a:lstStyle/>
          <a:p>
            <a:pPr>
              <a:spcBef>
                <a:spcPct val="20000"/>
              </a:spcBef>
              <a:buFont typeface="Wingdings" pitchFamily="2" charset="2"/>
              <a:buChar char="§"/>
            </a:pPr>
            <a:r>
              <a:rPr lang="en-US" altLang="ko-KR" sz="2100">
                <a:solidFill>
                  <a:srgbClr val="006600"/>
                </a:solidFill>
                <a:latin typeface="Tahoma" pitchFamily="34" charset="0"/>
              </a:rPr>
              <a:t> Air enters the fan </a:t>
            </a:r>
          </a:p>
          <a:p>
            <a:pPr>
              <a:spcBef>
                <a:spcPct val="20000"/>
              </a:spcBef>
              <a:buFont typeface="Wingdings" pitchFamily="2" charset="2"/>
              <a:buNone/>
            </a:pPr>
            <a:r>
              <a:rPr lang="en-US" altLang="ko-KR" sz="2100">
                <a:solidFill>
                  <a:srgbClr val="006600"/>
                </a:solidFill>
                <a:latin typeface="Tahoma" pitchFamily="34" charset="0"/>
              </a:rPr>
              <a:t>  - Turns and moves into the blades </a:t>
            </a:r>
          </a:p>
          <a:p>
            <a:pPr>
              <a:spcBef>
                <a:spcPct val="20000"/>
              </a:spcBef>
              <a:buFont typeface="Wingdings" pitchFamily="2" charset="2"/>
              <a:buNone/>
            </a:pPr>
            <a:r>
              <a:rPr lang="en-US" altLang="ko-KR" sz="2100">
                <a:solidFill>
                  <a:srgbClr val="006600"/>
                </a:solidFill>
                <a:latin typeface="Tahoma" pitchFamily="34" charset="0"/>
              </a:rPr>
              <a:t>  - Enters the scroll</a:t>
            </a:r>
          </a:p>
          <a:p>
            <a:pPr>
              <a:spcBef>
                <a:spcPct val="20000"/>
              </a:spcBef>
              <a:buFont typeface="Wingdings" pitchFamily="2" charset="2"/>
              <a:buNone/>
            </a:pPr>
            <a:endParaRPr lang="en-US" altLang="ko-KR" sz="2100">
              <a:solidFill>
                <a:srgbClr val="006600"/>
              </a:solidFill>
              <a:latin typeface="Tahoma" pitchFamily="34" charset="0"/>
            </a:endParaRPr>
          </a:p>
          <a:p>
            <a:pPr>
              <a:spcBef>
                <a:spcPct val="20000"/>
              </a:spcBef>
              <a:buFont typeface="Wingdings" pitchFamily="2" charset="2"/>
              <a:buChar char="§"/>
            </a:pPr>
            <a:r>
              <a:rPr lang="en-US" altLang="ko-KR" sz="2100">
                <a:solidFill>
                  <a:srgbClr val="006600"/>
                </a:solidFill>
                <a:latin typeface="Tahoma" pitchFamily="34" charset="0"/>
              </a:rPr>
              <a:t> Produce pressure from;</a:t>
            </a:r>
          </a:p>
          <a:p>
            <a:pPr>
              <a:spcBef>
                <a:spcPct val="20000"/>
              </a:spcBef>
              <a:buFont typeface="Wingdings" pitchFamily="2" charset="2"/>
              <a:buNone/>
            </a:pPr>
            <a:r>
              <a:rPr lang="en-US" altLang="ko-KR" sz="2100">
                <a:solidFill>
                  <a:srgbClr val="006600"/>
                </a:solidFill>
                <a:latin typeface="Tahoma" pitchFamily="34" charset="0"/>
              </a:rPr>
              <a:t> - Centrifugal force created </a:t>
            </a:r>
          </a:p>
          <a:p>
            <a:pPr>
              <a:spcBef>
                <a:spcPct val="20000"/>
              </a:spcBef>
              <a:buFont typeface="Wingdings" pitchFamily="2" charset="2"/>
              <a:buNone/>
            </a:pPr>
            <a:r>
              <a:rPr lang="en-US" altLang="ko-KR" sz="2100">
                <a:solidFill>
                  <a:srgbClr val="006600"/>
                </a:solidFill>
                <a:latin typeface="Tahoma" pitchFamily="34" charset="0"/>
              </a:rPr>
              <a:t>   by rotating the air</a:t>
            </a:r>
          </a:p>
          <a:p>
            <a:pPr>
              <a:spcBef>
                <a:spcPct val="20000"/>
              </a:spcBef>
              <a:buFont typeface="Wingdings" pitchFamily="2" charset="2"/>
              <a:buNone/>
            </a:pPr>
            <a:r>
              <a:rPr lang="en-US" altLang="ko-KR" sz="2100">
                <a:solidFill>
                  <a:srgbClr val="006600"/>
                </a:solidFill>
                <a:latin typeface="Tahoma" pitchFamily="34" charset="0"/>
              </a:rPr>
              <a:t> - Kinetic energy imparted </a:t>
            </a:r>
          </a:p>
          <a:p>
            <a:pPr>
              <a:spcBef>
                <a:spcPct val="20000"/>
              </a:spcBef>
              <a:buFont typeface="Wingdings" pitchFamily="2" charset="2"/>
              <a:buNone/>
            </a:pPr>
            <a:r>
              <a:rPr lang="en-US" altLang="ko-KR" sz="2100">
                <a:solidFill>
                  <a:srgbClr val="006600"/>
                </a:solidFill>
                <a:latin typeface="Tahoma" pitchFamily="34" charset="0"/>
              </a:rPr>
              <a:t>   to the air</a:t>
            </a:r>
          </a:p>
        </p:txBody>
      </p:sp>
      <p:sp>
        <p:nvSpPr>
          <p:cNvPr id="5" name="제목 4"/>
          <p:cNvSpPr>
            <a:spLocks noGrp="1"/>
          </p:cNvSpPr>
          <p:nvPr>
            <p:ph type="title"/>
          </p:nvPr>
        </p:nvSpPr>
        <p:spPr/>
        <p:txBody>
          <a:bodyPr/>
          <a:lstStyle/>
          <a:p>
            <a:r>
              <a:rPr lang="en-US" altLang="ko-KR" dirty="0"/>
              <a:t>Centrifugal fans</a:t>
            </a:r>
            <a:endParaRPr lang="ko-KR"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Text Box 6"/>
          <p:cNvSpPr txBox="1">
            <a:spLocks noChangeArrowheads="1"/>
          </p:cNvSpPr>
          <p:nvPr/>
        </p:nvSpPr>
        <p:spPr bwMode="auto">
          <a:xfrm>
            <a:off x="179388" y="1023938"/>
            <a:ext cx="4537075" cy="488950"/>
          </a:xfrm>
          <a:prstGeom prst="rect">
            <a:avLst/>
          </a:prstGeom>
          <a:noFill/>
          <a:ln w="9525">
            <a:noFill/>
            <a:miter lim="800000"/>
            <a:headEnd/>
            <a:tailEnd/>
          </a:ln>
          <a:effectLst/>
        </p:spPr>
        <p:txBody>
          <a:bodyPr>
            <a:spAutoFit/>
          </a:bodyPr>
          <a:lstStyle/>
          <a:p>
            <a:pPr>
              <a:spcBef>
                <a:spcPct val="50000"/>
              </a:spcBef>
              <a:buFontTx/>
              <a:buChar char="•"/>
            </a:pPr>
            <a:r>
              <a:rPr lang="en-US" altLang="ko-KR" sz="2600">
                <a:solidFill>
                  <a:schemeClr val="accent2"/>
                </a:solidFill>
                <a:latin typeface="Tahoma" pitchFamily="34" charset="0"/>
              </a:rPr>
              <a:t> Centrifugal Fans</a:t>
            </a:r>
          </a:p>
        </p:txBody>
      </p:sp>
      <p:graphicFrame>
        <p:nvGraphicFramePr>
          <p:cNvPr id="58485" name="Group 117"/>
          <p:cNvGraphicFramePr>
            <a:graphicFrameLocks noGrp="1"/>
          </p:cNvGraphicFramePr>
          <p:nvPr/>
        </p:nvGraphicFramePr>
        <p:xfrm>
          <a:off x="350838" y="1552575"/>
          <a:ext cx="8397875" cy="4775200"/>
        </p:xfrm>
        <a:graphic>
          <a:graphicData uri="http://schemas.openxmlformats.org/drawingml/2006/table">
            <a:tbl>
              <a:tblPr/>
              <a:tblGrid>
                <a:gridCol w="1376362"/>
                <a:gridCol w="1836738"/>
                <a:gridCol w="5184775"/>
              </a:tblGrid>
              <a:tr h="53657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Tahoma" pitchFamily="34" charset="0"/>
                          <a:ea typeface="굴림" pitchFamily="50" charset="-127"/>
                        </a:rPr>
                        <a:t>Type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Tahoma" pitchFamily="34" charset="0"/>
                          <a:ea typeface="굴림" pitchFamily="50" charset="-127"/>
                        </a:rPr>
                        <a:t>Figure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Tahoma" pitchFamily="34" charset="0"/>
                          <a:ea typeface="굴림" pitchFamily="50" charset="-127"/>
                        </a:rPr>
                        <a:t>Characteristics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7010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Tahoma" pitchFamily="34" charset="0"/>
                          <a:ea typeface="굴림" pitchFamily="50" charset="-127"/>
                        </a:rPr>
                        <a:t>Airfoil</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en-US" altLang="ko-KR" sz="1800" b="0" i="0" u="none" strike="noStrike" cap="none" normalizeH="0" baseline="0" smtClean="0">
                        <a:ln>
                          <a:noFill/>
                        </a:ln>
                        <a:solidFill>
                          <a:schemeClr val="tx1"/>
                        </a:solidFill>
                        <a:effectLst/>
                        <a:latin typeface="Tahoma" pitchFamily="34" charset="0"/>
                        <a:ea typeface="굴림" pitchFamily="50" charset="-127"/>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Highest efficiency of all centrifugal fan designs.</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10~16 blades of airfoil contour curved away from direction of rotation. Deep blades allow for efficient expansion within blade passages.</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Air leaves impeller at velocity less than tip speed.</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For given duty, has highest speed of centrifugal fan designs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6852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Tahoma" pitchFamily="34" charset="0"/>
                          <a:ea typeface="굴림" pitchFamily="50" charset="-127"/>
                        </a:rPr>
                        <a:t>Backward-inclined Backward-curved</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en-US" altLang="ko-KR" sz="1800" b="0" i="0" u="none" strike="noStrike" cap="none" normalizeH="0" baseline="0" dirty="0" smtClean="0">
                        <a:ln>
                          <a:noFill/>
                        </a:ln>
                        <a:solidFill>
                          <a:schemeClr val="tx1"/>
                        </a:solidFill>
                        <a:effectLst/>
                        <a:latin typeface="Tahoma" pitchFamily="34" charset="0"/>
                        <a:ea typeface="굴림" pitchFamily="50" charset="-127"/>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Efficiency only slightly less than airfoil fan.</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10~16 single-thickness blades curved or inclined away from direction of rotation.</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Efficient for same reasons as airfoil fan.</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8445" name="Picture 77"/>
          <p:cNvPicPr>
            <a:picLocks noChangeAspect="1" noChangeArrowheads="1"/>
          </p:cNvPicPr>
          <p:nvPr/>
        </p:nvPicPr>
        <p:blipFill>
          <a:blip r:embed="rId2" cstate="print"/>
          <a:srcRect/>
          <a:stretch>
            <a:fillRect/>
          </a:stretch>
        </p:blipFill>
        <p:spPr bwMode="auto">
          <a:xfrm>
            <a:off x="1871663" y="4211638"/>
            <a:ext cx="1595437" cy="2089150"/>
          </a:xfrm>
          <a:prstGeom prst="rect">
            <a:avLst/>
          </a:prstGeom>
          <a:noFill/>
          <a:ln w="9525">
            <a:noFill/>
            <a:miter lim="800000"/>
            <a:headEnd/>
            <a:tailEnd/>
          </a:ln>
          <a:effectLst/>
        </p:spPr>
      </p:pic>
      <p:pic>
        <p:nvPicPr>
          <p:cNvPr id="58479" name="Picture 111"/>
          <p:cNvPicPr>
            <a:picLocks noChangeAspect="1" noChangeArrowheads="1"/>
          </p:cNvPicPr>
          <p:nvPr/>
        </p:nvPicPr>
        <p:blipFill>
          <a:blip r:embed="rId3" cstate="print"/>
          <a:srcRect/>
          <a:stretch>
            <a:fillRect/>
          </a:stretch>
        </p:blipFill>
        <p:spPr bwMode="auto">
          <a:xfrm>
            <a:off x="1885950" y="2201863"/>
            <a:ext cx="1533525" cy="1790700"/>
          </a:xfrm>
          <a:prstGeom prst="rect">
            <a:avLst/>
          </a:prstGeom>
          <a:noFill/>
          <a:ln w="9525">
            <a:noFill/>
            <a:miter lim="800000"/>
            <a:headEnd/>
            <a:tailEnd/>
          </a:ln>
          <a:effectLst/>
        </p:spPr>
      </p:pic>
      <p:sp>
        <p:nvSpPr>
          <p:cNvPr id="6" name="제목 5"/>
          <p:cNvSpPr>
            <a:spLocks noGrp="1"/>
          </p:cNvSpPr>
          <p:nvPr>
            <p:ph type="title"/>
          </p:nvPr>
        </p:nvSpPr>
        <p:spPr/>
        <p:txBody>
          <a:bodyPr/>
          <a:lstStyle/>
          <a:p>
            <a:r>
              <a:rPr lang="en-US" altLang="ko-KR" dirty="0"/>
              <a:t>Centrifugal fans</a:t>
            </a:r>
            <a:endParaRPr lang="ko-KR"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536" name="Group 48"/>
          <p:cNvGraphicFramePr>
            <a:graphicFrameLocks noGrp="1"/>
          </p:cNvGraphicFramePr>
          <p:nvPr/>
        </p:nvGraphicFramePr>
        <p:xfrm>
          <a:off x="539750" y="1303338"/>
          <a:ext cx="8135938" cy="4975226"/>
        </p:xfrm>
        <a:graphic>
          <a:graphicData uri="http://schemas.openxmlformats.org/drawingml/2006/table">
            <a:tbl>
              <a:tblPr/>
              <a:tblGrid>
                <a:gridCol w="1265238"/>
                <a:gridCol w="2036762"/>
                <a:gridCol w="4833938"/>
              </a:tblGrid>
              <a:tr h="465138">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Tahoma" pitchFamily="34" charset="0"/>
                          <a:ea typeface="굴림" pitchFamily="50" charset="-127"/>
                        </a:rPr>
                        <a:t>Type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Tahoma" pitchFamily="34" charset="0"/>
                          <a:ea typeface="굴림" pitchFamily="50" charset="-127"/>
                        </a:rPr>
                        <a:t>Figure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Tahoma" pitchFamily="34" charset="0"/>
                          <a:ea typeface="굴림" pitchFamily="50" charset="-127"/>
                        </a:rPr>
                        <a:t>Characteristics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0502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Tahoma" pitchFamily="34" charset="0"/>
                          <a:ea typeface="굴림" pitchFamily="50" charset="-127"/>
                        </a:rPr>
                        <a:t>Radial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en-US" altLang="ko-KR" sz="1800" b="0" i="0" u="none" strike="noStrike" cap="none" normalizeH="0" baseline="0" smtClean="0">
                        <a:ln>
                          <a:noFill/>
                        </a:ln>
                        <a:solidFill>
                          <a:schemeClr val="tx1"/>
                        </a:solidFill>
                        <a:effectLst/>
                        <a:latin typeface="Tahoma" pitchFamily="34" charset="0"/>
                        <a:ea typeface="굴림" pitchFamily="50" charset="-127"/>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Higher pressure characteristics than airfoil,  backward-curved (inclined) fans.</a:t>
                      </a:r>
                    </a:p>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Curve may have a break to left or peak pressure and fan should not be operated in this area.</a:t>
                      </a:r>
                    </a:p>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Power rises continually to free delivery.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05063">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Tahoma" pitchFamily="34" charset="0"/>
                          <a:ea typeface="굴림" pitchFamily="50" charset="-127"/>
                        </a:rPr>
                        <a:t>Forward-curved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en-US" altLang="ko-KR" sz="1800" b="0" i="0" u="none" strike="noStrike" cap="none" normalizeH="0" baseline="0" smtClean="0">
                        <a:ln>
                          <a:noFill/>
                        </a:ln>
                        <a:solidFill>
                          <a:schemeClr val="tx1"/>
                        </a:solidFill>
                        <a:effectLst/>
                        <a:latin typeface="Tahoma" pitchFamily="34" charset="0"/>
                        <a:ea typeface="굴림" pitchFamily="50" charset="-127"/>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Flatter pressure curve and lower efficiency than the airfoil, backward-curved (inclined) fans.</a:t>
                      </a:r>
                    </a:p>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Do not rate fan in the pressure curve dip to the left of peak pressure.</a:t>
                      </a:r>
                    </a:p>
                    <a:p>
                      <a:pPr marL="0" marR="0" lvl="0" indent="0" algn="l" defTabSz="914400" rtl="0" eaLnBrk="1" fontAlgn="base" latinLnBrk="1" hangingPunct="1">
                        <a:lnSpc>
                          <a:spcPct val="100000"/>
                        </a:lnSpc>
                        <a:spcBef>
                          <a:spcPct val="2000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Power rises continually toward free delivery. Motor selection must take this into account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3537" name="Picture 49"/>
          <p:cNvPicPr>
            <a:picLocks noChangeAspect="1" noChangeArrowheads="1"/>
          </p:cNvPicPr>
          <p:nvPr/>
        </p:nvPicPr>
        <p:blipFill>
          <a:blip r:embed="rId2" cstate="print"/>
          <a:srcRect/>
          <a:stretch>
            <a:fillRect/>
          </a:stretch>
        </p:blipFill>
        <p:spPr bwMode="auto">
          <a:xfrm>
            <a:off x="1897063" y="3949700"/>
            <a:ext cx="1830387" cy="2271713"/>
          </a:xfrm>
          <a:prstGeom prst="rect">
            <a:avLst/>
          </a:prstGeom>
          <a:noFill/>
          <a:ln w="9525">
            <a:noFill/>
            <a:miter lim="800000"/>
            <a:headEnd/>
            <a:tailEnd/>
          </a:ln>
          <a:effectLst/>
        </p:spPr>
      </p:pic>
      <p:pic>
        <p:nvPicPr>
          <p:cNvPr id="63538" name="Picture 50"/>
          <p:cNvPicPr>
            <a:picLocks noChangeAspect="1" noChangeArrowheads="1"/>
          </p:cNvPicPr>
          <p:nvPr/>
        </p:nvPicPr>
        <p:blipFill>
          <a:blip r:embed="rId3" cstate="print"/>
          <a:srcRect/>
          <a:stretch>
            <a:fillRect/>
          </a:stretch>
        </p:blipFill>
        <p:spPr bwMode="auto">
          <a:xfrm>
            <a:off x="1908175" y="1916113"/>
            <a:ext cx="1776413" cy="1900237"/>
          </a:xfrm>
          <a:prstGeom prst="rect">
            <a:avLst/>
          </a:prstGeom>
          <a:noFill/>
          <a:ln w="9525">
            <a:noFill/>
            <a:miter lim="800000"/>
            <a:headEnd/>
            <a:tailEnd/>
          </a:ln>
          <a:effectLst/>
        </p:spPr>
      </p:pic>
      <p:sp>
        <p:nvSpPr>
          <p:cNvPr id="5" name="제목 4"/>
          <p:cNvSpPr>
            <a:spLocks noGrp="1"/>
          </p:cNvSpPr>
          <p:nvPr>
            <p:ph type="title"/>
          </p:nvPr>
        </p:nvSpPr>
        <p:spPr/>
        <p:txBody>
          <a:bodyPr/>
          <a:lstStyle/>
          <a:p>
            <a:r>
              <a:rPr lang="en-US" altLang="ko-KR" dirty="0"/>
              <a:t>Centrifugal fans</a:t>
            </a:r>
            <a:endParaRPr lang="ko-KR"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179388" y="1023938"/>
            <a:ext cx="6985000" cy="488950"/>
          </a:xfrm>
          <a:prstGeom prst="rect">
            <a:avLst/>
          </a:prstGeom>
          <a:noFill/>
          <a:ln w="9525">
            <a:noFill/>
            <a:miter lim="800000"/>
            <a:headEnd/>
            <a:tailEnd/>
          </a:ln>
          <a:effectLst/>
        </p:spPr>
        <p:txBody>
          <a:bodyPr>
            <a:spAutoFit/>
          </a:bodyPr>
          <a:lstStyle/>
          <a:p>
            <a:pPr>
              <a:spcBef>
                <a:spcPct val="50000"/>
              </a:spcBef>
              <a:buFontTx/>
              <a:buChar char="•"/>
            </a:pPr>
            <a:r>
              <a:rPr lang="en-US" altLang="ko-KR" sz="2600" dirty="0">
                <a:solidFill>
                  <a:schemeClr val="accent2"/>
                </a:solidFill>
                <a:latin typeface="Tahoma" pitchFamily="34" charset="0"/>
              </a:rPr>
              <a:t> Centrifugal Fans </a:t>
            </a:r>
            <a:r>
              <a:rPr lang="en-US" altLang="ko-KR" sz="2200" dirty="0">
                <a:solidFill>
                  <a:schemeClr val="accent2"/>
                </a:solidFill>
                <a:latin typeface="Tahoma" pitchFamily="34" charset="0"/>
              </a:rPr>
              <a:t>– Performance Curves</a:t>
            </a:r>
          </a:p>
        </p:txBody>
      </p:sp>
      <p:sp>
        <p:nvSpPr>
          <p:cNvPr id="5" name="제목 4"/>
          <p:cNvSpPr>
            <a:spLocks noGrp="1"/>
          </p:cNvSpPr>
          <p:nvPr>
            <p:ph type="title"/>
          </p:nvPr>
        </p:nvSpPr>
        <p:spPr/>
        <p:txBody>
          <a:bodyPr/>
          <a:lstStyle/>
          <a:p>
            <a:r>
              <a:rPr lang="en-US" altLang="ko-KR" dirty="0" smtClean="0"/>
              <a:t>Centrifugal fans</a:t>
            </a:r>
            <a:endParaRPr lang="ko-KR" altLang="en-US" dirty="0"/>
          </a:p>
        </p:txBody>
      </p:sp>
      <p:graphicFrame>
        <p:nvGraphicFramePr>
          <p:cNvPr id="6" name="표 5"/>
          <p:cNvGraphicFramePr>
            <a:graphicFrameLocks noGrp="1"/>
          </p:cNvGraphicFramePr>
          <p:nvPr/>
        </p:nvGraphicFramePr>
        <p:xfrm>
          <a:off x="323528" y="1748175"/>
          <a:ext cx="8604447" cy="4008599"/>
        </p:xfrm>
        <a:graphic>
          <a:graphicData uri="http://schemas.openxmlformats.org/drawingml/2006/table">
            <a:tbl>
              <a:tblPr firstRow="1" bandRow="1">
                <a:tableStyleId>{5940675A-B579-460E-94D1-54222C63F5DA}</a:tableStyleId>
              </a:tblPr>
              <a:tblGrid>
                <a:gridCol w="2346667"/>
                <a:gridCol w="2837909"/>
                <a:gridCol w="3419871"/>
              </a:tblGrid>
              <a:tr h="600705">
                <a:tc>
                  <a:txBody>
                    <a:bodyPr/>
                    <a:lstStyle/>
                    <a:p>
                      <a:pPr algn="ctr" latinLnBrk="1"/>
                      <a:r>
                        <a:rPr lang="en-US" altLang="ko-KR" sz="1800" dirty="0" smtClean="0">
                          <a:latin typeface="Tahoma" pitchFamily="34" charset="0"/>
                          <a:cs typeface="Tahoma" pitchFamily="34" charset="0"/>
                        </a:rPr>
                        <a:t>Type</a:t>
                      </a:r>
                      <a:endParaRPr lang="ko-KR" altLang="en-US" sz="1800" dirty="0">
                        <a:latin typeface="Tahoma" pitchFamily="34" charset="0"/>
                        <a:cs typeface="Tahoma" pitchFamily="34" charset="0"/>
                      </a:endParaRPr>
                    </a:p>
                  </a:txBody>
                  <a:tcPr anchor="ctr"/>
                </a:tc>
                <a:tc>
                  <a:txBody>
                    <a:bodyPr/>
                    <a:lstStyle/>
                    <a:p>
                      <a:pPr algn="ctr" latinLnBrk="1"/>
                      <a:r>
                        <a:rPr lang="en-US" altLang="ko-KR" sz="1800" dirty="0" smtClean="0">
                          <a:latin typeface="Tahoma" pitchFamily="34" charset="0"/>
                          <a:cs typeface="Tahoma" pitchFamily="34" charset="0"/>
                        </a:rPr>
                        <a:t>Performance curves</a:t>
                      </a:r>
                      <a:endParaRPr lang="ko-KR" altLang="en-US" sz="1800" dirty="0">
                        <a:latin typeface="Tahoma" pitchFamily="34" charset="0"/>
                        <a:cs typeface="Tahoma" pitchFamily="34" charset="0"/>
                      </a:endParaRPr>
                    </a:p>
                  </a:txBody>
                  <a:tcPr anchor="ctr"/>
                </a:tc>
                <a:tc>
                  <a:txBody>
                    <a:bodyPr/>
                    <a:lstStyle/>
                    <a:p>
                      <a:pPr algn="ctr" latinLnBrk="1"/>
                      <a:r>
                        <a:rPr lang="en-US" altLang="ko-KR" sz="1800" dirty="0" smtClean="0">
                          <a:latin typeface="Tahoma" pitchFamily="34" charset="0"/>
                          <a:cs typeface="Tahoma" pitchFamily="34" charset="0"/>
                        </a:rPr>
                        <a:t>Performance</a:t>
                      </a:r>
                      <a:r>
                        <a:rPr lang="en-US" altLang="ko-KR" sz="1800" baseline="0" dirty="0" smtClean="0">
                          <a:latin typeface="Tahoma" pitchFamily="34" charset="0"/>
                          <a:cs typeface="Tahoma" pitchFamily="34" charset="0"/>
                        </a:rPr>
                        <a:t> characteristics</a:t>
                      </a:r>
                      <a:endParaRPr lang="ko-KR" altLang="en-US" sz="1800" dirty="0">
                        <a:latin typeface="Tahoma" pitchFamily="34" charset="0"/>
                        <a:cs typeface="Tahoma" pitchFamily="34" charset="0"/>
                      </a:endParaRPr>
                    </a:p>
                  </a:txBody>
                  <a:tcPr anchor="ctr"/>
                </a:tc>
              </a:tr>
              <a:tr h="1657524">
                <a:tc>
                  <a:txBody>
                    <a:bodyPr/>
                    <a:lstStyle/>
                    <a:p>
                      <a:pPr algn="ctr" latinLnBrk="1"/>
                      <a:r>
                        <a:rPr lang="en-US" altLang="ko-KR" sz="1800" dirty="0" smtClean="0">
                          <a:latin typeface="Tahoma" pitchFamily="34" charset="0"/>
                          <a:cs typeface="Tahoma" pitchFamily="34" charset="0"/>
                        </a:rPr>
                        <a:t>Air</a:t>
                      </a:r>
                      <a:r>
                        <a:rPr lang="en-US" altLang="ko-KR" sz="1800" baseline="0" dirty="0" smtClean="0">
                          <a:latin typeface="Tahoma" pitchFamily="34" charset="0"/>
                          <a:cs typeface="Tahoma" pitchFamily="34" charset="0"/>
                        </a:rPr>
                        <a:t>foil</a:t>
                      </a:r>
                      <a:endParaRPr lang="ko-KR" altLang="en-US" sz="1800" dirty="0">
                        <a:latin typeface="Tahoma" pitchFamily="34" charset="0"/>
                        <a:cs typeface="Tahoma" pitchFamily="34" charset="0"/>
                      </a:endParaRPr>
                    </a:p>
                  </a:txBody>
                  <a:tcPr anchor="ctr"/>
                </a:tc>
                <a:tc>
                  <a:txBody>
                    <a:bodyPr/>
                    <a:lstStyle/>
                    <a:p>
                      <a:pPr algn="ctr" latinLnBrk="1"/>
                      <a:endParaRPr lang="ko-KR" altLang="en-US" sz="1200" dirty="0">
                        <a:latin typeface="Tahoma" pitchFamily="34" charset="0"/>
                        <a:cs typeface="Tahoma" pitchFamily="34" charset="0"/>
                      </a:endParaRPr>
                    </a:p>
                  </a:txBody>
                  <a:tcPr anchor="ctr"/>
                </a:tc>
                <a:tc>
                  <a:txBody>
                    <a:bodyPr/>
                    <a:lstStyle/>
                    <a:p>
                      <a:pPr algn="just" latinLnBrk="1"/>
                      <a:r>
                        <a:rPr lang="en-US" altLang="ko-KR" sz="1400" baseline="0" dirty="0" smtClean="0">
                          <a:latin typeface="Tahoma" pitchFamily="34" charset="0"/>
                          <a:cs typeface="Tahoma" pitchFamily="34" charset="0"/>
                        </a:rPr>
                        <a:t>Highest efficiencies occur at 50 to 60% of wide open volume. This volume also has good pressure characteristics.</a:t>
                      </a:r>
                    </a:p>
                    <a:p>
                      <a:pPr algn="just" latinLnBrk="1"/>
                      <a:r>
                        <a:rPr lang="en-US" altLang="ko-KR" sz="1400" baseline="0" dirty="0" smtClean="0">
                          <a:latin typeface="Tahoma" pitchFamily="34" charset="0"/>
                          <a:cs typeface="Tahoma" pitchFamily="34" charset="0"/>
                        </a:rPr>
                        <a:t>Power reaches maximum near peak efficiency and becomes lower, or self-limiting, toward free delivery.</a:t>
                      </a:r>
                      <a:endParaRPr lang="ko-KR" altLang="en-US" sz="1400" dirty="0">
                        <a:latin typeface="Tahoma" pitchFamily="34" charset="0"/>
                        <a:cs typeface="Tahoma" pitchFamily="34" charset="0"/>
                      </a:endParaRPr>
                    </a:p>
                  </a:txBody>
                  <a:tcPr anchor="ctr"/>
                </a:tc>
              </a:tr>
              <a:tr h="1750370">
                <a:tc>
                  <a:txBody>
                    <a:bodyPr/>
                    <a:lstStyle/>
                    <a:p>
                      <a:pPr algn="ctr" latinLnBrk="1"/>
                      <a:r>
                        <a:rPr lang="en-US" altLang="ko-KR" sz="1800" dirty="0" smtClean="0">
                          <a:latin typeface="Tahoma" pitchFamily="34" charset="0"/>
                          <a:cs typeface="Tahoma" pitchFamily="34" charset="0"/>
                        </a:rPr>
                        <a:t>Backward-inclined</a:t>
                      </a:r>
                    </a:p>
                    <a:p>
                      <a:pPr algn="ctr" latinLnBrk="1"/>
                      <a:r>
                        <a:rPr lang="en-US" altLang="ko-KR" sz="1800" dirty="0" smtClean="0">
                          <a:latin typeface="Tahoma" pitchFamily="34" charset="0"/>
                          <a:cs typeface="Tahoma" pitchFamily="34" charset="0"/>
                        </a:rPr>
                        <a:t>Backward-curved</a:t>
                      </a:r>
                      <a:endParaRPr lang="ko-KR" altLang="en-US" sz="1800" dirty="0">
                        <a:latin typeface="Tahoma" pitchFamily="34" charset="0"/>
                        <a:cs typeface="Tahoma" pitchFamily="34" charset="0"/>
                      </a:endParaRPr>
                    </a:p>
                  </a:txBody>
                  <a:tcPr anchor="ctr"/>
                </a:tc>
                <a:tc>
                  <a:txBody>
                    <a:bodyPr/>
                    <a:lstStyle/>
                    <a:p>
                      <a:pPr algn="ctr" latinLnBrk="1"/>
                      <a:endParaRPr lang="ko-KR" altLang="en-US" sz="1200" dirty="0">
                        <a:latin typeface="Tahoma" pitchFamily="34" charset="0"/>
                        <a:cs typeface="Tahoma" pitchFamily="34" charset="0"/>
                      </a:endParaRPr>
                    </a:p>
                  </a:txBody>
                  <a:tcPr anchor="ctr"/>
                </a:tc>
                <a:tc>
                  <a:txBody>
                    <a:bodyPr/>
                    <a:lstStyle/>
                    <a:p>
                      <a:pPr algn="just" latinLnBrk="1"/>
                      <a:r>
                        <a:rPr lang="en-US" altLang="ko-KR" sz="1400" dirty="0" smtClean="0">
                          <a:latin typeface="Tahoma" pitchFamily="34" charset="0"/>
                          <a:cs typeface="Tahoma" pitchFamily="34" charset="0"/>
                        </a:rPr>
                        <a:t>Similar to air foil fan, except peak efficiency slightly</a:t>
                      </a:r>
                      <a:r>
                        <a:rPr lang="en-US" altLang="ko-KR" sz="1400" baseline="0" dirty="0" smtClean="0">
                          <a:latin typeface="Tahoma" pitchFamily="34" charset="0"/>
                          <a:cs typeface="Tahoma" pitchFamily="34" charset="0"/>
                        </a:rPr>
                        <a:t> lower.</a:t>
                      </a:r>
                      <a:endParaRPr lang="ko-KR" altLang="en-US" sz="1400" dirty="0">
                        <a:latin typeface="Tahoma" pitchFamily="34" charset="0"/>
                        <a:cs typeface="Tahoma" pitchFamily="34" charset="0"/>
                      </a:endParaRPr>
                    </a:p>
                  </a:txBody>
                  <a:tcPr anchor="ctr"/>
                </a:tc>
              </a:tr>
            </a:tbl>
          </a:graphicData>
        </a:graphic>
      </p:graphicFrame>
      <p:pic>
        <p:nvPicPr>
          <p:cNvPr id="8" name="Picture 9"/>
          <p:cNvPicPr>
            <a:picLocks noChangeAspect="1" noChangeArrowheads="1"/>
          </p:cNvPicPr>
          <p:nvPr/>
        </p:nvPicPr>
        <p:blipFill>
          <a:blip r:embed="rId3" cstate="print"/>
          <a:srcRect l="1878" t="56238" r="65252" b="1408"/>
          <a:stretch>
            <a:fillRect/>
          </a:stretch>
        </p:blipFill>
        <p:spPr bwMode="auto">
          <a:xfrm>
            <a:off x="2771800" y="4077072"/>
            <a:ext cx="2520280" cy="1512168"/>
          </a:xfrm>
          <a:prstGeom prst="rect">
            <a:avLst/>
          </a:prstGeom>
          <a:noFill/>
          <a:ln w="9525">
            <a:noFill/>
            <a:miter lim="800000"/>
            <a:headEnd/>
            <a:tailEnd/>
          </a:ln>
          <a:effectLst/>
        </p:spPr>
      </p:pic>
      <p:pic>
        <p:nvPicPr>
          <p:cNvPr id="10" name="Picture 9"/>
          <p:cNvPicPr>
            <a:picLocks noChangeAspect="1" noChangeArrowheads="1"/>
          </p:cNvPicPr>
          <p:nvPr/>
        </p:nvPicPr>
        <p:blipFill>
          <a:blip r:embed="rId3" cstate="print"/>
          <a:srcRect l="1063" t="10800" r="66067" b="45779"/>
          <a:stretch>
            <a:fillRect/>
          </a:stretch>
        </p:blipFill>
        <p:spPr bwMode="auto">
          <a:xfrm>
            <a:off x="2771800" y="2420888"/>
            <a:ext cx="2520280" cy="15502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Text Box 4"/>
          <p:cNvSpPr txBox="1">
            <a:spLocks noChangeArrowheads="1"/>
          </p:cNvSpPr>
          <p:nvPr/>
        </p:nvSpPr>
        <p:spPr bwMode="auto">
          <a:xfrm>
            <a:off x="179388" y="1023938"/>
            <a:ext cx="6985000" cy="488950"/>
          </a:xfrm>
          <a:prstGeom prst="rect">
            <a:avLst/>
          </a:prstGeom>
          <a:noFill/>
          <a:ln w="9525">
            <a:noFill/>
            <a:miter lim="800000"/>
            <a:headEnd/>
            <a:tailEnd/>
          </a:ln>
          <a:effectLst/>
        </p:spPr>
        <p:txBody>
          <a:bodyPr>
            <a:spAutoFit/>
          </a:bodyPr>
          <a:lstStyle/>
          <a:p>
            <a:pPr>
              <a:spcBef>
                <a:spcPct val="50000"/>
              </a:spcBef>
              <a:buFontTx/>
              <a:buChar char="•"/>
            </a:pPr>
            <a:r>
              <a:rPr lang="en-US" altLang="ko-KR" sz="2600">
                <a:solidFill>
                  <a:schemeClr val="accent2"/>
                </a:solidFill>
                <a:latin typeface="Tahoma" pitchFamily="34" charset="0"/>
              </a:rPr>
              <a:t> Centrifugal Fans </a:t>
            </a:r>
            <a:r>
              <a:rPr lang="en-US" altLang="ko-KR" sz="2200">
                <a:solidFill>
                  <a:schemeClr val="accent2"/>
                </a:solidFill>
                <a:latin typeface="Tahoma" pitchFamily="34" charset="0"/>
              </a:rPr>
              <a:t>– Performance Curves</a:t>
            </a:r>
          </a:p>
        </p:txBody>
      </p:sp>
      <p:sp>
        <p:nvSpPr>
          <p:cNvPr id="5" name="제목 4"/>
          <p:cNvSpPr>
            <a:spLocks noGrp="1"/>
          </p:cNvSpPr>
          <p:nvPr>
            <p:ph type="title"/>
          </p:nvPr>
        </p:nvSpPr>
        <p:spPr/>
        <p:txBody>
          <a:bodyPr/>
          <a:lstStyle/>
          <a:p>
            <a:r>
              <a:rPr lang="en-US" altLang="ko-KR" dirty="0"/>
              <a:t>Centrifugal fans</a:t>
            </a:r>
            <a:endParaRPr lang="ko-KR" altLang="en-US" dirty="0"/>
          </a:p>
        </p:txBody>
      </p:sp>
      <p:graphicFrame>
        <p:nvGraphicFramePr>
          <p:cNvPr id="6" name="표 5"/>
          <p:cNvGraphicFramePr>
            <a:graphicFrameLocks noGrp="1"/>
          </p:cNvGraphicFramePr>
          <p:nvPr/>
        </p:nvGraphicFramePr>
        <p:xfrm>
          <a:off x="323528" y="1748175"/>
          <a:ext cx="8604447" cy="4056549"/>
        </p:xfrm>
        <a:graphic>
          <a:graphicData uri="http://schemas.openxmlformats.org/drawingml/2006/table">
            <a:tbl>
              <a:tblPr firstRow="1" bandRow="1">
                <a:tableStyleId>{5940675A-B579-460E-94D1-54222C63F5DA}</a:tableStyleId>
              </a:tblPr>
              <a:tblGrid>
                <a:gridCol w="2346667"/>
                <a:gridCol w="2837909"/>
                <a:gridCol w="3419871"/>
              </a:tblGrid>
              <a:tr h="60070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smtClean="0">
                          <a:latin typeface="Tahoma" pitchFamily="34" charset="0"/>
                          <a:cs typeface="Tahoma" pitchFamily="34" charset="0"/>
                        </a:rPr>
                        <a:t>Type</a:t>
                      </a:r>
                      <a:endParaRPr lang="ko-KR" altLang="en-US" sz="1800" dirty="0" smtClean="0">
                        <a:latin typeface="Tahoma" pitchFamily="34" charset="0"/>
                        <a:cs typeface="Tahoma" pitchFamily="34" charset="0"/>
                      </a:endParaRPr>
                    </a:p>
                  </a:txBody>
                  <a:tcPr anchor="ctr"/>
                </a:tc>
                <a:tc>
                  <a:txBody>
                    <a:bodyPr/>
                    <a:lstStyle/>
                    <a:p>
                      <a:pPr algn="ctr" latinLnBrk="1"/>
                      <a:r>
                        <a:rPr lang="en-US" altLang="ko-KR" sz="1800" dirty="0" smtClean="0">
                          <a:latin typeface="Tahoma" pitchFamily="34" charset="0"/>
                          <a:cs typeface="Tahoma" pitchFamily="34" charset="0"/>
                        </a:rPr>
                        <a:t>Performance curves</a:t>
                      </a:r>
                      <a:endParaRPr lang="ko-KR" altLang="en-US" sz="1800" dirty="0">
                        <a:latin typeface="Tahoma" pitchFamily="34" charset="0"/>
                        <a:cs typeface="Tahoma" pitchFamily="34" charset="0"/>
                      </a:endParaRPr>
                    </a:p>
                  </a:txBody>
                  <a:tcPr anchor="ctr"/>
                </a:tc>
                <a:tc>
                  <a:txBody>
                    <a:bodyPr/>
                    <a:lstStyle/>
                    <a:p>
                      <a:pPr algn="ctr" latinLnBrk="1"/>
                      <a:r>
                        <a:rPr lang="en-US" altLang="ko-KR" sz="1800" dirty="0" smtClean="0">
                          <a:latin typeface="Tahoma" pitchFamily="34" charset="0"/>
                          <a:cs typeface="Tahoma" pitchFamily="34" charset="0"/>
                        </a:rPr>
                        <a:t>Performance</a:t>
                      </a:r>
                      <a:r>
                        <a:rPr lang="en-US" altLang="ko-KR" sz="1800" baseline="0" dirty="0" smtClean="0">
                          <a:latin typeface="Tahoma" pitchFamily="34" charset="0"/>
                          <a:cs typeface="Tahoma" pitchFamily="34" charset="0"/>
                        </a:rPr>
                        <a:t> characteristics</a:t>
                      </a:r>
                      <a:endParaRPr lang="ko-KR" altLang="en-US" sz="1800" dirty="0">
                        <a:latin typeface="Tahoma" pitchFamily="34" charset="0"/>
                        <a:cs typeface="Tahoma" pitchFamily="34" charset="0"/>
                      </a:endParaRPr>
                    </a:p>
                  </a:txBody>
                  <a:tcPr anchor="ctr"/>
                </a:tc>
              </a:tr>
              <a:tr h="1657524">
                <a:tc>
                  <a:txBody>
                    <a:bodyPr/>
                    <a:lstStyle/>
                    <a:p>
                      <a:pPr algn="ctr" latinLnBrk="1"/>
                      <a:r>
                        <a:rPr lang="en-US" altLang="ko-KR" sz="1800" dirty="0" smtClean="0">
                          <a:latin typeface="Tahoma" pitchFamily="34" charset="0"/>
                          <a:cs typeface="Tahoma" pitchFamily="34" charset="0"/>
                        </a:rPr>
                        <a:t>Radial</a:t>
                      </a:r>
                      <a:endParaRPr lang="ko-KR" altLang="en-US" sz="1800" dirty="0">
                        <a:latin typeface="Tahoma" pitchFamily="34" charset="0"/>
                        <a:cs typeface="Tahoma" pitchFamily="34" charset="0"/>
                      </a:endParaRPr>
                    </a:p>
                  </a:txBody>
                  <a:tcPr anchor="ctr"/>
                </a:tc>
                <a:tc>
                  <a:txBody>
                    <a:bodyPr/>
                    <a:lstStyle/>
                    <a:p>
                      <a:pPr algn="ctr" latinLnBrk="1"/>
                      <a:endParaRPr lang="ko-KR" altLang="en-US" sz="1200" dirty="0">
                        <a:latin typeface="Tahoma" pitchFamily="34" charset="0"/>
                        <a:cs typeface="Tahoma" pitchFamily="34" charset="0"/>
                      </a:endParaRPr>
                    </a:p>
                  </a:txBody>
                  <a:tcPr anchor="ctr"/>
                </a:tc>
                <a:tc>
                  <a:txBody>
                    <a:bodyPr/>
                    <a:lstStyle/>
                    <a:p>
                      <a:pPr algn="just" latinLnBrk="1"/>
                      <a:r>
                        <a:rPr lang="en-US" altLang="ko-KR" sz="1400" baseline="0" dirty="0" smtClean="0">
                          <a:latin typeface="Tahoma" pitchFamily="34" charset="0"/>
                          <a:cs typeface="Tahoma" pitchFamily="34" charset="0"/>
                        </a:rPr>
                        <a:t>Higher pressure characteristics than airfoil and backward-curved fans. Pressure may drop suddenly at left of peak pressure, but this usually causes no problems. Power rises continually to free delivery.</a:t>
                      </a:r>
                      <a:endParaRPr lang="ko-KR" altLang="en-US" sz="1400" dirty="0">
                        <a:latin typeface="Tahoma" pitchFamily="34" charset="0"/>
                        <a:cs typeface="Tahoma" pitchFamily="34" charset="0"/>
                      </a:endParaRPr>
                    </a:p>
                  </a:txBody>
                  <a:tcPr anchor="ctr"/>
                </a:tc>
              </a:tr>
              <a:tr h="1750370">
                <a:tc>
                  <a:txBody>
                    <a:bodyPr/>
                    <a:lstStyle/>
                    <a:p>
                      <a:pPr algn="ctr" latinLnBrk="1"/>
                      <a:r>
                        <a:rPr lang="en-US" altLang="ko-KR" sz="1800" dirty="0" smtClean="0">
                          <a:latin typeface="Tahoma" pitchFamily="34" charset="0"/>
                          <a:cs typeface="Tahoma" pitchFamily="34" charset="0"/>
                        </a:rPr>
                        <a:t>Forward-curved</a:t>
                      </a:r>
                      <a:endParaRPr lang="ko-KR" altLang="en-US" sz="1800" dirty="0">
                        <a:latin typeface="Tahoma" pitchFamily="34" charset="0"/>
                        <a:cs typeface="Tahoma" pitchFamily="34" charset="0"/>
                      </a:endParaRPr>
                    </a:p>
                  </a:txBody>
                  <a:tcPr anchor="ctr"/>
                </a:tc>
                <a:tc>
                  <a:txBody>
                    <a:bodyPr/>
                    <a:lstStyle/>
                    <a:p>
                      <a:pPr algn="ctr" latinLnBrk="1"/>
                      <a:endParaRPr lang="ko-KR" altLang="en-US" sz="1200" dirty="0">
                        <a:latin typeface="Tahoma" pitchFamily="34" charset="0"/>
                        <a:cs typeface="Tahoma" pitchFamily="34" charset="0"/>
                      </a:endParaRPr>
                    </a:p>
                  </a:txBody>
                  <a:tcPr anchor="ctr"/>
                </a:tc>
                <a:tc>
                  <a:txBody>
                    <a:bodyPr/>
                    <a:lstStyle/>
                    <a:p>
                      <a:pPr algn="just" latinLnBrk="1"/>
                      <a:r>
                        <a:rPr lang="en-US" altLang="ko-KR" sz="1400" dirty="0" smtClean="0">
                          <a:latin typeface="Tahoma" pitchFamily="34" charset="0"/>
                          <a:cs typeface="Tahoma" pitchFamily="34" charset="0"/>
                        </a:rPr>
                        <a:t>Pressure curve less steep than that of backward-curved fans. Curve</a:t>
                      </a:r>
                      <a:r>
                        <a:rPr lang="en-US" altLang="ko-KR" sz="1400" baseline="0" dirty="0" smtClean="0">
                          <a:latin typeface="Tahoma" pitchFamily="34" charset="0"/>
                          <a:cs typeface="Tahoma" pitchFamily="34" charset="0"/>
                        </a:rPr>
                        <a:t> dips to left of peak pressure. Highest efficiency to right of peak pressure at 40 to 50% of wide open volume. Rate fan to right of peak pressure. Account for power curve, which rises continually toward free delivery, when selecting motor. </a:t>
                      </a:r>
                      <a:endParaRPr lang="ko-KR" altLang="en-US" sz="1400" dirty="0">
                        <a:latin typeface="Tahoma" pitchFamily="34" charset="0"/>
                        <a:cs typeface="Tahoma" pitchFamily="34" charset="0"/>
                      </a:endParaRPr>
                    </a:p>
                  </a:txBody>
                  <a:tcPr anchor="ctr"/>
                </a:tc>
              </a:tr>
            </a:tbl>
          </a:graphicData>
        </a:graphic>
      </p:graphicFrame>
      <p:pic>
        <p:nvPicPr>
          <p:cNvPr id="7" name="Picture 5"/>
          <p:cNvPicPr>
            <a:picLocks noChangeAspect="1" noChangeArrowheads="1"/>
          </p:cNvPicPr>
          <p:nvPr/>
        </p:nvPicPr>
        <p:blipFill>
          <a:blip r:embed="rId2" cstate="print"/>
          <a:srcRect l="924" t="51216" r="65010" b="2281"/>
          <a:stretch>
            <a:fillRect/>
          </a:stretch>
        </p:blipFill>
        <p:spPr bwMode="auto">
          <a:xfrm>
            <a:off x="2780184" y="4149080"/>
            <a:ext cx="2655912" cy="1503784"/>
          </a:xfrm>
          <a:prstGeom prst="rect">
            <a:avLst/>
          </a:prstGeom>
          <a:noFill/>
          <a:ln w="9525">
            <a:noFill/>
            <a:miter lim="800000"/>
            <a:headEnd/>
            <a:tailEnd/>
          </a:ln>
          <a:effectLst/>
        </p:spPr>
      </p:pic>
      <p:pic>
        <p:nvPicPr>
          <p:cNvPr id="8" name="Picture 5"/>
          <p:cNvPicPr>
            <a:picLocks noChangeAspect="1" noChangeArrowheads="1"/>
          </p:cNvPicPr>
          <p:nvPr/>
        </p:nvPicPr>
        <p:blipFill>
          <a:blip r:embed="rId2" cstate="print"/>
          <a:srcRect l="1848" t="2227" r="65010" b="51011"/>
          <a:stretch>
            <a:fillRect/>
          </a:stretch>
        </p:blipFill>
        <p:spPr bwMode="auto">
          <a:xfrm>
            <a:off x="2852192" y="2420888"/>
            <a:ext cx="2583904" cy="15121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Text Box 9"/>
          <p:cNvSpPr txBox="1">
            <a:spLocks noChangeArrowheads="1"/>
          </p:cNvSpPr>
          <p:nvPr/>
        </p:nvSpPr>
        <p:spPr bwMode="auto">
          <a:xfrm>
            <a:off x="611188" y="1493838"/>
            <a:ext cx="6337300" cy="733425"/>
          </a:xfrm>
          <a:prstGeom prst="rect">
            <a:avLst/>
          </a:prstGeom>
          <a:noFill/>
          <a:ln w="9525">
            <a:noFill/>
            <a:miter lim="800000"/>
            <a:headEnd/>
            <a:tailEnd/>
          </a:ln>
          <a:effectLst/>
        </p:spPr>
        <p:txBody>
          <a:bodyPr>
            <a:spAutoFit/>
          </a:bodyPr>
          <a:lstStyle/>
          <a:p>
            <a:pPr>
              <a:spcBef>
                <a:spcPct val="20000"/>
              </a:spcBef>
              <a:buFont typeface="Wingdings" pitchFamily="2" charset="2"/>
              <a:buChar char="§"/>
            </a:pPr>
            <a:r>
              <a:rPr lang="en-US" altLang="ko-KR" sz="2100">
                <a:solidFill>
                  <a:srgbClr val="006600"/>
                </a:solidFill>
                <a:latin typeface="Tahoma" pitchFamily="34" charset="0"/>
              </a:rPr>
              <a:t> Produce pressure from the change in velocity passing through the impeller</a:t>
            </a:r>
          </a:p>
        </p:txBody>
      </p:sp>
      <p:pic>
        <p:nvPicPr>
          <p:cNvPr id="59407" name="Picture 15"/>
          <p:cNvPicPr>
            <a:picLocks noChangeAspect="1" noChangeArrowheads="1"/>
          </p:cNvPicPr>
          <p:nvPr/>
        </p:nvPicPr>
        <p:blipFill>
          <a:blip r:embed="rId2" cstate="print"/>
          <a:srcRect/>
          <a:stretch>
            <a:fillRect/>
          </a:stretch>
        </p:blipFill>
        <p:spPr bwMode="auto">
          <a:xfrm>
            <a:off x="1042988" y="2243138"/>
            <a:ext cx="6892925" cy="4151312"/>
          </a:xfrm>
          <a:prstGeom prst="rect">
            <a:avLst/>
          </a:prstGeom>
          <a:noFill/>
          <a:ln w="9525">
            <a:noFill/>
            <a:miter lim="800000"/>
            <a:headEnd/>
            <a:tailEnd/>
          </a:ln>
          <a:effectLst/>
        </p:spPr>
      </p:pic>
      <p:sp>
        <p:nvSpPr>
          <p:cNvPr id="5" name="제목 4"/>
          <p:cNvSpPr>
            <a:spLocks noGrp="1"/>
          </p:cNvSpPr>
          <p:nvPr>
            <p:ph type="title"/>
          </p:nvPr>
        </p:nvSpPr>
        <p:spPr/>
        <p:txBody>
          <a:bodyPr/>
          <a:lstStyle/>
          <a:p>
            <a:r>
              <a:rPr lang="en-US" altLang="ko-KR" dirty="0" smtClean="0"/>
              <a:t>Axial Fans</a:t>
            </a:r>
            <a:endParaRPr lang="ko-KR"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제목 2"/>
          <p:cNvSpPr>
            <a:spLocks noGrp="1"/>
          </p:cNvSpPr>
          <p:nvPr>
            <p:ph type="ctrTitle"/>
          </p:nvPr>
        </p:nvSpPr>
        <p:spPr/>
        <p:txBody>
          <a:bodyPr/>
          <a:lstStyle/>
          <a:p>
            <a:r>
              <a:rPr lang="en-US" altLang="ko-KR" dirty="0" smtClean="0"/>
              <a:t>Introduction</a:t>
            </a:r>
            <a:endParaRPr lang="ko-KR" alt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280988" y="1020763"/>
            <a:ext cx="4537075" cy="488950"/>
          </a:xfrm>
          <a:prstGeom prst="rect">
            <a:avLst/>
          </a:prstGeom>
          <a:noFill/>
          <a:ln w="9525">
            <a:noFill/>
            <a:miter lim="800000"/>
            <a:headEnd/>
            <a:tailEnd/>
          </a:ln>
          <a:effectLst/>
        </p:spPr>
        <p:txBody>
          <a:bodyPr>
            <a:spAutoFit/>
          </a:bodyPr>
          <a:lstStyle/>
          <a:p>
            <a:pPr>
              <a:spcBef>
                <a:spcPct val="50000"/>
              </a:spcBef>
              <a:buFontTx/>
              <a:buChar char="•"/>
            </a:pPr>
            <a:r>
              <a:rPr lang="en-US" altLang="ko-KR" sz="2600">
                <a:solidFill>
                  <a:schemeClr val="accent2"/>
                </a:solidFill>
                <a:latin typeface="Tahoma" pitchFamily="34" charset="0"/>
              </a:rPr>
              <a:t> Axial</a:t>
            </a:r>
            <a:r>
              <a:rPr lang="ko-KR" altLang="en-US" sz="2600">
                <a:solidFill>
                  <a:schemeClr val="accent2"/>
                </a:solidFill>
                <a:latin typeface="Tahoma" pitchFamily="34" charset="0"/>
              </a:rPr>
              <a:t> </a:t>
            </a:r>
            <a:r>
              <a:rPr lang="en-US" altLang="ko-KR" sz="2600">
                <a:solidFill>
                  <a:schemeClr val="accent2"/>
                </a:solidFill>
                <a:latin typeface="Tahoma" pitchFamily="34" charset="0"/>
              </a:rPr>
              <a:t>Fans</a:t>
            </a:r>
          </a:p>
        </p:txBody>
      </p:sp>
      <p:graphicFrame>
        <p:nvGraphicFramePr>
          <p:cNvPr id="66565" name="Group 5"/>
          <p:cNvGraphicFramePr>
            <a:graphicFrameLocks noGrp="1"/>
          </p:cNvGraphicFramePr>
          <p:nvPr/>
        </p:nvGraphicFramePr>
        <p:xfrm>
          <a:off x="350838" y="1552575"/>
          <a:ext cx="8397875" cy="4775200"/>
        </p:xfrm>
        <a:graphic>
          <a:graphicData uri="http://schemas.openxmlformats.org/drawingml/2006/table">
            <a:tbl>
              <a:tblPr/>
              <a:tblGrid>
                <a:gridCol w="1376362"/>
                <a:gridCol w="1836738"/>
                <a:gridCol w="5184775"/>
              </a:tblGrid>
              <a:tr h="53657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Tahoma" pitchFamily="34" charset="0"/>
                          <a:ea typeface="굴림" pitchFamily="50" charset="-127"/>
                        </a:rPr>
                        <a:t>Type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Tahoma" pitchFamily="34" charset="0"/>
                          <a:ea typeface="굴림" pitchFamily="50" charset="-127"/>
                        </a:rPr>
                        <a:t>Figure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Tahoma" pitchFamily="34" charset="0"/>
                          <a:ea typeface="굴림" pitchFamily="50" charset="-127"/>
                        </a:rPr>
                        <a:t>Characteristics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7010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Tahoma" pitchFamily="34" charset="0"/>
                          <a:ea typeface="굴림" pitchFamily="50" charset="-127"/>
                        </a:rPr>
                        <a:t>Propeller</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en-US" altLang="ko-KR" sz="1800" b="0" i="0" u="none" strike="noStrike" cap="none" normalizeH="0" baseline="0" smtClean="0">
                        <a:ln>
                          <a:noFill/>
                        </a:ln>
                        <a:solidFill>
                          <a:schemeClr val="tx1"/>
                        </a:solidFill>
                        <a:effectLst/>
                        <a:latin typeface="Tahoma" pitchFamily="34" charset="0"/>
                        <a:ea typeface="굴림" pitchFamily="50" charset="-127"/>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Low efficiency.</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Limited to low-pressure applications.</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Usually low cost impellers have two or more blades of single thickness attached to relatively small hub.</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Primary energy transfer by velocity pressure.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6852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dirty="0" err="1" smtClean="0">
                          <a:ln>
                            <a:noFill/>
                          </a:ln>
                          <a:solidFill>
                            <a:schemeClr val="tx1"/>
                          </a:solidFill>
                          <a:effectLst/>
                          <a:latin typeface="Tahoma" pitchFamily="34" charset="0"/>
                          <a:ea typeface="굴림" pitchFamily="50" charset="-127"/>
                        </a:rPr>
                        <a:t>Tubeaxial</a:t>
                      </a:r>
                      <a:endParaRPr kumimoji="1" lang="en-US" altLang="ko-KR" sz="1800" b="0" i="0" u="none" strike="noStrike" cap="none" normalizeH="0" baseline="0" dirty="0" smtClean="0">
                        <a:ln>
                          <a:noFill/>
                        </a:ln>
                        <a:solidFill>
                          <a:schemeClr val="tx1"/>
                        </a:solidFill>
                        <a:effectLst/>
                        <a:latin typeface="Tahoma" pitchFamily="34" charset="0"/>
                        <a:ea typeface="굴림" pitchFamily="50" charset="-127"/>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en-US" altLang="ko-KR" sz="1800" b="0" i="0" u="none" strike="noStrike" cap="none" normalizeH="0" baseline="0" smtClean="0">
                        <a:ln>
                          <a:noFill/>
                        </a:ln>
                        <a:solidFill>
                          <a:schemeClr val="tx1"/>
                        </a:solidFill>
                        <a:effectLst/>
                        <a:latin typeface="Tahoma" pitchFamily="34" charset="0"/>
                        <a:ea typeface="굴림" pitchFamily="50" charset="-127"/>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Somewhat more efficient and capable of developing more useful static pressure than propeller fan.</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Usually has 4~8 blades with airfoil or single-thickness cross section.</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Hub is usually less than half the fan tip diameter.</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6586" name="Picture 26"/>
          <p:cNvPicPr>
            <a:picLocks noChangeAspect="1" noChangeArrowheads="1"/>
          </p:cNvPicPr>
          <p:nvPr/>
        </p:nvPicPr>
        <p:blipFill>
          <a:blip r:embed="rId2" cstate="print"/>
          <a:srcRect/>
          <a:stretch>
            <a:fillRect/>
          </a:stretch>
        </p:blipFill>
        <p:spPr bwMode="auto">
          <a:xfrm>
            <a:off x="1751013" y="2205038"/>
            <a:ext cx="1790700" cy="1885950"/>
          </a:xfrm>
          <a:prstGeom prst="rect">
            <a:avLst/>
          </a:prstGeom>
          <a:noFill/>
          <a:ln w="9525">
            <a:noFill/>
            <a:miter lim="800000"/>
            <a:headEnd/>
            <a:tailEnd/>
          </a:ln>
          <a:effectLst/>
        </p:spPr>
      </p:pic>
      <p:pic>
        <p:nvPicPr>
          <p:cNvPr id="66587" name="Picture 27"/>
          <p:cNvPicPr>
            <a:picLocks noChangeAspect="1" noChangeArrowheads="1"/>
          </p:cNvPicPr>
          <p:nvPr/>
        </p:nvPicPr>
        <p:blipFill>
          <a:blip r:embed="rId3" cstate="print"/>
          <a:srcRect/>
          <a:stretch>
            <a:fillRect/>
          </a:stretch>
        </p:blipFill>
        <p:spPr bwMode="auto">
          <a:xfrm>
            <a:off x="1760538" y="4330700"/>
            <a:ext cx="1762125" cy="1831975"/>
          </a:xfrm>
          <a:prstGeom prst="rect">
            <a:avLst/>
          </a:prstGeom>
          <a:noFill/>
          <a:ln w="9525">
            <a:noFill/>
            <a:miter lim="800000"/>
            <a:headEnd/>
            <a:tailEnd/>
          </a:ln>
          <a:effectLst/>
        </p:spPr>
      </p:pic>
      <p:sp>
        <p:nvSpPr>
          <p:cNvPr id="6" name="제목 5"/>
          <p:cNvSpPr>
            <a:spLocks noGrp="1"/>
          </p:cNvSpPr>
          <p:nvPr>
            <p:ph type="title"/>
          </p:nvPr>
        </p:nvSpPr>
        <p:spPr/>
        <p:txBody>
          <a:bodyPr/>
          <a:lstStyle/>
          <a:p>
            <a:r>
              <a:rPr lang="en-US" altLang="ko-KR" dirty="0"/>
              <a:t>Axial Fans</a:t>
            </a:r>
            <a:endParaRPr lang="ko-KR"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16" name="Group 32"/>
          <p:cNvGraphicFramePr>
            <a:graphicFrameLocks noGrp="1"/>
          </p:cNvGraphicFramePr>
          <p:nvPr/>
        </p:nvGraphicFramePr>
        <p:xfrm>
          <a:off x="373063" y="1484313"/>
          <a:ext cx="8397875" cy="2168525"/>
        </p:xfrm>
        <a:graphic>
          <a:graphicData uri="http://schemas.openxmlformats.org/drawingml/2006/table">
            <a:tbl>
              <a:tblPr/>
              <a:tblGrid>
                <a:gridCol w="1376362"/>
                <a:gridCol w="1958975"/>
                <a:gridCol w="5062538"/>
              </a:tblGrid>
              <a:tr h="216852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dirty="0" err="1" smtClean="0">
                          <a:ln>
                            <a:noFill/>
                          </a:ln>
                          <a:solidFill>
                            <a:schemeClr val="tx1"/>
                          </a:solidFill>
                          <a:effectLst/>
                          <a:latin typeface="Tahoma" pitchFamily="34" charset="0"/>
                          <a:ea typeface="굴림" pitchFamily="50" charset="-127"/>
                        </a:rPr>
                        <a:t>Vaneaxial</a:t>
                      </a:r>
                      <a:endParaRPr kumimoji="1" lang="en-US" altLang="ko-KR" sz="1800" b="0" i="0" u="none" strike="noStrike" cap="none" normalizeH="0" baseline="0" dirty="0" smtClean="0">
                        <a:ln>
                          <a:noFill/>
                        </a:ln>
                        <a:solidFill>
                          <a:schemeClr val="tx1"/>
                        </a:solidFill>
                        <a:effectLst/>
                        <a:latin typeface="Tahoma" pitchFamily="34" charset="0"/>
                        <a:ea typeface="굴림" pitchFamily="50" charset="-127"/>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en-US" altLang="ko-KR" sz="1800" b="0" i="0" u="none" strike="noStrike" cap="none" normalizeH="0" baseline="0" smtClean="0">
                        <a:ln>
                          <a:noFill/>
                        </a:ln>
                        <a:solidFill>
                          <a:schemeClr val="tx1"/>
                        </a:solidFill>
                        <a:effectLst/>
                        <a:latin typeface="Tahoma" pitchFamily="34" charset="0"/>
                        <a:ea typeface="굴림" pitchFamily="50" charset="-127"/>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Good blade design gives medium-to high- pressure capability at good efficiency.</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Most efficient of these fans have airfoil blades.</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Blades may have fixed, adjustable, or controllable pitch.</a:t>
                      </a:r>
                    </a:p>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ahoma" pitchFamily="34" charset="0"/>
                          <a:ea typeface="굴림" pitchFamily="50" charset="-127"/>
                        </a:rPr>
                        <a:t>Hub is usually greater than half fan tip diameter.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7615" name="Picture 31"/>
          <p:cNvPicPr>
            <a:picLocks noChangeAspect="1" noChangeArrowheads="1"/>
          </p:cNvPicPr>
          <p:nvPr/>
        </p:nvPicPr>
        <p:blipFill>
          <a:blip r:embed="rId2" cstate="print"/>
          <a:srcRect/>
          <a:stretch>
            <a:fillRect/>
          </a:stretch>
        </p:blipFill>
        <p:spPr bwMode="auto">
          <a:xfrm>
            <a:off x="1763713" y="1700213"/>
            <a:ext cx="1914525" cy="1685925"/>
          </a:xfrm>
          <a:prstGeom prst="rect">
            <a:avLst/>
          </a:prstGeom>
          <a:noFill/>
          <a:ln w="9525">
            <a:noFill/>
            <a:miter lim="800000"/>
            <a:headEnd/>
            <a:tailEnd/>
          </a:ln>
          <a:effectLst/>
        </p:spPr>
      </p:pic>
      <p:sp>
        <p:nvSpPr>
          <p:cNvPr id="4" name="제목 3"/>
          <p:cNvSpPr>
            <a:spLocks noGrp="1"/>
          </p:cNvSpPr>
          <p:nvPr>
            <p:ph type="title"/>
          </p:nvPr>
        </p:nvSpPr>
        <p:spPr/>
        <p:txBody>
          <a:bodyPr/>
          <a:lstStyle/>
          <a:p>
            <a:r>
              <a:rPr lang="en-US" altLang="ko-KR" dirty="0"/>
              <a:t>Axial Fans</a:t>
            </a:r>
            <a:endParaRPr lang="ko-KR"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표 6"/>
          <p:cNvGraphicFramePr>
            <a:graphicFrameLocks noGrp="1"/>
          </p:cNvGraphicFramePr>
          <p:nvPr/>
        </p:nvGraphicFramePr>
        <p:xfrm>
          <a:off x="288033" y="1340768"/>
          <a:ext cx="8604447" cy="5398720"/>
        </p:xfrm>
        <a:graphic>
          <a:graphicData uri="http://schemas.openxmlformats.org/drawingml/2006/table">
            <a:tbl>
              <a:tblPr firstRow="1" bandRow="1">
                <a:tableStyleId>{5940675A-B579-460E-94D1-54222C63F5DA}</a:tableStyleId>
              </a:tblPr>
              <a:tblGrid>
                <a:gridCol w="2346667"/>
                <a:gridCol w="2837909"/>
                <a:gridCol w="3419871"/>
              </a:tblGrid>
              <a:tr h="50580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dirty="0" smtClean="0">
                          <a:latin typeface="Tahoma" pitchFamily="34" charset="0"/>
                          <a:cs typeface="Tahoma" pitchFamily="34" charset="0"/>
                        </a:rPr>
                        <a:t>Type</a:t>
                      </a:r>
                      <a:endParaRPr lang="ko-KR" altLang="en-US" sz="1800" dirty="0" smtClean="0">
                        <a:latin typeface="Tahoma" pitchFamily="34" charset="0"/>
                        <a:cs typeface="Tahoma" pitchFamily="34" charset="0"/>
                      </a:endParaRPr>
                    </a:p>
                  </a:txBody>
                  <a:tcPr anchor="ctr"/>
                </a:tc>
                <a:tc>
                  <a:txBody>
                    <a:bodyPr/>
                    <a:lstStyle/>
                    <a:p>
                      <a:pPr algn="ctr" latinLnBrk="1"/>
                      <a:r>
                        <a:rPr lang="en-US" altLang="ko-KR" sz="1800" dirty="0" smtClean="0">
                          <a:latin typeface="Tahoma" pitchFamily="34" charset="0"/>
                          <a:cs typeface="Tahoma" pitchFamily="34" charset="0"/>
                        </a:rPr>
                        <a:t>Performance curves</a:t>
                      </a:r>
                      <a:endParaRPr lang="ko-KR" altLang="en-US" sz="1800" dirty="0">
                        <a:latin typeface="Tahoma" pitchFamily="34" charset="0"/>
                        <a:cs typeface="Tahoma" pitchFamily="34" charset="0"/>
                      </a:endParaRPr>
                    </a:p>
                  </a:txBody>
                  <a:tcPr anchor="ctr"/>
                </a:tc>
                <a:tc>
                  <a:txBody>
                    <a:bodyPr/>
                    <a:lstStyle/>
                    <a:p>
                      <a:pPr algn="ctr" latinLnBrk="1"/>
                      <a:r>
                        <a:rPr lang="en-US" altLang="ko-KR" sz="1800" dirty="0" smtClean="0">
                          <a:latin typeface="Tahoma" pitchFamily="34" charset="0"/>
                          <a:cs typeface="Tahoma" pitchFamily="34" charset="0"/>
                        </a:rPr>
                        <a:t>Performance</a:t>
                      </a:r>
                      <a:r>
                        <a:rPr lang="en-US" altLang="ko-KR" sz="1800" baseline="0" dirty="0" smtClean="0">
                          <a:latin typeface="Tahoma" pitchFamily="34" charset="0"/>
                          <a:cs typeface="Tahoma" pitchFamily="34" charset="0"/>
                        </a:rPr>
                        <a:t> characteristics</a:t>
                      </a:r>
                      <a:endParaRPr lang="ko-KR" altLang="en-US" sz="1800" dirty="0">
                        <a:latin typeface="Tahoma" pitchFamily="34" charset="0"/>
                        <a:cs typeface="Tahoma" pitchFamily="34" charset="0"/>
                      </a:endParaRPr>
                    </a:p>
                  </a:txBody>
                  <a:tcPr anchor="ctr"/>
                </a:tc>
              </a:tr>
              <a:tr h="1510417">
                <a:tc>
                  <a:txBody>
                    <a:bodyPr/>
                    <a:lstStyle/>
                    <a:p>
                      <a:pPr algn="ctr" latinLnBrk="1"/>
                      <a:r>
                        <a:rPr lang="en-US" altLang="ko-KR" sz="1800" dirty="0" smtClean="0">
                          <a:latin typeface="Tahoma" pitchFamily="34" charset="0"/>
                          <a:cs typeface="Tahoma" pitchFamily="34" charset="0"/>
                        </a:rPr>
                        <a:t>Propeller</a:t>
                      </a:r>
                      <a:endParaRPr lang="ko-KR" altLang="en-US" sz="1800" dirty="0">
                        <a:latin typeface="Tahoma" pitchFamily="34" charset="0"/>
                        <a:cs typeface="Tahoma" pitchFamily="34" charset="0"/>
                      </a:endParaRPr>
                    </a:p>
                  </a:txBody>
                  <a:tcPr anchor="ctr"/>
                </a:tc>
                <a:tc>
                  <a:txBody>
                    <a:bodyPr/>
                    <a:lstStyle/>
                    <a:p>
                      <a:pPr algn="ctr" latinLnBrk="1"/>
                      <a:endParaRPr lang="ko-KR" altLang="en-US" sz="1200" dirty="0">
                        <a:latin typeface="Tahoma" pitchFamily="34" charset="0"/>
                        <a:cs typeface="Tahoma" pitchFamily="34" charset="0"/>
                      </a:endParaRPr>
                    </a:p>
                  </a:txBody>
                  <a:tcPr anchor="ctr"/>
                </a:tc>
                <a:tc>
                  <a:txBody>
                    <a:bodyPr/>
                    <a:lstStyle/>
                    <a:p>
                      <a:pPr algn="just" latinLnBrk="1"/>
                      <a:r>
                        <a:rPr lang="en-US" altLang="ko-KR" sz="1400" dirty="0" smtClean="0">
                          <a:latin typeface="Tahoma" pitchFamily="34" charset="0"/>
                          <a:cs typeface="Tahoma" pitchFamily="34" charset="0"/>
                        </a:rPr>
                        <a:t>High flow rate, but very low-pressure</a:t>
                      </a:r>
                      <a:r>
                        <a:rPr lang="en-US" altLang="ko-KR" sz="1400" baseline="0" dirty="0" smtClean="0">
                          <a:latin typeface="Tahoma" pitchFamily="34" charset="0"/>
                          <a:cs typeface="Tahoma" pitchFamily="34" charset="0"/>
                        </a:rPr>
                        <a:t> capabilities. Maximum efficiency reached near free delivery. Discharge pattern circular and airstream swirls.</a:t>
                      </a:r>
                      <a:endParaRPr lang="ko-KR" altLang="en-US" sz="1400" dirty="0">
                        <a:latin typeface="Tahoma" pitchFamily="34" charset="0"/>
                        <a:cs typeface="Tahoma" pitchFamily="34" charset="0"/>
                      </a:endParaRPr>
                    </a:p>
                  </a:txBody>
                  <a:tcPr anchor="ctr"/>
                </a:tc>
              </a:tr>
              <a:tr h="1584176">
                <a:tc>
                  <a:txBody>
                    <a:bodyPr/>
                    <a:lstStyle/>
                    <a:p>
                      <a:pPr algn="ctr" latinLnBrk="1"/>
                      <a:r>
                        <a:rPr lang="en-US" altLang="ko-KR" sz="1800" dirty="0" err="1" smtClean="0">
                          <a:latin typeface="Tahoma" pitchFamily="34" charset="0"/>
                          <a:cs typeface="Tahoma" pitchFamily="34" charset="0"/>
                        </a:rPr>
                        <a:t>Tubeaxial</a:t>
                      </a:r>
                      <a:endParaRPr lang="ko-KR" altLang="en-US" sz="1800" dirty="0">
                        <a:latin typeface="Tahoma" pitchFamily="34" charset="0"/>
                        <a:cs typeface="Tahoma" pitchFamily="34" charset="0"/>
                      </a:endParaRPr>
                    </a:p>
                  </a:txBody>
                  <a:tcPr anchor="ctr"/>
                </a:tc>
                <a:tc>
                  <a:txBody>
                    <a:bodyPr/>
                    <a:lstStyle/>
                    <a:p>
                      <a:pPr algn="ctr" latinLnBrk="1"/>
                      <a:endParaRPr lang="ko-KR" altLang="en-US" sz="1200" dirty="0">
                        <a:latin typeface="Tahoma" pitchFamily="34" charset="0"/>
                        <a:cs typeface="Tahoma" pitchFamily="34" charset="0"/>
                      </a:endParaRPr>
                    </a:p>
                  </a:txBody>
                  <a:tcPr anchor="ctr"/>
                </a:tc>
                <a:tc>
                  <a:txBody>
                    <a:bodyPr/>
                    <a:lstStyle/>
                    <a:p>
                      <a:pPr algn="just" latinLnBrk="1"/>
                      <a:r>
                        <a:rPr lang="en-US" altLang="ko-KR" sz="1400" dirty="0" smtClean="0">
                          <a:latin typeface="Tahoma" pitchFamily="34" charset="0"/>
                          <a:cs typeface="Tahoma" pitchFamily="34" charset="0"/>
                        </a:rPr>
                        <a:t>High flow rate, medium-pressure</a:t>
                      </a:r>
                      <a:r>
                        <a:rPr lang="en-US" altLang="ko-KR" sz="1400" baseline="0" dirty="0" smtClean="0">
                          <a:latin typeface="Tahoma" pitchFamily="34" charset="0"/>
                          <a:cs typeface="Tahoma" pitchFamily="34" charset="0"/>
                        </a:rPr>
                        <a:t> capabilities. Performance curve dips to left of peak pressure. Avoid operating fan in this region. Discharge pattern circular and airstream rotates or swirls.</a:t>
                      </a:r>
                      <a:endParaRPr lang="ko-KR" altLang="en-US" sz="1400" dirty="0">
                        <a:latin typeface="Tahoma" pitchFamily="34" charset="0"/>
                        <a:cs typeface="Tahoma" pitchFamily="34" charset="0"/>
                      </a:endParaRPr>
                    </a:p>
                  </a:txBody>
                  <a:tcPr anchor="ctr"/>
                </a:tc>
              </a:tr>
              <a:tr h="1473850">
                <a:tc>
                  <a:txBody>
                    <a:bodyPr/>
                    <a:lstStyle/>
                    <a:p>
                      <a:pPr algn="ctr" latinLnBrk="1"/>
                      <a:r>
                        <a:rPr lang="en-US" altLang="ko-KR" sz="1800" dirty="0" err="1" smtClean="0">
                          <a:latin typeface="Tahoma" pitchFamily="34" charset="0"/>
                          <a:cs typeface="Tahoma" pitchFamily="34" charset="0"/>
                        </a:rPr>
                        <a:t>Vaneaxial</a:t>
                      </a:r>
                      <a:endParaRPr lang="ko-KR" altLang="en-US" sz="1800" dirty="0">
                        <a:latin typeface="Tahoma" pitchFamily="34" charset="0"/>
                        <a:cs typeface="Tahoma" pitchFamily="34" charset="0"/>
                      </a:endParaRPr>
                    </a:p>
                  </a:txBody>
                  <a:tcPr anchor="ctr"/>
                </a:tc>
                <a:tc>
                  <a:txBody>
                    <a:bodyPr/>
                    <a:lstStyle/>
                    <a:p>
                      <a:pPr algn="ctr" latinLnBrk="1"/>
                      <a:endParaRPr lang="ko-KR" altLang="en-US" sz="1200" dirty="0">
                        <a:latin typeface="Tahoma" pitchFamily="34" charset="0"/>
                        <a:cs typeface="Tahoma" pitchFamily="34" charset="0"/>
                      </a:endParaRPr>
                    </a:p>
                  </a:txBody>
                  <a:tcPr anchor="ctr"/>
                </a:tc>
                <a:tc>
                  <a:txBody>
                    <a:bodyPr/>
                    <a:lstStyle/>
                    <a:p>
                      <a:pPr algn="just" latinLnBrk="1"/>
                      <a:r>
                        <a:rPr lang="en-US" altLang="ko-KR" sz="1400" dirty="0" smtClean="0">
                          <a:latin typeface="Tahoma" pitchFamily="34" charset="0"/>
                          <a:cs typeface="Tahoma" pitchFamily="34" charset="0"/>
                        </a:rPr>
                        <a:t>High-pressure</a:t>
                      </a:r>
                      <a:r>
                        <a:rPr lang="en-US" altLang="ko-KR" sz="1400" baseline="0" dirty="0" smtClean="0">
                          <a:latin typeface="Tahoma" pitchFamily="34" charset="0"/>
                          <a:cs typeface="Tahoma" pitchFamily="34" charset="0"/>
                        </a:rPr>
                        <a:t> characteristics with medium-volume flow capabilities. Performance curve dips to left of peak pressure due to aerodynamic stall. Avoid operating fan in this region. Guide vanes correct circular motion imparted by wheel and improve pressure characteristics and efficiency of fan. </a:t>
                      </a:r>
                      <a:endParaRPr lang="ko-KR" altLang="en-US" sz="1400" dirty="0">
                        <a:latin typeface="Tahoma" pitchFamily="34" charset="0"/>
                        <a:cs typeface="Tahoma" pitchFamily="34" charset="0"/>
                      </a:endParaRPr>
                    </a:p>
                  </a:txBody>
                  <a:tcPr anchor="ctr"/>
                </a:tc>
              </a:tr>
            </a:tbl>
          </a:graphicData>
        </a:graphic>
      </p:graphicFrame>
      <p:sp>
        <p:nvSpPr>
          <p:cNvPr id="68613" name="Text Box 5"/>
          <p:cNvSpPr txBox="1">
            <a:spLocks noChangeArrowheads="1"/>
          </p:cNvSpPr>
          <p:nvPr/>
        </p:nvSpPr>
        <p:spPr bwMode="auto">
          <a:xfrm>
            <a:off x="179388" y="764704"/>
            <a:ext cx="6985000" cy="488950"/>
          </a:xfrm>
          <a:prstGeom prst="rect">
            <a:avLst/>
          </a:prstGeom>
          <a:noFill/>
          <a:ln w="9525">
            <a:noFill/>
            <a:miter lim="800000"/>
            <a:headEnd/>
            <a:tailEnd/>
          </a:ln>
          <a:effectLst/>
        </p:spPr>
        <p:txBody>
          <a:bodyPr>
            <a:spAutoFit/>
          </a:bodyPr>
          <a:lstStyle/>
          <a:p>
            <a:pPr>
              <a:spcBef>
                <a:spcPct val="50000"/>
              </a:spcBef>
              <a:buFontTx/>
              <a:buChar char="•"/>
            </a:pPr>
            <a:r>
              <a:rPr lang="en-US" altLang="ko-KR" sz="2600" dirty="0">
                <a:solidFill>
                  <a:schemeClr val="accent2"/>
                </a:solidFill>
                <a:latin typeface="Tahoma" pitchFamily="34" charset="0"/>
              </a:rPr>
              <a:t> Axial Fans </a:t>
            </a:r>
            <a:r>
              <a:rPr lang="en-US" altLang="ko-KR" sz="2200" dirty="0">
                <a:solidFill>
                  <a:schemeClr val="accent2"/>
                </a:solidFill>
                <a:latin typeface="Tahoma" pitchFamily="34" charset="0"/>
              </a:rPr>
              <a:t>– Performance Curves</a:t>
            </a:r>
          </a:p>
        </p:txBody>
      </p:sp>
      <p:pic>
        <p:nvPicPr>
          <p:cNvPr id="68616" name="Picture 8"/>
          <p:cNvPicPr>
            <a:picLocks noChangeAspect="1" noChangeArrowheads="1"/>
          </p:cNvPicPr>
          <p:nvPr/>
        </p:nvPicPr>
        <p:blipFill>
          <a:blip r:embed="rId3" cstate="print"/>
          <a:srcRect l="2020" t="33922" r="63640" b="33770"/>
          <a:stretch>
            <a:fillRect/>
          </a:stretch>
        </p:blipFill>
        <p:spPr bwMode="auto">
          <a:xfrm>
            <a:off x="2865524" y="3429000"/>
            <a:ext cx="2448272" cy="1440160"/>
          </a:xfrm>
          <a:prstGeom prst="rect">
            <a:avLst/>
          </a:prstGeom>
          <a:noFill/>
          <a:ln w="9525">
            <a:noFill/>
            <a:miter lim="800000"/>
            <a:headEnd/>
            <a:tailEnd/>
          </a:ln>
          <a:effectLst/>
        </p:spPr>
      </p:pic>
      <p:sp>
        <p:nvSpPr>
          <p:cNvPr id="5" name="제목 4"/>
          <p:cNvSpPr>
            <a:spLocks noGrp="1"/>
          </p:cNvSpPr>
          <p:nvPr>
            <p:ph type="title"/>
          </p:nvPr>
        </p:nvSpPr>
        <p:spPr/>
        <p:txBody>
          <a:bodyPr/>
          <a:lstStyle/>
          <a:p>
            <a:r>
              <a:rPr lang="en-US" altLang="ko-KR" dirty="0"/>
              <a:t>Axial Fans</a:t>
            </a:r>
            <a:endParaRPr lang="ko-KR" altLang="en-US" dirty="0"/>
          </a:p>
        </p:txBody>
      </p:sp>
      <p:pic>
        <p:nvPicPr>
          <p:cNvPr id="8" name="Picture 8"/>
          <p:cNvPicPr>
            <a:picLocks noChangeAspect="1" noChangeArrowheads="1"/>
          </p:cNvPicPr>
          <p:nvPr/>
        </p:nvPicPr>
        <p:blipFill>
          <a:blip r:embed="rId3" cstate="print"/>
          <a:srcRect l="1010" t="66230" r="63640" b="1463"/>
          <a:stretch>
            <a:fillRect/>
          </a:stretch>
        </p:blipFill>
        <p:spPr bwMode="auto">
          <a:xfrm>
            <a:off x="2829520" y="5123284"/>
            <a:ext cx="2520280" cy="1440160"/>
          </a:xfrm>
          <a:prstGeom prst="rect">
            <a:avLst/>
          </a:prstGeom>
          <a:noFill/>
          <a:ln w="9525">
            <a:noFill/>
            <a:miter lim="800000"/>
            <a:headEnd/>
            <a:tailEnd/>
          </a:ln>
          <a:effectLst/>
        </p:spPr>
      </p:pic>
      <p:pic>
        <p:nvPicPr>
          <p:cNvPr id="9" name="Picture 8"/>
          <p:cNvPicPr>
            <a:picLocks noChangeAspect="1" noChangeArrowheads="1"/>
          </p:cNvPicPr>
          <p:nvPr/>
        </p:nvPicPr>
        <p:blipFill>
          <a:blip r:embed="rId3" cstate="print"/>
          <a:srcRect l="1010" t="1615" r="63640" b="66078"/>
          <a:stretch>
            <a:fillRect/>
          </a:stretch>
        </p:blipFill>
        <p:spPr bwMode="auto">
          <a:xfrm>
            <a:off x="2829520" y="1901974"/>
            <a:ext cx="2520280" cy="14401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p:cNvPicPr>
            <a:picLocks noChangeAspect="1" noChangeArrowheads="1"/>
          </p:cNvPicPr>
          <p:nvPr/>
        </p:nvPicPr>
        <p:blipFill>
          <a:blip r:embed="rId2" cstate="print"/>
          <a:srcRect/>
          <a:stretch>
            <a:fillRect/>
          </a:stretch>
        </p:blipFill>
        <p:spPr bwMode="auto">
          <a:xfrm>
            <a:off x="1403350" y="1662113"/>
            <a:ext cx="6269038" cy="4673600"/>
          </a:xfrm>
          <a:prstGeom prst="rect">
            <a:avLst/>
          </a:prstGeom>
          <a:noFill/>
          <a:ln w="9525">
            <a:noFill/>
            <a:miter lim="800000"/>
            <a:headEnd/>
            <a:tailEnd/>
          </a:ln>
          <a:effectLst/>
        </p:spPr>
      </p:pic>
      <p:sp>
        <p:nvSpPr>
          <p:cNvPr id="82949" name="Text Box 5"/>
          <p:cNvSpPr txBox="1">
            <a:spLocks noChangeArrowheads="1"/>
          </p:cNvSpPr>
          <p:nvPr/>
        </p:nvSpPr>
        <p:spPr bwMode="auto">
          <a:xfrm>
            <a:off x="179388" y="980728"/>
            <a:ext cx="8064500" cy="488950"/>
          </a:xfrm>
          <a:prstGeom prst="rect">
            <a:avLst/>
          </a:prstGeom>
          <a:noFill/>
          <a:ln w="9525">
            <a:noFill/>
            <a:miter lim="800000"/>
            <a:headEnd/>
            <a:tailEnd/>
          </a:ln>
          <a:effectLst/>
        </p:spPr>
        <p:txBody>
          <a:bodyPr>
            <a:spAutoFit/>
          </a:bodyPr>
          <a:lstStyle/>
          <a:p>
            <a:pPr>
              <a:spcBef>
                <a:spcPct val="50000"/>
              </a:spcBef>
              <a:buFontTx/>
              <a:buChar char="•"/>
            </a:pPr>
            <a:r>
              <a:rPr lang="en-US" altLang="ko-KR" sz="2600" b="1">
                <a:solidFill>
                  <a:schemeClr val="accent2"/>
                </a:solidFill>
                <a:latin typeface="Tahoma" pitchFamily="34" charset="0"/>
              </a:rPr>
              <a:t> Cooling, Humidification and Dehumidification</a:t>
            </a:r>
          </a:p>
        </p:txBody>
      </p:sp>
      <p:sp>
        <p:nvSpPr>
          <p:cNvPr id="4" name="제목 3"/>
          <p:cNvSpPr>
            <a:spLocks noGrp="1"/>
          </p:cNvSpPr>
          <p:nvPr>
            <p:ph type="title"/>
          </p:nvPr>
        </p:nvSpPr>
        <p:spPr/>
        <p:txBody>
          <a:bodyPr/>
          <a:lstStyle/>
          <a:p>
            <a:r>
              <a:rPr lang="en-US" altLang="ko-KR" dirty="0" err="1"/>
              <a:t>Psychrometric</a:t>
            </a:r>
            <a:r>
              <a:rPr lang="en-US" altLang="ko-KR" dirty="0"/>
              <a:t> </a:t>
            </a:r>
            <a:r>
              <a:rPr lang="en-US" altLang="ko-KR" dirty="0" smtClean="0"/>
              <a:t>Chart</a:t>
            </a:r>
            <a:endParaRPr lang="ko-KR"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8" name="Picture 12"/>
          <p:cNvPicPr>
            <a:picLocks noChangeAspect="1" noChangeArrowheads="1"/>
          </p:cNvPicPr>
          <p:nvPr/>
        </p:nvPicPr>
        <p:blipFill>
          <a:blip r:embed="rId2" cstate="print"/>
          <a:srcRect/>
          <a:stretch>
            <a:fillRect/>
          </a:stretch>
        </p:blipFill>
        <p:spPr bwMode="auto">
          <a:xfrm>
            <a:off x="2195513" y="3611563"/>
            <a:ext cx="4533900" cy="2771775"/>
          </a:xfrm>
          <a:prstGeom prst="rect">
            <a:avLst/>
          </a:prstGeom>
          <a:noFill/>
          <a:ln w="9525">
            <a:noFill/>
            <a:miter lim="800000"/>
            <a:headEnd/>
            <a:tailEnd/>
          </a:ln>
          <a:effectLst/>
        </p:spPr>
      </p:pic>
      <p:sp>
        <p:nvSpPr>
          <p:cNvPr id="70661" name="Text Box 5"/>
          <p:cNvSpPr txBox="1">
            <a:spLocks noChangeArrowheads="1"/>
          </p:cNvSpPr>
          <p:nvPr/>
        </p:nvSpPr>
        <p:spPr bwMode="auto">
          <a:xfrm>
            <a:off x="250825" y="1268760"/>
            <a:ext cx="8137525" cy="1935162"/>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altLang="ko-KR" sz="2200">
                <a:solidFill>
                  <a:srgbClr val="006600"/>
                </a:solidFill>
                <a:latin typeface="Tahoma" pitchFamily="34" charset="0"/>
              </a:rPr>
              <a:t> </a:t>
            </a:r>
            <a:r>
              <a:rPr lang="en-US" altLang="ko-KR" sz="2200" dirty="0">
                <a:solidFill>
                  <a:srgbClr val="006600"/>
                </a:solidFill>
                <a:latin typeface="Tahoma" pitchFamily="34" charset="0"/>
              </a:rPr>
              <a:t>An evaporative cooler produces effective cooling by combining a natural process - water evaporation - with a simple, reliable air-moving system. </a:t>
            </a:r>
          </a:p>
          <a:p>
            <a:pPr>
              <a:spcBef>
                <a:spcPct val="50000"/>
              </a:spcBef>
              <a:buFont typeface="Wingdings" pitchFamily="2" charset="2"/>
              <a:buChar char="§"/>
            </a:pPr>
            <a:r>
              <a:rPr lang="en-US" altLang="ko-KR" sz="2200" dirty="0">
                <a:solidFill>
                  <a:srgbClr val="006600"/>
                </a:solidFill>
                <a:latin typeface="Tahoma" pitchFamily="34" charset="0"/>
              </a:rPr>
              <a:t> Fresh outside air is filtered through the saturated evaporative media, cooled by evaporation, and circulated by a blower wheel</a:t>
            </a:r>
          </a:p>
        </p:txBody>
      </p:sp>
      <p:sp>
        <p:nvSpPr>
          <p:cNvPr id="5" name="제목 4"/>
          <p:cNvSpPr>
            <a:spLocks noGrp="1"/>
          </p:cNvSpPr>
          <p:nvPr>
            <p:ph type="title"/>
          </p:nvPr>
        </p:nvSpPr>
        <p:spPr/>
        <p:txBody>
          <a:bodyPr/>
          <a:lstStyle/>
          <a:p>
            <a:r>
              <a:rPr lang="en-US" altLang="ko-KR" sz="3000" dirty="0" smtClean="0"/>
              <a:t>Evaporative Air Cooling Equipment </a:t>
            </a:r>
            <a:endParaRPr lang="ko-KR" altLang="en-US" sz="3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4" name="Picture 8"/>
          <p:cNvPicPr>
            <a:picLocks noChangeAspect="1" noChangeArrowheads="1"/>
          </p:cNvPicPr>
          <p:nvPr/>
        </p:nvPicPr>
        <p:blipFill>
          <a:blip r:embed="rId2" cstate="print"/>
          <a:srcRect/>
          <a:stretch>
            <a:fillRect/>
          </a:stretch>
        </p:blipFill>
        <p:spPr bwMode="auto">
          <a:xfrm>
            <a:off x="4584700" y="2842667"/>
            <a:ext cx="4438650" cy="3181350"/>
          </a:xfrm>
          <a:prstGeom prst="rect">
            <a:avLst/>
          </a:prstGeom>
          <a:noFill/>
          <a:ln w="9525">
            <a:noFill/>
            <a:miter lim="800000"/>
            <a:headEnd/>
            <a:tailEnd/>
          </a:ln>
          <a:effectLst/>
        </p:spPr>
      </p:pic>
      <p:sp>
        <p:nvSpPr>
          <p:cNvPr id="75781" name="Rectangle 5"/>
          <p:cNvSpPr>
            <a:spLocks noChangeArrowheads="1"/>
          </p:cNvSpPr>
          <p:nvPr/>
        </p:nvSpPr>
        <p:spPr bwMode="auto">
          <a:xfrm>
            <a:off x="323850" y="1556792"/>
            <a:ext cx="6389688" cy="2941637"/>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altLang="ko-KR" sz="2200">
                <a:solidFill>
                  <a:srgbClr val="006600"/>
                </a:solidFill>
                <a:latin typeface="Tahoma" pitchFamily="34" charset="0"/>
              </a:rPr>
              <a:t> Advantages</a:t>
            </a:r>
          </a:p>
          <a:p>
            <a:pPr>
              <a:spcBef>
                <a:spcPct val="25000"/>
              </a:spcBef>
              <a:buFont typeface="Wingdings" pitchFamily="2" charset="2"/>
              <a:buNone/>
            </a:pPr>
            <a:r>
              <a:rPr lang="en-US" altLang="ko-KR" sz="2200">
                <a:solidFill>
                  <a:srgbClr val="006600"/>
                </a:solidFill>
                <a:latin typeface="Tahoma" pitchFamily="34" charset="0"/>
              </a:rPr>
              <a:t> - Substantial energy &amp; cost savings</a:t>
            </a:r>
          </a:p>
          <a:p>
            <a:pPr>
              <a:spcBef>
                <a:spcPct val="25000"/>
              </a:spcBef>
              <a:buFont typeface="Wingdings" pitchFamily="2" charset="2"/>
              <a:buNone/>
            </a:pPr>
            <a:r>
              <a:rPr lang="en-US" altLang="ko-KR" sz="2200">
                <a:solidFill>
                  <a:srgbClr val="006600"/>
                </a:solidFill>
                <a:latin typeface="Tahoma" pitchFamily="34" charset="0"/>
              </a:rPr>
              <a:t> - Reduced peak power demand</a:t>
            </a:r>
          </a:p>
          <a:p>
            <a:pPr>
              <a:spcBef>
                <a:spcPct val="25000"/>
              </a:spcBef>
              <a:buFont typeface="Wingdings" pitchFamily="2" charset="2"/>
              <a:buNone/>
            </a:pPr>
            <a:r>
              <a:rPr lang="en-US" altLang="ko-KR" sz="2200">
                <a:solidFill>
                  <a:srgbClr val="006600"/>
                </a:solidFill>
                <a:latin typeface="Tahoma" pitchFamily="34" charset="0"/>
              </a:rPr>
              <a:t> - Improved indoor air quality</a:t>
            </a:r>
          </a:p>
          <a:p>
            <a:pPr>
              <a:spcBef>
                <a:spcPct val="25000"/>
              </a:spcBef>
              <a:buFont typeface="Wingdings" pitchFamily="2" charset="2"/>
              <a:buNone/>
            </a:pPr>
            <a:r>
              <a:rPr lang="en-US" altLang="ko-KR" sz="2200">
                <a:solidFill>
                  <a:srgbClr val="006600"/>
                </a:solidFill>
                <a:latin typeface="Tahoma" pitchFamily="34" charset="0"/>
              </a:rPr>
              <a:t> - Life cycle cost effectiveness</a:t>
            </a:r>
          </a:p>
          <a:p>
            <a:pPr>
              <a:spcBef>
                <a:spcPct val="25000"/>
              </a:spcBef>
              <a:buFont typeface="Wingdings" pitchFamily="2" charset="2"/>
              <a:buNone/>
            </a:pPr>
            <a:r>
              <a:rPr lang="en-US" altLang="ko-KR" sz="2200">
                <a:solidFill>
                  <a:srgbClr val="006600"/>
                </a:solidFill>
                <a:latin typeface="Tahoma" pitchFamily="34" charset="0"/>
              </a:rPr>
              <a:t> - Easily integrated into built-up systems</a:t>
            </a:r>
          </a:p>
          <a:p>
            <a:pPr>
              <a:spcBef>
                <a:spcPct val="25000"/>
              </a:spcBef>
              <a:buFont typeface="Wingdings" pitchFamily="2" charset="2"/>
              <a:buNone/>
            </a:pPr>
            <a:r>
              <a:rPr lang="en-US" altLang="ko-KR" sz="2200">
                <a:solidFill>
                  <a:srgbClr val="006600"/>
                </a:solidFill>
                <a:latin typeface="Tahoma" pitchFamily="34" charset="0"/>
              </a:rPr>
              <a:t> - Environmental benign</a:t>
            </a:r>
          </a:p>
        </p:txBody>
      </p:sp>
      <p:sp>
        <p:nvSpPr>
          <p:cNvPr id="5" name="제목 4"/>
          <p:cNvSpPr>
            <a:spLocks noGrp="1"/>
          </p:cNvSpPr>
          <p:nvPr>
            <p:ph type="title"/>
          </p:nvPr>
        </p:nvSpPr>
        <p:spPr/>
        <p:txBody>
          <a:bodyPr/>
          <a:lstStyle/>
          <a:p>
            <a:r>
              <a:rPr lang="en-US" altLang="ko-KR" sz="3000" dirty="0"/>
              <a:t>Evaporative Air Cooling Equipment </a:t>
            </a:r>
            <a:endParaRPr lang="ko-KR" altLang="en-US" sz="3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Text Box 5"/>
          <p:cNvSpPr txBox="1">
            <a:spLocks noChangeArrowheads="1"/>
          </p:cNvSpPr>
          <p:nvPr/>
        </p:nvSpPr>
        <p:spPr bwMode="auto">
          <a:xfrm>
            <a:off x="250825" y="1268760"/>
            <a:ext cx="4608513" cy="412750"/>
          </a:xfrm>
          <a:prstGeom prst="rect">
            <a:avLst/>
          </a:prstGeom>
          <a:noFill/>
          <a:ln w="9525">
            <a:noFill/>
            <a:miter lim="800000"/>
            <a:headEnd/>
            <a:tailEnd/>
          </a:ln>
          <a:effectLst/>
        </p:spPr>
        <p:txBody>
          <a:bodyPr>
            <a:spAutoFit/>
          </a:bodyPr>
          <a:lstStyle/>
          <a:p>
            <a:pPr>
              <a:spcBef>
                <a:spcPct val="20000"/>
              </a:spcBef>
              <a:buFont typeface="Wingdings" pitchFamily="2" charset="2"/>
              <a:buChar char="§"/>
            </a:pPr>
            <a:r>
              <a:rPr lang="en-US" altLang="ko-KR" sz="2100">
                <a:solidFill>
                  <a:srgbClr val="006600"/>
                </a:solidFill>
                <a:latin typeface="Tahoma" pitchFamily="34" charset="0"/>
              </a:rPr>
              <a:t> Residential Humidifiers </a:t>
            </a:r>
          </a:p>
        </p:txBody>
      </p:sp>
      <p:grpSp>
        <p:nvGrpSpPr>
          <p:cNvPr id="2" name="Group 18"/>
          <p:cNvGrpSpPr>
            <a:grpSpLocks/>
          </p:cNvGrpSpPr>
          <p:nvPr/>
        </p:nvGrpSpPr>
        <p:grpSpPr bwMode="auto">
          <a:xfrm>
            <a:off x="3059113" y="3071813"/>
            <a:ext cx="3168650" cy="2444750"/>
            <a:chOff x="1973" y="2154"/>
            <a:chExt cx="1996" cy="1540"/>
          </a:xfrm>
        </p:grpSpPr>
        <p:pic>
          <p:nvPicPr>
            <p:cNvPr id="76807" name="Picture 7"/>
            <p:cNvPicPr>
              <a:picLocks noChangeAspect="1" noChangeArrowheads="1"/>
            </p:cNvPicPr>
            <p:nvPr/>
          </p:nvPicPr>
          <p:blipFill>
            <a:blip r:embed="rId2" cstate="print"/>
            <a:srcRect/>
            <a:stretch>
              <a:fillRect/>
            </a:stretch>
          </p:blipFill>
          <p:spPr bwMode="auto">
            <a:xfrm>
              <a:off x="1973" y="2154"/>
              <a:ext cx="1996" cy="1495"/>
            </a:xfrm>
            <a:prstGeom prst="rect">
              <a:avLst/>
            </a:prstGeom>
            <a:noFill/>
            <a:ln w="9525">
              <a:noFill/>
              <a:miter lim="800000"/>
              <a:headEnd/>
              <a:tailEnd/>
            </a:ln>
            <a:effectLst/>
          </p:spPr>
        </p:pic>
        <p:sp>
          <p:nvSpPr>
            <p:cNvPr id="76811" name="Text Box 11"/>
            <p:cNvSpPr txBox="1">
              <a:spLocks noChangeArrowheads="1"/>
            </p:cNvSpPr>
            <p:nvPr/>
          </p:nvSpPr>
          <p:spPr bwMode="auto">
            <a:xfrm>
              <a:off x="2426" y="3521"/>
              <a:ext cx="1088" cy="173"/>
            </a:xfrm>
            <a:prstGeom prst="rect">
              <a:avLst/>
            </a:prstGeom>
            <a:solidFill>
              <a:schemeClr val="bg1"/>
            </a:solidFill>
            <a:ln w="9525">
              <a:noFill/>
              <a:miter lim="800000"/>
              <a:headEnd/>
              <a:tailEnd/>
            </a:ln>
            <a:effectLst/>
          </p:spPr>
          <p:txBody>
            <a:bodyPr>
              <a:spAutoFit/>
            </a:bodyPr>
            <a:lstStyle/>
            <a:p>
              <a:pPr algn="ctr">
                <a:spcBef>
                  <a:spcPct val="50000"/>
                </a:spcBef>
              </a:pPr>
              <a:r>
                <a:rPr lang="en-US" altLang="ko-KR" sz="1200" b="1"/>
                <a:t>Pan Humidifier</a:t>
              </a:r>
            </a:p>
          </p:txBody>
        </p:sp>
      </p:grpSp>
      <p:grpSp>
        <p:nvGrpSpPr>
          <p:cNvPr id="3" name="Group 16"/>
          <p:cNvGrpSpPr>
            <a:grpSpLocks/>
          </p:cNvGrpSpPr>
          <p:nvPr/>
        </p:nvGrpSpPr>
        <p:grpSpPr bwMode="auto">
          <a:xfrm>
            <a:off x="5867400" y="1065213"/>
            <a:ext cx="2663825" cy="2435225"/>
            <a:chOff x="3651" y="799"/>
            <a:chExt cx="1678" cy="1534"/>
          </a:xfrm>
        </p:grpSpPr>
        <p:pic>
          <p:nvPicPr>
            <p:cNvPr id="76808" name="Picture 8"/>
            <p:cNvPicPr>
              <a:picLocks noChangeAspect="1" noChangeArrowheads="1"/>
            </p:cNvPicPr>
            <p:nvPr/>
          </p:nvPicPr>
          <p:blipFill>
            <a:blip r:embed="rId3" cstate="print"/>
            <a:srcRect/>
            <a:stretch>
              <a:fillRect/>
            </a:stretch>
          </p:blipFill>
          <p:spPr bwMode="auto">
            <a:xfrm>
              <a:off x="3651" y="799"/>
              <a:ext cx="1678" cy="1490"/>
            </a:xfrm>
            <a:prstGeom prst="rect">
              <a:avLst/>
            </a:prstGeom>
            <a:noFill/>
            <a:ln w="9525">
              <a:noFill/>
              <a:miter lim="800000"/>
              <a:headEnd/>
              <a:tailEnd/>
            </a:ln>
            <a:effectLst/>
          </p:spPr>
        </p:pic>
        <p:sp>
          <p:nvSpPr>
            <p:cNvPr id="76812" name="Text Box 12"/>
            <p:cNvSpPr txBox="1">
              <a:spLocks noChangeArrowheads="1"/>
            </p:cNvSpPr>
            <p:nvPr/>
          </p:nvSpPr>
          <p:spPr bwMode="auto">
            <a:xfrm>
              <a:off x="3878" y="2160"/>
              <a:ext cx="1342" cy="173"/>
            </a:xfrm>
            <a:prstGeom prst="rect">
              <a:avLst/>
            </a:prstGeom>
            <a:solidFill>
              <a:schemeClr val="bg1"/>
            </a:solidFill>
            <a:ln w="9525">
              <a:noFill/>
              <a:miter lim="800000"/>
              <a:headEnd/>
              <a:tailEnd/>
            </a:ln>
            <a:effectLst/>
          </p:spPr>
          <p:txBody>
            <a:bodyPr>
              <a:spAutoFit/>
            </a:bodyPr>
            <a:lstStyle/>
            <a:p>
              <a:pPr algn="ctr">
                <a:spcBef>
                  <a:spcPct val="50000"/>
                </a:spcBef>
              </a:pPr>
              <a:r>
                <a:rPr lang="en-US" altLang="ko-KR" sz="1200" b="1"/>
                <a:t>Wetted-Drum Humidifier</a:t>
              </a:r>
            </a:p>
          </p:txBody>
        </p:sp>
      </p:grpSp>
      <p:grpSp>
        <p:nvGrpSpPr>
          <p:cNvPr id="4" name="Group 19"/>
          <p:cNvGrpSpPr>
            <a:grpSpLocks/>
          </p:cNvGrpSpPr>
          <p:nvPr/>
        </p:nvGrpSpPr>
        <p:grpSpPr bwMode="auto">
          <a:xfrm>
            <a:off x="323850" y="2846388"/>
            <a:ext cx="2879725" cy="2959100"/>
            <a:chOff x="340" y="2036"/>
            <a:chExt cx="1814" cy="1864"/>
          </a:xfrm>
        </p:grpSpPr>
        <p:pic>
          <p:nvPicPr>
            <p:cNvPr id="76810" name="Picture 10"/>
            <p:cNvPicPr>
              <a:picLocks noChangeAspect="1" noChangeArrowheads="1"/>
            </p:cNvPicPr>
            <p:nvPr/>
          </p:nvPicPr>
          <p:blipFill>
            <a:blip r:embed="rId4" cstate="print"/>
            <a:srcRect/>
            <a:stretch>
              <a:fillRect/>
            </a:stretch>
          </p:blipFill>
          <p:spPr bwMode="auto">
            <a:xfrm>
              <a:off x="340" y="2036"/>
              <a:ext cx="1814" cy="1705"/>
            </a:xfrm>
            <a:prstGeom prst="rect">
              <a:avLst/>
            </a:prstGeom>
            <a:noFill/>
            <a:ln w="9525">
              <a:noFill/>
              <a:miter lim="800000"/>
              <a:headEnd/>
              <a:tailEnd/>
            </a:ln>
            <a:effectLst/>
          </p:spPr>
        </p:pic>
        <p:sp>
          <p:nvSpPr>
            <p:cNvPr id="76813" name="Text Box 13"/>
            <p:cNvSpPr txBox="1">
              <a:spLocks noChangeArrowheads="1"/>
            </p:cNvSpPr>
            <p:nvPr/>
          </p:nvSpPr>
          <p:spPr bwMode="auto">
            <a:xfrm>
              <a:off x="476" y="3612"/>
              <a:ext cx="1542" cy="288"/>
            </a:xfrm>
            <a:prstGeom prst="rect">
              <a:avLst/>
            </a:prstGeom>
            <a:solidFill>
              <a:schemeClr val="bg1"/>
            </a:solidFill>
            <a:ln w="9525">
              <a:noFill/>
              <a:miter lim="800000"/>
              <a:headEnd/>
              <a:tailEnd/>
            </a:ln>
            <a:effectLst/>
          </p:spPr>
          <p:txBody>
            <a:bodyPr>
              <a:spAutoFit/>
            </a:bodyPr>
            <a:lstStyle/>
            <a:p>
              <a:pPr algn="ctr">
                <a:spcBef>
                  <a:spcPct val="50000"/>
                </a:spcBef>
              </a:pPr>
              <a:r>
                <a:rPr lang="en-US" altLang="ko-KR" sz="1200" b="1"/>
                <a:t>Power Wetted-Element Humidifier</a:t>
              </a:r>
            </a:p>
          </p:txBody>
        </p:sp>
      </p:grpSp>
      <p:grpSp>
        <p:nvGrpSpPr>
          <p:cNvPr id="5" name="Group 17"/>
          <p:cNvGrpSpPr>
            <a:grpSpLocks/>
          </p:cNvGrpSpPr>
          <p:nvPr/>
        </p:nvGrpSpPr>
        <p:grpSpPr bwMode="auto">
          <a:xfrm>
            <a:off x="6300788" y="3749675"/>
            <a:ext cx="2413000" cy="2703513"/>
            <a:chOff x="3724" y="2273"/>
            <a:chExt cx="1520" cy="1703"/>
          </a:xfrm>
        </p:grpSpPr>
        <p:pic>
          <p:nvPicPr>
            <p:cNvPr id="76809" name="Picture 9"/>
            <p:cNvPicPr>
              <a:picLocks noChangeAspect="1" noChangeArrowheads="1"/>
            </p:cNvPicPr>
            <p:nvPr/>
          </p:nvPicPr>
          <p:blipFill>
            <a:blip r:embed="rId5" cstate="print"/>
            <a:srcRect/>
            <a:stretch>
              <a:fillRect/>
            </a:stretch>
          </p:blipFill>
          <p:spPr bwMode="auto">
            <a:xfrm>
              <a:off x="3724" y="2273"/>
              <a:ext cx="1520" cy="1701"/>
            </a:xfrm>
            <a:prstGeom prst="rect">
              <a:avLst/>
            </a:prstGeom>
            <a:noFill/>
            <a:ln w="9525">
              <a:noFill/>
              <a:miter lim="800000"/>
              <a:headEnd/>
              <a:tailEnd/>
            </a:ln>
            <a:effectLst/>
          </p:spPr>
        </p:pic>
        <p:sp>
          <p:nvSpPr>
            <p:cNvPr id="76814" name="Text Box 14"/>
            <p:cNvSpPr txBox="1">
              <a:spLocks noChangeArrowheads="1"/>
            </p:cNvSpPr>
            <p:nvPr/>
          </p:nvSpPr>
          <p:spPr bwMode="auto">
            <a:xfrm>
              <a:off x="3833" y="3803"/>
              <a:ext cx="1088" cy="173"/>
            </a:xfrm>
            <a:prstGeom prst="rect">
              <a:avLst/>
            </a:prstGeom>
            <a:solidFill>
              <a:schemeClr val="bg1"/>
            </a:solidFill>
            <a:ln w="9525">
              <a:noFill/>
              <a:miter lim="800000"/>
              <a:headEnd/>
              <a:tailEnd/>
            </a:ln>
            <a:effectLst/>
          </p:spPr>
          <p:txBody>
            <a:bodyPr>
              <a:spAutoFit/>
            </a:bodyPr>
            <a:lstStyle/>
            <a:p>
              <a:pPr algn="ctr">
                <a:spcBef>
                  <a:spcPct val="50000"/>
                </a:spcBef>
              </a:pPr>
              <a:r>
                <a:rPr lang="en-US" altLang="ko-KR" sz="1200" b="1"/>
                <a:t>Atomizing Humidifier</a:t>
              </a:r>
            </a:p>
          </p:txBody>
        </p:sp>
      </p:grpSp>
      <p:sp>
        <p:nvSpPr>
          <p:cNvPr id="16" name="제목 15"/>
          <p:cNvSpPr>
            <a:spLocks noGrp="1"/>
          </p:cNvSpPr>
          <p:nvPr>
            <p:ph type="title"/>
          </p:nvPr>
        </p:nvSpPr>
        <p:spPr/>
        <p:txBody>
          <a:bodyPr/>
          <a:lstStyle/>
          <a:p>
            <a:r>
              <a:rPr lang="en-US" altLang="ko-KR" dirty="0" smtClean="0"/>
              <a:t>Humidifiers</a:t>
            </a:r>
            <a:endParaRPr lang="ko-KR"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179388" y="992188"/>
            <a:ext cx="5472112" cy="488950"/>
          </a:xfrm>
          <a:prstGeom prst="rect">
            <a:avLst/>
          </a:prstGeom>
          <a:noFill/>
          <a:ln w="9525">
            <a:noFill/>
            <a:miter lim="800000"/>
            <a:headEnd/>
            <a:tailEnd/>
          </a:ln>
          <a:effectLst/>
        </p:spPr>
        <p:txBody>
          <a:bodyPr>
            <a:spAutoFit/>
          </a:bodyPr>
          <a:lstStyle/>
          <a:p>
            <a:pPr>
              <a:spcBef>
                <a:spcPct val="50000"/>
              </a:spcBef>
              <a:buFontTx/>
              <a:buChar char="•"/>
            </a:pPr>
            <a:r>
              <a:rPr lang="en-US" altLang="ko-KR" sz="2600">
                <a:solidFill>
                  <a:schemeClr val="accent2"/>
                </a:solidFill>
                <a:latin typeface="Tahoma" pitchFamily="34" charset="0"/>
              </a:rPr>
              <a:t> Humidifiers </a:t>
            </a:r>
            <a:r>
              <a:rPr lang="en-US" altLang="ko-KR" sz="2200">
                <a:solidFill>
                  <a:schemeClr val="accent2"/>
                </a:solidFill>
                <a:latin typeface="Tahoma" pitchFamily="34" charset="0"/>
              </a:rPr>
              <a:t>– Load calculation</a:t>
            </a:r>
          </a:p>
        </p:txBody>
      </p:sp>
      <p:graphicFrame>
        <p:nvGraphicFramePr>
          <p:cNvPr id="73738" name="Object 10"/>
          <p:cNvGraphicFramePr>
            <a:graphicFrameLocks noChangeAspect="1"/>
          </p:cNvGraphicFramePr>
          <p:nvPr/>
        </p:nvGraphicFramePr>
        <p:xfrm>
          <a:off x="684213" y="1989138"/>
          <a:ext cx="2652712" cy="406400"/>
        </p:xfrm>
        <a:graphic>
          <a:graphicData uri="http://schemas.openxmlformats.org/presentationml/2006/ole">
            <mc:AlternateContent xmlns:mc="http://schemas.openxmlformats.org/markup-compatibility/2006">
              <mc:Choice xmlns:v="urn:schemas-microsoft-com:vml" Requires="v">
                <p:oleObj spid="_x0000_s311302" name="Equation" r:id="rId3" imgW="1650960" imgH="253800" progId="Equation.DSMT4">
                  <p:embed/>
                </p:oleObj>
              </mc:Choice>
              <mc:Fallback>
                <p:oleObj name="Equation" r:id="rId3" imgW="165096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989138"/>
                        <a:ext cx="2652712"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9" name="Object 11"/>
          <p:cNvGraphicFramePr>
            <a:graphicFrameLocks noChangeAspect="1"/>
          </p:cNvGraphicFramePr>
          <p:nvPr/>
        </p:nvGraphicFramePr>
        <p:xfrm>
          <a:off x="836613" y="2852738"/>
          <a:ext cx="2624137" cy="406400"/>
        </p:xfrm>
        <a:graphic>
          <a:graphicData uri="http://schemas.openxmlformats.org/presentationml/2006/ole">
            <mc:AlternateContent xmlns:mc="http://schemas.openxmlformats.org/markup-compatibility/2006">
              <mc:Choice xmlns:v="urn:schemas-microsoft-com:vml" Requires="v">
                <p:oleObj spid="_x0000_s311303" name="Equation" r:id="rId5" imgW="1638000" imgH="253800" progId="Equation.DSMT4">
                  <p:embed/>
                </p:oleObj>
              </mc:Choice>
              <mc:Fallback>
                <p:oleObj name="Equation" r:id="rId5" imgW="163800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613" y="2852738"/>
                        <a:ext cx="262413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42" name="Text Box 14"/>
          <p:cNvSpPr txBox="1">
            <a:spLocks noChangeArrowheads="1"/>
          </p:cNvSpPr>
          <p:nvPr/>
        </p:nvSpPr>
        <p:spPr bwMode="auto">
          <a:xfrm>
            <a:off x="755650" y="3357563"/>
            <a:ext cx="6408738" cy="2867025"/>
          </a:xfrm>
          <a:prstGeom prst="rect">
            <a:avLst/>
          </a:prstGeom>
          <a:solidFill>
            <a:srgbClr val="CCFFFF"/>
          </a:solidFill>
          <a:ln w="9525">
            <a:solidFill>
              <a:schemeClr val="accent2"/>
            </a:solidFill>
            <a:miter lim="800000"/>
            <a:headEnd/>
            <a:tailEnd/>
          </a:ln>
          <a:effectLst/>
        </p:spPr>
        <p:txBody>
          <a:bodyPr>
            <a:spAutoFit/>
          </a:bodyPr>
          <a:lstStyle/>
          <a:p>
            <a:pPr>
              <a:spcBef>
                <a:spcPct val="50000"/>
              </a:spcBef>
            </a:pPr>
            <a:r>
              <a:rPr lang="en-US" altLang="ko-KR" sz="1400" b="1"/>
              <a:t>H = humidification load, kg/h</a:t>
            </a:r>
          </a:p>
          <a:p>
            <a:pPr>
              <a:spcBef>
                <a:spcPct val="50000"/>
              </a:spcBef>
            </a:pPr>
            <a:r>
              <a:rPr lang="en-US" altLang="ko-KR" sz="1400" b="1"/>
              <a:t>V = volume of space to be humidified, m</a:t>
            </a:r>
            <a:r>
              <a:rPr lang="en-US" altLang="ko-KR" sz="1400" b="1" baseline="30000"/>
              <a:t>3</a:t>
            </a:r>
          </a:p>
          <a:p>
            <a:pPr>
              <a:spcBef>
                <a:spcPct val="50000"/>
              </a:spcBef>
            </a:pPr>
            <a:r>
              <a:rPr lang="en-US" altLang="ko-KR" sz="1400" b="1"/>
              <a:t>R = infiltration rate, air changes per hour</a:t>
            </a:r>
          </a:p>
          <a:p>
            <a:pPr>
              <a:spcBef>
                <a:spcPct val="50000"/>
              </a:spcBef>
            </a:pPr>
            <a:r>
              <a:rPr lang="en-US" altLang="ko-KR" sz="1400" b="1"/>
              <a:t>Q</a:t>
            </a:r>
            <a:r>
              <a:rPr lang="en-US" altLang="ko-KR" sz="1400" b="1" baseline="-12000"/>
              <a:t>o</a:t>
            </a:r>
            <a:r>
              <a:rPr lang="en-US" altLang="ko-KR" sz="1400" b="1"/>
              <a:t> = volumetric flow rate of outside air, kg/h</a:t>
            </a:r>
          </a:p>
          <a:p>
            <a:pPr>
              <a:spcBef>
                <a:spcPct val="50000"/>
              </a:spcBef>
            </a:pPr>
            <a:r>
              <a:rPr lang="en-US" altLang="ko-KR" sz="1400" b="1"/>
              <a:t>W</a:t>
            </a:r>
            <a:r>
              <a:rPr lang="en-US" altLang="ko-KR" sz="1400" b="1" baseline="-12000"/>
              <a:t>i</a:t>
            </a:r>
            <a:r>
              <a:rPr lang="en-US" altLang="ko-KR" sz="1400" b="1"/>
              <a:t> = humidity ratio at indoor design conditions, kg(water)/kg(dry air)</a:t>
            </a:r>
          </a:p>
          <a:p>
            <a:pPr>
              <a:spcBef>
                <a:spcPct val="50000"/>
              </a:spcBef>
            </a:pPr>
            <a:r>
              <a:rPr lang="en-US" altLang="ko-KR" sz="1400" b="1"/>
              <a:t>W</a:t>
            </a:r>
            <a:r>
              <a:rPr lang="en-US" altLang="ko-KR" sz="1400" b="1" baseline="-12000"/>
              <a:t>o</a:t>
            </a:r>
            <a:r>
              <a:rPr lang="en-US" altLang="ko-KR" sz="1400" b="1"/>
              <a:t> = humidity ratio at outdoor design conditions, kg(water)/kg(dry air)</a:t>
            </a:r>
          </a:p>
          <a:p>
            <a:pPr>
              <a:spcBef>
                <a:spcPct val="50000"/>
              </a:spcBef>
            </a:pPr>
            <a:r>
              <a:rPr lang="en-US" altLang="ko-KR" sz="1400" b="1"/>
              <a:t>S = contribution of internal moisture sources, kg/h</a:t>
            </a:r>
          </a:p>
          <a:p>
            <a:pPr>
              <a:spcBef>
                <a:spcPct val="50000"/>
              </a:spcBef>
            </a:pPr>
            <a:r>
              <a:rPr lang="en-US" altLang="ko-KR" sz="1400" b="1"/>
              <a:t>L = other moisture losses, kg/h</a:t>
            </a:r>
          </a:p>
          <a:p>
            <a:pPr>
              <a:spcBef>
                <a:spcPct val="50000"/>
              </a:spcBef>
            </a:pPr>
            <a:r>
              <a:rPr lang="el-GR" altLang="ko-KR" sz="1400" b="1"/>
              <a:t>Ρ</a:t>
            </a:r>
            <a:r>
              <a:rPr lang="en-US" altLang="ko-KR" sz="1400" b="1"/>
              <a:t> = density of air at sea level, 1.2kg/ m</a:t>
            </a:r>
            <a:r>
              <a:rPr lang="en-US" altLang="ko-KR" sz="1400" b="1" baseline="30000"/>
              <a:t>3</a:t>
            </a:r>
            <a:r>
              <a:rPr lang="en-US" altLang="ko-KR" sz="1400" b="1"/>
              <a:t> </a:t>
            </a:r>
            <a:endParaRPr lang="el-GR" altLang="ko-KR" sz="1400" b="1"/>
          </a:p>
        </p:txBody>
      </p:sp>
      <p:sp>
        <p:nvSpPr>
          <p:cNvPr id="73743" name="Text Box 15"/>
          <p:cNvSpPr txBox="1">
            <a:spLocks noChangeArrowheads="1"/>
          </p:cNvSpPr>
          <p:nvPr/>
        </p:nvSpPr>
        <p:spPr bwMode="auto">
          <a:xfrm>
            <a:off x="468313" y="1549400"/>
            <a:ext cx="5903912" cy="366713"/>
          </a:xfrm>
          <a:prstGeom prst="rect">
            <a:avLst/>
          </a:prstGeom>
          <a:noFill/>
          <a:ln w="9525">
            <a:noFill/>
            <a:miter lim="800000"/>
            <a:headEnd/>
            <a:tailEnd/>
          </a:ln>
          <a:effectLst/>
        </p:spPr>
        <p:txBody>
          <a:bodyPr>
            <a:spAutoFit/>
          </a:bodyPr>
          <a:lstStyle/>
          <a:p>
            <a:pPr>
              <a:spcBef>
                <a:spcPct val="20000"/>
              </a:spcBef>
              <a:buFont typeface="Wingdings" pitchFamily="2" charset="2"/>
              <a:buNone/>
            </a:pPr>
            <a:r>
              <a:rPr lang="en-US" altLang="ko-KR" sz="1800">
                <a:solidFill>
                  <a:srgbClr val="006600"/>
                </a:solidFill>
                <a:latin typeface="Tahoma" pitchFamily="34" charset="0"/>
              </a:rPr>
              <a:t> For ventilation systems having natural infiltration</a:t>
            </a:r>
            <a:endParaRPr lang="ko-KR" altLang="en-US" sz="1800">
              <a:solidFill>
                <a:srgbClr val="006600"/>
              </a:solidFill>
              <a:latin typeface="Tahoma" pitchFamily="34" charset="0"/>
            </a:endParaRPr>
          </a:p>
        </p:txBody>
      </p:sp>
      <p:sp>
        <p:nvSpPr>
          <p:cNvPr id="73744" name="Text Box 16"/>
          <p:cNvSpPr txBox="1">
            <a:spLocks noChangeArrowheads="1"/>
          </p:cNvSpPr>
          <p:nvPr/>
        </p:nvSpPr>
        <p:spPr bwMode="auto">
          <a:xfrm>
            <a:off x="468313" y="2451100"/>
            <a:ext cx="8001000" cy="366713"/>
          </a:xfrm>
          <a:prstGeom prst="rect">
            <a:avLst/>
          </a:prstGeom>
          <a:noFill/>
          <a:ln w="9525">
            <a:noFill/>
            <a:miter lim="800000"/>
            <a:headEnd/>
            <a:tailEnd/>
          </a:ln>
          <a:effectLst/>
        </p:spPr>
        <p:txBody>
          <a:bodyPr>
            <a:spAutoFit/>
          </a:bodyPr>
          <a:lstStyle/>
          <a:p>
            <a:pPr>
              <a:spcBef>
                <a:spcPct val="20000"/>
              </a:spcBef>
              <a:buFont typeface="Wingdings" pitchFamily="2" charset="2"/>
              <a:buNone/>
            </a:pPr>
            <a:r>
              <a:rPr lang="en-US" altLang="ko-KR" sz="1800">
                <a:solidFill>
                  <a:srgbClr val="006600"/>
                </a:solidFill>
                <a:latin typeface="Tahoma" pitchFamily="34" charset="0"/>
              </a:rPr>
              <a:t> For mechanical ventilation systems having a fixed quantity of outside air</a:t>
            </a:r>
            <a:endParaRPr lang="ko-KR" altLang="en-US" sz="1800">
              <a:solidFill>
                <a:srgbClr val="006600"/>
              </a:solidFill>
              <a:latin typeface="Tahoma" pitchFamily="34" charset="0"/>
            </a:endParaRPr>
          </a:p>
        </p:txBody>
      </p:sp>
      <p:sp>
        <p:nvSpPr>
          <p:cNvPr id="8" name="제목 7"/>
          <p:cNvSpPr>
            <a:spLocks noGrp="1"/>
          </p:cNvSpPr>
          <p:nvPr>
            <p:ph type="title"/>
          </p:nvPr>
        </p:nvSpPr>
        <p:spPr/>
        <p:txBody>
          <a:bodyPr/>
          <a:lstStyle/>
          <a:p>
            <a:r>
              <a:rPr lang="en-US" altLang="ko-KR" dirty="0"/>
              <a:t>Humidifiers</a:t>
            </a:r>
            <a:endParaRPr lang="ko-KR"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ChangeArrowheads="1"/>
          </p:cNvSpPr>
          <p:nvPr/>
        </p:nvSpPr>
        <p:spPr bwMode="auto">
          <a:xfrm>
            <a:off x="468313" y="1124744"/>
            <a:ext cx="7056437" cy="1247775"/>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altLang="ko-KR" sz="1900" dirty="0">
                <a:solidFill>
                  <a:srgbClr val="006600"/>
                </a:solidFill>
                <a:latin typeface="Tahoma" pitchFamily="34" charset="0"/>
              </a:rPr>
              <a:t> Fluid inside the coil</a:t>
            </a:r>
          </a:p>
          <a:p>
            <a:pPr>
              <a:spcBef>
                <a:spcPct val="50000"/>
              </a:spcBef>
            </a:pPr>
            <a:r>
              <a:rPr lang="en-US" altLang="ko-KR" sz="1900" dirty="0">
                <a:solidFill>
                  <a:srgbClr val="006600"/>
                </a:solidFill>
                <a:latin typeface="Tahoma" pitchFamily="34" charset="0"/>
              </a:rPr>
              <a:t>	-  Water and Aqueous Glycol Coils</a:t>
            </a:r>
          </a:p>
          <a:p>
            <a:pPr>
              <a:spcBef>
                <a:spcPct val="50000"/>
              </a:spcBef>
            </a:pPr>
            <a:r>
              <a:rPr lang="en-US" altLang="ko-KR" sz="1900" dirty="0">
                <a:solidFill>
                  <a:srgbClr val="006600"/>
                </a:solidFill>
                <a:latin typeface="Tahoma" pitchFamily="34" charset="0"/>
              </a:rPr>
              <a:t>	-  Direct-Expansion Coils (refrigerant inside)</a:t>
            </a:r>
          </a:p>
        </p:txBody>
      </p:sp>
      <p:sp>
        <p:nvSpPr>
          <p:cNvPr id="77833" name="Rectangle 9"/>
          <p:cNvSpPr>
            <a:spLocks noChangeArrowheads="1"/>
          </p:cNvSpPr>
          <p:nvPr/>
        </p:nvSpPr>
        <p:spPr bwMode="auto">
          <a:xfrm>
            <a:off x="468313" y="2472531"/>
            <a:ext cx="5903912" cy="814388"/>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altLang="ko-KR" sz="1900" dirty="0">
                <a:solidFill>
                  <a:srgbClr val="006600"/>
                </a:solidFill>
                <a:latin typeface="Tahoma" pitchFamily="34" charset="0"/>
              </a:rPr>
              <a:t> Coil design: Extended surface (finned) cooling coil</a:t>
            </a:r>
          </a:p>
          <a:p>
            <a:pPr>
              <a:spcBef>
                <a:spcPct val="50000"/>
              </a:spcBef>
              <a:buFont typeface="Wingdings" pitchFamily="2" charset="2"/>
              <a:buNone/>
            </a:pPr>
            <a:r>
              <a:rPr lang="en-US" altLang="ko-KR" sz="1900" dirty="0">
                <a:solidFill>
                  <a:srgbClr val="006600"/>
                </a:solidFill>
                <a:latin typeface="Tahoma" pitchFamily="34" charset="0"/>
              </a:rPr>
              <a:t>	- most popular and practical </a:t>
            </a:r>
          </a:p>
        </p:txBody>
      </p:sp>
      <p:pic>
        <p:nvPicPr>
          <p:cNvPr id="77834" name="Picture 10"/>
          <p:cNvPicPr>
            <a:picLocks noChangeAspect="1" noChangeArrowheads="1"/>
          </p:cNvPicPr>
          <p:nvPr/>
        </p:nvPicPr>
        <p:blipFill>
          <a:blip r:embed="rId2" cstate="print"/>
          <a:srcRect/>
          <a:stretch>
            <a:fillRect/>
          </a:stretch>
        </p:blipFill>
        <p:spPr bwMode="auto">
          <a:xfrm>
            <a:off x="1116013" y="3860800"/>
            <a:ext cx="4608512" cy="2419350"/>
          </a:xfrm>
          <a:prstGeom prst="rect">
            <a:avLst/>
          </a:prstGeom>
          <a:noFill/>
          <a:ln w="9525">
            <a:noFill/>
            <a:miter lim="800000"/>
            <a:headEnd/>
            <a:tailEnd/>
          </a:ln>
          <a:effectLst/>
        </p:spPr>
      </p:pic>
      <p:pic>
        <p:nvPicPr>
          <p:cNvPr id="77837" name="Picture 13"/>
          <p:cNvPicPr>
            <a:picLocks noChangeAspect="1" noChangeArrowheads="1"/>
          </p:cNvPicPr>
          <p:nvPr/>
        </p:nvPicPr>
        <p:blipFill>
          <a:blip r:embed="rId3" cstate="print"/>
          <a:srcRect/>
          <a:stretch>
            <a:fillRect/>
          </a:stretch>
        </p:blipFill>
        <p:spPr bwMode="auto">
          <a:xfrm>
            <a:off x="6804025" y="2184400"/>
            <a:ext cx="1828800" cy="1676400"/>
          </a:xfrm>
          <a:prstGeom prst="rect">
            <a:avLst/>
          </a:prstGeom>
          <a:noFill/>
          <a:ln w="9525">
            <a:noFill/>
            <a:miter lim="800000"/>
            <a:headEnd/>
            <a:tailEnd/>
          </a:ln>
          <a:effectLst/>
        </p:spPr>
      </p:pic>
      <p:pic>
        <p:nvPicPr>
          <p:cNvPr id="77838" name="Picture 14"/>
          <p:cNvPicPr>
            <a:picLocks noChangeAspect="1" noChangeArrowheads="1"/>
          </p:cNvPicPr>
          <p:nvPr/>
        </p:nvPicPr>
        <p:blipFill>
          <a:blip r:embed="rId4" cstate="print"/>
          <a:srcRect/>
          <a:stretch>
            <a:fillRect/>
          </a:stretch>
        </p:blipFill>
        <p:spPr bwMode="auto">
          <a:xfrm>
            <a:off x="6443663" y="4365625"/>
            <a:ext cx="2324100" cy="1619250"/>
          </a:xfrm>
          <a:prstGeom prst="rect">
            <a:avLst/>
          </a:prstGeom>
          <a:noFill/>
          <a:ln w="9525">
            <a:noFill/>
            <a:miter lim="800000"/>
            <a:headEnd/>
            <a:tailEnd/>
          </a:ln>
          <a:effectLst/>
        </p:spPr>
      </p:pic>
      <p:sp>
        <p:nvSpPr>
          <p:cNvPr id="8" name="제목 7"/>
          <p:cNvSpPr>
            <a:spLocks noGrp="1"/>
          </p:cNvSpPr>
          <p:nvPr>
            <p:ph type="title"/>
          </p:nvPr>
        </p:nvSpPr>
        <p:spPr/>
        <p:txBody>
          <a:bodyPr/>
          <a:lstStyle/>
          <a:p>
            <a:r>
              <a:rPr lang="en-US" altLang="ko-KR" sz="3000" dirty="0" smtClean="0"/>
              <a:t>Air-Cooling and Dehumidifying Coils</a:t>
            </a:r>
            <a:endParaRPr lang="ko-KR" altLang="en-US" sz="3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ChangeArrowheads="1"/>
          </p:cNvSpPr>
          <p:nvPr/>
        </p:nvSpPr>
        <p:spPr bwMode="auto">
          <a:xfrm>
            <a:off x="468313" y="1268760"/>
            <a:ext cx="8280400" cy="5016758"/>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altLang="ko-KR" sz="2000" dirty="0">
                <a:solidFill>
                  <a:srgbClr val="008080"/>
                </a:solidFill>
                <a:latin typeface="Tahoma" pitchFamily="34" charset="0"/>
              </a:rPr>
              <a:t>The use of chemical (or physical) absorption of water vapor to dehumidify air and reduce the latent cooling load in a building HVAC system</a:t>
            </a:r>
          </a:p>
          <a:p>
            <a:pPr>
              <a:spcBef>
                <a:spcPct val="50000"/>
              </a:spcBef>
              <a:buFont typeface="Wingdings" pitchFamily="2" charset="2"/>
              <a:buNone/>
            </a:pPr>
            <a:endParaRPr lang="en-US" altLang="ko-KR" sz="2000" dirty="0">
              <a:solidFill>
                <a:srgbClr val="008080"/>
              </a:solidFill>
              <a:latin typeface="Tahoma" pitchFamily="34" charset="0"/>
            </a:endParaRPr>
          </a:p>
          <a:p>
            <a:pPr>
              <a:spcBef>
                <a:spcPct val="50000"/>
              </a:spcBef>
              <a:buFont typeface="Wingdings" pitchFamily="2" charset="2"/>
              <a:buNone/>
            </a:pPr>
            <a:r>
              <a:rPr lang="en-US" altLang="ko-KR" sz="2000" b="1" dirty="0">
                <a:solidFill>
                  <a:srgbClr val="008080"/>
                </a:solidFill>
                <a:latin typeface="Tahoma" pitchFamily="34" charset="0"/>
              </a:rPr>
              <a:t>Advantage</a:t>
            </a:r>
          </a:p>
          <a:p>
            <a:pPr>
              <a:spcBef>
                <a:spcPct val="50000"/>
              </a:spcBef>
              <a:buFontTx/>
              <a:buChar char="•"/>
            </a:pPr>
            <a:r>
              <a:rPr lang="en-US" altLang="ko-KR" sz="2000" dirty="0">
                <a:solidFill>
                  <a:srgbClr val="008080"/>
                </a:solidFill>
                <a:latin typeface="Tahoma" pitchFamily="34" charset="0"/>
              </a:rPr>
              <a:t> Reduces cost of cooling</a:t>
            </a:r>
          </a:p>
          <a:p>
            <a:pPr>
              <a:spcBef>
                <a:spcPct val="50000"/>
              </a:spcBef>
              <a:buFontTx/>
              <a:buChar char="•"/>
            </a:pPr>
            <a:r>
              <a:rPr lang="en-US" altLang="ko-KR" sz="2000" dirty="0">
                <a:solidFill>
                  <a:srgbClr val="008080"/>
                </a:solidFill>
                <a:latin typeface="Tahoma" pitchFamily="34" charset="0"/>
              </a:rPr>
              <a:t> Improves product quality for companies with moisture sensitive products </a:t>
            </a:r>
          </a:p>
          <a:p>
            <a:pPr>
              <a:spcBef>
                <a:spcPct val="50000"/>
              </a:spcBef>
              <a:buFontTx/>
              <a:buChar char="•"/>
            </a:pPr>
            <a:r>
              <a:rPr lang="en-US" altLang="ko-KR" sz="2000" dirty="0">
                <a:solidFill>
                  <a:srgbClr val="008080"/>
                </a:solidFill>
                <a:latin typeface="Tahoma" pitchFamily="34" charset="0"/>
              </a:rPr>
              <a:t> Improves occupant comfort </a:t>
            </a:r>
          </a:p>
          <a:p>
            <a:pPr>
              <a:spcBef>
                <a:spcPct val="50000"/>
              </a:spcBef>
              <a:buFontTx/>
              <a:buChar char="•"/>
            </a:pPr>
            <a:r>
              <a:rPr lang="en-US" altLang="ko-KR" sz="2000" dirty="0">
                <a:solidFill>
                  <a:srgbClr val="008080"/>
                </a:solidFill>
                <a:latin typeface="Tahoma" pitchFamily="34" charset="0"/>
              </a:rPr>
              <a:t> Increases overall cooling capacity of existing cooling equipment  </a:t>
            </a:r>
          </a:p>
          <a:p>
            <a:pPr>
              <a:spcBef>
                <a:spcPct val="50000"/>
              </a:spcBef>
              <a:buFontTx/>
              <a:buChar char="•"/>
            </a:pPr>
            <a:r>
              <a:rPr lang="en-US" altLang="ko-KR" sz="2000" dirty="0">
                <a:solidFill>
                  <a:srgbClr val="008080"/>
                </a:solidFill>
                <a:latin typeface="Tahoma" pitchFamily="34" charset="0"/>
              </a:rPr>
              <a:t> Reduces the amount of conventional cooling and elective demand </a:t>
            </a:r>
          </a:p>
          <a:p>
            <a:pPr>
              <a:spcBef>
                <a:spcPct val="50000"/>
              </a:spcBef>
              <a:buFontTx/>
              <a:buChar char="•"/>
            </a:pPr>
            <a:r>
              <a:rPr lang="en-US" altLang="ko-KR" sz="2000" dirty="0">
                <a:solidFill>
                  <a:srgbClr val="008080"/>
                </a:solidFill>
                <a:latin typeface="Tahoma" pitchFamily="34" charset="0"/>
              </a:rPr>
              <a:t> Improves indoor quality by reducing airborne bacteria and fungus </a:t>
            </a:r>
          </a:p>
        </p:txBody>
      </p:sp>
      <p:sp>
        <p:nvSpPr>
          <p:cNvPr id="4" name="제목 3"/>
          <p:cNvSpPr>
            <a:spLocks noGrp="1"/>
          </p:cNvSpPr>
          <p:nvPr>
            <p:ph type="title"/>
          </p:nvPr>
        </p:nvSpPr>
        <p:spPr/>
        <p:txBody>
          <a:bodyPr/>
          <a:lstStyle/>
          <a:p>
            <a:r>
              <a:rPr lang="en-US" altLang="ko-KR" dirty="0" smtClean="0"/>
              <a:t>Desiccant Dehumidification</a:t>
            </a:r>
            <a:endParaRPr lang="ko-KR"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83207" y="2204864"/>
            <a:ext cx="8277225" cy="3159125"/>
          </a:xfrm>
          <a:prstGeom prst="rect">
            <a:avLst/>
          </a:prstGeom>
          <a:noFill/>
          <a:ln w="9525">
            <a:noFill/>
            <a:miter lim="800000"/>
            <a:headEnd/>
            <a:tailEnd/>
          </a:ln>
          <a:effectLst/>
        </p:spPr>
        <p:txBody>
          <a:bodyPr>
            <a:spAutoFit/>
          </a:bodyPr>
          <a:lstStyle/>
          <a:p>
            <a:pPr>
              <a:spcBef>
                <a:spcPct val="50000"/>
              </a:spcBef>
            </a:pPr>
            <a:r>
              <a:rPr lang="en-US" altLang="ko-KR" sz="2600" dirty="0">
                <a:solidFill>
                  <a:srgbClr val="006600"/>
                </a:solidFill>
                <a:latin typeface="Tahoma" pitchFamily="34" charset="0"/>
              </a:rPr>
              <a:t>The process of treating air to control simultaneously</a:t>
            </a:r>
          </a:p>
          <a:p>
            <a:pPr>
              <a:spcBef>
                <a:spcPct val="50000"/>
              </a:spcBef>
            </a:pPr>
            <a:r>
              <a:rPr lang="en-US" altLang="ko-KR" sz="2600" dirty="0">
                <a:solidFill>
                  <a:srgbClr val="006600"/>
                </a:solidFill>
                <a:latin typeface="Tahoma" pitchFamily="34" charset="0"/>
              </a:rPr>
              <a:t> its </a:t>
            </a:r>
            <a:r>
              <a:rPr lang="en-US" altLang="ko-KR" sz="2600" u="sng" dirty="0">
                <a:solidFill>
                  <a:srgbClr val="006600"/>
                </a:solidFill>
                <a:latin typeface="Tahoma" pitchFamily="34" charset="0"/>
              </a:rPr>
              <a:t>temperature</a:t>
            </a:r>
            <a:r>
              <a:rPr lang="en-US" altLang="ko-KR" sz="2600" dirty="0">
                <a:solidFill>
                  <a:srgbClr val="006600"/>
                </a:solidFill>
                <a:latin typeface="Tahoma" pitchFamily="34" charset="0"/>
              </a:rPr>
              <a:t>, </a:t>
            </a:r>
            <a:r>
              <a:rPr lang="en-US" altLang="ko-KR" sz="2600" u="sng" dirty="0">
                <a:solidFill>
                  <a:srgbClr val="006600"/>
                </a:solidFill>
                <a:latin typeface="Tahoma" pitchFamily="34" charset="0"/>
              </a:rPr>
              <a:t>humidity</a:t>
            </a:r>
            <a:r>
              <a:rPr lang="en-US" altLang="ko-KR" sz="2600" dirty="0">
                <a:solidFill>
                  <a:srgbClr val="006600"/>
                </a:solidFill>
                <a:latin typeface="Tahoma" pitchFamily="34" charset="0"/>
              </a:rPr>
              <a:t>, </a:t>
            </a:r>
            <a:r>
              <a:rPr lang="en-US" altLang="ko-KR" sz="2600" u="sng" dirty="0">
                <a:solidFill>
                  <a:srgbClr val="006600"/>
                </a:solidFill>
                <a:latin typeface="Tahoma" pitchFamily="34" charset="0"/>
              </a:rPr>
              <a:t>cleanliness</a:t>
            </a:r>
            <a:r>
              <a:rPr lang="en-US" altLang="ko-KR" sz="2600" dirty="0">
                <a:solidFill>
                  <a:srgbClr val="006600"/>
                </a:solidFill>
                <a:latin typeface="Tahoma" pitchFamily="34" charset="0"/>
              </a:rPr>
              <a:t> and </a:t>
            </a:r>
            <a:r>
              <a:rPr lang="en-US" altLang="ko-KR" sz="2600" u="sng" dirty="0">
                <a:solidFill>
                  <a:srgbClr val="006600"/>
                </a:solidFill>
                <a:latin typeface="Tahoma" pitchFamily="34" charset="0"/>
              </a:rPr>
              <a:t>distribution</a:t>
            </a:r>
          </a:p>
          <a:p>
            <a:pPr>
              <a:spcBef>
                <a:spcPct val="50000"/>
              </a:spcBef>
            </a:pPr>
            <a:r>
              <a:rPr lang="en-US" altLang="ko-KR" sz="2600" dirty="0">
                <a:solidFill>
                  <a:srgbClr val="006600"/>
                </a:solidFill>
                <a:latin typeface="Tahoma" pitchFamily="34" charset="0"/>
              </a:rPr>
              <a:t> to meet the comfort requirements of the occupants </a:t>
            </a:r>
          </a:p>
          <a:p>
            <a:pPr>
              <a:spcBef>
                <a:spcPct val="50000"/>
              </a:spcBef>
            </a:pPr>
            <a:r>
              <a:rPr lang="en-US" altLang="ko-KR" sz="2600" dirty="0">
                <a:solidFill>
                  <a:srgbClr val="006600"/>
                </a:solidFill>
                <a:latin typeface="Tahoma" pitchFamily="34" charset="0"/>
              </a:rPr>
              <a:t> of the conditioned space</a:t>
            </a:r>
          </a:p>
          <a:p>
            <a:pPr algn="r">
              <a:lnSpc>
                <a:spcPct val="90000"/>
              </a:lnSpc>
              <a:spcBef>
                <a:spcPct val="10000"/>
              </a:spcBef>
            </a:pPr>
            <a:endParaRPr lang="en-US" altLang="ko-KR" sz="2000" dirty="0">
              <a:solidFill>
                <a:srgbClr val="006600"/>
              </a:solidFill>
              <a:latin typeface="Tahoma" pitchFamily="34" charset="0"/>
            </a:endParaRPr>
          </a:p>
          <a:p>
            <a:pPr algn="r">
              <a:lnSpc>
                <a:spcPct val="90000"/>
              </a:lnSpc>
              <a:spcBef>
                <a:spcPct val="10000"/>
              </a:spcBef>
            </a:pPr>
            <a:r>
              <a:rPr lang="en-US" altLang="ko-KR" sz="2000" dirty="0">
                <a:solidFill>
                  <a:srgbClr val="006600"/>
                </a:solidFill>
                <a:latin typeface="Tahoma" pitchFamily="34" charset="0"/>
              </a:rPr>
              <a:t>(“ASHRAE Handbook, Fundamentals, ” American Society of Heating, Refrigerating and Air-Conditioning Engineers)</a:t>
            </a:r>
          </a:p>
        </p:txBody>
      </p:sp>
      <p:pic>
        <p:nvPicPr>
          <p:cNvPr id="8198" name="Picture 6" descr="j0301252"/>
          <p:cNvPicPr>
            <a:picLocks noChangeAspect="1" noChangeArrowheads="1"/>
          </p:cNvPicPr>
          <p:nvPr/>
        </p:nvPicPr>
        <p:blipFill>
          <a:blip r:embed="rId2" cstate="print"/>
          <a:srcRect/>
          <a:stretch>
            <a:fillRect/>
          </a:stretch>
        </p:blipFill>
        <p:spPr bwMode="auto">
          <a:xfrm>
            <a:off x="7278688" y="981075"/>
            <a:ext cx="1830387" cy="1565275"/>
          </a:xfrm>
          <a:prstGeom prst="rect">
            <a:avLst/>
          </a:prstGeom>
          <a:noFill/>
        </p:spPr>
      </p:pic>
      <p:sp>
        <p:nvSpPr>
          <p:cNvPr id="5" name="제목 4"/>
          <p:cNvSpPr>
            <a:spLocks noGrp="1"/>
          </p:cNvSpPr>
          <p:nvPr>
            <p:ph type="title"/>
          </p:nvPr>
        </p:nvSpPr>
        <p:spPr/>
        <p:txBody>
          <a:bodyPr/>
          <a:lstStyle/>
          <a:p>
            <a:r>
              <a:rPr lang="en-US" altLang="ko-KR" dirty="0" smtClean="0"/>
              <a:t>What is air-conditioning?</a:t>
            </a:r>
            <a:endParaRPr lang="ko-KR"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3" name="Picture 5" descr="DDwheel">
            <a:hlinkClick r:id="rId2"/>
          </p:cNvPr>
          <p:cNvPicPr>
            <a:picLocks noChangeAspect="1" noChangeArrowheads="1"/>
          </p:cNvPicPr>
          <p:nvPr/>
        </p:nvPicPr>
        <p:blipFill>
          <a:blip r:embed="rId3" cstate="print"/>
          <a:srcRect/>
          <a:stretch>
            <a:fillRect/>
          </a:stretch>
        </p:blipFill>
        <p:spPr bwMode="auto">
          <a:xfrm>
            <a:off x="5054600" y="1916113"/>
            <a:ext cx="3694113" cy="4248150"/>
          </a:xfrm>
          <a:prstGeom prst="rect">
            <a:avLst/>
          </a:prstGeom>
          <a:noFill/>
        </p:spPr>
      </p:pic>
      <p:sp>
        <p:nvSpPr>
          <p:cNvPr id="83975" name="Text Box 7"/>
          <p:cNvSpPr txBox="1">
            <a:spLocks noChangeArrowheads="1"/>
          </p:cNvSpPr>
          <p:nvPr/>
        </p:nvSpPr>
        <p:spPr bwMode="auto">
          <a:xfrm>
            <a:off x="468313" y="1268760"/>
            <a:ext cx="4248150" cy="1557338"/>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altLang="ko-KR" sz="1800" b="1" dirty="0">
                <a:solidFill>
                  <a:srgbClr val="008080"/>
                </a:solidFill>
                <a:latin typeface="Tahoma" pitchFamily="34" charset="0"/>
              </a:rPr>
              <a:t> </a:t>
            </a:r>
            <a:r>
              <a:rPr lang="en-US" altLang="ko-KR" sz="1800" b="1" u="sng" dirty="0">
                <a:solidFill>
                  <a:srgbClr val="008080"/>
                </a:solidFill>
                <a:latin typeface="Tahoma" pitchFamily="34" charset="0"/>
              </a:rPr>
              <a:t>Traditional System</a:t>
            </a:r>
          </a:p>
          <a:p>
            <a:endParaRPr lang="en-US" altLang="ko-KR" sz="600" dirty="0">
              <a:solidFill>
                <a:srgbClr val="008080"/>
              </a:solidFill>
              <a:latin typeface="Tahoma" pitchFamily="34" charset="0"/>
            </a:endParaRPr>
          </a:p>
          <a:p>
            <a:r>
              <a:rPr lang="en-US" altLang="ko-KR" sz="1800" dirty="0">
                <a:solidFill>
                  <a:srgbClr val="008080"/>
                </a:solidFill>
                <a:latin typeface="Tahoma" pitchFamily="34" charset="0"/>
              </a:rPr>
              <a:t>Dehumidification was achieved by lowering the temperature of the air.</a:t>
            </a:r>
          </a:p>
          <a:p>
            <a:r>
              <a:rPr lang="en-US" altLang="ko-KR" sz="1800" dirty="0">
                <a:solidFill>
                  <a:srgbClr val="008080"/>
                </a:solidFill>
                <a:latin typeface="Tahoma" pitchFamily="34" charset="0"/>
              </a:rPr>
              <a:t>Large energy required because air is over-cooled.</a:t>
            </a:r>
            <a:endParaRPr lang="ko-KR" altLang="en-US" sz="1400" dirty="0"/>
          </a:p>
        </p:txBody>
      </p:sp>
      <p:sp>
        <p:nvSpPr>
          <p:cNvPr id="83976" name="Text Box 8"/>
          <p:cNvSpPr txBox="1">
            <a:spLocks noChangeArrowheads="1"/>
          </p:cNvSpPr>
          <p:nvPr/>
        </p:nvSpPr>
        <p:spPr bwMode="auto">
          <a:xfrm>
            <a:off x="468313" y="3116610"/>
            <a:ext cx="4176712" cy="2655888"/>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en-US" altLang="ko-KR" sz="1800" b="1">
                <a:solidFill>
                  <a:srgbClr val="008080"/>
                </a:solidFill>
                <a:latin typeface="Tahoma" pitchFamily="34" charset="0"/>
              </a:rPr>
              <a:t> </a:t>
            </a:r>
            <a:r>
              <a:rPr lang="en-US" altLang="ko-KR" sz="1800" b="1" u="sng">
                <a:solidFill>
                  <a:srgbClr val="008080"/>
                </a:solidFill>
                <a:latin typeface="Tahoma" pitchFamily="34" charset="0"/>
              </a:rPr>
              <a:t>Rotary Dehumidification Unit</a:t>
            </a:r>
          </a:p>
          <a:p>
            <a:endParaRPr lang="en-US" altLang="ko-KR" sz="600">
              <a:solidFill>
                <a:srgbClr val="008080"/>
              </a:solidFill>
              <a:latin typeface="Tahoma" pitchFamily="34" charset="0"/>
            </a:endParaRPr>
          </a:p>
          <a:p>
            <a:r>
              <a:rPr lang="en-US" altLang="ko-KR" sz="1800">
                <a:solidFill>
                  <a:srgbClr val="008080"/>
                </a:solidFill>
                <a:latin typeface="Tahoma" pitchFamily="34" charset="0"/>
              </a:rPr>
              <a:t>Desiccant dehumidification flows air from the building over a porous material that attracts moisture. </a:t>
            </a:r>
          </a:p>
          <a:p>
            <a:r>
              <a:rPr lang="en-US" altLang="ko-KR" sz="1800">
                <a:solidFill>
                  <a:srgbClr val="008080"/>
                </a:solidFill>
                <a:latin typeface="Tahoma" pitchFamily="34" charset="0"/>
              </a:rPr>
              <a:t>The porous material attracts moisture until it is saturated and can hold no more. Warm air is then passed over the desiccant and the moisture is released and exhausted to the outside</a:t>
            </a:r>
            <a:endParaRPr lang="ko-KR" altLang="en-US" sz="1800">
              <a:solidFill>
                <a:srgbClr val="008080"/>
              </a:solidFill>
              <a:latin typeface="Tahoma" pitchFamily="34" charset="0"/>
            </a:endParaRPr>
          </a:p>
        </p:txBody>
      </p:sp>
      <p:sp>
        <p:nvSpPr>
          <p:cNvPr id="6" name="제목 5"/>
          <p:cNvSpPr>
            <a:spLocks noGrp="1"/>
          </p:cNvSpPr>
          <p:nvPr>
            <p:ph type="title"/>
          </p:nvPr>
        </p:nvSpPr>
        <p:spPr/>
        <p:txBody>
          <a:bodyPr/>
          <a:lstStyle/>
          <a:p>
            <a:r>
              <a:rPr lang="en-US" altLang="ko-KR" dirty="0"/>
              <a:t>Desiccant Dehumidification</a:t>
            </a:r>
            <a:endParaRPr lang="ko-KR"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1489075" y="1625600"/>
            <a:ext cx="5543550" cy="2735263"/>
            <a:chOff x="839" y="1026"/>
            <a:chExt cx="3492" cy="1723"/>
          </a:xfrm>
        </p:grpSpPr>
        <p:pic>
          <p:nvPicPr>
            <p:cNvPr id="86021" name="Picture 5" descr="Ani02"/>
            <p:cNvPicPr>
              <a:picLocks noChangeAspect="1" noChangeArrowheads="1" noCrop="1"/>
            </p:cNvPicPr>
            <p:nvPr/>
          </p:nvPicPr>
          <p:blipFill>
            <a:blip r:embed="rId2" cstate="print"/>
            <a:srcRect/>
            <a:stretch>
              <a:fillRect/>
            </a:stretch>
          </p:blipFill>
          <p:spPr bwMode="auto">
            <a:xfrm>
              <a:off x="884" y="1026"/>
              <a:ext cx="3447" cy="1701"/>
            </a:xfrm>
            <a:prstGeom prst="rect">
              <a:avLst/>
            </a:prstGeom>
            <a:noFill/>
          </p:spPr>
        </p:pic>
        <p:sp>
          <p:nvSpPr>
            <p:cNvPr id="86023" name="Rectangle 7"/>
            <p:cNvSpPr>
              <a:spLocks noChangeArrowheads="1"/>
            </p:cNvSpPr>
            <p:nvPr/>
          </p:nvSpPr>
          <p:spPr bwMode="auto">
            <a:xfrm>
              <a:off x="839" y="2568"/>
              <a:ext cx="1451" cy="181"/>
            </a:xfrm>
            <a:prstGeom prst="rect">
              <a:avLst/>
            </a:prstGeom>
            <a:solidFill>
              <a:schemeClr val="bg1"/>
            </a:solidFill>
            <a:ln w="9525">
              <a:noFill/>
              <a:miter lim="800000"/>
              <a:headEnd/>
              <a:tailEnd/>
            </a:ln>
            <a:effectLst/>
          </p:spPr>
          <p:txBody>
            <a:bodyPr wrap="none" anchor="ctr"/>
            <a:lstStyle/>
            <a:p>
              <a:endParaRPr lang="ko-KR" altLang="en-US"/>
            </a:p>
          </p:txBody>
        </p:sp>
      </p:grpSp>
      <p:grpSp>
        <p:nvGrpSpPr>
          <p:cNvPr id="3" name="Group 11"/>
          <p:cNvGrpSpPr>
            <a:grpSpLocks/>
          </p:cNvGrpSpPr>
          <p:nvPr/>
        </p:nvGrpSpPr>
        <p:grpSpPr bwMode="auto">
          <a:xfrm>
            <a:off x="1042988" y="4508500"/>
            <a:ext cx="7777162" cy="1739900"/>
            <a:chOff x="657" y="2886"/>
            <a:chExt cx="4899" cy="1096"/>
          </a:xfrm>
        </p:grpSpPr>
        <p:sp>
          <p:nvSpPr>
            <p:cNvPr id="86022" name="Text Box 6"/>
            <p:cNvSpPr txBox="1">
              <a:spLocks noChangeArrowheads="1"/>
            </p:cNvSpPr>
            <p:nvPr/>
          </p:nvSpPr>
          <p:spPr bwMode="auto">
            <a:xfrm>
              <a:off x="657" y="2886"/>
              <a:ext cx="2132" cy="923"/>
            </a:xfrm>
            <a:prstGeom prst="rect">
              <a:avLst/>
            </a:prstGeom>
            <a:noFill/>
            <a:ln w="9525">
              <a:noFill/>
              <a:miter lim="800000"/>
              <a:headEnd/>
              <a:tailEnd/>
            </a:ln>
            <a:effectLst/>
          </p:spPr>
          <p:txBody>
            <a:bodyPr>
              <a:spAutoFit/>
            </a:bodyPr>
            <a:lstStyle/>
            <a:p>
              <a:pPr>
                <a:spcBef>
                  <a:spcPct val="50000"/>
                </a:spcBef>
              </a:pPr>
              <a:r>
                <a:rPr lang="en-US" altLang="ko-KR" sz="1800">
                  <a:solidFill>
                    <a:srgbClr val="003399"/>
                  </a:solidFill>
                  <a:latin typeface="Tahoma" pitchFamily="34" charset="0"/>
                </a:rPr>
                <a:t>1: Process air "ON"</a:t>
              </a:r>
              <a:br>
                <a:rPr lang="en-US" altLang="ko-KR" sz="1800">
                  <a:solidFill>
                    <a:srgbClr val="003399"/>
                  </a:solidFill>
                  <a:latin typeface="Tahoma" pitchFamily="34" charset="0"/>
                </a:rPr>
              </a:br>
              <a:r>
                <a:rPr lang="en-US" altLang="ko-KR" sz="1800">
                  <a:solidFill>
                    <a:srgbClr val="003399"/>
                  </a:solidFill>
                  <a:latin typeface="Tahoma" pitchFamily="34" charset="0"/>
                </a:rPr>
                <a:t>2: Filter</a:t>
              </a:r>
              <a:br>
                <a:rPr lang="en-US" altLang="ko-KR" sz="1800">
                  <a:solidFill>
                    <a:srgbClr val="003399"/>
                  </a:solidFill>
                  <a:latin typeface="Tahoma" pitchFamily="34" charset="0"/>
                </a:rPr>
              </a:br>
              <a:r>
                <a:rPr lang="en-US" altLang="ko-KR" sz="1800">
                  <a:solidFill>
                    <a:srgbClr val="003399"/>
                  </a:solidFill>
                  <a:latin typeface="Tahoma" pitchFamily="34" charset="0"/>
                </a:rPr>
                <a:t>3: Rotor</a:t>
              </a:r>
              <a:br>
                <a:rPr lang="en-US" altLang="ko-KR" sz="1800">
                  <a:solidFill>
                    <a:srgbClr val="003399"/>
                  </a:solidFill>
                  <a:latin typeface="Tahoma" pitchFamily="34" charset="0"/>
                </a:rPr>
              </a:br>
              <a:r>
                <a:rPr lang="en-US" altLang="ko-KR" sz="1800">
                  <a:solidFill>
                    <a:srgbClr val="003399"/>
                  </a:solidFill>
                  <a:latin typeface="Tahoma" pitchFamily="34" charset="0"/>
                </a:rPr>
                <a:t>4: Process air fan</a:t>
              </a:r>
              <a:br>
                <a:rPr lang="en-US" altLang="ko-KR" sz="1800">
                  <a:solidFill>
                    <a:srgbClr val="003399"/>
                  </a:solidFill>
                  <a:latin typeface="Tahoma" pitchFamily="34" charset="0"/>
                </a:rPr>
              </a:br>
              <a:r>
                <a:rPr lang="en-US" altLang="ko-KR" sz="1800">
                  <a:solidFill>
                    <a:srgbClr val="003399"/>
                  </a:solidFill>
                  <a:latin typeface="Tahoma" pitchFamily="34" charset="0"/>
                </a:rPr>
                <a:t>5: Process air "OFF" (Dry air)</a:t>
              </a:r>
              <a:endParaRPr lang="ko-KR" altLang="en-US" sz="1800">
                <a:solidFill>
                  <a:srgbClr val="003399"/>
                </a:solidFill>
                <a:latin typeface="Tahoma" pitchFamily="34" charset="0"/>
              </a:endParaRPr>
            </a:p>
          </p:txBody>
        </p:sp>
        <p:sp>
          <p:nvSpPr>
            <p:cNvPr id="86024" name="Text Box 8"/>
            <p:cNvSpPr txBox="1">
              <a:spLocks noChangeArrowheads="1"/>
            </p:cNvSpPr>
            <p:nvPr/>
          </p:nvSpPr>
          <p:spPr bwMode="auto">
            <a:xfrm>
              <a:off x="2880" y="2886"/>
              <a:ext cx="2676" cy="1096"/>
            </a:xfrm>
            <a:prstGeom prst="rect">
              <a:avLst/>
            </a:prstGeom>
            <a:noFill/>
            <a:ln w="9525">
              <a:noFill/>
              <a:miter lim="800000"/>
              <a:headEnd/>
              <a:tailEnd/>
            </a:ln>
            <a:effectLst/>
          </p:spPr>
          <p:txBody>
            <a:bodyPr>
              <a:spAutoFit/>
            </a:bodyPr>
            <a:lstStyle/>
            <a:p>
              <a:pPr>
                <a:spcBef>
                  <a:spcPct val="50000"/>
                </a:spcBef>
              </a:pPr>
              <a:r>
                <a:rPr lang="en-US" altLang="ko-KR" sz="1800">
                  <a:solidFill>
                    <a:srgbClr val="003399"/>
                  </a:solidFill>
                  <a:latin typeface="Tahoma" pitchFamily="34" charset="0"/>
                </a:rPr>
                <a:t>6: Regeneration air "ON"</a:t>
              </a:r>
              <a:br>
                <a:rPr lang="en-US" altLang="ko-KR" sz="1800">
                  <a:solidFill>
                    <a:srgbClr val="003399"/>
                  </a:solidFill>
                  <a:latin typeface="Tahoma" pitchFamily="34" charset="0"/>
                </a:rPr>
              </a:br>
              <a:r>
                <a:rPr lang="en-US" altLang="ko-KR" sz="1800">
                  <a:solidFill>
                    <a:srgbClr val="003399"/>
                  </a:solidFill>
                  <a:latin typeface="Tahoma" pitchFamily="34" charset="0"/>
                </a:rPr>
                <a:t>7: Filter</a:t>
              </a:r>
              <a:br>
                <a:rPr lang="en-US" altLang="ko-KR" sz="1800">
                  <a:solidFill>
                    <a:srgbClr val="003399"/>
                  </a:solidFill>
                  <a:latin typeface="Tahoma" pitchFamily="34" charset="0"/>
                </a:rPr>
              </a:br>
              <a:r>
                <a:rPr lang="en-US" altLang="ko-KR" sz="1800">
                  <a:solidFill>
                    <a:srgbClr val="003399"/>
                  </a:solidFill>
                  <a:latin typeface="Tahoma" pitchFamily="34" charset="0"/>
                </a:rPr>
                <a:t>8: Heating elements</a:t>
              </a:r>
              <a:br>
                <a:rPr lang="en-US" altLang="ko-KR" sz="1800">
                  <a:solidFill>
                    <a:srgbClr val="003399"/>
                  </a:solidFill>
                  <a:latin typeface="Tahoma" pitchFamily="34" charset="0"/>
                </a:rPr>
              </a:br>
              <a:r>
                <a:rPr lang="en-US" altLang="ko-KR" sz="1800">
                  <a:solidFill>
                    <a:srgbClr val="003399"/>
                  </a:solidFill>
                  <a:latin typeface="Tahoma" pitchFamily="34" charset="0"/>
                </a:rPr>
                <a:t>9: Drive motor</a:t>
              </a:r>
              <a:br>
                <a:rPr lang="en-US" altLang="ko-KR" sz="1800">
                  <a:solidFill>
                    <a:srgbClr val="003399"/>
                  </a:solidFill>
                  <a:latin typeface="Tahoma" pitchFamily="34" charset="0"/>
                </a:rPr>
              </a:br>
              <a:r>
                <a:rPr lang="en-US" altLang="ko-KR" sz="1800">
                  <a:solidFill>
                    <a:srgbClr val="003399"/>
                  </a:solidFill>
                  <a:latin typeface="Tahoma" pitchFamily="34" charset="0"/>
                </a:rPr>
                <a:t>10: Regeneration air fan</a:t>
              </a:r>
              <a:br>
                <a:rPr lang="en-US" altLang="ko-KR" sz="1800">
                  <a:solidFill>
                    <a:srgbClr val="003399"/>
                  </a:solidFill>
                  <a:latin typeface="Tahoma" pitchFamily="34" charset="0"/>
                </a:rPr>
              </a:br>
              <a:r>
                <a:rPr lang="en-US" altLang="ko-KR" sz="1800">
                  <a:solidFill>
                    <a:srgbClr val="003399"/>
                  </a:solidFill>
                  <a:latin typeface="Tahoma" pitchFamily="34" charset="0"/>
                </a:rPr>
                <a:t>11: Regeneration air "OFF" (Wet air) </a:t>
              </a:r>
              <a:endParaRPr lang="ko-KR" altLang="en-US" sz="1800">
                <a:latin typeface="Tahoma" pitchFamily="34" charset="0"/>
              </a:endParaRPr>
            </a:p>
          </p:txBody>
        </p:sp>
      </p:grpSp>
      <p:sp>
        <p:nvSpPr>
          <p:cNvPr id="9" name="제목 8"/>
          <p:cNvSpPr>
            <a:spLocks noGrp="1"/>
          </p:cNvSpPr>
          <p:nvPr>
            <p:ph type="title"/>
          </p:nvPr>
        </p:nvSpPr>
        <p:spPr/>
        <p:txBody>
          <a:bodyPr/>
          <a:lstStyle/>
          <a:p>
            <a:r>
              <a:rPr lang="en-US" altLang="ko-KR" dirty="0"/>
              <a:t>Desiccant Dehumidification</a:t>
            </a:r>
            <a:endParaRPr lang="ko-KR"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395288" y="1844675"/>
            <a:ext cx="7921625" cy="2274888"/>
          </a:xfrm>
          <a:prstGeom prst="rect">
            <a:avLst/>
          </a:prstGeom>
          <a:noFill/>
          <a:ln w="38100">
            <a:noFill/>
            <a:miter lim="800000"/>
            <a:headEnd/>
            <a:tailEnd/>
          </a:ln>
          <a:effectLst/>
        </p:spPr>
        <p:txBody>
          <a:bodyPr>
            <a:spAutoFit/>
          </a:bodyPr>
          <a:lstStyle/>
          <a:p>
            <a:pPr>
              <a:lnSpc>
                <a:spcPct val="150000"/>
              </a:lnSpc>
              <a:spcBef>
                <a:spcPct val="50000"/>
              </a:spcBef>
              <a:buFontTx/>
              <a:buChar char="•"/>
            </a:pPr>
            <a:r>
              <a:rPr lang="en-US" altLang="ko-KR" sz="2600">
                <a:solidFill>
                  <a:schemeClr val="accent2"/>
                </a:solidFill>
                <a:latin typeface="Tahoma" pitchFamily="34" charset="0"/>
              </a:rPr>
              <a:t> Boiler</a:t>
            </a:r>
          </a:p>
          <a:p>
            <a:pPr>
              <a:lnSpc>
                <a:spcPct val="150000"/>
              </a:lnSpc>
              <a:spcBef>
                <a:spcPct val="50000"/>
              </a:spcBef>
              <a:buFontTx/>
              <a:buChar char="•"/>
            </a:pPr>
            <a:r>
              <a:rPr lang="en-US" altLang="ko-KR" sz="2600">
                <a:solidFill>
                  <a:schemeClr val="accent2"/>
                </a:solidFill>
                <a:latin typeface="Tahoma" pitchFamily="34" charset="0"/>
              </a:rPr>
              <a:t> Furnace</a:t>
            </a:r>
          </a:p>
          <a:p>
            <a:pPr>
              <a:lnSpc>
                <a:spcPct val="150000"/>
              </a:lnSpc>
              <a:spcBef>
                <a:spcPct val="50000"/>
              </a:spcBef>
              <a:buFontTx/>
              <a:buChar char="•"/>
            </a:pPr>
            <a:r>
              <a:rPr lang="en-US" altLang="ko-KR" sz="2600">
                <a:solidFill>
                  <a:schemeClr val="accent2"/>
                </a:solidFill>
                <a:latin typeface="Tahoma" pitchFamily="34" charset="0"/>
              </a:rPr>
              <a:t> Residential In-Space Heating Equipment</a:t>
            </a:r>
          </a:p>
        </p:txBody>
      </p:sp>
      <p:pic>
        <p:nvPicPr>
          <p:cNvPr id="124932" name="Picture 4" descr="BD10471_[1]"/>
          <p:cNvPicPr>
            <a:picLocks noChangeAspect="1" noChangeArrowheads="1"/>
          </p:cNvPicPr>
          <p:nvPr/>
        </p:nvPicPr>
        <p:blipFill>
          <a:blip r:embed="rId2" cstate="print"/>
          <a:srcRect/>
          <a:stretch>
            <a:fillRect/>
          </a:stretch>
        </p:blipFill>
        <p:spPr bwMode="auto">
          <a:xfrm>
            <a:off x="6492875" y="3790950"/>
            <a:ext cx="2255838" cy="2241550"/>
          </a:xfrm>
          <a:prstGeom prst="rect">
            <a:avLst/>
          </a:prstGeom>
          <a:noFill/>
        </p:spPr>
      </p:pic>
      <p:sp>
        <p:nvSpPr>
          <p:cNvPr id="5" name="제목 4"/>
          <p:cNvSpPr>
            <a:spLocks noGrp="1"/>
          </p:cNvSpPr>
          <p:nvPr>
            <p:ph type="title"/>
          </p:nvPr>
        </p:nvSpPr>
        <p:spPr/>
        <p:txBody>
          <a:bodyPr/>
          <a:lstStyle/>
          <a:p>
            <a:r>
              <a:rPr lang="en-US" altLang="ko-KR" dirty="0" smtClean="0"/>
              <a:t>Heating Equipment</a:t>
            </a:r>
            <a:endParaRPr lang="ko-KR"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Text Box 3"/>
          <p:cNvSpPr txBox="1">
            <a:spLocks noChangeArrowheads="1"/>
          </p:cNvSpPr>
          <p:nvPr/>
        </p:nvSpPr>
        <p:spPr bwMode="auto">
          <a:xfrm>
            <a:off x="298450" y="1484784"/>
            <a:ext cx="8804275" cy="488950"/>
          </a:xfrm>
          <a:prstGeom prst="rect">
            <a:avLst/>
          </a:prstGeom>
          <a:noFill/>
          <a:ln w="9525">
            <a:noFill/>
            <a:miter lim="800000"/>
            <a:headEnd/>
            <a:tailEnd/>
          </a:ln>
          <a:effectLst/>
        </p:spPr>
        <p:txBody>
          <a:bodyPr>
            <a:spAutoFit/>
          </a:bodyPr>
          <a:lstStyle/>
          <a:p>
            <a:pPr>
              <a:spcBef>
                <a:spcPct val="50000"/>
              </a:spcBef>
              <a:buFontTx/>
              <a:buChar char="•"/>
            </a:pPr>
            <a:r>
              <a:rPr lang="en-US" altLang="ko-KR" sz="2600">
                <a:solidFill>
                  <a:schemeClr val="accent2"/>
                </a:solidFill>
                <a:latin typeface="Tahoma" pitchFamily="34" charset="0"/>
              </a:rPr>
              <a:t> Basic Classification of</a:t>
            </a:r>
            <a:r>
              <a:rPr lang="en-US" altLang="ko-KR" sz="2400">
                <a:solidFill>
                  <a:srgbClr val="0000FF"/>
                </a:solidFill>
                <a:latin typeface="Tahoma" pitchFamily="34" charset="0"/>
              </a:rPr>
              <a:t> </a:t>
            </a:r>
            <a:r>
              <a:rPr lang="en-US" altLang="ko-KR" sz="2600">
                <a:solidFill>
                  <a:schemeClr val="accent2"/>
                </a:solidFill>
                <a:latin typeface="Tahoma" pitchFamily="34" charset="0"/>
              </a:rPr>
              <a:t>Boilers</a:t>
            </a:r>
            <a:r>
              <a:rPr lang="en-US" altLang="ko-KR" sz="2400">
                <a:solidFill>
                  <a:srgbClr val="0000FF"/>
                </a:solidFill>
                <a:latin typeface="Tahoma" pitchFamily="34" charset="0"/>
              </a:rPr>
              <a:t>:</a:t>
            </a:r>
            <a:r>
              <a:rPr lang="en-US" altLang="ko-KR" sz="2400">
                <a:solidFill>
                  <a:srgbClr val="006600"/>
                </a:solidFill>
                <a:latin typeface="Tahoma" pitchFamily="34" charset="0"/>
              </a:rPr>
              <a:t> </a:t>
            </a:r>
            <a:r>
              <a:rPr lang="en-US" altLang="ko-KR" sz="2000" u="sng">
                <a:solidFill>
                  <a:srgbClr val="006600"/>
                </a:solidFill>
                <a:latin typeface="Tahoma" pitchFamily="34" charset="0"/>
              </a:rPr>
              <a:t>working pressure and temperature</a:t>
            </a:r>
            <a:endParaRPr lang="ko-KR" altLang="en-US" sz="2000" u="sng">
              <a:solidFill>
                <a:srgbClr val="006600"/>
              </a:solidFill>
              <a:latin typeface="Tahoma" pitchFamily="34" charset="0"/>
            </a:endParaRPr>
          </a:p>
        </p:txBody>
      </p:sp>
      <p:sp>
        <p:nvSpPr>
          <p:cNvPr id="125956" name="AutoShape 4"/>
          <p:cNvSpPr>
            <a:spLocks noChangeArrowheads="1"/>
          </p:cNvSpPr>
          <p:nvPr/>
        </p:nvSpPr>
        <p:spPr bwMode="auto">
          <a:xfrm>
            <a:off x="5040313" y="2703984"/>
            <a:ext cx="2339975" cy="719137"/>
          </a:xfrm>
          <a:prstGeom prst="roundRect">
            <a:avLst>
              <a:gd name="adj" fmla="val 16667"/>
            </a:avLst>
          </a:prstGeom>
          <a:solidFill>
            <a:srgbClr val="CCFFCC"/>
          </a:solidFill>
          <a:ln w="31750">
            <a:solidFill>
              <a:srgbClr val="339966"/>
            </a:solidFill>
            <a:round/>
            <a:headEnd/>
            <a:tailEnd/>
          </a:ln>
          <a:effectLst/>
        </p:spPr>
        <p:txBody>
          <a:bodyPr wrap="none" anchor="ctr"/>
          <a:lstStyle/>
          <a:p>
            <a:pPr algn="ctr"/>
            <a:r>
              <a:rPr lang="en-US" altLang="ko-KR" sz="2000">
                <a:latin typeface="Tahoma" pitchFamily="34" charset="0"/>
              </a:rPr>
              <a:t>Low-Pressure Boiler</a:t>
            </a:r>
          </a:p>
        </p:txBody>
      </p:sp>
      <p:sp>
        <p:nvSpPr>
          <p:cNvPr id="125957" name="AutoShape 5"/>
          <p:cNvSpPr>
            <a:spLocks noChangeArrowheads="1"/>
          </p:cNvSpPr>
          <p:nvPr/>
        </p:nvSpPr>
        <p:spPr bwMode="auto">
          <a:xfrm>
            <a:off x="1763713" y="2710334"/>
            <a:ext cx="2339975" cy="719137"/>
          </a:xfrm>
          <a:prstGeom prst="roundRect">
            <a:avLst>
              <a:gd name="adj" fmla="val 16667"/>
            </a:avLst>
          </a:prstGeom>
          <a:solidFill>
            <a:srgbClr val="CCFFCC"/>
          </a:solidFill>
          <a:ln w="31750">
            <a:solidFill>
              <a:srgbClr val="339966"/>
            </a:solidFill>
            <a:round/>
            <a:headEnd/>
            <a:tailEnd/>
          </a:ln>
          <a:effectLst/>
        </p:spPr>
        <p:txBody>
          <a:bodyPr wrap="none" anchor="ctr"/>
          <a:lstStyle/>
          <a:p>
            <a:pPr algn="ctr"/>
            <a:r>
              <a:rPr lang="en-US" altLang="ko-KR" sz="2000">
                <a:latin typeface="Tahoma" pitchFamily="34" charset="0"/>
              </a:rPr>
              <a:t>Medium &amp; High-</a:t>
            </a:r>
          </a:p>
          <a:p>
            <a:pPr algn="ctr"/>
            <a:r>
              <a:rPr lang="en-US" altLang="ko-KR" sz="2000">
                <a:latin typeface="Tahoma" pitchFamily="34" charset="0"/>
              </a:rPr>
              <a:t>Pressure Boiler</a:t>
            </a:r>
          </a:p>
        </p:txBody>
      </p:sp>
      <p:sp>
        <p:nvSpPr>
          <p:cNvPr id="125958" name="AutoShape 6"/>
          <p:cNvSpPr>
            <a:spLocks noChangeArrowheads="1"/>
          </p:cNvSpPr>
          <p:nvPr/>
        </p:nvSpPr>
        <p:spPr bwMode="auto">
          <a:xfrm>
            <a:off x="2411413" y="3573934"/>
            <a:ext cx="4183062" cy="1120775"/>
          </a:xfrm>
          <a:prstGeom prst="wedgeRoundRectCallout">
            <a:avLst>
              <a:gd name="adj1" fmla="val 1194"/>
              <a:gd name="adj2" fmla="val -78329"/>
              <a:gd name="adj3" fmla="val 16667"/>
            </a:avLst>
          </a:prstGeom>
          <a:solidFill>
            <a:srgbClr val="FFFF99"/>
          </a:solidFill>
          <a:ln w="38100">
            <a:solidFill>
              <a:srgbClr val="FF6600"/>
            </a:solidFill>
            <a:miter lim="800000"/>
            <a:headEnd/>
            <a:tailEnd/>
          </a:ln>
          <a:effectLst/>
        </p:spPr>
        <p:txBody>
          <a:bodyPr/>
          <a:lstStyle/>
          <a:p>
            <a:pPr>
              <a:spcBef>
                <a:spcPct val="15000"/>
              </a:spcBef>
            </a:pPr>
            <a:r>
              <a:rPr lang="en-US" altLang="ko-KR" sz="1800" b="1"/>
              <a:t>Pressure : 100~200 kPa  (Water)</a:t>
            </a:r>
          </a:p>
          <a:p>
            <a:pPr>
              <a:spcBef>
                <a:spcPct val="15000"/>
              </a:spcBef>
            </a:pPr>
            <a:r>
              <a:rPr lang="en-US" altLang="ko-KR" sz="1800" b="1"/>
              <a:t>	         1,100 kPa  (Steam)</a:t>
            </a:r>
          </a:p>
          <a:p>
            <a:pPr>
              <a:spcBef>
                <a:spcPct val="15000"/>
              </a:spcBef>
            </a:pPr>
            <a:r>
              <a:rPr lang="en-US" altLang="ko-KR" sz="1800" b="1"/>
              <a:t>Temperature : 120°C</a:t>
            </a:r>
          </a:p>
        </p:txBody>
      </p:sp>
      <p:sp>
        <p:nvSpPr>
          <p:cNvPr id="125959" name="Text Box 7"/>
          <p:cNvSpPr txBox="1">
            <a:spLocks noChangeArrowheads="1"/>
          </p:cNvSpPr>
          <p:nvPr/>
        </p:nvSpPr>
        <p:spPr bwMode="auto">
          <a:xfrm>
            <a:off x="377825" y="5163021"/>
            <a:ext cx="8675688" cy="488950"/>
          </a:xfrm>
          <a:prstGeom prst="rect">
            <a:avLst/>
          </a:prstGeom>
          <a:noFill/>
          <a:ln w="9525">
            <a:noFill/>
            <a:miter lim="800000"/>
            <a:headEnd/>
            <a:tailEnd/>
          </a:ln>
          <a:effectLst/>
        </p:spPr>
        <p:txBody>
          <a:bodyPr>
            <a:spAutoFit/>
          </a:bodyPr>
          <a:lstStyle/>
          <a:p>
            <a:pPr>
              <a:spcBef>
                <a:spcPct val="50000"/>
              </a:spcBef>
              <a:buFontTx/>
              <a:buChar char="•"/>
            </a:pPr>
            <a:r>
              <a:rPr lang="en-US" altLang="ko-KR" sz="2600">
                <a:solidFill>
                  <a:schemeClr val="accent2"/>
                </a:solidFill>
                <a:latin typeface="Tahoma" pitchFamily="34" charset="0"/>
              </a:rPr>
              <a:t> Steam Boilers / Water Boilers</a:t>
            </a:r>
          </a:p>
        </p:txBody>
      </p:sp>
      <p:cxnSp>
        <p:nvCxnSpPr>
          <p:cNvPr id="125960" name="AutoShape 8"/>
          <p:cNvCxnSpPr>
            <a:cxnSpLocks noChangeShapeType="1"/>
            <a:stCxn id="125957" idx="3"/>
            <a:endCxn id="125956" idx="1"/>
          </p:cNvCxnSpPr>
          <p:nvPr/>
        </p:nvCxnSpPr>
        <p:spPr bwMode="auto">
          <a:xfrm flipV="1">
            <a:off x="4119563" y="3064346"/>
            <a:ext cx="904875" cy="6350"/>
          </a:xfrm>
          <a:prstGeom prst="straightConnector1">
            <a:avLst/>
          </a:prstGeom>
          <a:noFill/>
          <a:ln w="38100">
            <a:solidFill>
              <a:srgbClr val="339966"/>
            </a:solidFill>
            <a:round/>
            <a:headEnd/>
            <a:tailEnd/>
          </a:ln>
          <a:effectLst/>
        </p:spPr>
      </p:cxnSp>
      <p:sp>
        <p:nvSpPr>
          <p:cNvPr id="9" name="제목 8"/>
          <p:cNvSpPr>
            <a:spLocks noGrp="1"/>
          </p:cNvSpPr>
          <p:nvPr>
            <p:ph type="title"/>
          </p:nvPr>
        </p:nvSpPr>
        <p:spPr/>
        <p:txBody>
          <a:bodyPr/>
          <a:lstStyle/>
          <a:p>
            <a:r>
              <a:rPr lang="en-US" altLang="ko-KR" dirty="0" smtClean="0"/>
              <a:t>Boilers</a:t>
            </a:r>
            <a:endParaRPr lang="ko-KR"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306388" y="1409700"/>
            <a:ext cx="8637587" cy="3314700"/>
          </a:xfrm>
          <a:prstGeom prst="rect">
            <a:avLst/>
          </a:prstGeom>
          <a:noFill/>
          <a:ln w="9525">
            <a:noFill/>
            <a:miter lim="800000"/>
            <a:headEnd/>
            <a:tailEnd/>
          </a:ln>
          <a:effectLst/>
        </p:spPr>
        <p:txBody>
          <a:bodyPr>
            <a:spAutoFit/>
          </a:bodyPr>
          <a:lstStyle/>
          <a:p>
            <a:pPr>
              <a:spcBef>
                <a:spcPct val="30000"/>
              </a:spcBef>
            </a:pPr>
            <a:r>
              <a:rPr lang="en-US" altLang="ko-KR" sz="2400" dirty="0">
                <a:latin typeface="Tahoma" pitchFamily="34" charset="0"/>
              </a:rPr>
              <a:t>- Other Classifications: </a:t>
            </a:r>
          </a:p>
          <a:p>
            <a:pPr>
              <a:spcBef>
                <a:spcPct val="30000"/>
              </a:spcBef>
              <a:buFontTx/>
              <a:buChar char="•"/>
            </a:pPr>
            <a:r>
              <a:rPr lang="en-US" altLang="ko-KR" sz="2600" dirty="0">
                <a:solidFill>
                  <a:schemeClr val="accent2"/>
                </a:solidFill>
                <a:latin typeface="Tahoma" pitchFamily="34" charset="0"/>
              </a:rPr>
              <a:t> Fuel Used:</a:t>
            </a:r>
            <a:r>
              <a:rPr lang="en-US" altLang="ko-KR" sz="2400" dirty="0">
                <a:solidFill>
                  <a:srgbClr val="006600"/>
                </a:solidFill>
                <a:latin typeface="Tahoma" pitchFamily="34" charset="0"/>
              </a:rPr>
              <a:t>  </a:t>
            </a:r>
            <a:r>
              <a:rPr lang="en-US" altLang="ko-KR" sz="2000" dirty="0">
                <a:solidFill>
                  <a:srgbClr val="006600"/>
                </a:solidFill>
                <a:latin typeface="Tahoma" pitchFamily="34" charset="0"/>
              </a:rPr>
              <a:t>coal, fuel oil, gas / electricity</a:t>
            </a:r>
          </a:p>
          <a:p>
            <a:pPr>
              <a:spcBef>
                <a:spcPct val="30000"/>
              </a:spcBef>
              <a:buFontTx/>
              <a:buChar char="•"/>
            </a:pPr>
            <a:r>
              <a:rPr lang="en-US" altLang="ko-KR" sz="2600" dirty="0">
                <a:solidFill>
                  <a:schemeClr val="accent2"/>
                </a:solidFill>
                <a:latin typeface="Tahoma" pitchFamily="34" charset="0"/>
              </a:rPr>
              <a:t> Construction Material:</a:t>
            </a:r>
            <a:r>
              <a:rPr lang="en-US" altLang="ko-KR" sz="2400" dirty="0">
                <a:solidFill>
                  <a:srgbClr val="006600"/>
                </a:solidFill>
                <a:latin typeface="Tahoma" pitchFamily="34" charset="0"/>
              </a:rPr>
              <a:t> </a:t>
            </a:r>
          </a:p>
          <a:p>
            <a:pPr>
              <a:spcBef>
                <a:spcPct val="30000"/>
              </a:spcBef>
              <a:buFont typeface="Wingdings" pitchFamily="2" charset="2"/>
              <a:buNone/>
            </a:pPr>
            <a:r>
              <a:rPr lang="en-US" altLang="ko-KR" sz="2000" dirty="0">
                <a:solidFill>
                  <a:srgbClr val="006600"/>
                </a:solidFill>
                <a:latin typeface="Tahoma" pitchFamily="34" charset="0"/>
              </a:rPr>
              <a:t>	cast-iron, steel, copper, stainless steel, etc…</a:t>
            </a:r>
          </a:p>
          <a:p>
            <a:pPr>
              <a:spcBef>
                <a:spcPct val="30000"/>
              </a:spcBef>
              <a:buFontTx/>
              <a:buChar char="•"/>
            </a:pPr>
            <a:r>
              <a:rPr lang="en-US" altLang="ko-KR" sz="2600" dirty="0">
                <a:solidFill>
                  <a:schemeClr val="accent2"/>
                </a:solidFill>
                <a:latin typeface="Tahoma" pitchFamily="34" charset="0"/>
              </a:rPr>
              <a:t> Condensing/Non-condensing Boilers:</a:t>
            </a:r>
            <a:r>
              <a:rPr lang="en-US" altLang="ko-KR" sz="2400" dirty="0">
                <a:solidFill>
                  <a:srgbClr val="0000FF"/>
                </a:solidFill>
                <a:latin typeface="Tahoma" pitchFamily="34" charset="0"/>
              </a:rPr>
              <a:t> </a:t>
            </a:r>
          </a:p>
          <a:p>
            <a:pPr>
              <a:spcBef>
                <a:spcPct val="30000"/>
              </a:spcBef>
              <a:buFont typeface="Wingdings" pitchFamily="2" charset="2"/>
              <a:buNone/>
            </a:pPr>
            <a:r>
              <a:rPr lang="en-US" altLang="ko-KR" sz="2000" dirty="0">
                <a:solidFill>
                  <a:srgbClr val="006600"/>
                </a:solidFill>
                <a:latin typeface="Tahoma" pitchFamily="34" charset="0"/>
              </a:rPr>
              <a:t>	Condensing fuel gas in the boiler </a:t>
            </a:r>
          </a:p>
          <a:p>
            <a:pPr>
              <a:spcBef>
                <a:spcPct val="30000"/>
              </a:spcBef>
              <a:buFontTx/>
              <a:buChar char="•"/>
            </a:pPr>
            <a:r>
              <a:rPr lang="en-US" altLang="ko-KR" sz="2600" dirty="0">
                <a:solidFill>
                  <a:schemeClr val="accent2"/>
                </a:solidFill>
                <a:latin typeface="Tahoma" pitchFamily="34" charset="0"/>
              </a:rPr>
              <a:t> Etc</a:t>
            </a:r>
            <a:r>
              <a:rPr lang="en-US" altLang="ko-KR" sz="2400" dirty="0">
                <a:solidFill>
                  <a:srgbClr val="0000FF"/>
                </a:solidFill>
                <a:latin typeface="Tahoma" pitchFamily="34" charset="0"/>
              </a:rPr>
              <a:t>                                   </a:t>
            </a:r>
            <a:endParaRPr lang="ko-KR" altLang="en-US" sz="2400" dirty="0">
              <a:solidFill>
                <a:srgbClr val="0000FF"/>
              </a:solidFill>
              <a:latin typeface="Tahoma" pitchFamily="34" charset="0"/>
            </a:endParaRPr>
          </a:p>
        </p:txBody>
      </p:sp>
      <p:pic>
        <p:nvPicPr>
          <p:cNvPr id="126979" name="Picture 3" descr="PE01038_[1]"/>
          <p:cNvPicPr>
            <a:picLocks noChangeAspect="1" noChangeArrowheads="1"/>
          </p:cNvPicPr>
          <p:nvPr/>
        </p:nvPicPr>
        <p:blipFill>
          <a:blip r:embed="rId2" cstate="print"/>
          <a:srcRect/>
          <a:stretch>
            <a:fillRect/>
          </a:stretch>
        </p:blipFill>
        <p:spPr bwMode="auto">
          <a:xfrm>
            <a:off x="7164388" y="4675188"/>
            <a:ext cx="1820862" cy="1633537"/>
          </a:xfrm>
          <a:prstGeom prst="rect">
            <a:avLst/>
          </a:prstGeom>
          <a:noFill/>
        </p:spPr>
      </p:pic>
      <p:sp>
        <p:nvSpPr>
          <p:cNvPr id="126980" name="AutoShape 4"/>
          <p:cNvSpPr>
            <a:spLocks noChangeArrowheads="1"/>
          </p:cNvSpPr>
          <p:nvPr/>
        </p:nvSpPr>
        <p:spPr bwMode="auto">
          <a:xfrm>
            <a:off x="3348038" y="4508500"/>
            <a:ext cx="3349625" cy="1725613"/>
          </a:xfrm>
          <a:prstGeom prst="wedgeRoundRectCallout">
            <a:avLst>
              <a:gd name="adj1" fmla="val 66162"/>
              <a:gd name="adj2" fmla="val -25898"/>
              <a:gd name="adj3" fmla="val 16667"/>
            </a:avLst>
          </a:prstGeom>
          <a:solidFill>
            <a:srgbClr val="CCFFFF"/>
          </a:solidFill>
          <a:ln w="28575">
            <a:solidFill>
              <a:srgbClr val="3366FF"/>
            </a:solidFill>
            <a:miter lim="800000"/>
            <a:headEnd/>
            <a:tailEnd/>
          </a:ln>
          <a:effectLst/>
        </p:spPr>
        <p:txBody>
          <a:bodyPr/>
          <a:lstStyle/>
          <a:p>
            <a:pPr algn="ctr">
              <a:lnSpc>
                <a:spcPct val="105000"/>
              </a:lnSpc>
            </a:pPr>
            <a:r>
              <a:rPr lang="en-US" altLang="ko-KR" sz="1800">
                <a:solidFill>
                  <a:schemeClr val="accent2"/>
                </a:solidFill>
                <a:latin typeface="Comic Sans MS" pitchFamily="66" charset="0"/>
                <a:ea typeface="HY엽서L" pitchFamily="18" charset="-127"/>
              </a:rPr>
              <a:t>Boiler classifications are important to the engineers because they affect </a:t>
            </a:r>
            <a:r>
              <a:rPr lang="en-US" altLang="ko-KR" sz="1800" u="sng">
                <a:solidFill>
                  <a:schemeClr val="accent2"/>
                </a:solidFill>
                <a:latin typeface="Comic Sans MS" pitchFamily="66" charset="0"/>
                <a:ea typeface="HY엽서L" pitchFamily="18" charset="-127"/>
              </a:rPr>
              <a:t>performance</a:t>
            </a:r>
            <a:r>
              <a:rPr lang="en-US" altLang="ko-KR" sz="1800">
                <a:solidFill>
                  <a:schemeClr val="accent2"/>
                </a:solidFill>
                <a:latin typeface="Comic Sans MS" pitchFamily="66" charset="0"/>
                <a:ea typeface="HY엽서L" pitchFamily="18" charset="-127"/>
              </a:rPr>
              <a:t>, </a:t>
            </a:r>
            <a:r>
              <a:rPr lang="en-US" altLang="ko-KR" sz="1800" u="sng">
                <a:solidFill>
                  <a:schemeClr val="accent2"/>
                </a:solidFill>
                <a:latin typeface="Comic Sans MS" pitchFamily="66" charset="0"/>
                <a:ea typeface="HY엽서L" pitchFamily="18" charset="-127"/>
              </a:rPr>
              <a:t>first cost</a:t>
            </a:r>
            <a:r>
              <a:rPr lang="en-US" altLang="ko-KR" sz="1800">
                <a:solidFill>
                  <a:schemeClr val="accent2"/>
                </a:solidFill>
                <a:latin typeface="Comic Sans MS" pitchFamily="66" charset="0"/>
                <a:ea typeface="HY엽서L" pitchFamily="18" charset="-127"/>
              </a:rPr>
              <a:t> and </a:t>
            </a:r>
            <a:r>
              <a:rPr lang="en-US" altLang="ko-KR" sz="1800" u="sng">
                <a:solidFill>
                  <a:schemeClr val="accent2"/>
                </a:solidFill>
                <a:latin typeface="Comic Sans MS" pitchFamily="66" charset="0"/>
                <a:ea typeface="HY엽서L" pitchFamily="18" charset="-127"/>
              </a:rPr>
              <a:t>space requirements</a:t>
            </a:r>
            <a:r>
              <a:rPr lang="en-US" altLang="ko-KR" sz="1800">
                <a:solidFill>
                  <a:schemeClr val="accent2"/>
                </a:solidFill>
                <a:latin typeface="Comic Sans MS" pitchFamily="66" charset="0"/>
                <a:ea typeface="HY엽서L" pitchFamily="18" charset="-127"/>
              </a:rPr>
              <a:t>.</a:t>
            </a:r>
          </a:p>
        </p:txBody>
      </p:sp>
      <p:sp>
        <p:nvSpPr>
          <p:cNvPr id="5" name="제목 4"/>
          <p:cNvSpPr>
            <a:spLocks noGrp="1"/>
          </p:cNvSpPr>
          <p:nvPr>
            <p:ph type="title"/>
          </p:nvPr>
        </p:nvSpPr>
        <p:spPr/>
        <p:txBody>
          <a:bodyPr/>
          <a:lstStyle/>
          <a:p>
            <a:r>
              <a:rPr lang="en-US" altLang="ko-KR" dirty="0"/>
              <a:t>Boilers</a:t>
            </a:r>
            <a:endParaRPr lang="ko-KR"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condensing"/>
          <p:cNvPicPr>
            <a:picLocks noChangeAspect="1" noChangeArrowheads="1"/>
          </p:cNvPicPr>
          <p:nvPr/>
        </p:nvPicPr>
        <p:blipFill>
          <a:blip r:embed="rId2" cstate="print"/>
          <a:srcRect/>
          <a:stretch>
            <a:fillRect/>
          </a:stretch>
        </p:blipFill>
        <p:spPr bwMode="auto">
          <a:xfrm>
            <a:off x="4699000" y="1268413"/>
            <a:ext cx="4402138" cy="4943475"/>
          </a:xfrm>
          <a:prstGeom prst="rect">
            <a:avLst/>
          </a:prstGeom>
          <a:noFill/>
        </p:spPr>
      </p:pic>
      <p:sp>
        <p:nvSpPr>
          <p:cNvPr id="128003" name="Text Box 3"/>
          <p:cNvSpPr txBox="1">
            <a:spLocks noChangeArrowheads="1"/>
          </p:cNvSpPr>
          <p:nvPr/>
        </p:nvSpPr>
        <p:spPr bwMode="auto">
          <a:xfrm>
            <a:off x="306388" y="1187450"/>
            <a:ext cx="4552950" cy="1736725"/>
          </a:xfrm>
          <a:prstGeom prst="rect">
            <a:avLst/>
          </a:prstGeom>
          <a:noFill/>
          <a:ln w="9525">
            <a:noFill/>
            <a:miter lim="800000"/>
            <a:headEnd/>
            <a:tailEnd/>
          </a:ln>
          <a:effectLst/>
        </p:spPr>
        <p:txBody>
          <a:bodyPr>
            <a:spAutoFit/>
          </a:bodyPr>
          <a:lstStyle/>
          <a:p>
            <a:pPr>
              <a:spcBef>
                <a:spcPct val="50000"/>
              </a:spcBef>
              <a:buFontTx/>
              <a:buChar char="•"/>
            </a:pPr>
            <a:r>
              <a:rPr lang="en-US" altLang="ko-KR" sz="2600">
                <a:solidFill>
                  <a:schemeClr val="accent2"/>
                </a:solidFill>
                <a:latin typeface="Tahoma" pitchFamily="34" charset="0"/>
              </a:rPr>
              <a:t> Condensing Boilers</a:t>
            </a:r>
            <a:r>
              <a:rPr lang="en-US" altLang="ko-KR" sz="2400">
                <a:solidFill>
                  <a:srgbClr val="0000FF"/>
                </a:solidFill>
                <a:latin typeface="Tahoma" pitchFamily="34" charset="0"/>
              </a:rPr>
              <a:t> </a:t>
            </a:r>
          </a:p>
          <a:p>
            <a:pPr>
              <a:lnSpc>
                <a:spcPct val="120000"/>
              </a:lnSpc>
              <a:spcBef>
                <a:spcPct val="50000"/>
              </a:spcBef>
              <a:buFont typeface="Wingdings" pitchFamily="2" charset="2"/>
              <a:buNone/>
            </a:pPr>
            <a:r>
              <a:rPr lang="en-US" altLang="ko-KR" sz="2000">
                <a:solidFill>
                  <a:srgbClr val="006600"/>
                </a:solidFill>
                <a:latin typeface="Tahoma" pitchFamily="34" charset="0"/>
              </a:rPr>
              <a:t>Hot exhaust gases condense and lose much of their energy to pre-heat the water in the boiler system</a:t>
            </a:r>
            <a:endParaRPr lang="ko-KR" altLang="en-US" sz="2000">
              <a:solidFill>
                <a:srgbClr val="006600"/>
              </a:solidFill>
              <a:latin typeface="Tahoma" pitchFamily="34" charset="0"/>
            </a:endParaRPr>
          </a:p>
        </p:txBody>
      </p:sp>
      <p:sp>
        <p:nvSpPr>
          <p:cNvPr id="4" name="제목 3"/>
          <p:cNvSpPr>
            <a:spLocks noGrp="1"/>
          </p:cNvSpPr>
          <p:nvPr>
            <p:ph type="title"/>
          </p:nvPr>
        </p:nvSpPr>
        <p:spPr/>
        <p:txBody>
          <a:bodyPr/>
          <a:lstStyle/>
          <a:p>
            <a:r>
              <a:rPr lang="en-US" altLang="ko-KR" dirty="0"/>
              <a:t>Boilers</a:t>
            </a:r>
            <a:endParaRPr lang="ko-KR"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306388" y="1074738"/>
            <a:ext cx="7866062" cy="1058862"/>
          </a:xfrm>
          <a:prstGeom prst="rect">
            <a:avLst/>
          </a:prstGeom>
          <a:noFill/>
          <a:ln w="9525">
            <a:noFill/>
            <a:miter lim="800000"/>
            <a:headEnd/>
            <a:tailEnd/>
          </a:ln>
          <a:effectLst/>
        </p:spPr>
        <p:txBody>
          <a:bodyPr>
            <a:spAutoFit/>
          </a:bodyPr>
          <a:lstStyle/>
          <a:p>
            <a:pPr>
              <a:spcBef>
                <a:spcPct val="50000"/>
              </a:spcBef>
              <a:buFontTx/>
              <a:buChar char="•"/>
            </a:pPr>
            <a:r>
              <a:rPr lang="en-US" altLang="ko-KR" sz="2600">
                <a:solidFill>
                  <a:schemeClr val="accent2"/>
                </a:solidFill>
                <a:latin typeface="Tahoma" pitchFamily="34" charset="0"/>
              </a:rPr>
              <a:t> Wall-Hung Boilers</a:t>
            </a:r>
            <a:r>
              <a:rPr lang="en-US" altLang="ko-KR" sz="2400">
                <a:solidFill>
                  <a:srgbClr val="0000FF"/>
                </a:solidFill>
                <a:latin typeface="Tahoma" pitchFamily="34" charset="0"/>
              </a:rPr>
              <a:t> </a:t>
            </a:r>
          </a:p>
          <a:p>
            <a:pPr>
              <a:lnSpc>
                <a:spcPct val="120000"/>
              </a:lnSpc>
              <a:spcBef>
                <a:spcPct val="50000"/>
              </a:spcBef>
              <a:buFont typeface="Wingdings" pitchFamily="2" charset="2"/>
              <a:buNone/>
            </a:pPr>
            <a:r>
              <a:rPr lang="en-US" altLang="ko-KR" sz="2200">
                <a:solidFill>
                  <a:srgbClr val="006600"/>
                </a:solidFill>
                <a:latin typeface="Tahoma" pitchFamily="34" charset="0"/>
              </a:rPr>
              <a:t>Small residential gas fired boiler</a:t>
            </a:r>
            <a:endParaRPr lang="ko-KR" altLang="en-US" sz="2200">
              <a:solidFill>
                <a:srgbClr val="006600"/>
              </a:solidFill>
              <a:latin typeface="Tahoma" pitchFamily="34" charset="0"/>
            </a:endParaRPr>
          </a:p>
        </p:txBody>
      </p:sp>
      <p:pic>
        <p:nvPicPr>
          <p:cNvPr id="130051" name="Picture 3" descr="mainphoto2"/>
          <p:cNvPicPr>
            <a:picLocks noChangeAspect="1" noChangeArrowheads="1"/>
          </p:cNvPicPr>
          <p:nvPr/>
        </p:nvPicPr>
        <p:blipFill>
          <a:blip r:embed="rId2" cstate="print"/>
          <a:srcRect/>
          <a:stretch>
            <a:fillRect/>
          </a:stretch>
        </p:blipFill>
        <p:spPr bwMode="auto">
          <a:xfrm>
            <a:off x="900113" y="2852738"/>
            <a:ext cx="2343150" cy="3095625"/>
          </a:xfrm>
          <a:prstGeom prst="rect">
            <a:avLst/>
          </a:prstGeom>
          <a:noFill/>
        </p:spPr>
      </p:pic>
      <p:pic>
        <p:nvPicPr>
          <p:cNvPr id="130052" name="Picture 4"/>
          <p:cNvPicPr>
            <a:picLocks noChangeAspect="1" noChangeArrowheads="1"/>
          </p:cNvPicPr>
          <p:nvPr/>
        </p:nvPicPr>
        <p:blipFill>
          <a:blip r:embed="rId3" cstate="print"/>
          <a:srcRect/>
          <a:stretch>
            <a:fillRect/>
          </a:stretch>
        </p:blipFill>
        <p:spPr bwMode="auto">
          <a:xfrm>
            <a:off x="6011863" y="2636838"/>
            <a:ext cx="2641600" cy="3597275"/>
          </a:xfrm>
          <a:prstGeom prst="rect">
            <a:avLst/>
          </a:prstGeom>
          <a:noFill/>
          <a:ln w="9525">
            <a:noFill/>
            <a:miter lim="800000"/>
            <a:headEnd/>
            <a:tailEnd/>
          </a:ln>
          <a:effectLst/>
        </p:spPr>
      </p:pic>
      <p:pic>
        <p:nvPicPr>
          <p:cNvPr id="130053" name="Picture 5"/>
          <p:cNvPicPr>
            <a:picLocks noChangeAspect="1" noChangeArrowheads="1"/>
          </p:cNvPicPr>
          <p:nvPr/>
        </p:nvPicPr>
        <p:blipFill>
          <a:blip r:embed="rId4" cstate="print"/>
          <a:srcRect/>
          <a:stretch>
            <a:fillRect/>
          </a:stretch>
        </p:blipFill>
        <p:spPr bwMode="auto">
          <a:xfrm>
            <a:off x="6034088" y="2640013"/>
            <a:ext cx="2641600" cy="3597275"/>
          </a:xfrm>
          <a:prstGeom prst="rect">
            <a:avLst/>
          </a:prstGeom>
          <a:noFill/>
          <a:ln w="9525">
            <a:noFill/>
            <a:miter lim="800000"/>
            <a:headEnd/>
            <a:tailEnd/>
          </a:ln>
          <a:effectLst/>
        </p:spPr>
      </p:pic>
      <p:sp>
        <p:nvSpPr>
          <p:cNvPr id="6" name="제목 5"/>
          <p:cNvSpPr>
            <a:spLocks noGrp="1"/>
          </p:cNvSpPr>
          <p:nvPr>
            <p:ph type="title"/>
          </p:nvPr>
        </p:nvSpPr>
        <p:spPr/>
        <p:txBody>
          <a:bodyPr/>
          <a:lstStyle/>
          <a:p>
            <a:r>
              <a:rPr lang="en-US" altLang="ko-KR" dirty="0"/>
              <a:t>Boilers</a:t>
            </a:r>
            <a:endParaRPr lang="ko-KR"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250825" y="1125538"/>
            <a:ext cx="5473700" cy="1524000"/>
          </a:xfrm>
          <a:prstGeom prst="rect">
            <a:avLst/>
          </a:prstGeom>
          <a:noFill/>
          <a:ln w="9525">
            <a:noFill/>
            <a:miter lim="800000"/>
            <a:headEnd/>
            <a:tailEnd/>
          </a:ln>
          <a:effectLst/>
        </p:spPr>
        <p:txBody>
          <a:bodyPr>
            <a:spAutoFit/>
          </a:bodyPr>
          <a:lstStyle/>
          <a:p>
            <a:pPr>
              <a:spcBef>
                <a:spcPct val="50000"/>
              </a:spcBef>
              <a:buFontTx/>
              <a:buChar char="•"/>
            </a:pPr>
            <a:r>
              <a:rPr lang="en-US" altLang="ko-KR" sz="2600">
                <a:solidFill>
                  <a:schemeClr val="accent2"/>
                </a:solidFill>
                <a:latin typeface="Tahoma" pitchFamily="34" charset="0"/>
              </a:rPr>
              <a:t> Electric Boiler</a:t>
            </a:r>
          </a:p>
          <a:p>
            <a:pPr>
              <a:lnSpc>
                <a:spcPct val="120000"/>
              </a:lnSpc>
              <a:spcBef>
                <a:spcPct val="50000"/>
              </a:spcBef>
              <a:buFont typeface="Wingdings" pitchFamily="2" charset="2"/>
              <a:buNone/>
            </a:pPr>
            <a:r>
              <a:rPr lang="en-US" altLang="ko-KR" sz="2000">
                <a:solidFill>
                  <a:srgbClr val="006600"/>
                </a:solidFill>
                <a:latin typeface="Tahoma" pitchFamily="34" charset="0"/>
              </a:rPr>
              <a:t>   - No combustion</a:t>
            </a:r>
          </a:p>
          <a:p>
            <a:pPr>
              <a:lnSpc>
                <a:spcPct val="120000"/>
              </a:lnSpc>
              <a:spcBef>
                <a:spcPct val="50000"/>
              </a:spcBef>
              <a:buFont typeface="Wingdings" pitchFamily="2" charset="2"/>
              <a:buNone/>
            </a:pPr>
            <a:r>
              <a:rPr lang="en-US" altLang="ko-KR" sz="2000">
                <a:solidFill>
                  <a:srgbClr val="006600"/>
                </a:solidFill>
                <a:latin typeface="Tahoma" pitchFamily="34" charset="0"/>
              </a:rPr>
              <a:t>   - Electrode is immersed in the boiler water</a:t>
            </a:r>
            <a:endParaRPr lang="ko-KR" altLang="en-US" sz="2000">
              <a:solidFill>
                <a:srgbClr val="006600"/>
              </a:solidFill>
              <a:latin typeface="Tahoma" pitchFamily="34" charset="0"/>
            </a:endParaRPr>
          </a:p>
        </p:txBody>
      </p:sp>
      <p:pic>
        <p:nvPicPr>
          <p:cNvPr id="131075" name="Picture 3" descr="sussmanElecBoiler"/>
          <p:cNvPicPr>
            <a:picLocks noChangeAspect="1" noChangeArrowheads="1"/>
          </p:cNvPicPr>
          <p:nvPr/>
        </p:nvPicPr>
        <p:blipFill>
          <a:blip r:embed="rId2" cstate="print"/>
          <a:srcRect/>
          <a:stretch>
            <a:fillRect/>
          </a:stretch>
        </p:blipFill>
        <p:spPr bwMode="auto">
          <a:xfrm>
            <a:off x="5695950" y="1052513"/>
            <a:ext cx="1595438" cy="2303462"/>
          </a:xfrm>
          <a:prstGeom prst="rect">
            <a:avLst/>
          </a:prstGeom>
          <a:noFill/>
        </p:spPr>
      </p:pic>
      <p:sp>
        <p:nvSpPr>
          <p:cNvPr id="131076" name="Text Box 4"/>
          <p:cNvSpPr txBox="1">
            <a:spLocks noChangeArrowheads="1"/>
          </p:cNvSpPr>
          <p:nvPr/>
        </p:nvSpPr>
        <p:spPr bwMode="auto">
          <a:xfrm>
            <a:off x="250825" y="2868613"/>
            <a:ext cx="5473700" cy="488950"/>
          </a:xfrm>
          <a:prstGeom prst="rect">
            <a:avLst/>
          </a:prstGeom>
          <a:noFill/>
          <a:ln w="9525">
            <a:noFill/>
            <a:miter lim="800000"/>
            <a:headEnd/>
            <a:tailEnd/>
          </a:ln>
          <a:effectLst/>
        </p:spPr>
        <p:txBody>
          <a:bodyPr>
            <a:spAutoFit/>
          </a:bodyPr>
          <a:lstStyle/>
          <a:p>
            <a:pPr>
              <a:spcBef>
                <a:spcPct val="50000"/>
              </a:spcBef>
              <a:buFontTx/>
              <a:buChar char="•"/>
            </a:pPr>
            <a:r>
              <a:rPr lang="en-US" altLang="ko-KR" sz="2600">
                <a:solidFill>
                  <a:schemeClr val="accent2"/>
                </a:solidFill>
                <a:latin typeface="Tahoma" pitchFamily="34" charset="0"/>
              </a:rPr>
              <a:t> Packaged Fire-Tube boiler</a:t>
            </a:r>
            <a:endParaRPr lang="ko-KR" altLang="en-US" sz="2600">
              <a:solidFill>
                <a:schemeClr val="accent2"/>
              </a:solidFill>
              <a:latin typeface="Tahoma" pitchFamily="34" charset="0"/>
            </a:endParaRPr>
          </a:p>
        </p:txBody>
      </p:sp>
      <p:pic>
        <p:nvPicPr>
          <p:cNvPr id="131077" name="Picture 5" descr="m1"/>
          <p:cNvPicPr>
            <a:picLocks noChangeAspect="1" noChangeArrowheads="1"/>
          </p:cNvPicPr>
          <p:nvPr/>
        </p:nvPicPr>
        <p:blipFill>
          <a:blip r:embed="rId3" cstate="print"/>
          <a:srcRect/>
          <a:stretch>
            <a:fillRect/>
          </a:stretch>
        </p:blipFill>
        <p:spPr bwMode="auto">
          <a:xfrm>
            <a:off x="1471613" y="3538538"/>
            <a:ext cx="2595562" cy="2698750"/>
          </a:xfrm>
          <a:prstGeom prst="rect">
            <a:avLst/>
          </a:prstGeom>
          <a:noFill/>
          <a:ln w="9525">
            <a:solidFill>
              <a:schemeClr val="tx1"/>
            </a:solidFill>
            <a:miter lim="800000"/>
            <a:headEnd/>
            <a:tailEnd/>
          </a:ln>
        </p:spPr>
      </p:pic>
      <p:pic>
        <p:nvPicPr>
          <p:cNvPr id="131078" name="Picture 6" descr="image013"/>
          <p:cNvPicPr>
            <a:picLocks noChangeAspect="1" noChangeArrowheads="1"/>
          </p:cNvPicPr>
          <p:nvPr/>
        </p:nvPicPr>
        <p:blipFill>
          <a:blip r:embed="rId4" cstate="print"/>
          <a:srcRect/>
          <a:stretch>
            <a:fillRect/>
          </a:stretch>
        </p:blipFill>
        <p:spPr bwMode="auto">
          <a:xfrm>
            <a:off x="5143500" y="3540125"/>
            <a:ext cx="2741613" cy="2697163"/>
          </a:xfrm>
          <a:prstGeom prst="rect">
            <a:avLst/>
          </a:prstGeom>
          <a:noFill/>
          <a:ln w="9525">
            <a:solidFill>
              <a:schemeClr val="tx1"/>
            </a:solidFill>
            <a:miter lim="800000"/>
            <a:headEnd/>
            <a:tailEnd/>
          </a:ln>
        </p:spPr>
      </p:pic>
      <p:sp>
        <p:nvSpPr>
          <p:cNvPr id="7" name="제목 6"/>
          <p:cNvSpPr>
            <a:spLocks noGrp="1"/>
          </p:cNvSpPr>
          <p:nvPr>
            <p:ph type="title"/>
          </p:nvPr>
        </p:nvSpPr>
        <p:spPr/>
        <p:txBody>
          <a:bodyPr/>
          <a:lstStyle/>
          <a:p>
            <a:r>
              <a:rPr lang="en-US" altLang="ko-KR" dirty="0"/>
              <a:t>Boilers</a:t>
            </a:r>
            <a:endParaRPr lang="ko-KR"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Text Box 4"/>
          <p:cNvSpPr txBox="1">
            <a:spLocks noChangeArrowheads="1"/>
          </p:cNvSpPr>
          <p:nvPr/>
        </p:nvSpPr>
        <p:spPr bwMode="auto">
          <a:xfrm>
            <a:off x="179388" y="1052513"/>
            <a:ext cx="5473700" cy="488950"/>
          </a:xfrm>
          <a:prstGeom prst="rect">
            <a:avLst/>
          </a:prstGeom>
          <a:noFill/>
          <a:ln w="9525">
            <a:noFill/>
            <a:miter lim="800000"/>
            <a:headEnd/>
            <a:tailEnd/>
          </a:ln>
          <a:effectLst/>
        </p:spPr>
        <p:txBody>
          <a:bodyPr>
            <a:spAutoFit/>
          </a:bodyPr>
          <a:lstStyle/>
          <a:p>
            <a:pPr>
              <a:spcBef>
                <a:spcPct val="50000"/>
              </a:spcBef>
              <a:buFontTx/>
              <a:buChar char="•"/>
            </a:pPr>
            <a:r>
              <a:rPr lang="en-US" altLang="ko-KR" sz="2600">
                <a:solidFill>
                  <a:schemeClr val="accent2"/>
                </a:solidFill>
                <a:latin typeface="Tahoma" pitchFamily="34" charset="0"/>
              </a:rPr>
              <a:t> Boilers  </a:t>
            </a:r>
            <a:r>
              <a:rPr lang="en-US" altLang="ko-KR" sz="2200">
                <a:solidFill>
                  <a:schemeClr val="accent2"/>
                </a:solidFill>
                <a:latin typeface="Tahoma" pitchFamily="34" charset="0"/>
              </a:rPr>
              <a:t>- Terminology in Korean</a:t>
            </a:r>
            <a:endParaRPr lang="ko-KR" altLang="en-US" sz="2200">
              <a:solidFill>
                <a:schemeClr val="accent2"/>
              </a:solidFill>
              <a:latin typeface="Tahoma" pitchFamily="34" charset="0"/>
            </a:endParaRPr>
          </a:p>
        </p:txBody>
      </p:sp>
      <p:sp>
        <p:nvSpPr>
          <p:cNvPr id="135173" name="Text Box 5"/>
          <p:cNvSpPr txBox="1">
            <a:spLocks noChangeArrowheads="1"/>
          </p:cNvSpPr>
          <p:nvPr/>
        </p:nvSpPr>
        <p:spPr bwMode="auto">
          <a:xfrm>
            <a:off x="306388" y="1647825"/>
            <a:ext cx="5994400" cy="4081463"/>
          </a:xfrm>
          <a:prstGeom prst="rect">
            <a:avLst/>
          </a:prstGeom>
          <a:noFill/>
          <a:ln w="9525">
            <a:noFill/>
            <a:miter lim="800000"/>
            <a:headEnd/>
            <a:tailEnd/>
          </a:ln>
          <a:effectLst/>
        </p:spPr>
        <p:txBody>
          <a:bodyPr>
            <a:spAutoFit/>
          </a:bodyPr>
          <a:lstStyle/>
          <a:p>
            <a:pPr>
              <a:spcBef>
                <a:spcPct val="50000"/>
              </a:spcBef>
              <a:buFontTx/>
              <a:buChar char="•"/>
            </a:pPr>
            <a:r>
              <a:rPr lang="en-US" altLang="ko-KR" sz="1800" b="1" dirty="0">
                <a:solidFill>
                  <a:srgbClr val="006600"/>
                </a:solidFill>
              </a:rPr>
              <a:t> </a:t>
            </a:r>
            <a:r>
              <a:rPr lang="en-US" altLang="en-US" sz="1800" b="1" dirty="0" smtClean="0">
                <a:solidFill>
                  <a:srgbClr val="006600"/>
                </a:solidFill>
              </a:rPr>
              <a:t>flue </a:t>
            </a:r>
            <a:r>
              <a:rPr lang="en-US" altLang="en-US" sz="1800" b="1" dirty="0">
                <a:solidFill>
                  <a:srgbClr val="006600"/>
                </a:solidFill>
              </a:rPr>
              <a:t>tube-smoke tube </a:t>
            </a:r>
            <a:r>
              <a:rPr lang="en-US" altLang="en-US" sz="1800" b="1" dirty="0" smtClean="0">
                <a:solidFill>
                  <a:srgbClr val="006600"/>
                </a:solidFill>
              </a:rPr>
              <a:t>boiler  </a:t>
            </a:r>
            <a:endParaRPr lang="en-US" altLang="en-US" sz="1800" b="1" dirty="0">
              <a:solidFill>
                <a:srgbClr val="006600"/>
              </a:solidFill>
            </a:endParaRPr>
          </a:p>
          <a:p>
            <a:pPr>
              <a:spcBef>
                <a:spcPct val="50000"/>
              </a:spcBef>
              <a:buFontTx/>
              <a:buChar char="•"/>
            </a:pPr>
            <a:r>
              <a:rPr lang="en-US" altLang="en-US" sz="1800" b="1" dirty="0">
                <a:solidFill>
                  <a:srgbClr val="006600"/>
                </a:solidFill>
              </a:rPr>
              <a:t> </a:t>
            </a:r>
            <a:r>
              <a:rPr lang="en-US" altLang="en-US" sz="1800" b="1" dirty="0" smtClean="0">
                <a:solidFill>
                  <a:srgbClr val="006600"/>
                </a:solidFill>
              </a:rPr>
              <a:t>forced </a:t>
            </a:r>
            <a:r>
              <a:rPr lang="en-US" altLang="en-US" sz="1800" b="1" dirty="0">
                <a:solidFill>
                  <a:srgbClr val="006600"/>
                </a:solidFill>
              </a:rPr>
              <a:t>circulation </a:t>
            </a:r>
            <a:r>
              <a:rPr lang="en-US" altLang="en-US" sz="1800" b="1" dirty="0" smtClean="0">
                <a:solidFill>
                  <a:srgbClr val="006600"/>
                </a:solidFill>
              </a:rPr>
              <a:t>boiler  </a:t>
            </a:r>
            <a:endParaRPr lang="en-US" altLang="en-US" sz="1800" b="1" dirty="0">
              <a:solidFill>
                <a:srgbClr val="006600"/>
              </a:solidFill>
            </a:endParaRPr>
          </a:p>
          <a:p>
            <a:pPr>
              <a:spcBef>
                <a:spcPct val="50000"/>
              </a:spcBef>
              <a:buFontTx/>
              <a:buChar char="•"/>
            </a:pPr>
            <a:r>
              <a:rPr lang="en-US" altLang="en-US" sz="1800" b="1" dirty="0">
                <a:solidFill>
                  <a:srgbClr val="006600"/>
                </a:solidFill>
              </a:rPr>
              <a:t> </a:t>
            </a:r>
            <a:r>
              <a:rPr lang="en-US" altLang="en-US" sz="1800" b="1" dirty="0" smtClean="0">
                <a:solidFill>
                  <a:srgbClr val="006600"/>
                </a:solidFill>
              </a:rPr>
              <a:t>water </a:t>
            </a:r>
            <a:r>
              <a:rPr lang="en-US" altLang="en-US" sz="1800" b="1" dirty="0">
                <a:solidFill>
                  <a:srgbClr val="006600"/>
                </a:solidFill>
              </a:rPr>
              <a:t>tube </a:t>
            </a:r>
            <a:r>
              <a:rPr lang="en-US" altLang="en-US" sz="1800" b="1" dirty="0" smtClean="0">
                <a:solidFill>
                  <a:srgbClr val="006600"/>
                </a:solidFill>
              </a:rPr>
              <a:t>boiler  </a:t>
            </a:r>
            <a:endParaRPr lang="en-US" altLang="en-US" sz="1800" b="1" dirty="0">
              <a:solidFill>
                <a:srgbClr val="006600"/>
              </a:solidFill>
            </a:endParaRPr>
          </a:p>
          <a:p>
            <a:pPr>
              <a:spcBef>
                <a:spcPct val="50000"/>
              </a:spcBef>
              <a:buFontTx/>
              <a:buChar char="•"/>
            </a:pPr>
            <a:r>
              <a:rPr lang="en-US" altLang="en-US" sz="1800" b="1" dirty="0">
                <a:solidFill>
                  <a:srgbClr val="006600"/>
                </a:solidFill>
              </a:rPr>
              <a:t> </a:t>
            </a:r>
            <a:r>
              <a:rPr lang="en-US" altLang="en-US" sz="1800" b="1" dirty="0" smtClean="0">
                <a:solidFill>
                  <a:srgbClr val="006600"/>
                </a:solidFill>
              </a:rPr>
              <a:t>once-through boiler  </a:t>
            </a:r>
            <a:endParaRPr lang="en-US" altLang="en-US" sz="1800" b="1" dirty="0">
              <a:solidFill>
                <a:srgbClr val="006600"/>
              </a:solidFill>
            </a:endParaRPr>
          </a:p>
          <a:p>
            <a:pPr>
              <a:spcBef>
                <a:spcPct val="50000"/>
              </a:spcBef>
              <a:buFontTx/>
              <a:buChar char="•"/>
            </a:pPr>
            <a:r>
              <a:rPr lang="en-US" altLang="en-US" sz="1800" b="1" dirty="0">
                <a:solidFill>
                  <a:srgbClr val="006600"/>
                </a:solidFill>
              </a:rPr>
              <a:t> </a:t>
            </a:r>
            <a:r>
              <a:rPr lang="en-US" altLang="en-US" sz="1800" b="1" dirty="0" smtClean="0">
                <a:solidFill>
                  <a:srgbClr val="006600"/>
                </a:solidFill>
              </a:rPr>
              <a:t>tubular </a:t>
            </a:r>
            <a:r>
              <a:rPr lang="en-US" altLang="en-US" sz="1800" b="1" dirty="0">
                <a:solidFill>
                  <a:srgbClr val="006600"/>
                </a:solidFill>
              </a:rPr>
              <a:t>boiler, smoke tube </a:t>
            </a:r>
            <a:r>
              <a:rPr lang="en-US" altLang="en-US" sz="1800" b="1" dirty="0" smtClean="0">
                <a:solidFill>
                  <a:srgbClr val="006600"/>
                </a:solidFill>
              </a:rPr>
              <a:t>boiler  </a:t>
            </a:r>
            <a:endParaRPr lang="en-US" altLang="en-US" sz="1800" b="1" dirty="0">
              <a:solidFill>
                <a:srgbClr val="006600"/>
              </a:solidFill>
            </a:endParaRPr>
          </a:p>
          <a:p>
            <a:pPr>
              <a:spcBef>
                <a:spcPct val="50000"/>
              </a:spcBef>
              <a:buFontTx/>
              <a:buChar char="•"/>
            </a:pPr>
            <a:r>
              <a:rPr lang="en-US" altLang="en-US" sz="1800" b="1" dirty="0">
                <a:solidFill>
                  <a:srgbClr val="006600"/>
                </a:solidFill>
              </a:rPr>
              <a:t> </a:t>
            </a:r>
            <a:r>
              <a:rPr lang="en-US" altLang="en-US" sz="1800" b="1" dirty="0" smtClean="0">
                <a:solidFill>
                  <a:srgbClr val="006600"/>
                </a:solidFill>
              </a:rPr>
              <a:t>packaged boiler  </a:t>
            </a:r>
            <a:endParaRPr lang="en-US" altLang="en-US" sz="1800" b="1" dirty="0">
              <a:solidFill>
                <a:srgbClr val="006600"/>
              </a:solidFill>
            </a:endParaRPr>
          </a:p>
          <a:p>
            <a:pPr>
              <a:spcBef>
                <a:spcPct val="50000"/>
              </a:spcBef>
              <a:buFontTx/>
              <a:buChar char="•"/>
            </a:pPr>
            <a:r>
              <a:rPr lang="en-US" altLang="en-US" sz="1800" b="1" dirty="0">
                <a:solidFill>
                  <a:srgbClr val="006600"/>
                </a:solidFill>
              </a:rPr>
              <a:t> </a:t>
            </a:r>
            <a:r>
              <a:rPr lang="en-US" altLang="en-US" sz="1800" b="1" dirty="0" smtClean="0">
                <a:solidFill>
                  <a:srgbClr val="006600"/>
                </a:solidFill>
              </a:rPr>
              <a:t>convection boiler   </a:t>
            </a:r>
            <a:endParaRPr lang="en-US" altLang="en-US" sz="1800" b="1" dirty="0">
              <a:solidFill>
                <a:srgbClr val="006600"/>
              </a:solidFill>
            </a:endParaRPr>
          </a:p>
          <a:p>
            <a:pPr>
              <a:spcBef>
                <a:spcPct val="50000"/>
              </a:spcBef>
              <a:buFontTx/>
              <a:buChar char="•"/>
            </a:pPr>
            <a:r>
              <a:rPr lang="en-US" altLang="en-US" sz="1800" b="1" dirty="0">
                <a:solidFill>
                  <a:srgbClr val="006600"/>
                </a:solidFill>
              </a:rPr>
              <a:t> </a:t>
            </a:r>
            <a:r>
              <a:rPr lang="en-US" altLang="en-US" sz="1800" b="1" dirty="0" smtClean="0">
                <a:solidFill>
                  <a:srgbClr val="006600"/>
                </a:solidFill>
              </a:rPr>
              <a:t>double </a:t>
            </a:r>
            <a:r>
              <a:rPr lang="en-US" altLang="en-US" sz="1800" b="1" dirty="0">
                <a:solidFill>
                  <a:srgbClr val="006600"/>
                </a:solidFill>
              </a:rPr>
              <a:t>ended </a:t>
            </a:r>
            <a:r>
              <a:rPr lang="en-US" altLang="en-US" sz="1800" b="1" dirty="0" smtClean="0">
                <a:solidFill>
                  <a:srgbClr val="006600"/>
                </a:solidFill>
              </a:rPr>
              <a:t>boiler   </a:t>
            </a:r>
            <a:endParaRPr lang="en-US" altLang="en-US" sz="1800" b="1" dirty="0">
              <a:solidFill>
                <a:srgbClr val="006600"/>
              </a:solidFill>
            </a:endParaRPr>
          </a:p>
          <a:p>
            <a:pPr>
              <a:spcBef>
                <a:spcPct val="50000"/>
              </a:spcBef>
              <a:buFontTx/>
              <a:buChar char="•"/>
            </a:pPr>
            <a:r>
              <a:rPr lang="en-US" altLang="en-US" sz="1800" b="1" dirty="0">
                <a:solidFill>
                  <a:srgbClr val="006600"/>
                </a:solidFill>
              </a:rPr>
              <a:t> </a:t>
            </a:r>
            <a:r>
              <a:rPr lang="en-US" altLang="en-US" sz="1800" b="1" dirty="0" smtClean="0">
                <a:solidFill>
                  <a:srgbClr val="006600"/>
                </a:solidFill>
              </a:rPr>
              <a:t>supercharged boiler  </a:t>
            </a:r>
            <a:endParaRPr lang="en-US" altLang="en-US" sz="1800" b="1" dirty="0">
              <a:solidFill>
                <a:srgbClr val="006600"/>
              </a:solidFill>
            </a:endParaRPr>
          </a:p>
          <a:p>
            <a:pPr>
              <a:spcBef>
                <a:spcPct val="50000"/>
              </a:spcBef>
              <a:buFontTx/>
              <a:buChar char="•"/>
            </a:pPr>
            <a:r>
              <a:rPr lang="en-US" altLang="en-US" sz="1800" b="1" dirty="0">
                <a:solidFill>
                  <a:srgbClr val="006600"/>
                </a:solidFill>
              </a:rPr>
              <a:t> </a:t>
            </a:r>
            <a:r>
              <a:rPr lang="en-US" altLang="ko-KR" sz="1800" b="1" dirty="0" err="1" smtClean="0">
                <a:solidFill>
                  <a:srgbClr val="006600"/>
                </a:solidFill>
              </a:rPr>
              <a:t>m</a:t>
            </a:r>
            <a:r>
              <a:rPr lang="en-US" altLang="en-US" sz="1800" b="1" dirty="0" err="1" smtClean="0">
                <a:solidFill>
                  <a:srgbClr val="006600"/>
                </a:solidFill>
              </a:rPr>
              <a:t>onotube</a:t>
            </a:r>
            <a:r>
              <a:rPr lang="en-US" altLang="en-US" sz="1800" b="1" dirty="0" smtClean="0">
                <a:solidFill>
                  <a:srgbClr val="006600"/>
                </a:solidFill>
              </a:rPr>
              <a:t> boiler </a:t>
            </a:r>
            <a:endParaRPr lang="en-US" altLang="en-US" sz="1800" b="1" dirty="0">
              <a:solidFill>
                <a:srgbClr val="006600"/>
              </a:solidFill>
            </a:endParaRPr>
          </a:p>
        </p:txBody>
      </p:sp>
      <p:pic>
        <p:nvPicPr>
          <p:cNvPr id="135176" name="Picture 8"/>
          <p:cNvPicPr>
            <a:picLocks noChangeAspect="1" noChangeArrowheads="1"/>
          </p:cNvPicPr>
          <p:nvPr/>
        </p:nvPicPr>
        <p:blipFill>
          <a:blip r:embed="rId2" cstate="print"/>
          <a:srcRect/>
          <a:stretch>
            <a:fillRect/>
          </a:stretch>
        </p:blipFill>
        <p:spPr bwMode="auto">
          <a:xfrm>
            <a:off x="6519863" y="1125538"/>
            <a:ext cx="2266950" cy="2665412"/>
          </a:xfrm>
          <a:prstGeom prst="rect">
            <a:avLst/>
          </a:prstGeom>
          <a:noFill/>
          <a:ln w="9525">
            <a:noFill/>
            <a:miter lim="800000"/>
            <a:headEnd/>
            <a:tailEnd/>
          </a:ln>
          <a:effectLst/>
        </p:spPr>
      </p:pic>
      <p:pic>
        <p:nvPicPr>
          <p:cNvPr id="135177" name="Picture 9"/>
          <p:cNvPicPr>
            <a:picLocks noChangeAspect="1" noChangeArrowheads="1"/>
          </p:cNvPicPr>
          <p:nvPr/>
        </p:nvPicPr>
        <p:blipFill>
          <a:blip r:embed="rId3" cstate="print"/>
          <a:srcRect/>
          <a:stretch>
            <a:fillRect/>
          </a:stretch>
        </p:blipFill>
        <p:spPr bwMode="auto">
          <a:xfrm>
            <a:off x="5651500" y="4187825"/>
            <a:ext cx="3073400" cy="2571750"/>
          </a:xfrm>
          <a:prstGeom prst="rect">
            <a:avLst/>
          </a:prstGeom>
          <a:noFill/>
          <a:ln w="9525">
            <a:noFill/>
            <a:miter lim="800000"/>
            <a:headEnd/>
            <a:tailEnd/>
          </a:ln>
          <a:effectLst/>
        </p:spPr>
      </p:pic>
      <p:sp>
        <p:nvSpPr>
          <p:cNvPr id="135178" name="Text Box 10"/>
          <p:cNvSpPr txBox="1">
            <a:spLocks noChangeArrowheads="1"/>
          </p:cNvSpPr>
          <p:nvPr/>
        </p:nvSpPr>
        <p:spPr bwMode="auto">
          <a:xfrm>
            <a:off x="6156325" y="4005263"/>
            <a:ext cx="2016125" cy="320675"/>
          </a:xfrm>
          <a:prstGeom prst="rect">
            <a:avLst/>
          </a:prstGeom>
          <a:solidFill>
            <a:schemeClr val="bg1"/>
          </a:solidFill>
          <a:ln w="9525">
            <a:noFill/>
            <a:miter lim="800000"/>
            <a:headEnd/>
            <a:tailEnd/>
          </a:ln>
          <a:effectLst/>
        </p:spPr>
        <p:txBody>
          <a:bodyPr>
            <a:spAutoFit/>
          </a:bodyPr>
          <a:lstStyle/>
          <a:p>
            <a:pPr algn="ctr">
              <a:spcBef>
                <a:spcPct val="50000"/>
              </a:spcBef>
            </a:pPr>
            <a:r>
              <a:rPr lang="ko-KR" altLang="en-US" sz="1500" b="1">
                <a:solidFill>
                  <a:srgbClr val="006600"/>
                </a:solidFill>
                <a:latin typeface="Tahoma" pitchFamily="34" charset="0"/>
              </a:rPr>
              <a:t>패키지 보일러</a:t>
            </a:r>
          </a:p>
        </p:txBody>
      </p:sp>
      <p:sp>
        <p:nvSpPr>
          <p:cNvPr id="135179" name="Text Box 11"/>
          <p:cNvSpPr txBox="1">
            <a:spLocks noChangeArrowheads="1"/>
          </p:cNvSpPr>
          <p:nvPr/>
        </p:nvSpPr>
        <p:spPr bwMode="auto">
          <a:xfrm>
            <a:off x="6588125" y="1125538"/>
            <a:ext cx="2016125" cy="320675"/>
          </a:xfrm>
          <a:prstGeom prst="rect">
            <a:avLst/>
          </a:prstGeom>
          <a:solidFill>
            <a:schemeClr val="bg1"/>
          </a:solidFill>
          <a:ln w="9525">
            <a:noFill/>
            <a:miter lim="800000"/>
            <a:headEnd/>
            <a:tailEnd/>
          </a:ln>
          <a:effectLst/>
        </p:spPr>
        <p:txBody>
          <a:bodyPr>
            <a:spAutoFit/>
          </a:bodyPr>
          <a:lstStyle/>
          <a:p>
            <a:pPr algn="ctr">
              <a:spcBef>
                <a:spcPct val="50000"/>
              </a:spcBef>
            </a:pPr>
            <a:r>
              <a:rPr lang="ko-KR" altLang="en-US" sz="1500" b="1">
                <a:solidFill>
                  <a:srgbClr val="006600"/>
                </a:solidFill>
                <a:latin typeface="Tahoma" pitchFamily="34" charset="0"/>
              </a:rPr>
              <a:t>수관 보일러</a:t>
            </a:r>
          </a:p>
        </p:txBody>
      </p:sp>
      <p:sp>
        <p:nvSpPr>
          <p:cNvPr id="8" name="제목 7"/>
          <p:cNvSpPr>
            <a:spLocks noGrp="1"/>
          </p:cNvSpPr>
          <p:nvPr>
            <p:ph type="title"/>
          </p:nvPr>
        </p:nvSpPr>
        <p:spPr/>
        <p:txBody>
          <a:bodyPr/>
          <a:lstStyle/>
          <a:p>
            <a:r>
              <a:rPr lang="en-US" altLang="ko-KR" dirty="0"/>
              <a:t>Boilers</a:t>
            </a:r>
            <a:endParaRPr lang="ko-KR"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Text Box 3"/>
          <p:cNvSpPr txBox="1">
            <a:spLocks noChangeArrowheads="1"/>
          </p:cNvSpPr>
          <p:nvPr/>
        </p:nvSpPr>
        <p:spPr bwMode="auto">
          <a:xfrm>
            <a:off x="195263" y="1983706"/>
            <a:ext cx="5456237" cy="488950"/>
          </a:xfrm>
          <a:prstGeom prst="rect">
            <a:avLst/>
          </a:prstGeom>
          <a:noFill/>
          <a:ln w="9525">
            <a:noFill/>
            <a:miter lim="800000"/>
            <a:headEnd/>
            <a:tailEnd/>
          </a:ln>
          <a:effectLst/>
        </p:spPr>
        <p:txBody>
          <a:bodyPr>
            <a:spAutoFit/>
          </a:bodyPr>
          <a:lstStyle/>
          <a:p>
            <a:pPr>
              <a:spcBef>
                <a:spcPct val="50000"/>
              </a:spcBef>
              <a:buFontTx/>
              <a:buChar char="•"/>
            </a:pPr>
            <a:r>
              <a:rPr lang="en-US" altLang="ko-KR" sz="2600">
                <a:solidFill>
                  <a:schemeClr val="accent2"/>
                </a:solidFill>
                <a:latin typeface="Tahoma" pitchFamily="34" charset="0"/>
              </a:rPr>
              <a:t> Room Heater</a:t>
            </a:r>
            <a:endParaRPr lang="ko-KR" altLang="en-US" sz="2600">
              <a:solidFill>
                <a:schemeClr val="accent2"/>
              </a:solidFill>
              <a:latin typeface="Tahoma" pitchFamily="34" charset="0"/>
            </a:endParaRPr>
          </a:p>
        </p:txBody>
      </p:sp>
      <p:sp>
        <p:nvSpPr>
          <p:cNvPr id="132100" name="Text Box 4"/>
          <p:cNvSpPr txBox="1">
            <a:spLocks noChangeArrowheads="1"/>
          </p:cNvSpPr>
          <p:nvPr/>
        </p:nvSpPr>
        <p:spPr bwMode="auto">
          <a:xfrm>
            <a:off x="369888" y="1340768"/>
            <a:ext cx="8631237" cy="427038"/>
          </a:xfrm>
          <a:prstGeom prst="rect">
            <a:avLst/>
          </a:prstGeom>
          <a:noFill/>
          <a:ln w="9525">
            <a:noFill/>
            <a:miter lim="800000"/>
            <a:headEnd/>
            <a:tailEnd/>
          </a:ln>
          <a:effectLst/>
        </p:spPr>
        <p:txBody>
          <a:bodyPr>
            <a:spAutoFit/>
          </a:bodyPr>
          <a:lstStyle/>
          <a:p>
            <a:pPr>
              <a:spcBef>
                <a:spcPct val="50000"/>
              </a:spcBef>
            </a:pPr>
            <a:r>
              <a:rPr lang="en-US" altLang="ko-KR" sz="2200" dirty="0">
                <a:solidFill>
                  <a:srgbClr val="006600"/>
                </a:solidFill>
                <a:latin typeface="Tahoma" pitchFamily="34" charset="0"/>
              </a:rPr>
              <a:t>Not for the central heating system</a:t>
            </a:r>
          </a:p>
        </p:txBody>
      </p:sp>
      <p:pic>
        <p:nvPicPr>
          <p:cNvPr id="132101" name="Picture 5"/>
          <p:cNvPicPr>
            <a:picLocks noChangeAspect="1" noChangeArrowheads="1"/>
          </p:cNvPicPr>
          <p:nvPr/>
        </p:nvPicPr>
        <p:blipFill>
          <a:blip r:embed="rId2" cstate="print"/>
          <a:srcRect/>
          <a:stretch>
            <a:fillRect/>
          </a:stretch>
        </p:blipFill>
        <p:spPr bwMode="auto">
          <a:xfrm>
            <a:off x="1979613" y="2413918"/>
            <a:ext cx="4968875" cy="3506788"/>
          </a:xfrm>
          <a:prstGeom prst="rect">
            <a:avLst/>
          </a:prstGeom>
          <a:noFill/>
          <a:ln w="9525">
            <a:noFill/>
            <a:miter lim="800000"/>
            <a:headEnd/>
            <a:tailEnd/>
          </a:ln>
          <a:effectLst/>
        </p:spPr>
      </p:pic>
      <p:sp>
        <p:nvSpPr>
          <p:cNvPr id="6" name="제목 5"/>
          <p:cNvSpPr>
            <a:spLocks noGrp="1"/>
          </p:cNvSpPr>
          <p:nvPr>
            <p:ph type="title"/>
          </p:nvPr>
        </p:nvSpPr>
        <p:spPr/>
        <p:txBody>
          <a:bodyPr/>
          <a:lstStyle/>
          <a:p>
            <a:r>
              <a:rPr lang="en-US" altLang="ko-KR" dirty="0" smtClean="0"/>
              <a:t>In-Space Heating Equipment</a:t>
            </a:r>
            <a:endParaRPr lang="ko-KR"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79388" y="1125538"/>
            <a:ext cx="8948737" cy="427037"/>
          </a:xfrm>
          <a:prstGeom prst="rect">
            <a:avLst/>
          </a:prstGeom>
          <a:noFill/>
          <a:ln w="9525">
            <a:noFill/>
            <a:miter lim="800000"/>
            <a:headEnd/>
            <a:tailEnd/>
          </a:ln>
          <a:effectLst/>
        </p:spPr>
        <p:txBody>
          <a:bodyPr>
            <a:spAutoFit/>
          </a:bodyPr>
          <a:lstStyle/>
          <a:p>
            <a:pPr>
              <a:spcBef>
                <a:spcPct val="50000"/>
              </a:spcBef>
              <a:buFont typeface="Wingdings" pitchFamily="2" charset="2"/>
              <a:buChar char="u"/>
            </a:pPr>
            <a:r>
              <a:rPr lang="en-US" altLang="ko-KR" sz="2200" b="1" dirty="0">
                <a:solidFill>
                  <a:srgbClr val="FF0000"/>
                </a:solidFill>
                <a:latin typeface="Tahoma" pitchFamily="34" charset="0"/>
              </a:rPr>
              <a:t> Relationship of the refrigeration and air-conditioning fields</a:t>
            </a:r>
          </a:p>
        </p:txBody>
      </p:sp>
      <p:grpSp>
        <p:nvGrpSpPr>
          <p:cNvPr id="2" name="Group 10"/>
          <p:cNvGrpSpPr>
            <a:grpSpLocks/>
          </p:cNvGrpSpPr>
          <p:nvPr/>
        </p:nvGrpSpPr>
        <p:grpSpPr bwMode="auto">
          <a:xfrm>
            <a:off x="323850" y="2276475"/>
            <a:ext cx="8501063" cy="3816350"/>
            <a:chOff x="292" y="1344"/>
            <a:chExt cx="5355" cy="2404"/>
          </a:xfrm>
        </p:grpSpPr>
        <p:sp>
          <p:nvSpPr>
            <p:cNvPr id="9222" name="Oval 6"/>
            <p:cNvSpPr>
              <a:spLocks noChangeArrowheads="1"/>
            </p:cNvSpPr>
            <p:nvPr/>
          </p:nvSpPr>
          <p:spPr bwMode="auto">
            <a:xfrm>
              <a:off x="292" y="1344"/>
              <a:ext cx="3336" cy="2404"/>
            </a:xfrm>
            <a:prstGeom prst="ellipse">
              <a:avLst/>
            </a:prstGeom>
            <a:solidFill>
              <a:srgbClr val="FFFF99">
                <a:alpha val="30000"/>
              </a:srgbClr>
            </a:solidFill>
            <a:ln w="28575">
              <a:solidFill>
                <a:schemeClr val="tx1"/>
              </a:solidFill>
              <a:round/>
              <a:headEnd/>
              <a:tailEnd/>
            </a:ln>
            <a:effectLst/>
          </p:spPr>
          <p:txBody>
            <a:bodyPr wrap="none" lIns="18000" rIns="18000" anchor="ctr"/>
            <a:lstStyle/>
            <a:p>
              <a:r>
                <a:rPr lang="en-US" altLang="ko-KR" sz="2200" b="1">
                  <a:latin typeface="Tahoma" pitchFamily="34" charset="0"/>
                  <a:ea typeface="HY견고딕" pitchFamily="18" charset="-127"/>
                </a:rPr>
                <a:t>Heating, </a:t>
              </a:r>
            </a:p>
            <a:p>
              <a:r>
                <a:rPr lang="en-US" altLang="ko-KR" sz="2200" b="1">
                  <a:latin typeface="Tahoma" pitchFamily="34" charset="0"/>
                  <a:ea typeface="HY견고딕" pitchFamily="18" charset="-127"/>
                </a:rPr>
                <a:t>Humidifying</a:t>
              </a:r>
            </a:p>
            <a:p>
              <a:r>
                <a:rPr lang="en-US" altLang="ko-KR" sz="2200" b="1">
                  <a:latin typeface="Tahoma" pitchFamily="34" charset="0"/>
                  <a:ea typeface="HY견고딕" pitchFamily="18" charset="-127"/>
                </a:rPr>
                <a:t>and Control </a:t>
              </a:r>
            </a:p>
            <a:p>
              <a:r>
                <a:rPr lang="en-US" altLang="ko-KR" sz="2200" b="1">
                  <a:latin typeface="Tahoma" pitchFamily="34" charset="0"/>
                  <a:ea typeface="HY견고딕" pitchFamily="18" charset="-127"/>
                </a:rPr>
                <a:t>of Air Quality</a:t>
              </a:r>
            </a:p>
          </p:txBody>
        </p:sp>
        <p:sp>
          <p:nvSpPr>
            <p:cNvPr id="9224" name="Oval 8"/>
            <p:cNvSpPr>
              <a:spLocks noChangeArrowheads="1"/>
            </p:cNvSpPr>
            <p:nvPr/>
          </p:nvSpPr>
          <p:spPr bwMode="auto">
            <a:xfrm>
              <a:off x="2311" y="1344"/>
              <a:ext cx="3336" cy="2404"/>
            </a:xfrm>
            <a:prstGeom prst="ellipse">
              <a:avLst/>
            </a:prstGeom>
            <a:solidFill>
              <a:srgbClr val="CCFFCC">
                <a:alpha val="30000"/>
              </a:srgbClr>
            </a:solidFill>
            <a:ln w="28575">
              <a:solidFill>
                <a:schemeClr val="tx1"/>
              </a:solidFill>
              <a:round/>
              <a:headEnd/>
              <a:tailEnd/>
            </a:ln>
            <a:effectLst/>
          </p:spPr>
          <p:txBody>
            <a:bodyPr wrap="none" lIns="0" rIns="0" anchor="ctr"/>
            <a:lstStyle/>
            <a:p>
              <a:pPr algn="r"/>
              <a:r>
                <a:rPr lang="en-US" altLang="ko-KR" sz="2200" b="1">
                  <a:latin typeface="Tahoma" pitchFamily="34" charset="0"/>
                  <a:ea typeface="HY견고딕" pitchFamily="18" charset="-127"/>
                </a:rPr>
                <a:t>Industrial </a:t>
              </a:r>
            </a:p>
            <a:p>
              <a:pPr algn="r"/>
              <a:r>
                <a:rPr lang="en-US" altLang="ko-KR" sz="2200" b="1">
                  <a:latin typeface="Tahoma" pitchFamily="34" charset="0"/>
                  <a:ea typeface="HY견고딕" pitchFamily="18" charset="-127"/>
                </a:rPr>
                <a:t>Refrigeration,</a:t>
              </a:r>
            </a:p>
            <a:p>
              <a:pPr algn="r"/>
              <a:r>
                <a:rPr lang="en-US" altLang="ko-KR" sz="2200" b="1">
                  <a:latin typeface="Tahoma" pitchFamily="34" charset="0"/>
                  <a:ea typeface="HY견고딕" pitchFamily="18" charset="-127"/>
                </a:rPr>
                <a:t>Including food </a:t>
              </a:r>
            </a:p>
            <a:p>
              <a:pPr algn="r"/>
              <a:r>
                <a:rPr lang="en-US" altLang="ko-KR" sz="2200" b="1">
                  <a:latin typeface="Tahoma" pitchFamily="34" charset="0"/>
                  <a:ea typeface="HY견고딕" pitchFamily="18" charset="-127"/>
                </a:rPr>
                <a:t>Preservation, </a:t>
              </a:r>
            </a:p>
            <a:p>
              <a:pPr algn="r"/>
              <a:r>
                <a:rPr lang="en-US" altLang="ko-KR" sz="2200" b="1">
                  <a:latin typeface="Tahoma" pitchFamily="34" charset="0"/>
                  <a:ea typeface="HY견고딕" pitchFamily="18" charset="-127"/>
                </a:rPr>
                <a:t>Chemical, and </a:t>
              </a:r>
            </a:p>
            <a:p>
              <a:pPr algn="r"/>
              <a:r>
                <a:rPr lang="en-US" altLang="ko-KR" sz="2200" b="1">
                  <a:latin typeface="Tahoma" pitchFamily="34" charset="0"/>
                  <a:ea typeface="HY견고딕" pitchFamily="18" charset="-127"/>
                </a:rPr>
                <a:t>process industries</a:t>
              </a:r>
            </a:p>
          </p:txBody>
        </p:sp>
        <p:sp>
          <p:nvSpPr>
            <p:cNvPr id="9225" name="Text Box 9"/>
            <p:cNvSpPr txBox="1">
              <a:spLocks noChangeArrowheads="1"/>
            </p:cNvSpPr>
            <p:nvPr/>
          </p:nvSpPr>
          <p:spPr bwMode="auto">
            <a:xfrm>
              <a:off x="2315" y="1959"/>
              <a:ext cx="1315" cy="1114"/>
            </a:xfrm>
            <a:prstGeom prst="rect">
              <a:avLst/>
            </a:prstGeom>
            <a:noFill/>
            <a:ln w="9525">
              <a:noFill/>
              <a:miter lim="800000"/>
              <a:headEnd/>
              <a:tailEnd/>
            </a:ln>
            <a:effectLst/>
          </p:spPr>
          <p:txBody>
            <a:bodyPr>
              <a:spAutoFit/>
            </a:bodyPr>
            <a:lstStyle/>
            <a:p>
              <a:pPr algn="ctr">
                <a:spcBef>
                  <a:spcPct val="50000"/>
                </a:spcBef>
              </a:pPr>
              <a:r>
                <a:rPr lang="en-US" altLang="ko-KR" sz="2000" b="1">
                  <a:latin typeface="Tahoma" pitchFamily="34" charset="0"/>
                </a:rPr>
                <a:t>Cooling and</a:t>
              </a:r>
            </a:p>
            <a:p>
              <a:pPr algn="ctr">
                <a:spcBef>
                  <a:spcPct val="50000"/>
                </a:spcBef>
              </a:pPr>
              <a:r>
                <a:rPr lang="en-US" altLang="ko-KR" sz="2000" b="1">
                  <a:latin typeface="Tahoma" pitchFamily="34" charset="0"/>
                </a:rPr>
                <a:t>Dehumidifying Operations in Air-Conditioning</a:t>
              </a:r>
            </a:p>
          </p:txBody>
        </p:sp>
      </p:grpSp>
      <p:sp>
        <p:nvSpPr>
          <p:cNvPr id="9227" name="Text Box 11"/>
          <p:cNvSpPr txBox="1">
            <a:spLocks noChangeArrowheads="1"/>
          </p:cNvSpPr>
          <p:nvPr/>
        </p:nvSpPr>
        <p:spPr bwMode="auto">
          <a:xfrm>
            <a:off x="1042988" y="1778000"/>
            <a:ext cx="3600450" cy="427038"/>
          </a:xfrm>
          <a:prstGeom prst="rect">
            <a:avLst/>
          </a:prstGeom>
          <a:noFill/>
          <a:ln w="9525">
            <a:noFill/>
            <a:miter lim="800000"/>
            <a:headEnd/>
            <a:tailEnd/>
          </a:ln>
          <a:effectLst/>
        </p:spPr>
        <p:txBody>
          <a:bodyPr>
            <a:spAutoFit/>
          </a:bodyPr>
          <a:lstStyle/>
          <a:p>
            <a:pPr algn="ctr">
              <a:spcBef>
                <a:spcPct val="50000"/>
              </a:spcBef>
            </a:pPr>
            <a:r>
              <a:rPr lang="en-US" altLang="ko-KR" sz="2200" b="1">
                <a:solidFill>
                  <a:srgbClr val="006600"/>
                </a:solidFill>
                <a:latin typeface="Tahoma" pitchFamily="34" charset="0"/>
              </a:rPr>
              <a:t>Air Conditioning</a:t>
            </a:r>
          </a:p>
        </p:txBody>
      </p:sp>
      <p:sp>
        <p:nvSpPr>
          <p:cNvPr id="9228" name="Text Box 12"/>
          <p:cNvSpPr txBox="1">
            <a:spLocks noChangeArrowheads="1"/>
          </p:cNvSpPr>
          <p:nvPr/>
        </p:nvSpPr>
        <p:spPr bwMode="auto">
          <a:xfrm>
            <a:off x="4356100" y="1778000"/>
            <a:ext cx="3600450" cy="427038"/>
          </a:xfrm>
          <a:prstGeom prst="rect">
            <a:avLst/>
          </a:prstGeom>
          <a:noFill/>
          <a:ln w="9525">
            <a:noFill/>
            <a:miter lim="800000"/>
            <a:headEnd/>
            <a:tailEnd/>
          </a:ln>
          <a:effectLst/>
        </p:spPr>
        <p:txBody>
          <a:bodyPr>
            <a:spAutoFit/>
          </a:bodyPr>
          <a:lstStyle/>
          <a:p>
            <a:pPr algn="ctr">
              <a:spcBef>
                <a:spcPct val="50000"/>
              </a:spcBef>
            </a:pPr>
            <a:r>
              <a:rPr lang="en-US" altLang="ko-KR" sz="2200" b="1">
                <a:solidFill>
                  <a:srgbClr val="006600"/>
                </a:solidFill>
                <a:latin typeface="Tahoma" pitchFamily="34" charset="0"/>
              </a:rPr>
              <a:t>Refrigeration</a:t>
            </a:r>
          </a:p>
        </p:txBody>
      </p:sp>
      <p:sp>
        <p:nvSpPr>
          <p:cNvPr id="9" name="제목 8"/>
          <p:cNvSpPr>
            <a:spLocks noGrp="1"/>
          </p:cNvSpPr>
          <p:nvPr>
            <p:ph type="title"/>
          </p:nvPr>
        </p:nvSpPr>
        <p:spPr/>
        <p:txBody>
          <a:bodyPr/>
          <a:lstStyle/>
          <a:p>
            <a:r>
              <a:rPr lang="en-US" altLang="ko-KR" dirty="0" smtClean="0"/>
              <a:t>Air-conditioning</a:t>
            </a:r>
            <a:endParaRPr lang="ko-KR"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195263" y="1068388"/>
            <a:ext cx="5456237" cy="488950"/>
          </a:xfrm>
          <a:prstGeom prst="rect">
            <a:avLst/>
          </a:prstGeom>
          <a:noFill/>
          <a:ln w="9525">
            <a:noFill/>
            <a:miter lim="800000"/>
            <a:headEnd/>
            <a:tailEnd/>
          </a:ln>
          <a:effectLst/>
        </p:spPr>
        <p:txBody>
          <a:bodyPr>
            <a:spAutoFit/>
          </a:bodyPr>
          <a:lstStyle/>
          <a:p>
            <a:pPr>
              <a:spcBef>
                <a:spcPct val="50000"/>
              </a:spcBef>
              <a:buFontTx/>
              <a:buChar char="•"/>
            </a:pPr>
            <a:r>
              <a:rPr lang="en-US" altLang="ko-KR" sz="2600">
                <a:solidFill>
                  <a:schemeClr val="accent2"/>
                </a:solidFill>
                <a:latin typeface="Tahoma" pitchFamily="34" charset="0"/>
              </a:rPr>
              <a:t> Wall Furnace</a:t>
            </a:r>
            <a:endParaRPr lang="ko-KR" altLang="en-US" sz="2600">
              <a:solidFill>
                <a:schemeClr val="accent2"/>
              </a:solidFill>
              <a:latin typeface="Tahoma" pitchFamily="34" charset="0"/>
            </a:endParaRPr>
          </a:p>
        </p:txBody>
      </p:sp>
      <p:pic>
        <p:nvPicPr>
          <p:cNvPr id="133123" name="Picture 3" descr="gh_cozydiag"/>
          <p:cNvPicPr>
            <a:picLocks noChangeAspect="1" noChangeArrowheads="1"/>
          </p:cNvPicPr>
          <p:nvPr/>
        </p:nvPicPr>
        <p:blipFill>
          <a:blip r:embed="rId2" cstate="print"/>
          <a:srcRect/>
          <a:stretch>
            <a:fillRect/>
          </a:stretch>
        </p:blipFill>
        <p:spPr bwMode="auto">
          <a:xfrm>
            <a:off x="4356100" y="2505075"/>
            <a:ext cx="2311400" cy="2868613"/>
          </a:xfrm>
          <a:prstGeom prst="rect">
            <a:avLst/>
          </a:prstGeom>
          <a:noFill/>
        </p:spPr>
      </p:pic>
      <p:pic>
        <p:nvPicPr>
          <p:cNvPr id="133124" name="Picture 4" descr="Empire_Direct_Vent_Wall_Furnace"/>
          <p:cNvPicPr>
            <a:picLocks noChangeAspect="1" noChangeArrowheads="1"/>
          </p:cNvPicPr>
          <p:nvPr/>
        </p:nvPicPr>
        <p:blipFill>
          <a:blip r:embed="rId3" cstate="print"/>
          <a:srcRect/>
          <a:stretch>
            <a:fillRect/>
          </a:stretch>
        </p:blipFill>
        <p:spPr bwMode="auto">
          <a:xfrm>
            <a:off x="755650" y="2565400"/>
            <a:ext cx="3240088" cy="2154238"/>
          </a:xfrm>
          <a:prstGeom prst="rect">
            <a:avLst/>
          </a:prstGeom>
          <a:noFill/>
        </p:spPr>
      </p:pic>
      <p:sp>
        <p:nvSpPr>
          <p:cNvPr id="133125" name="Text Box 5"/>
          <p:cNvSpPr txBox="1">
            <a:spLocks noChangeArrowheads="1"/>
          </p:cNvSpPr>
          <p:nvPr/>
        </p:nvSpPr>
        <p:spPr bwMode="auto">
          <a:xfrm>
            <a:off x="369888" y="1490663"/>
            <a:ext cx="8631237" cy="930275"/>
          </a:xfrm>
          <a:prstGeom prst="rect">
            <a:avLst/>
          </a:prstGeom>
          <a:noFill/>
          <a:ln w="9525">
            <a:noFill/>
            <a:miter lim="800000"/>
            <a:headEnd/>
            <a:tailEnd/>
          </a:ln>
          <a:effectLst/>
        </p:spPr>
        <p:txBody>
          <a:bodyPr>
            <a:spAutoFit/>
          </a:bodyPr>
          <a:lstStyle/>
          <a:p>
            <a:pPr>
              <a:spcBef>
                <a:spcPct val="50000"/>
              </a:spcBef>
            </a:pPr>
            <a:r>
              <a:rPr lang="en-US" altLang="ko-KR" sz="2200">
                <a:solidFill>
                  <a:srgbClr val="006600"/>
                </a:solidFill>
                <a:latin typeface="Tahoma" pitchFamily="34" charset="0"/>
              </a:rPr>
              <a:t> - Part of the structure of building</a:t>
            </a:r>
          </a:p>
          <a:p>
            <a:pPr>
              <a:spcBef>
                <a:spcPct val="50000"/>
              </a:spcBef>
            </a:pPr>
            <a:r>
              <a:rPr lang="en-US" altLang="ko-KR" sz="2200">
                <a:solidFill>
                  <a:srgbClr val="006600"/>
                </a:solidFill>
                <a:latin typeface="Tahoma" pitchFamily="34" charset="0"/>
              </a:rPr>
              <a:t> - Supplying heated air by natural/forced convection</a:t>
            </a:r>
          </a:p>
        </p:txBody>
      </p:sp>
      <p:sp>
        <p:nvSpPr>
          <p:cNvPr id="133126" name="Text Box 6"/>
          <p:cNvSpPr txBox="1">
            <a:spLocks noChangeArrowheads="1"/>
          </p:cNvSpPr>
          <p:nvPr/>
        </p:nvSpPr>
        <p:spPr bwMode="auto">
          <a:xfrm>
            <a:off x="179388" y="5229225"/>
            <a:ext cx="7489825" cy="773113"/>
          </a:xfrm>
          <a:prstGeom prst="rect">
            <a:avLst/>
          </a:prstGeom>
          <a:noFill/>
          <a:ln w="9525">
            <a:noFill/>
            <a:miter lim="800000"/>
            <a:headEnd/>
            <a:tailEnd/>
          </a:ln>
          <a:effectLst/>
        </p:spPr>
        <p:txBody>
          <a:bodyPr>
            <a:spAutoFit/>
          </a:bodyPr>
          <a:lstStyle/>
          <a:p>
            <a:pPr>
              <a:lnSpc>
                <a:spcPct val="70000"/>
              </a:lnSpc>
              <a:spcBef>
                <a:spcPct val="50000"/>
              </a:spcBef>
              <a:buFontTx/>
              <a:buChar char="•"/>
            </a:pPr>
            <a:r>
              <a:rPr lang="en-US" altLang="ko-KR" sz="2600">
                <a:solidFill>
                  <a:schemeClr val="accent2"/>
                </a:solidFill>
                <a:latin typeface="Tahoma" pitchFamily="34" charset="0"/>
              </a:rPr>
              <a:t> Heating Furnace</a:t>
            </a:r>
          </a:p>
          <a:p>
            <a:pPr>
              <a:lnSpc>
                <a:spcPct val="70000"/>
              </a:lnSpc>
              <a:spcBef>
                <a:spcPct val="50000"/>
              </a:spcBef>
              <a:buFont typeface="Wingdings" pitchFamily="2" charset="2"/>
              <a:buNone/>
            </a:pPr>
            <a:r>
              <a:rPr lang="en-US" altLang="ko-KR" sz="2200">
                <a:solidFill>
                  <a:srgbClr val="006600"/>
                </a:solidFill>
                <a:latin typeface="Tahoma" pitchFamily="34" charset="0"/>
              </a:rPr>
              <a:t>   - Air is heated directly by the hot gas of combustion</a:t>
            </a:r>
            <a:endParaRPr lang="ko-KR" altLang="en-US" sz="2200">
              <a:solidFill>
                <a:srgbClr val="006600"/>
              </a:solidFill>
              <a:latin typeface="Tahoma" pitchFamily="34" charset="0"/>
            </a:endParaRPr>
          </a:p>
        </p:txBody>
      </p:sp>
      <p:pic>
        <p:nvPicPr>
          <p:cNvPr id="133127" name="Picture 7" descr="Heating Furnace"/>
          <p:cNvPicPr>
            <a:picLocks noChangeAspect="1" noChangeArrowheads="1"/>
          </p:cNvPicPr>
          <p:nvPr/>
        </p:nvPicPr>
        <p:blipFill>
          <a:blip r:embed="rId4" cstate="print"/>
          <a:srcRect/>
          <a:stretch>
            <a:fillRect/>
          </a:stretch>
        </p:blipFill>
        <p:spPr bwMode="auto">
          <a:xfrm>
            <a:off x="7154863" y="3068638"/>
            <a:ext cx="1738312" cy="3240087"/>
          </a:xfrm>
          <a:prstGeom prst="rect">
            <a:avLst/>
          </a:prstGeom>
          <a:noFill/>
        </p:spPr>
      </p:pic>
      <p:sp>
        <p:nvSpPr>
          <p:cNvPr id="8" name="제목 7"/>
          <p:cNvSpPr>
            <a:spLocks noGrp="1"/>
          </p:cNvSpPr>
          <p:nvPr>
            <p:ph type="title"/>
          </p:nvPr>
        </p:nvSpPr>
        <p:spPr/>
        <p:txBody>
          <a:bodyPr/>
          <a:lstStyle/>
          <a:p>
            <a:r>
              <a:rPr lang="en-US" altLang="ko-KR" dirty="0" smtClean="0"/>
              <a:t>Furnace</a:t>
            </a:r>
            <a:endParaRPr lang="ko-KR"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468313" y="980728"/>
            <a:ext cx="5688012" cy="2677656"/>
          </a:xfrm>
          <a:prstGeom prst="rect">
            <a:avLst/>
          </a:prstGeom>
          <a:noFill/>
          <a:ln w="9525">
            <a:noFill/>
            <a:miter lim="800000"/>
            <a:headEnd/>
            <a:tailEnd/>
          </a:ln>
          <a:effectLst/>
        </p:spPr>
        <p:txBody>
          <a:bodyPr>
            <a:spAutoFit/>
          </a:bodyPr>
          <a:lstStyle/>
          <a:p>
            <a:pPr>
              <a:spcBef>
                <a:spcPct val="50000"/>
              </a:spcBef>
            </a:pPr>
            <a:endParaRPr lang="en-US" altLang="ko-KR" sz="2400" dirty="0" smtClean="0">
              <a:solidFill>
                <a:srgbClr val="006600"/>
              </a:solidFill>
              <a:latin typeface="Tahoma" pitchFamily="34" charset="0"/>
            </a:endParaRPr>
          </a:p>
          <a:p>
            <a:pPr>
              <a:spcBef>
                <a:spcPct val="50000"/>
              </a:spcBef>
            </a:pPr>
            <a:r>
              <a:rPr lang="en-US" altLang="ko-KR" sz="2400" dirty="0" smtClean="0">
                <a:solidFill>
                  <a:srgbClr val="006600"/>
                </a:solidFill>
                <a:latin typeface="Tahoma" pitchFamily="34" charset="0"/>
              </a:rPr>
              <a:t>   - </a:t>
            </a:r>
            <a:r>
              <a:rPr lang="en-US" altLang="ko-KR" sz="2400" dirty="0">
                <a:solidFill>
                  <a:srgbClr val="006600"/>
                </a:solidFill>
                <a:latin typeface="Tahoma" pitchFamily="34" charset="0"/>
              </a:rPr>
              <a:t>Thermal storage</a:t>
            </a:r>
          </a:p>
          <a:p>
            <a:pPr>
              <a:spcBef>
                <a:spcPct val="50000"/>
              </a:spcBef>
            </a:pPr>
            <a:r>
              <a:rPr lang="en-US" altLang="ko-KR" sz="2400" dirty="0">
                <a:solidFill>
                  <a:srgbClr val="006600"/>
                </a:solidFill>
                <a:latin typeface="Tahoma" pitchFamily="34" charset="0"/>
              </a:rPr>
              <a:t>   - Energy recovery</a:t>
            </a:r>
          </a:p>
          <a:p>
            <a:pPr>
              <a:spcBef>
                <a:spcPct val="50000"/>
              </a:spcBef>
            </a:pPr>
            <a:r>
              <a:rPr lang="en-US" altLang="ko-KR" sz="2400" dirty="0">
                <a:solidFill>
                  <a:srgbClr val="006600"/>
                </a:solidFill>
                <a:latin typeface="Tahoma" pitchFamily="34" charset="0"/>
              </a:rPr>
              <a:t>   - Solar energy</a:t>
            </a:r>
          </a:p>
          <a:p>
            <a:pPr>
              <a:spcBef>
                <a:spcPct val="50000"/>
              </a:spcBef>
            </a:pPr>
            <a:r>
              <a:rPr lang="en-US" altLang="ko-KR" sz="2400" dirty="0">
                <a:solidFill>
                  <a:srgbClr val="006600"/>
                </a:solidFill>
                <a:latin typeface="Tahoma" pitchFamily="34" charset="0"/>
              </a:rPr>
              <a:t>   - Geothermal energy</a:t>
            </a:r>
          </a:p>
        </p:txBody>
      </p:sp>
      <p:pic>
        <p:nvPicPr>
          <p:cNvPr id="134147" name="Picture 3" descr="ngo70"/>
          <p:cNvPicPr>
            <a:picLocks noChangeAspect="1" noChangeArrowheads="1"/>
          </p:cNvPicPr>
          <p:nvPr/>
        </p:nvPicPr>
        <p:blipFill>
          <a:blip r:embed="rId2" cstate="print"/>
          <a:srcRect/>
          <a:stretch>
            <a:fillRect/>
          </a:stretch>
        </p:blipFill>
        <p:spPr bwMode="auto">
          <a:xfrm>
            <a:off x="971550" y="4175125"/>
            <a:ext cx="2238375" cy="2076450"/>
          </a:xfrm>
          <a:prstGeom prst="rect">
            <a:avLst/>
          </a:prstGeom>
          <a:noFill/>
        </p:spPr>
      </p:pic>
      <p:pic>
        <p:nvPicPr>
          <p:cNvPr id="134148" name="Picture 4" descr="Geo-image3"/>
          <p:cNvPicPr>
            <a:picLocks noChangeAspect="1" noChangeArrowheads="1"/>
          </p:cNvPicPr>
          <p:nvPr/>
        </p:nvPicPr>
        <p:blipFill>
          <a:blip r:embed="rId3" cstate="print"/>
          <a:srcRect/>
          <a:stretch>
            <a:fillRect/>
          </a:stretch>
        </p:blipFill>
        <p:spPr bwMode="auto">
          <a:xfrm>
            <a:off x="3495675" y="4462463"/>
            <a:ext cx="2952750" cy="1774825"/>
          </a:xfrm>
          <a:prstGeom prst="rect">
            <a:avLst/>
          </a:prstGeom>
          <a:noFill/>
        </p:spPr>
      </p:pic>
      <p:pic>
        <p:nvPicPr>
          <p:cNvPr id="134149" name="Picture 5" descr="garnsplash"/>
          <p:cNvPicPr>
            <a:picLocks noChangeAspect="1" noChangeArrowheads="1"/>
          </p:cNvPicPr>
          <p:nvPr/>
        </p:nvPicPr>
        <p:blipFill>
          <a:blip r:embed="rId4" cstate="print"/>
          <a:srcRect/>
          <a:stretch>
            <a:fillRect/>
          </a:stretch>
        </p:blipFill>
        <p:spPr bwMode="auto">
          <a:xfrm>
            <a:off x="6751638" y="4090988"/>
            <a:ext cx="1985962" cy="2160587"/>
          </a:xfrm>
          <a:prstGeom prst="rect">
            <a:avLst/>
          </a:prstGeom>
          <a:noFill/>
        </p:spPr>
      </p:pic>
      <p:pic>
        <p:nvPicPr>
          <p:cNvPr id="134150" name="Picture 6" descr="Lucille Erwin Middle School Chilled Water/Ice Thermal Storage Plant, Loveland, Colorado, courtesy of coalition member RMH Group, Inc."/>
          <p:cNvPicPr>
            <a:picLocks noChangeAspect="1" noChangeArrowheads="1"/>
          </p:cNvPicPr>
          <p:nvPr/>
        </p:nvPicPr>
        <p:blipFill>
          <a:blip r:embed="rId5" cstate="print"/>
          <a:srcRect/>
          <a:stretch>
            <a:fillRect/>
          </a:stretch>
        </p:blipFill>
        <p:spPr bwMode="auto">
          <a:xfrm>
            <a:off x="5891213" y="1989138"/>
            <a:ext cx="2857500" cy="1971675"/>
          </a:xfrm>
          <a:prstGeom prst="rect">
            <a:avLst/>
          </a:prstGeom>
          <a:noFill/>
        </p:spPr>
      </p:pic>
      <p:sp>
        <p:nvSpPr>
          <p:cNvPr id="7" name="제목 6"/>
          <p:cNvSpPr>
            <a:spLocks noGrp="1"/>
          </p:cNvSpPr>
          <p:nvPr>
            <p:ph type="title"/>
          </p:nvPr>
        </p:nvSpPr>
        <p:spPr/>
        <p:txBody>
          <a:bodyPr/>
          <a:lstStyle/>
          <a:p>
            <a:r>
              <a:rPr lang="en-US" altLang="ko-KR" sz="3000" dirty="0" smtClean="0"/>
              <a:t>Other Energy Saving Equipments</a:t>
            </a:r>
            <a:endParaRPr lang="ko-KR" altLang="en-US" sz="3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제목 2"/>
          <p:cNvSpPr>
            <a:spLocks noGrp="1"/>
          </p:cNvSpPr>
          <p:nvPr>
            <p:ph type="ctrTitle"/>
          </p:nvPr>
        </p:nvSpPr>
        <p:spPr/>
        <p:txBody>
          <a:bodyPr/>
          <a:lstStyle/>
          <a:p>
            <a:r>
              <a:rPr lang="en-US" altLang="ko-KR" dirty="0" smtClean="0"/>
              <a:t>HVAC Systems</a:t>
            </a:r>
            <a:endParaRPr lang="ko-KR" alt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62" name="Picture 10"/>
          <p:cNvPicPr>
            <a:picLocks noChangeAspect="1" noChangeArrowheads="1"/>
          </p:cNvPicPr>
          <p:nvPr/>
        </p:nvPicPr>
        <p:blipFill>
          <a:blip r:embed="rId2" cstate="print"/>
          <a:srcRect/>
          <a:stretch>
            <a:fillRect/>
          </a:stretch>
        </p:blipFill>
        <p:spPr bwMode="auto">
          <a:xfrm>
            <a:off x="1259632" y="908720"/>
            <a:ext cx="6459537" cy="5205412"/>
          </a:xfrm>
          <a:prstGeom prst="rect">
            <a:avLst/>
          </a:prstGeom>
          <a:noFill/>
          <a:ln w="9525">
            <a:noFill/>
            <a:miter lim="800000"/>
            <a:headEnd/>
            <a:tailEnd/>
          </a:ln>
          <a:effectLst/>
        </p:spPr>
      </p:pic>
      <p:sp>
        <p:nvSpPr>
          <p:cNvPr id="100354" name="Text Box 2"/>
          <p:cNvSpPr txBox="1">
            <a:spLocks noChangeArrowheads="1"/>
          </p:cNvSpPr>
          <p:nvPr/>
        </p:nvSpPr>
        <p:spPr bwMode="auto">
          <a:xfrm>
            <a:off x="2051596" y="6093296"/>
            <a:ext cx="4320604" cy="584775"/>
          </a:xfrm>
          <a:prstGeom prst="rect">
            <a:avLst/>
          </a:prstGeom>
          <a:noFill/>
          <a:ln w="9525">
            <a:noFill/>
            <a:miter lim="800000"/>
            <a:headEnd/>
            <a:tailEnd/>
          </a:ln>
          <a:effectLst/>
        </p:spPr>
        <p:txBody>
          <a:bodyPr wrap="square">
            <a:spAutoFit/>
          </a:bodyPr>
          <a:lstStyle/>
          <a:p>
            <a:r>
              <a:rPr lang="en-US" altLang="ko-KR" sz="1600" b="1" dirty="0">
                <a:solidFill>
                  <a:srgbClr val="006600"/>
                </a:solidFill>
                <a:latin typeface="Tahoma" pitchFamily="34" charset="0"/>
              </a:rPr>
              <a:t>Schematic of a typical commercial air</a:t>
            </a:r>
          </a:p>
          <a:p>
            <a:r>
              <a:rPr lang="en-US" altLang="ko-KR" sz="1600" b="1" dirty="0">
                <a:solidFill>
                  <a:srgbClr val="006600"/>
                </a:solidFill>
                <a:latin typeface="Tahoma" pitchFamily="34" charset="0"/>
              </a:rPr>
              <a:t>-conditioning system</a:t>
            </a:r>
          </a:p>
        </p:txBody>
      </p:sp>
      <p:sp>
        <p:nvSpPr>
          <p:cNvPr id="5" name="제목 4"/>
          <p:cNvSpPr>
            <a:spLocks noGrp="1"/>
          </p:cNvSpPr>
          <p:nvPr>
            <p:ph type="title"/>
          </p:nvPr>
        </p:nvSpPr>
        <p:spPr/>
        <p:txBody>
          <a:bodyPr/>
          <a:lstStyle/>
          <a:p>
            <a:r>
              <a:rPr lang="en-US" altLang="ko-KR" dirty="0" smtClean="0"/>
              <a:t>Air-Conditioning Systems</a:t>
            </a:r>
            <a:endParaRPr lang="ko-KR"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1" name="Rectangle 9"/>
          <p:cNvSpPr>
            <a:spLocks noChangeArrowheads="1"/>
          </p:cNvSpPr>
          <p:nvPr/>
        </p:nvSpPr>
        <p:spPr bwMode="auto">
          <a:xfrm>
            <a:off x="468313" y="1412776"/>
            <a:ext cx="8280400" cy="4260850"/>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altLang="ko-KR" sz="2100" dirty="0">
                <a:solidFill>
                  <a:srgbClr val="008080"/>
                </a:solidFill>
                <a:latin typeface="Tahoma" pitchFamily="34" charset="0"/>
              </a:rPr>
              <a:t>On </a:t>
            </a:r>
            <a:r>
              <a:rPr lang="en-US" altLang="ko-KR" sz="2100" dirty="0" smtClean="0">
                <a:solidFill>
                  <a:srgbClr val="008080"/>
                </a:solidFill>
                <a:latin typeface="Tahoma" pitchFamily="34" charset="0"/>
              </a:rPr>
              <a:t>selecting </a:t>
            </a:r>
            <a:r>
              <a:rPr lang="en-US" altLang="ko-KR" sz="2100" dirty="0">
                <a:solidFill>
                  <a:srgbClr val="008080"/>
                </a:solidFill>
                <a:latin typeface="Tahoma" pitchFamily="34" charset="0"/>
              </a:rPr>
              <a:t>a system, the followings are to be considered;</a:t>
            </a:r>
          </a:p>
          <a:p>
            <a:pPr>
              <a:spcBef>
                <a:spcPct val="50000"/>
              </a:spcBef>
              <a:buFont typeface="Wingdings" pitchFamily="2" charset="2"/>
              <a:buNone/>
            </a:pPr>
            <a:r>
              <a:rPr lang="en-US" altLang="ko-KR" sz="2100" b="1" dirty="0">
                <a:solidFill>
                  <a:srgbClr val="002060"/>
                </a:solidFill>
                <a:latin typeface="Tahoma" pitchFamily="34" charset="0"/>
              </a:rPr>
              <a:t>System constraints</a:t>
            </a:r>
          </a:p>
          <a:p>
            <a:pPr>
              <a:spcBef>
                <a:spcPct val="50000"/>
              </a:spcBef>
              <a:buFont typeface="Wingdings" pitchFamily="2" charset="2"/>
              <a:buNone/>
            </a:pPr>
            <a:r>
              <a:rPr lang="en-US" altLang="ko-KR" sz="2100" dirty="0">
                <a:solidFill>
                  <a:srgbClr val="008080"/>
                </a:solidFill>
                <a:latin typeface="Tahoma" pitchFamily="34" charset="0"/>
              </a:rPr>
              <a:t>Cooling load, Zoning requirements, Heating and ventilation</a:t>
            </a:r>
          </a:p>
          <a:p>
            <a:pPr>
              <a:spcBef>
                <a:spcPct val="50000"/>
              </a:spcBef>
              <a:buFont typeface="Wingdings" pitchFamily="2" charset="2"/>
              <a:buNone/>
            </a:pPr>
            <a:r>
              <a:rPr lang="en-US" altLang="ko-KR" sz="2100" b="1" dirty="0">
                <a:solidFill>
                  <a:srgbClr val="002060"/>
                </a:solidFill>
                <a:latin typeface="Tahoma" pitchFamily="34" charset="0"/>
              </a:rPr>
              <a:t>Architectural Constraints</a:t>
            </a:r>
          </a:p>
          <a:p>
            <a:pPr>
              <a:spcBef>
                <a:spcPct val="50000"/>
              </a:spcBef>
              <a:buFont typeface="Wingdings" pitchFamily="2" charset="2"/>
              <a:buNone/>
            </a:pPr>
            <a:r>
              <a:rPr lang="en-US" altLang="ko-KR" sz="2100" dirty="0">
                <a:solidFill>
                  <a:srgbClr val="008080"/>
                </a:solidFill>
                <a:latin typeface="Tahoma" pitchFamily="34" charset="0"/>
              </a:rPr>
              <a:t>Size and appearance of terminal devices, acceptable noise level, Space available to house equipment and its location relative to the conditioned space, acceptability of components into the conditioned space</a:t>
            </a:r>
          </a:p>
          <a:p>
            <a:pPr>
              <a:spcBef>
                <a:spcPct val="50000"/>
              </a:spcBef>
              <a:buFont typeface="Wingdings" pitchFamily="2" charset="2"/>
              <a:buNone/>
            </a:pPr>
            <a:r>
              <a:rPr lang="en-US" altLang="ko-KR" sz="2100" b="1" dirty="0">
                <a:solidFill>
                  <a:srgbClr val="002060"/>
                </a:solidFill>
                <a:latin typeface="Tahoma" pitchFamily="34" charset="0"/>
              </a:rPr>
              <a:t>Financial Constraints</a:t>
            </a:r>
          </a:p>
          <a:p>
            <a:pPr>
              <a:spcBef>
                <a:spcPct val="50000"/>
              </a:spcBef>
              <a:buFont typeface="Wingdings" pitchFamily="2" charset="2"/>
              <a:buNone/>
            </a:pPr>
            <a:r>
              <a:rPr lang="en-US" altLang="ko-KR" sz="2100" dirty="0">
                <a:solidFill>
                  <a:srgbClr val="008080"/>
                </a:solidFill>
                <a:latin typeface="Tahoma" pitchFamily="34" charset="0"/>
              </a:rPr>
              <a:t>Capital cost, Operating cost, Maintenance cost</a:t>
            </a:r>
          </a:p>
        </p:txBody>
      </p:sp>
      <p:sp>
        <p:nvSpPr>
          <p:cNvPr id="4" name="제목 3"/>
          <p:cNvSpPr>
            <a:spLocks noGrp="1"/>
          </p:cNvSpPr>
          <p:nvPr>
            <p:ph type="title"/>
          </p:nvPr>
        </p:nvSpPr>
        <p:spPr/>
        <p:txBody>
          <a:bodyPr/>
          <a:lstStyle/>
          <a:p>
            <a:r>
              <a:rPr lang="en-US" altLang="ko-KR" dirty="0" smtClean="0"/>
              <a:t>HVAC System - Selection</a:t>
            </a:r>
            <a:endParaRPr lang="ko-KR"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Text Box 5"/>
          <p:cNvSpPr txBox="1">
            <a:spLocks noChangeArrowheads="1"/>
          </p:cNvSpPr>
          <p:nvPr/>
        </p:nvSpPr>
        <p:spPr bwMode="auto">
          <a:xfrm>
            <a:off x="369888" y="1556792"/>
            <a:ext cx="8631237" cy="1982788"/>
          </a:xfrm>
          <a:prstGeom prst="rect">
            <a:avLst/>
          </a:prstGeom>
          <a:noFill/>
          <a:ln w="9525">
            <a:noFill/>
            <a:miter lim="800000"/>
            <a:headEnd/>
            <a:tailEnd/>
          </a:ln>
          <a:effectLst/>
        </p:spPr>
        <p:txBody>
          <a:bodyPr>
            <a:spAutoFit/>
          </a:bodyPr>
          <a:lstStyle/>
          <a:p>
            <a:pPr>
              <a:spcBef>
                <a:spcPct val="50000"/>
              </a:spcBef>
            </a:pPr>
            <a:r>
              <a:rPr lang="en-US" altLang="ko-KR" sz="2500" b="1" dirty="0">
                <a:solidFill>
                  <a:srgbClr val="008080"/>
                </a:solidFill>
                <a:latin typeface="Tahoma" pitchFamily="34" charset="0"/>
              </a:rPr>
              <a:t>Central System</a:t>
            </a:r>
          </a:p>
          <a:p>
            <a:pPr>
              <a:spcBef>
                <a:spcPct val="50000"/>
              </a:spcBef>
              <a:buFontTx/>
              <a:buChar char="•"/>
            </a:pPr>
            <a:r>
              <a:rPr lang="en-US" altLang="ko-KR" sz="2200" dirty="0">
                <a:solidFill>
                  <a:srgbClr val="008080"/>
                </a:solidFill>
                <a:latin typeface="Tahoma" pitchFamily="34" charset="0"/>
              </a:rPr>
              <a:t> Primary equipments are located in a central plant</a:t>
            </a:r>
          </a:p>
          <a:p>
            <a:pPr>
              <a:spcBef>
                <a:spcPct val="50000"/>
              </a:spcBef>
              <a:buFontTx/>
              <a:buChar char="•"/>
            </a:pPr>
            <a:r>
              <a:rPr lang="en-US" altLang="ko-KR" sz="2200" dirty="0">
                <a:solidFill>
                  <a:srgbClr val="008080"/>
                </a:solidFill>
                <a:latin typeface="Tahoma" pitchFamily="34" charset="0"/>
              </a:rPr>
              <a:t> Energy efficient</a:t>
            </a:r>
          </a:p>
          <a:p>
            <a:pPr>
              <a:spcBef>
                <a:spcPct val="50000"/>
              </a:spcBef>
              <a:buFontTx/>
              <a:buChar char="•"/>
            </a:pPr>
            <a:r>
              <a:rPr lang="en-US" altLang="ko-KR" sz="2200" dirty="0">
                <a:solidFill>
                  <a:srgbClr val="008080"/>
                </a:solidFill>
                <a:latin typeface="Tahoma" pitchFamily="34" charset="0"/>
              </a:rPr>
              <a:t> Lower maintenance &amp; operating cost</a:t>
            </a:r>
          </a:p>
        </p:txBody>
      </p:sp>
      <p:sp>
        <p:nvSpPr>
          <p:cNvPr id="96262" name="Text Box 6"/>
          <p:cNvSpPr txBox="1">
            <a:spLocks noChangeArrowheads="1"/>
          </p:cNvSpPr>
          <p:nvPr/>
        </p:nvSpPr>
        <p:spPr bwMode="auto">
          <a:xfrm>
            <a:off x="368300" y="4110038"/>
            <a:ext cx="8631238" cy="1479550"/>
          </a:xfrm>
          <a:prstGeom prst="rect">
            <a:avLst/>
          </a:prstGeom>
          <a:noFill/>
          <a:ln w="9525">
            <a:noFill/>
            <a:miter lim="800000"/>
            <a:headEnd/>
            <a:tailEnd/>
          </a:ln>
          <a:effectLst/>
        </p:spPr>
        <p:txBody>
          <a:bodyPr>
            <a:spAutoFit/>
          </a:bodyPr>
          <a:lstStyle/>
          <a:p>
            <a:pPr>
              <a:spcBef>
                <a:spcPct val="50000"/>
              </a:spcBef>
            </a:pPr>
            <a:r>
              <a:rPr lang="en-US" altLang="ko-KR" sz="2500" b="1">
                <a:solidFill>
                  <a:srgbClr val="008080"/>
                </a:solidFill>
                <a:latin typeface="Tahoma" pitchFamily="34" charset="0"/>
              </a:rPr>
              <a:t>Decentralized System</a:t>
            </a:r>
          </a:p>
          <a:p>
            <a:pPr>
              <a:spcBef>
                <a:spcPct val="50000"/>
              </a:spcBef>
              <a:buFontTx/>
              <a:buChar char="•"/>
            </a:pPr>
            <a:r>
              <a:rPr lang="en-US" altLang="ko-KR" sz="2200">
                <a:solidFill>
                  <a:srgbClr val="008080"/>
                </a:solidFill>
                <a:latin typeface="Tahoma" pitchFamily="34" charset="0"/>
              </a:rPr>
              <a:t> Primary equipments are located throughout the building</a:t>
            </a:r>
          </a:p>
          <a:p>
            <a:pPr>
              <a:spcBef>
                <a:spcPct val="50000"/>
              </a:spcBef>
              <a:buFontTx/>
              <a:buChar char="•"/>
            </a:pPr>
            <a:r>
              <a:rPr lang="en-US" altLang="ko-KR" sz="2200">
                <a:solidFill>
                  <a:srgbClr val="008080"/>
                </a:solidFill>
                <a:latin typeface="Tahoma" pitchFamily="34" charset="0"/>
              </a:rPr>
              <a:t> First cost is very low</a:t>
            </a:r>
            <a:endParaRPr lang="ko-KR" altLang="en-US" sz="2200">
              <a:solidFill>
                <a:srgbClr val="008080"/>
              </a:solidFill>
              <a:latin typeface="Tahoma" pitchFamily="34" charset="0"/>
            </a:endParaRPr>
          </a:p>
        </p:txBody>
      </p:sp>
      <p:sp>
        <p:nvSpPr>
          <p:cNvPr id="5" name="제목 4"/>
          <p:cNvSpPr>
            <a:spLocks noGrp="1"/>
          </p:cNvSpPr>
          <p:nvPr>
            <p:ph type="title"/>
          </p:nvPr>
        </p:nvSpPr>
        <p:spPr/>
        <p:txBody>
          <a:bodyPr/>
          <a:lstStyle/>
          <a:p>
            <a:r>
              <a:rPr lang="en-US" altLang="ko-KR" dirty="0" smtClean="0"/>
              <a:t>HVAC System</a:t>
            </a:r>
            <a:endParaRPr lang="ko-KR"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Text Box 6"/>
          <p:cNvSpPr txBox="1">
            <a:spLocks noChangeArrowheads="1"/>
          </p:cNvSpPr>
          <p:nvPr/>
        </p:nvSpPr>
        <p:spPr bwMode="auto">
          <a:xfrm>
            <a:off x="684213" y="1412776"/>
            <a:ext cx="7632700" cy="4386263"/>
          </a:xfrm>
          <a:prstGeom prst="rect">
            <a:avLst/>
          </a:prstGeom>
          <a:noFill/>
          <a:ln w="9525">
            <a:noFill/>
            <a:miter lim="800000"/>
            <a:headEnd/>
            <a:tailEnd/>
          </a:ln>
          <a:effectLst/>
        </p:spPr>
        <p:txBody>
          <a:bodyPr>
            <a:spAutoFit/>
          </a:bodyPr>
          <a:lstStyle/>
          <a:p>
            <a:pPr>
              <a:spcBef>
                <a:spcPct val="25000"/>
              </a:spcBef>
            </a:pPr>
            <a:r>
              <a:rPr lang="en-US" altLang="ko-KR" sz="2300" dirty="0">
                <a:solidFill>
                  <a:srgbClr val="008080"/>
                </a:solidFill>
                <a:latin typeface="Tahoma" pitchFamily="34" charset="0"/>
              </a:rPr>
              <a:t>An all-air system provides the conditioned space with;</a:t>
            </a:r>
          </a:p>
          <a:p>
            <a:pPr>
              <a:spcBef>
                <a:spcPct val="25000"/>
              </a:spcBef>
              <a:buFontTx/>
              <a:buChar char="-"/>
            </a:pPr>
            <a:r>
              <a:rPr lang="en-US" altLang="ko-KR" sz="2300" dirty="0">
                <a:solidFill>
                  <a:srgbClr val="008080"/>
                </a:solidFill>
                <a:latin typeface="Tahoma" pitchFamily="34" charset="0"/>
              </a:rPr>
              <a:t> Sensible heating and humidification</a:t>
            </a:r>
          </a:p>
          <a:p>
            <a:pPr>
              <a:spcBef>
                <a:spcPct val="25000"/>
              </a:spcBef>
              <a:buFontTx/>
              <a:buChar char="-"/>
            </a:pPr>
            <a:r>
              <a:rPr lang="en-US" altLang="ko-KR" sz="2300" dirty="0">
                <a:solidFill>
                  <a:srgbClr val="008080"/>
                </a:solidFill>
                <a:latin typeface="Tahoma" pitchFamily="34" charset="0"/>
              </a:rPr>
              <a:t> Sensible and latent cooling </a:t>
            </a:r>
          </a:p>
          <a:p>
            <a:pPr>
              <a:spcBef>
                <a:spcPct val="25000"/>
              </a:spcBef>
            </a:pPr>
            <a:endParaRPr lang="en-US" altLang="ko-KR" sz="2300" dirty="0">
              <a:solidFill>
                <a:srgbClr val="008080"/>
              </a:solidFill>
              <a:latin typeface="Tahoma" pitchFamily="34" charset="0"/>
            </a:endParaRPr>
          </a:p>
          <a:p>
            <a:pPr>
              <a:spcBef>
                <a:spcPct val="25000"/>
              </a:spcBef>
            </a:pPr>
            <a:r>
              <a:rPr lang="en-US" altLang="ko-KR" sz="2300" dirty="0">
                <a:solidFill>
                  <a:srgbClr val="008080"/>
                </a:solidFill>
                <a:latin typeface="Tahoma" pitchFamily="34" charset="0"/>
              </a:rPr>
              <a:t>All-air systems can be classified into 2 categories;</a:t>
            </a:r>
          </a:p>
          <a:p>
            <a:pPr>
              <a:spcBef>
                <a:spcPct val="25000"/>
              </a:spcBef>
            </a:pPr>
            <a:r>
              <a:rPr lang="en-US" altLang="ko-KR" sz="2300" dirty="0">
                <a:solidFill>
                  <a:srgbClr val="008080"/>
                </a:solidFill>
                <a:latin typeface="Tahoma" pitchFamily="34" charset="0"/>
              </a:rPr>
              <a:t>- Single duct system</a:t>
            </a:r>
          </a:p>
          <a:p>
            <a:pPr>
              <a:spcBef>
                <a:spcPct val="25000"/>
              </a:spcBef>
              <a:buFontTx/>
              <a:buChar char="-"/>
            </a:pPr>
            <a:r>
              <a:rPr lang="en-US" altLang="ko-KR" sz="2300" dirty="0">
                <a:solidFill>
                  <a:srgbClr val="008080"/>
                </a:solidFill>
                <a:latin typeface="Tahoma" pitchFamily="34" charset="0"/>
              </a:rPr>
              <a:t> Dual duct system</a:t>
            </a:r>
          </a:p>
          <a:p>
            <a:pPr>
              <a:spcBef>
                <a:spcPct val="25000"/>
              </a:spcBef>
            </a:pPr>
            <a:r>
              <a:rPr lang="en-US" altLang="ko-KR" sz="2300" dirty="0">
                <a:solidFill>
                  <a:srgbClr val="008080"/>
                </a:solidFill>
                <a:latin typeface="Tahoma" pitchFamily="34" charset="0"/>
              </a:rPr>
              <a:t>	or</a:t>
            </a:r>
          </a:p>
          <a:p>
            <a:pPr>
              <a:spcBef>
                <a:spcPct val="25000"/>
              </a:spcBef>
              <a:buFontTx/>
              <a:buChar char="-"/>
            </a:pPr>
            <a:r>
              <a:rPr lang="en-US" altLang="ko-KR" sz="2300" dirty="0">
                <a:solidFill>
                  <a:srgbClr val="008080"/>
                </a:solidFill>
                <a:latin typeface="Tahoma" pitchFamily="34" charset="0"/>
              </a:rPr>
              <a:t> Constant air volume system</a:t>
            </a:r>
          </a:p>
          <a:p>
            <a:pPr>
              <a:spcBef>
                <a:spcPct val="25000"/>
              </a:spcBef>
              <a:buFontTx/>
              <a:buChar char="-"/>
            </a:pPr>
            <a:r>
              <a:rPr lang="en-US" altLang="ko-KR" sz="2300" dirty="0">
                <a:solidFill>
                  <a:srgbClr val="008080"/>
                </a:solidFill>
                <a:latin typeface="Tahoma" pitchFamily="34" charset="0"/>
              </a:rPr>
              <a:t> Variable air volume (VAV) system</a:t>
            </a:r>
          </a:p>
        </p:txBody>
      </p:sp>
      <p:sp>
        <p:nvSpPr>
          <p:cNvPr id="4" name="제목 3"/>
          <p:cNvSpPr>
            <a:spLocks noGrp="1"/>
          </p:cNvSpPr>
          <p:nvPr>
            <p:ph type="title"/>
          </p:nvPr>
        </p:nvSpPr>
        <p:spPr/>
        <p:txBody>
          <a:bodyPr/>
          <a:lstStyle/>
          <a:p>
            <a:r>
              <a:rPr lang="en-US" altLang="ko-KR" dirty="0" smtClean="0"/>
              <a:t>All Air Systems</a:t>
            </a:r>
            <a:endParaRPr lang="ko-KR"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Text Box 6"/>
          <p:cNvSpPr txBox="1">
            <a:spLocks noChangeArrowheads="1"/>
          </p:cNvSpPr>
          <p:nvPr/>
        </p:nvSpPr>
        <p:spPr bwMode="auto">
          <a:xfrm>
            <a:off x="250825" y="1052736"/>
            <a:ext cx="8785225" cy="5132174"/>
          </a:xfrm>
          <a:prstGeom prst="rect">
            <a:avLst/>
          </a:prstGeom>
          <a:noFill/>
          <a:ln w="9525">
            <a:noFill/>
            <a:miter lim="800000"/>
            <a:headEnd/>
            <a:tailEnd/>
          </a:ln>
          <a:effectLst/>
        </p:spPr>
        <p:txBody>
          <a:bodyPr>
            <a:spAutoFit/>
          </a:bodyPr>
          <a:lstStyle/>
          <a:p>
            <a:pPr>
              <a:spcBef>
                <a:spcPct val="25000"/>
              </a:spcBef>
            </a:pPr>
            <a:r>
              <a:rPr lang="en-US" altLang="ko-KR" sz="2000" b="1" u="sng" dirty="0">
                <a:solidFill>
                  <a:srgbClr val="008080"/>
                </a:solidFill>
                <a:latin typeface="Tahoma" pitchFamily="34" charset="0"/>
              </a:rPr>
              <a:t>Advantages</a:t>
            </a:r>
          </a:p>
          <a:p>
            <a:pPr>
              <a:spcBef>
                <a:spcPct val="25000"/>
              </a:spcBef>
              <a:buFontTx/>
              <a:buChar char="•"/>
            </a:pPr>
            <a:r>
              <a:rPr lang="en-US" altLang="ko-KR" sz="2000" dirty="0">
                <a:solidFill>
                  <a:srgbClr val="008080"/>
                </a:solidFill>
                <a:latin typeface="Tahoma" pitchFamily="34" charset="0"/>
              </a:rPr>
              <a:t> Maintenance is performed in unoccupied areas (centrally located). </a:t>
            </a:r>
          </a:p>
          <a:p>
            <a:pPr>
              <a:spcBef>
                <a:spcPct val="25000"/>
              </a:spcBef>
              <a:buFontTx/>
              <a:buChar char="•"/>
            </a:pPr>
            <a:r>
              <a:rPr lang="en-US" altLang="ko-KR" sz="2000" dirty="0">
                <a:solidFill>
                  <a:srgbClr val="008080"/>
                </a:solidFill>
                <a:latin typeface="Tahoma" pitchFamily="34" charset="0"/>
              </a:rPr>
              <a:t> No drain piping or power wiring or compressors in occupied areas. </a:t>
            </a:r>
          </a:p>
          <a:p>
            <a:pPr>
              <a:spcBef>
                <a:spcPct val="25000"/>
              </a:spcBef>
              <a:buFontTx/>
              <a:buChar char="•"/>
            </a:pPr>
            <a:r>
              <a:rPr lang="en-US" altLang="ko-KR" sz="2000" dirty="0">
                <a:solidFill>
                  <a:srgbClr val="008080"/>
                </a:solidFill>
                <a:latin typeface="Tahoma" pitchFamily="34" charset="0"/>
              </a:rPr>
              <a:t> Systems can include options such as;</a:t>
            </a:r>
          </a:p>
          <a:p>
            <a:pPr>
              <a:spcBef>
                <a:spcPct val="25000"/>
              </a:spcBef>
            </a:pPr>
            <a:r>
              <a:rPr lang="en-US" altLang="ko-KR" sz="2000" dirty="0">
                <a:solidFill>
                  <a:srgbClr val="008080"/>
                </a:solidFill>
                <a:latin typeface="Tahoma" pitchFamily="34" charset="0"/>
              </a:rPr>
              <a:t>	Air-side economizer, heat recovery, winter humidification</a:t>
            </a:r>
          </a:p>
          <a:p>
            <a:pPr>
              <a:spcBef>
                <a:spcPct val="25000"/>
              </a:spcBef>
              <a:buFontTx/>
              <a:buChar char="•"/>
            </a:pPr>
            <a:r>
              <a:rPr lang="en-US" altLang="ko-KR" sz="2000" dirty="0">
                <a:solidFill>
                  <a:srgbClr val="008080"/>
                </a:solidFill>
                <a:latin typeface="Tahoma" pitchFamily="34" charset="0"/>
              </a:rPr>
              <a:t> Simple seasonal changeover </a:t>
            </a:r>
          </a:p>
          <a:p>
            <a:pPr>
              <a:spcBef>
                <a:spcPct val="25000"/>
              </a:spcBef>
              <a:buFontTx/>
              <a:buChar char="•"/>
            </a:pPr>
            <a:r>
              <a:rPr lang="en-US" altLang="ko-KR" sz="2000" dirty="0">
                <a:solidFill>
                  <a:srgbClr val="008080"/>
                </a:solidFill>
                <a:latin typeface="Tahoma" pitchFamily="34" charset="0"/>
              </a:rPr>
              <a:t> Simultaneous cooling and heating in various zones.</a:t>
            </a:r>
          </a:p>
          <a:p>
            <a:pPr>
              <a:spcBef>
                <a:spcPct val="25000"/>
              </a:spcBef>
            </a:pPr>
            <a:endParaRPr lang="en-US" altLang="ko-KR" sz="600" dirty="0">
              <a:solidFill>
                <a:srgbClr val="008080"/>
              </a:solidFill>
              <a:latin typeface="Tahoma" pitchFamily="34" charset="0"/>
            </a:endParaRPr>
          </a:p>
          <a:p>
            <a:pPr>
              <a:spcBef>
                <a:spcPct val="25000"/>
              </a:spcBef>
            </a:pPr>
            <a:endParaRPr lang="en-US" altLang="ko-KR" sz="2000" b="1" u="sng" dirty="0" smtClean="0">
              <a:solidFill>
                <a:srgbClr val="008080"/>
              </a:solidFill>
              <a:latin typeface="Tahoma" pitchFamily="34" charset="0"/>
            </a:endParaRPr>
          </a:p>
          <a:p>
            <a:pPr>
              <a:spcBef>
                <a:spcPct val="25000"/>
              </a:spcBef>
            </a:pPr>
            <a:r>
              <a:rPr lang="en-US" altLang="ko-KR" sz="2000" b="1" u="sng" dirty="0" smtClean="0">
                <a:solidFill>
                  <a:srgbClr val="008080"/>
                </a:solidFill>
                <a:latin typeface="Tahoma" pitchFamily="34" charset="0"/>
              </a:rPr>
              <a:t>Disadvantages</a:t>
            </a:r>
            <a:endParaRPr lang="en-US" altLang="ko-KR" sz="2000" b="1" u="sng" dirty="0">
              <a:solidFill>
                <a:srgbClr val="008080"/>
              </a:solidFill>
              <a:latin typeface="Tahoma" pitchFamily="34" charset="0"/>
            </a:endParaRPr>
          </a:p>
          <a:p>
            <a:pPr>
              <a:spcBef>
                <a:spcPct val="25000"/>
              </a:spcBef>
              <a:buFont typeface="Wingdings" pitchFamily="2" charset="2"/>
              <a:buChar char="ü"/>
            </a:pPr>
            <a:r>
              <a:rPr lang="en-US" altLang="ko-KR" sz="2000" dirty="0">
                <a:solidFill>
                  <a:srgbClr val="008080"/>
                </a:solidFill>
                <a:latin typeface="Tahoma" pitchFamily="34" charset="0"/>
              </a:rPr>
              <a:t> Additional duct space is required. </a:t>
            </a:r>
          </a:p>
          <a:p>
            <a:pPr>
              <a:spcBef>
                <a:spcPct val="25000"/>
              </a:spcBef>
              <a:buFont typeface="Wingdings" pitchFamily="2" charset="2"/>
              <a:buChar char="ü"/>
            </a:pPr>
            <a:r>
              <a:rPr lang="en-US" altLang="ko-KR" sz="2000" dirty="0">
                <a:solidFill>
                  <a:srgbClr val="008080"/>
                </a:solidFill>
                <a:latin typeface="Tahoma" pitchFamily="34" charset="0"/>
              </a:rPr>
              <a:t> Air-balancing may be difficult in large systems. </a:t>
            </a:r>
          </a:p>
          <a:p>
            <a:pPr>
              <a:spcBef>
                <a:spcPct val="25000"/>
              </a:spcBef>
              <a:buFont typeface="Wingdings" pitchFamily="2" charset="2"/>
              <a:buChar char="ü"/>
            </a:pPr>
            <a:r>
              <a:rPr lang="en-US" altLang="ko-KR" sz="2000" dirty="0">
                <a:solidFill>
                  <a:srgbClr val="008080"/>
                </a:solidFill>
                <a:latin typeface="Tahoma" pitchFamily="34" charset="0"/>
              </a:rPr>
              <a:t> Close coordination is needed between designers and installers </a:t>
            </a:r>
          </a:p>
          <a:p>
            <a:pPr>
              <a:spcBef>
                <a:spcPct val="25000"/>
              </a:spcBef>
              <a:buFont typeface="Wingdings" pitchFamily="2" charset="2"/>
              <a:buChar char="ü"/>
            </a:pPr>
            <a:r>
              <a:rPr lang="en-US" altLang="ko-KR" sz="2000" dirty="0">
                <a:solidFill>
                  <a:srgbClr val="008080"/>
                </a:solidFill>
                <a:latin typeface="Tahoma" pitchFamily="34" charset="0"/>
              </a:rPr>
              <a:t>  to assure good accessibility to terminal units.</a:t>
            </a:r>
          </a:p>
        </p:txBody>
      </p:sp>
      <p:sp>
        <p:nvSpPr>
          <p:cNvPr id="4" name="제목 3"/>
          <p:cNvSpPr>
            <a:spLocks noGrp="1"/>
          </p:cNvSpPr>
          <p:nvPr>
            <p:ph type="title"/>
          </p:nvPr>
        </p:nvSpPr>
        <p:spPr/>
        <p:txBody>
          <a:bodyPr/>
          <a:lstStyle/>
          <a:p>
            <a:r>
              <a:rPr lang="en-US" altLang="ko-KR" dirty="0"/>
              <a:t>All Air Systems</a:t>
            </a:r>
            <a:endParaRPr lang="ko-KR"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5" name="Text Box 11"/>
          <p:cNvSpPr txBox="1">
            <a:spLocks noChangeArrowheads="1"/>
          </p:cNvSpPr>
          <p:nvPr/>
        </p:nvSpPr>
        <p:spPr bwMode="auto">
          <a:xfrm>
            <a:off x="2051050" y="6332538"/>
            <a:ext cx="4752975" cy="336550"/>
          </a:xfrm>
          <a:prstGeom prst="rect">
            <a:avLst/>
          </a:prstGeom>
          <a:noFill/>
          <a:ln w="9525">
            <a:noFill/>
            <a:miter lim="800000"/>
            <a:headEnd/>
            <a:tailEnd/>
          </a:ln>
          <a:effectLst/>
        </p:spPr>
        <p:txBody>
          <a:bodyPr>
            <a:spAutoFit/>
          </a:bodyPr>
          <a:lstStyle/>
          <a:p>
            <a:pPr algn="ctr">
              <a:spcBef>
                <a:spcPct val="50000"/>
              </a:spcBef>
              <a:buFont typeface="Wingdings" pitchFamily="2" charset="2"/>
              <a:buNone/>
            </a:pPr>
            <a:r>
              <a:rPr lang="en-US" altLang="ko-KR" sz="1600" b="1">
                <a:solidFill>
                  <a:schemeClr val="accent2"/>
                </a:solidFill>
                <a:latin typeface="Tahoma" pitchFamily="34" charset="0"/>
              </a:rPr>
              <a:t>All-Air System (Single duct)</a:t>
            </a:r>
            <a:endParaRPr lang="en-US" altLang="ko-KR" sz="1600">
              <a:solidFill>
                <a:schemeClr val="accent2"/>
              </a:solidFill>
              <a:latin typeface="Tahoma" pitchFamily="34" charset="0"/>
            </a:endParaRPr>
          </a:p>
        </p:txBody>
      </p:sp>
      <p:pic>
        <p:nvPicPr>
          <p:cNvPr id="98318" name="Picture 14"/>
          <p:cNvPicPr>
            <a:picLocks noChangeAspect="1" noChangeArrowheads="1"/>
          </p:cNvPicPr>
          <p:nvPr/>
        </p:nvPicPr>
        <p:blipFill>
          <a:blip r:embed="rId2" cstate="print"/>
          <a:srcRect/>
          <a:stretch>
            <a:fillRect/>
          </a:stretch>
        </p:blipFill>
        <p:spPr bwMode="auto">
          <a:xfrm>
            <a:off x="971550" y="1268760"/>
            <a:ext cx="7272338" cy="4784725"/>
          </a:xfrm>
          <a:prstGeom prst="rect">
            <a:avLst/>
          </a:prstGeom>
          <a:noFill/>
          <a:ln w="9525">
            <a:noFill/>
            <a:miter lim="800000"/>
            <a:headEnd/>
            <a:tailEnd/>
          </a:ln>
          <a:effectLst/>
        </p:spPr>
      </p:pic>
      <p:sp>
        <p:nvSpPr>
          <p:cNvPr id="5" name="제목 4"/>
          <p:cNvSpPr>
            <a:spLocks noGrp="1"/>
          </p:cNvSpPr>
          <p:nvPr>
            <p:ph type="title"/>
          </p:nvPr>
        </p:nvSpPr>
        <p:spPr/>
        <p:txBody>
          <a:bodyPr/>
          <a:lstStyle/>
          <a:p>
            <a:r>
              <a:rPr lang="en-US" altLang="ko-KR" dirty="0"/>
              <a:t>All Air Systems</a:t>
            </a:r>
            <a:endParaRPr lang="ko-KR"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5" name="Text Box 7"/>
          <p:cNvSpPr txBox="1">
            <a:spLocks noChangeArrowheads="1"/>
          </p:cNvSpPr>
          <p:nvPr/>
        </p:nvSpPr>
        <p:spPr bwMode="auto">
          <a:xfrm>
            <a:off x="395288" y="1851025"/>
            <a:ext cx="8280400" cy="2336800"/>
          </a:xfrm>
          <a:prstGeom prst="rect">
            <a:avLst/>
          </a:prstGeom>
          <a:noFill/>
          <a:ln w="9525">
            <a:noFill/>
            <a:miter lim="800000"/>
            <a:headEnd/>
            <a:tailEnd/>
          </a:ln>
          <a:effectLst/>
        </p:spPr>
        <p:txBody>
          <a:bodyPr>
            <a:spAutoFit/>
          </a:bodyPr>
          <a:lstStyle/>
          <a:p>
            <a:r>
              <a:rPr lang="en-US" altLang="ko-KR" sz="2100" b="1" u="sng">
                <a:solidFill>
                  <a:srgbClr val="008080"/>
                </a:solidFill>
                <a:latin typeface="Tahoma" pitchFamily="34" charset="0"/>
              </a:rPr>
              <a:t>VAV System</a:t>
            </a:r>
          </a:p>
          <a:p>
            <a:endParaRPr lang="en-US" altLang="ko-KR" sz="2100">
              <a:solidFill>
                <a:srgbClr val="008080"/>
              </a:solidFill>
              <a:latin typeface="Tahoma" pitchFamily="34" charset="0"/>
            </a:endParaRPr>
          </a:p>
          <a:p>
            <a:pPr>
              <a:buFontTx/>
              <a:buChar char="•"/>
            </a:pPr>
            <a:r>
              <a:rPr lang="en-US" altLang="ko-KR" sz="2100">
                <a:solidFill>
                  <a:srgbClr val="008080"/>
                </a:solidFill>
                <a:latin typeface="Tahoma" pitchFamily="34" charset="0"/>
              </a:rPr>
              <a:t>  Keep the air temperature constant and vary the air supply volume. </a:t>
            </a:r>
          </a:p>
          <a:p>
            <a:pPr>
              <a:buFontTx/>
              <a:buChar char="•"/>
            </a:pPr>
            <a:r>
              <a:rPr lang="en-US" altLang="ko-KR" sz="2100">
                <a:solidFill>
                  <a:srgbClr val="008080"/>
                </a:solidFill>
                <a:latin typeface="Tahoma" pitchFamily="34" charset="0"/>
              </a:rPr>
              <a:t>  Easy to control, energy efficient and fairly good room control. </a:t>
            </a:r>
          </a:p>
          <a:p>
            <a:endParaRPr lang="en-US" altLang="ko-KR" sz="2100">
              <a:solidFill>
                <a:srgbClr val="008080"/>
              </a:solidFill>
              <a:latin typeface="Tahoma" pitchFamily="34" charset="0"/>
            </a:endParaRPr>
          </a:p>
          <a:p>
            <a:pPr>
              <a:buFont typeface="Wingdings" pitchFamily="2" charset="2"/>
              <a:buChar char="ü"/>
            </a:pPr>
            <a:r>
              <a:rPr lang="en-US" altLang="ko-KR" sz="2100">
                <a:solidFill>
                  <a:srgbClr val="008080"/>
                </a:solidFill>
                <a:latin typeface="Tahoma" pitchFamily="34" charset="0"/>
              </a:rPr>
              <a:t> Poor ventilation under low load conditions</a:t>
            </a:r>
          </a:p>
          <a:p>
            <a:pPr>
              <a:buFont typeface="Wingdings" pitchFamily="2" charset="2"/>
              <a:buChar char="ü"/>
            </a:pPr>
            <a:r>
              <a:rPr lang="en-US" altLang="ko-KR" sz="2100">
                <a:solidFill>
                  <a:srgbClr val="008080"/>
                </a:solidFill>
                <a:latin typeface="Tahoma" pitchFamily="34" charset="0"/>
              </a:rPr>
              <a:t> Difficult humidity control under widely varying latent loads </a:t>
            </a:r>
            <a:endParaRPr lang="ko-KR" altLang="en-US" sz="2100">
              <a:solidFill>
                <a:srgbClr val="008080"/>
              </a:solidFill>
              <a:latin typeface="Tahoma" pitchFamily="34" charset="0"/>
            </a:endParaRPr>
          </a:p>
        </p:txBody>
      </p:sp>
      <p:sp>
        <p:nvSpPr>
          <p:cNvPr id="4" name="제목 3"/>
          <p:cNvSpPr>
            <a:spLocks noGrp="1"/>
          </p:cNvSpPr>
          <p:nvPr>
            <p:ph type="title"/>
          </p:nvPr>
        </p:nvSpPr>
        <p:spPr/>
        <p:txBody>
          <a:bodyPr/>
          <a:lstStyle/>
          <a:p>
            <a:r>
              <a:rPr lang="en-US" altLang="ko-KR" dirty="0"/>
              <a:t>All Air Systems</a:t>
            </a:r>
            <a:endParaRPr lang="ko-KR"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6"/>
          <p:cNvSpPr txBox="1">
            <a:spLocks noChangeArrowheads="1"/>
          </p:cNvSpPr>
          <p:nvPr/>
        </p:nvSpPr>
        <p:spPr bwMode="auto">
          <a:xfrm>
            <a:off x="1115616" y="1268760"/>
            <a:ext cx="4032250" cy="2116138"/>
          </a:xfrm>
          <a:prstGeom prst="rect">
            <a:avLst/>
          </a:prstGeom>
          <a:noFill/>
          <a:ln w="9525">
            <a:noFill/>
            <a:miter lim="800000"/>
            <a:headEnd/>
            <a:tailEnd/>
          </a:ln>
          <a:effectLst/>
        </p:spPr>
        <p:txBody>
          <a:bodyPr>
            <a:spAutoFit/>
          </a:bodyPr>
          <a:lstStyle/>
          <a:p>
            <a:pPr>
              <a:lnSpc>
                <a:spcPct val="90000"/>
              </a:lnSpc>
              <a:spcBef>
                <a:spcPct val="50000"/>
              </a:spcBef>
              <a:buFontTx/>
              <a:buChar char="•"/>
            </a:pPr>
            <a:r>
              <a:rPr lang="en-US" altLang="ko-KR" sz="2600" dirty="0">
                <a:solidFill>
                  <a:srgbClr val="FF0000"/>
                </a:solidFill>
                <a:latin typeface="Tahoma" pitchFamily="34" charset="0"/>
              </a:rPr>
              <a:t> </a:t>
            </a:r>
            <a:r>
              <a:rPr lang="en-US" altLang="ko-KR" sz="2600" b="1" dirty="0">
                <a:solidFill>
                  <a:srgbClr val="FF0000"/>
                </a:solidFill>
                <a:latin typeface="Tahoma" pitchFamily="34" charset="0"/>
              </a:rPr>
              <a:t>H</a:t>
            </a:r>
            <a:r>
              <a:rPr lang="en-US" altLang="ko-KR" sz="2600" dirty="0">
                <a:solidFill>
                  <a:srgbClr val="FF0000"/>
                </a:solidFill>
                <a:latin typeface="Tahoma" pitchFamily="34" charset="0"/>
              </a:rPr>
              <a:t>eating</a:t>
            </a:r>
          </a:p>
          <a:p>
            <a:pPr>
              <a:lnSpc>
                <a:spcPct val="90000"/>
              </a:lnSpc>
              <a:spcBef>
                <a:spcPct val="50000"/>
              </a:spcBef>
              <a:buFontTx/>
              <a:buChar char="•"/>
            </a:pPr>
            <a:r>
              <a:rPr lang="en-US" altLang="ko-KR" sz="2600" dirty="0">
                <a:solidFill>
                  <a:srgbClr val="FF0000"/>
                </a:solidFill>
                <a:latin typeface="Tahoma" pitchFamily="34" charset="0"/>
              </a:rPr>
              <a:t> </a:t>
            </a:r>
            <a:r>
              <a:rPr lang="en-US" altLang="ko-KR" sz="2600" b="1" dirty="0">
                <a:solidFill>
                  <a:srgbClr val="FF0000"/>
                </a:solidFill>
                <a:latin typeface="Tahoma" pitchFamily="34" charset="0"/>
              </a:rPr>
              <a:t>V</a:t>
            </a:r>
            <a:r>
              <a:rPr lang="en-US" altLang="ko-KR" sz="2600" dirty="0">
                <a:solidFill>
                  <a:srgbClr val="FF0000"/>
                </a:solidFill>
                <a:latin typeface="Tahoma" pitchFamily="34" charset="0"/>
              </a:rPr>
              <a:t>entilating </a:t>
            </a:r>
          </a:p>
          <a:p>
            <a:pPr>
              <a:lnSpc>
                <a:spcPct val="90000"/>
              </a:lnSpc>
              <a:spcBef>
                <a:spcPct val="50000"/>
              </a:spcBef>
              <a:buFontTx/>
              <a:buChar char="•"/>
            </a:pPr>
            <a:r>
              <a:rPr lang="en-US" altLang="ko-KR" sz="2600" dirty="0">
                <a:solidFill>
                  <a:srgbClr val="FF0000"/>
                </a:solidFill>
                <a:latin typeface="Tahoma" pitchFamily="34" charset="0"/>
              </a:rPr>
              <a:t> </a:t>
            </a:r>
            <a:r>
              <a:rPr lang="en-US" altLang="ko-KR" sz="2600" b="1" dirty="0">
                <a:solidFill>
                  <a:srgbClr val="FF0000"/>
                </a:solidFill>
                <a:latin typeface="Tahoma" pitchFamily="34" charset="0"/>
              </a:rPr>
              <a:t>A</a:t>
            </a:r>
            <a:r>
              <a:rPr lang="en-US" altLang="ko-KR" sz="2600" dirty="0">
                <a:solidFill>
                  <a:srgbClr val="FF0000"/>
                </a:solidFill>
                <a:latin typeface="Tahoma" pitchFamily="34" charset="0"/>
              </a:rPr>
              <a:t>ir </a:t>
            </a:r>
            <a:r>
              <a:rPr lang="en-US" altLang="ko-KR" sz="2600" b="1" dirty="0">
                <a:solidFill>
                  <a:srgbClr val="FF0000"/>
                </a:solidFill>
                <a:latin typeface="Tahoma" pitchFamily="34" charset="0"/>
              </a:rPr>
              <a:t>C</a:t>
            </a:r>
            <a:r>
              <a:rPr lang="en-US" altLang="ko-KR" sz="2600" dirty="0">
                <a:solidFill>
                  <a:srgbClr val="FF0000"/>
                </a:solidFill>
                <a:latin typeface="Tahoma" pitchFamily="34" charset="0"/>
              </a:rPr>
              <a:t>onditioning</a:t>
            </a:r>
          </a:p>
          <a:p>
            <a:pPr>
              <a:lnSpc>
                <a:spcPct val="90000"/>
              </a:lnSpc>
              <a:spcBef>
                <a:spcPct val="50000"/>
              </a:spcBef>
              <a:buFontTx/>
              <a:buChar char="•"/>
            </a:pPr>
            <a:r>
              <a:rPr lang="en-US" altLang="ko-KR" sz="2600" dirty="0">
                <a:solidFill>
                  <a:srgbClr val="FF0000"/>
                </a:solidFill>
                <a:latin typeface="Tahoma" pitchFamily="34" charset="0"/>
              </a:rPr>
              <a:t> </a:t>
            </a:r>
            <a:r>
              <a:rPr lang="en-US" altLang="ko-KR" sz="2600" b="1" dirty="0">
                <a:solidFill>
                  <a:srgbClr val="FF0000"/>
                </a:solidFill>
                <a:latin typeface="Tahoma" pitchFamily="34" charset="0"/>
              </a:rPr>
              <a:t>R</a:t>
            </a:r>
            <a:r>
              <a:rPr lang="en-US" altLang="ko-KR" sz="2600" dirty="0">
                <a:solidFill>
                  <a:srgbClr val="FF0000"/>
                </a:solidFill>
                <a:latin typeface="Tahoma" pitchFamily="34" charset="0"/>
              </a:rPr>
              <a:t>efrigeration</a:t>
            </a:r>
          </a:p>
        </p:txBody>
      </p:sp>
      <p:pic>
        <p:nvPicPr>
          <p:cNvPr id="10249" name="Picture 9" descr="PH02240J[1]"/>
          <p:cNvPicPr>
            <a:picLocks noChangeAspect="1" noChangeArrowheads="1"/>
          </p:cNvPicPr>
          <p:nvPr/>
        </p:nvPicPr>
        <p:blipFill>
          <a:blip r:embed="rId2" cstate="print"/>
          <a:srcRect/>
          <a:stretch>
            <a:fillRect/>
          </a:stretch>
        </p:blipFill>
        <p:spPr bwMode="auto">
          <a:xfrm>
            <a:off x="5435600" y="1844675"/>
            <a:ext cx="2957513" cy="4464050"/>
          </a:xfrm>
          <a:prstGeom prst="rect">
            <a:avLst/>
          </a:prstGeom>
          <a:noFill/>
        </p:spPr>
      </p:pic>
      <p:pic>
        <p:nvPicPr>
          <p:cNvPr id="10250" name="Picture 10" descr="PH02238J[1]"/>
          <p:cNvPicPr>
            <a:picLocks noChangeAspect="1" noChangeArrowheads="1"/>
          </p:cNvPicPr>
          <p:nvPr/>
        </p:nvPicPr>
        <p:blipFill>
          <a:blip r:embed="rId3" cstate="print"/>
          <a:srcRect/>
          <a:stretch>
            <a:fillRect/>
          </a:stretch>
        </p:blipFill>
        <p:spPr bwMode="auto">
          <a:xfrm>
            <a:off x="1116013" y="3962400"/>
            <a:ext cx="3532187" cy="2336800"/>
          </a:xfrm>
          <a:prstGeom prst="rect">
            <a:avLst/>
          </a:prstGeom>
          <a:noFill/>
        </p:spPr>
      </p:pic>
      <p:sp>
        <p:nvSpPr>
          <p:cNvPr id="6" name="제목 5"/>
          <p:cNvSpPr>
            <a:spLocks noGrp="1"/>
          </p:cNvSpPr>
          <p:nvPr>
            <p:ph type="title"/>
          </p:nvPr>
        </p:nvSpPr>
        <p:spPr/>
        <p:txBody>
          <a:bodyPr/>
          <a:lstStyle/>
          <a:p>
            <a:r>
              <a:rPr lang="en-US" altLang="ko-KR" dirty="0" smtClean="0"/>
              <a:t>HVAC &amp; R</a:t>
            </a:r>
            <a:endParaRPr lang="ko-KR"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12" name="Picture 8"/>
          <p:cNvPicPr>
            <a:picLocks noChangeAspect="1" noChangeArrowheads="1"/>
          </p:cNvPicPr>
          <p:nvPr/>
        </p:nvPicPr>
        <p:blipFill>
          <a:blip r:embed="rId2" cstate="print"/>
          <a:srcRect/>
          <a:stretch>
            <a:fillRect/>
          </a:stretch>
        </p:blipFill>
        <p:spPr bwMode="auto">
          <a:xfrm>
            <a:off x="611188" y="1458243"/>
            <a:ext cx="8066087" cy="4864100"/>
          </a:xfrm>
          <a:prstGeom prst="rect">
            <a:avLst/>
          </a:prstGeom>
          <a:noFill/>
          <a:ln w="9525">
            <a:noFill/>
            <a:miter lim="800000"/>
            <a:headEnd/>
            <a:tailEnd/>
          </a:ln>
          <a:effectLst/>
        </p:spPr>
      </p:pic>
      <p:sp>
        <p:nvSpPr>
          <p:cNvPr id="123911" name="Text Box 7"/>
          <p:cNvSpPr txBox="1">
            <a:spLocks noChangeArrowheads="1"/>
          </p:cNvSpPr>
          <p:nvPr/>
        </p:nvSpPr>
        <p:spPr bwMode="auto">
          <a:xfrm>
            <a:off x="539750" y="1340768"/>
            <a:ext cx="3168650" cy="396875"/>
          </a:xfrm>
          <a:prstGeom prst="rect">
            <a:avLst/>
          </a:prstGeom>
          <a:noFill/>
          <a:ln w="9525">
            <a:noFill/>
            <a:miter lim="800000"/>
            <a:headEnd/>
            <a:tailEnd/>
          </a:ln>
          <a:effectLst/>
        </p:spPr>
        <p:txBody>
          <a:bodyPr>
            <a:spAutoFit/>
          </a:bodyPr>
          <a:lstStyle/>
          <a:p>
            <a:r>
              <a:rPr lang="en-US" altLang="ko-KR" sz="2000" b="1">
                <a:solidFill>
                  <a:srgbClr val="008080"/>
                </a:solidFill>
                <a:latin typeface="Tahoma" pitchFamily="34" charset="0"/>
              </a:rPr>
              <a:t>VAV System</a:t>
            </a:r>
            <a:endParaRPr lang="ko-KR" altLang="en-US" sz="2000">
              <a:solidFill>
                <a:srgbClr val="008080"/>
              </a:solidFill>
              <a:latin typeface="Tahoma" pitchFamily="34" charset="0"/>
            </a:endParaRPr>
          </a:p>
        </p:txBody>
      </p:sp>
      <p:sp>
        <p:nvSpPr>
          <p:cNvPr id="5" name="제목 4"/>
          <p:cNvSpPr>
            <a:spLocks noGrp="1"/>
          </p:cNvSpPr>
          <p:nvPr>
            <p:ph type="title"/>
          </p:nvPr>
        </p:nvSpPr>
        <p:spPr/>
        <p:txBody>
          <a:bodyPr/>
          <a:lstStyle/>
          <a:p>
            <a:r>
              <a:rPr lang="en-US" altLang="ko-KR" dirty="0"/>
              <a:t>All Air Systems</a:t>
            </a:r>
            <a:endParaRPr lang="ko-KR"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7" name="Text Box 7"/>
          <p:cNvSpPr txBox="1">
            <a:spLocks noChangeArrowheads="1"/>
          </p:cNvSpPr>
          <p:nvPr/>
        </p:nvSpPr>
        <p:spPr bwMode="auto">
          <a:xfrm>
            <a:off x="395288" y="1340768"/>
            <a:ext cx="8653462" cy="4054475"/>
          </a:xfrm>
          <a:prstGeom prst="rect">
            <a:avLst/>
          </a:prstGeom>
          <a:noFill/>
          <a:ln w="9525">
            <a:noFill/>
            <a:miter lim="800000"/>
            <a:headEnd/>
            <a:tailEnd/>
          </a:ln>
          <a:effectLst/>
        </p:spPr>
        <p:txBody>
          <a:bodyPr>
            <a:spAutoFit/>
          </a:bodyPr>
          <a:lstStyle/>
          <a:p>
            <a:r>
              <a:rPr lang="en-US" altLang="ko-KR" sz="2000" b="1" u="sng" dirty="0">
                <a:solidFill>
                  <a:srgbClr val="008080"/>
                </a:solidFill>
                <a:latin typeface="Tahoma" pitchFamily="34" charset="0"/>
              </a:rPr>
              <a:t>Dual duct System</a:t>
            </a:r>
          </a:p>
          <a:p>
            <a:endParaRPr lang="en-US" altLang="ko-KR" sz="2000" dirty="0">
              <a:solidFill>
                <a:srgbClr val="008080"/>
              </a:solidFill>
              <a:latin typeface="Tahoma" pitchFamily="34" charset="0"/>
            </a:endParaRPr>
          </a:p>
          <a:p>
            <a:r>
              <a:rPr lang="en-US" altLang="ko-KR" sz="2000" dirty="0">
                <a:solidFill>
                  <a:srgbClr val="008080"/>
                </a:solidFill>
                <a:latin typeface="Tahoma" pitchFamily="34" charset="0"/>
              </a:rPr>
              <a:t>The dual-duct system employs two air ducts to supply </a:t>
            </a:r>
            <a:r>
              <a:rPr lang="en-US" altLang="ko-KR" sz="2000" u="sng" dirty="0">
                <a:solidFill>
                  <a:srgbClr val="008080"/>
                </a:solidFill>
                <a:latin typeface="Tahoma" pitchFamily="34" charset="0"/>
              </a:rPr>
              <a:t>cold air</a:t>
            </a:r>
            <a:r>
              <a:rPr lang="en-US" altLang="ko-KR" sz="2000" dirty="0">
                <a:solidFill>
                  <a:srgbClr val="008080"/>
                </a:solidFill>
                <a:latin typeface="Tahoma" pitchFamily="34" charset="0"/>
              </a:rPr>
              <a:t> and </a:t>
            </a:r>
            <a:r>
              <a:rPr lang="en-US" altLang="ko-KR" sz="2000" u="sng" dirty="0">
                <a:solidFill>
                  <a:srgbClr val="008080"/>
                </a:solidFill>
                <a:latin typeface="Tahoma" pitchFamily="34" charset="0"/>
              </a:rPr>
              <a:t>warm air</a:t>
            </a:r>
            <a:r>
              <a:rPr lang="en-US" altLang="ko-KR" sz="2000" dirty="0">
                <a:solidFill>
                  <a:srgbClr val="008080"/>
                </a:solidFill>
                <a:latin typeface="Tahoma" pitchFamily="34" charset="0"/>
              </a:rPr>
              <a:t> to a mixing terminal unit which proportions the cold and warm air in response to a thermostat located in the conditioned space</a:t>
            </a:r>
          </a:p>
          <a:p>
            <a:endParaRPr lang="en-US" altLang="ko-KR" sz="2000" dirty="0">
              <a:solidFill>
                <a:srgbClr val="008080"/>
              </a:solidFill>
              <a:latin typeface="Tahoma" pitchFamily="34" charset="0"/>
            </a:endParaRPr>
          </a:p>
          <a:p>
            <a:pPr>
              <a:buFontTx/>
              <a:buChar char="•"/>
            </a:pPr>
            <a:r>
              <a:rPr lang="en-US" altLang="ko-KR" sz="2000" dirty="0">
                <a:solidFill>
                  <a:srgbClr val="008080"/>
                </a:solidFill>
                <a:latin typeface="Tahoma" pitchFamily="34" charset="0"/>
              </a:rPr>
              <a:t> Systems with terminal volume regulation are self-balancing.</a:t>
            </a:r>
          </a:p>
          <a:p>
            <a:pPr>
              <a:buFontTx/>
              <a:buChar char="•"/>
            </a:pPr>
            <a:r>
              <a:rPr lang="en-US" altLang="ko-KR" sz="2000" dirty="0">
                <a:solidFill>
                  <a:srgbClr val="008080"/>
                </a:solidFill>
                <a:latin typeface="Tahoma" pitchFamily="34" charset="0"/>
              </a:rPr>
              <a:t> Zoning of central equipment is not required.</a:t>
            </a:r>
          </a:p>
          <a:p>
            <a:pPr>
              <a:buFontTx/>
              <a:buChar char="•"/>
            </a:pPr>
            <a:r>
              <a:rPr lang="en-US" altLang="ko-KR" sz="2000" dirty="0">
                <a:solidFill>
                  <a:srgbClr val="008080"/>
                </a:solidFill>
                <a:latin typeface="Tahoma" pitchFamily="34" charset="0"/>
              </a:rPr>
              <a:t> Instant temperature response </a:t>
            </a:r>
          </a:p>
          <a:p>
            <a:pPr>
              <a:buFontTx/>
              <a:buChar char="•"/>
            </a:pPr>
            <a:r>
              <a:rPr lang="en-US" altLang="ko-KR" sz="2000" dirty="0">
                <a:solidFill>
                  <a:srgbClr val="008080"/>
                </a:solidFill>
                <a:latin typeface="Tahoma" pitchFamily="34" charset="0"/>
              </a:rPr>
              <a:t> No seasonal changeover is needed</a:t>
            </a:r>
          </a:p>
          <a:p>
            <a:endParaRPr lang="en-US" altLang="ko-KR" sz="2000" dirty="0">
              <a:solidFill>
                <a:srgbClr val="008080"/>
              </a:solidFill>
              <a:latin typeface="Tahoma" pitchFamily="34" charset="0"/>
            </a:endParaRPr>
          </a:p>
          <a:p>
            <a:pPr>
              <a:buFont typeface="Wingdings" pitchFamily="2" charset="2"/>
              <a:buChar char="ü"/>
            </a:pPr>
            <a:r>
              <a:rPr lang="en-US" altLang="ko-KR" sz="2000" dirty="0">
                <a:solidFill>
                  <a:srgbClr val="008080"/>
                </a:solidFill>
                <a:latin typeface="Tahoma" pitchFamily="34" charset="0"/>
              </a:rPr>
              <a:t> Higher initial cost </a:t>
            </a:r>
          </a:p>
          <a:p>
            <a:pPr>
              <a:buFont typeface="Wingdings" pitchFamily="2" charset="2"/>
              <a:buChar char="ü"/>
            </a:pPr>
            <a:r>
              <a:rPr lang="en-US" altLang="ko-KR" sz="2000" dirty="0">
                <a:solidFill>
                  <a:srgbClr val="008080"/>
                </a:solidFill>
                <a:latin typeface="Tahoma" pitchFamily="34" charset="0"/>
              </a:rPr>
              <a:t> Does not operate as economically as other systems.</a:t>
            </a:r>
          </a:p>
        </p:txBody>
      </p:sp>
      <p:sp>
        <p:nvSpPr>
          <p:cNvPr id="4" name="제목 3"/>
          <p:cNvSpPr>
            <a:spLocks noGrp="1"/>
          </p:cNvSpPr>
          <p:nvPr>
            <p:ph type="title"/>
          </p:nvPr>
        </p:nvSpPr>
        <p:spPr/>
        <p:txBody>
          <a:bodyPr/>
          <a:lstStyle/>
          <a:p>
            <a:r>
              <a:rPr lang="en-US" altLang="ko-KR" dirty="0"/>
              <a:t>All Air Systems</a:t>
            </a:r>
            <a:endParaRPr lang="ko-KR" alt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4" name="Picture 6"/>
          <p:cNvPicPr>
            <a:picLocks noChangeAspect="1" noChangeArrowheads="1"/>
          </p:cNvPicPr>
          <p:nvPr/>
        </p:nvPicPr>
        <p:blipFill>
          <a:blip r:embed="rId2" cstate="print"/>
          <a:srcRect/>
          <a:stretch>
            <a:fillRect/>
          </a:stretch>
        </p:blipFill>
        <p:spPr bwMode="auto">
          <a:xfrm>
            <a:off x="1044575" y="1510878"/>
            <a:ext cx="7056438" cy="4870450"/>
          </a:xfrm>
          <a:prstGeom prst="rect">
            <a:avLst/>
          </a:prstGeom>
          <a:noFill/>
          <a:ln w="9525">
            <a:noFill/>
            <a:miter lim="800000"/>
            <a:headEnd/>
            <a:tailEnd/>
          </a:ln>
          <a:effectLst/>
        </p:spPr>
      </p:pic>
      <p:sp>
        <p:nvSpPr>
          <p:cNvPr id="124933" name="Text Box 5"/>
          <p:cNvSpPr txBox="1">
            <a:spLocks noChangeArrowheads="1"/>
          </p:cNvSpPr>
          <p:nvPr/>
        </p:nvSpPr>
        <p:spPr bwMode="auto">
          <a:xfrm>
            <a:off x="395288" y="1191791"/>
            <a:ext cx="8653462" cy="396875"/>
          </a:xfrm>
          <a:prstGeom prst="rect">
            <a:avLst/>
          </a:prstGeom>
          <a:noFill/>
          <a:ln w="9525">
            <a:noFill/>
            <a:miter lim="800000"/>
            <a:headEnd/>
            <a:tailEnd/>
          </a:ln>
          <a:effectLst/>
        </p:spPr>
        <p:txBody>
          <a:bodyPr>
            <a:spAutoFit/>
          </a:bodyPr>
          <a:lstStyle/>
          <a:p>
            <a:r>
              <a:rPr lang="en-US" altLang="ko-KR" sz="2000" b="1" u="sng" dirty="0">
                <a:solidFill>
                  <a:srgbClr val="008080"/>
                </a:solidFill>
                <a:latin typeface="Tahoma" pitchFamily="34" charset="0"/>
              </a:rPr>
              <a:t>Dual duct System</a:t>
            </a:r>
            <a:endParaRPr lang="en-US" altLang="ko-KR" sz="2000" dirty="0">
              <a:solidFill>
                <a:srgbClr val="008080"/>
              </a:solidFill>
              <a:latin typeface="Tahoma" pitchFamily="34" charset="0"/>
            </a:endParaRPr>
          </a:p>
        </p:txBody>
      </p:sp>
      <p:sp>
        <p:nvSpPr>
          <p:cNvPr id="5" name="제목 4"/>
          <p:cNvSpPr>
            <a:spLocks noGrp="1"/>
          </p:cNvSpPr>
          <p:nvPr>
            <p:ph type="title"/>
          </p:nvPr>
        </p:nvSpPr>
        <p:spPr/>
        <p:txBody>
          <a:bodyPr/>
          <a:lstStyle/>
          <a:p>
            <a:r>
              <a:rPr lang="en-US" altLang="ko-KR" dirty="0"/>
              <a:t>All Air Systems</a:t>
            </a:r>
            <a:endParaRPr lang="ko-KR"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1" name="Text Box 7"/>
          <p:cNvSpPr txBox="1">
            <a:spLocks noChangeArrowheads="1"/>
          </p:cNvSpPr>
          <p:nvPr/>
        </p:nvSpPr>
        <p:spPr bwMode="auto">
          <a:xfrm>
            <a:off x="323850" y="1657350"/>
            <a:ext cx="8653463" cy="3140075"/>
          </a:xfrm>
          <a:prstGeom prst="rect">
            <a:avLst/>
          </a:prstGeom>
          <a:noFill/>
          <a:ln w="9525">
            <a:noFill/>
            <a:miter lim="800000"/>
            <a:headEnd/>
            <a:tailEnd/>
          </a:ln>
          <a:effectLst/>
        </p:spPr>
        <p:txBody>
          <a:bodyPr>
            <a:spAutoFit/>
          </a:bodyPr>
          <a:lstStyle/>
          <a:p>
            <a:r>
              <a:rPr lang="en-US" altLang="ko-KR" sz="2000" b="1" u="sng">
                <a:solidFill>
                  <a:srgbClr val="008080"/>
                </a:solidFill>
                <a:latin typeface="Tahoma" pitchFamily="34" charset="0"/>
              </a:rPr>
              <a:t>Reheat System</a:t>
            </a:r>
          </a:p>
          <a:p>
            <a:endParaRPr lang="en-US" altLang="ko-KR" sz="2000">
              <a:solidFill>
                <a:srgbClr val="008080"/>
              </a:solidFill>
              <a:latin typeface="Tahoma" pitchFamily="34" charset="0"/>
            </a:endParaRPr>
          </a:p>
          <a:p>
            <a:r>
              <a:rPr lang="en-US" altLang="ko-KR" sz="2000">
                <a:solidFill>
                  <a:srgbClr val="008080"/>
                </a:solidFill>
                <a:latin typeface="Tahoma" pitchFamily="34" charset="0"/>
              </a:rPr>
              <a:t>Reheat system heats the supply air whenever the cooling load is below the maximum. </a:t>
            </a:r>
          </a:p>
          <a:p>
            <a:r>
              <a:rPr lang="en-US" altLang="ko-KR" sz="2000">
                <a:solidFill>
                  <a:srgbClr val="008080"/>
                </a:solidFill>
                <a:latin typeface="Tahoma" pitchFamily="34" charset="0"/>
              </a:rPr>
              <a:t>This is applied where spaces have </a:t>
            </a:r>
            <a:r>
              <a:rPr lang="en-US" altLang="ko-KR" sz="2000" u="sng">
                <a:solidFill>
                  <a:srgbClr val="008080"/>
                </a:solidFill>
                <a:latin typeface="Tahoma" pitchFamily="34" charset="0"/>
              </a:rPr>
              <a:t>wide load variations</a:t>
            </a:r>
            <a:r>
              <a:rPr lang="en-US" altLang="ko-KR" sz="2000">
                <a:solidFill>
                  <a:srgbClr val="008080"/>
                </a:solidFill>
                <a:latin typeface="Tahoma" pitchFamily="34" charset="0"/>
              </a:rPr>
              <a:t>, </a:t>
            </a:r>
            <a:r>
              <a:rPr lang="en-US" altLang="ko-KR" sz="2000" u="sng">
                <a:solidFill>
                  <a:srgbClr val="008080"/>
                </a:solidFill>
                <a:latin typeface="Tahoma" pitchFamily="34" charset="0"/>
              </a:rPr>
              <a:t>high latent loads</a:t>
            </a:r>
            <a:r>
              <a:rPr lang="en-US" altLang="ko-KR" sz="2000">
                <a:solidFill>
                  <a:srgbClr val="008080"/>
                </a:solidFill>
                <a:latin typeface="Tahoma" pitchFamily="34" charset="0"/>
              </a:rPr>
              <a:t>, or where </a:t>
            </a:r>
            <a:r>
              <a:rPr lang="en-US" altLang="ko-KR" sz="2000" u="sng">
                <a:solidFill>
                  <a:srgbClr val="008080"/>
                </a:solidFill>
                <a:latin typeface="Tahoma" pitchFamily="34" charset="0"/>
              </a:rPr>
              <a:t>close control</a:t>
            </a:r>
            <a:r>
              <a:rPr lang="en-US" altLang="ko-KR" sz="2000">
                <a:solidFill>
                  <a:srgbClr val="008080"/>
                </a:solidFill>
                <a:latin typeface="Tahoma" pitchFamily="34" charset="0"/>
              </a:rPr>
              <a:t> of both temperature and humidity is required. </a:t>
            </a:r>
          </a:p>
          <a:p>
            <a:endParaRPr lang="en-US" altLang="ko-KR" sz="2000">
              <a:solidFill>
                <a:srgbClr val="008080"/>
              </a:solidFill>
              <a:latin typeface="Tahoma" pitchFamily="34" charset="0"/>
            </a:endParaRPr>
          </a:p>
          <a:p>
            <a:endParaRPr lang="en-US" altLang="ko-KR" sz="2000">
              <a:solidFill>
                <a:srgbClr val="008080"/>
              </a:solidFill>
              <a:latin typeface="Tahoma" pitchFamily="34" charset="0"/>
            </a:endParaRPr>
          </a:p>
          <a:p>
            <a:pPr>
              <a:buFont typeface="Wingdings" pitchFamily="2" charset="2"/>
              <a:buChar char="ü"/>
            </a:pPr>
            <a:r>
              <a:rPr lang="en-US" altLang="ko-KR" sz="2000">
                <a:solidFill>
                  <a:srgbClr val="008080"/>
                </a:solidFill>
                <a:latin typeface="Tahoma" pitchFamily="34" charset="0"/>
              </a:rPr>
              <a:t> High operating cost </a:t>
            </a:r>
          </a:p>
          <a:p>
            <a:pPr>
              <a:buFont typeface="Wingdings" pitchFamily="2" charset="2"/>
              <a:buChar char="ü"/>
            </a:pPr>
            <a:r>
              <a:rPr lang="en-US" altLang="ko-KR" sz="2000">
                <a:solidFill>
                  <a:srgbClr val="008080"/>
                </a:solidFill>
                <a:latin typeface="Tahoma" pitchFamily="34" charset="0"/>
              </a:rPr>
              <a:t> Energy inefficient</a:t>
            </a:r>
          </a:p>
        </p:txBody>
      </p:sp>
      <p:sp>
        <p:nvSpPr>
          <p:cNvPr id="4" name="제목 3"/>
          <p:cNvSpPr>
            <a:spLocks noGrp="1"/>
          </p:cNvSpPr>
          <p:nvPr>
            <p:ph type="title"/>
          </p:nvPr>
        </p:nvSpPr>
        <p:spPr/>
        <p:txBody>
          <a:bodyPr/>
          <a:lstStyle/>
          <a:p>
            <a:r>
              <a:rPr lang="en-US" altLang="ko-KR" dirty="0"/>
              <a:t>All Air Systems</a:t>
            </a:r>
            <a:endParaRPr lang="ko-KR"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6" name="Picture 4"/>
          <p:cNvPicPr>
            <a:picLocks noChangeAspect="1" noChangeArrowheads="1"/>
          </p:cNvPicPr>
          <p:nvPr/>
        </p:nvPicPr>
        <p:blipFill>
          <a:blip r:embed="rId2" cstate="print"/>
          <a:srcRect/>
          <a:stretch>
            <a:fillRect/>
          </a:stretch>
        </p:blipFill>
        <p:spPr bwMode="auto">
          <a:xfrm>
            <a:off x="468313" y="2011363"/>
            <a:ext cx="8496300" cy="4511675"/>
          </a:xfrm>
          <a:prstGeom prst="rect">
            <a:avLst/>
          </a:prstGeom>
          <a:noFill/>
          <a:ln w="9525">
            <a:noFill/>
            <a:miter lim="800000"/>
            <a:headEnd/>
            <a:tailEnd/>
          </a:ln>
          <a:effectLst/>
        </p:spPr>
      </p:pic>
      <p:sp>
        <p:nvSpPr>
          <p:cNvPr id="125958" name="Text Box 6"/>
          <p:cNvSpPr txBox="1">
            <a:spLocks noChangeArrowheads="1"/>
          </p:cNvSpPr>
          <p:nvPr/>
        </p:nvSpPr>
        <p:spPr bwMode="auto">
          <a:xfrm>
            <a:off x="323850" y="1557338"/>
            <a:ext cx="8653463" cy="396875"/>
          </a:xfrm>
          <a:prstGeom prst="rect">
            <a:avLst/>
          </a:prstGeom>
          <a:noFill/>
          <a:ln w="9525">
            <a:noFill/>
            <a:miter lim="800000"/>
            <a:headEnd/>
            <a:tailEnd/>
          </a:ln>
          <a:effectLst/>
        </p:spPr>
        <p:txBody>
          <a:bodyPr>
            <a:spAutoFit/>
          </a:bodyPr>
          <a:lstStyle/>
          <a:p>
            <a:r>
              <a:rPr lang="en-US" altLang="ko-KR" sz="2000" b="1" u="sng">
                <a:solidFill>
                  <a:srgbClr val="008080"/>
                </a:solidFill>
                <a:latin typeface="Tahoma" pitchFamily="34" charset="0"/>
              </a:rPr>
              <a:t>Reheat System</a:t>
            </a:r>
          </a:p>
        </p:txBody>
      </p:sp>
      <p:sp>
        <p:nvSpPr>
          <p:cNvPr id="5" name="제목 4"/>
          <p:cNvSpPr>
            <a:spLocks noGrp="1"/>
          </p:cNvSpPr>
          <p:nvPr>
            <p:ph type="title"/>
          </p:nvPr>
        </p:nvSpPr>
        <p:spPr/>
        <p:txBody>
          <a:bodyPr/>
          <a:lstStyle/>
          <a:p>
            <a:r>
              <a:rPr lang="en-US" altLang="ko-KR" dirty="0"/>
              <a:t>All Air Systems</a:t>
            </a:r>
            <a:endParaRPr lang="ko-KR"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Text Box 5"/>
          <p:cNvSpPr txBox="1">
            <a:spLocks noChangeArrowheads="1"/>
          </p:cNvSpPr>
          <p:nvPr/>
        </p:nvSpPr>
        <p:spPr bwMode="auto">
          <a:xfrm>
            <a:off x="323850" y="1724025"/>
            <a:ext cx="8351838" cy="1920875"/>
          </a:xfrm>
          <a:prstGeom prst="rect">
            <a:avLst/>
          </a:prstGeom>
          <a:noFill/>
          <a:ln w="9525">
            <a:noFill/>
            <a:miter lim="800000"/>
            <a:headEnd/>
            <a:tailEnd/>
          </a:ln>
          <a:effectLst/>
        </p:spPr>
        <p:txBody>
          <a:bodyPr>
            <a:spAutoFit/>
          </a:bodyPr>
          <a:lstStyle/>
          <a:p>
            <a:r>
              <a:rPr lang="en-US" altLang="ko-KR" sz="2000" b="1" u="sng">
                <a:solidFill>
                  <a:srgbClr val="008080"/>
                </a:solidFill>
                <a:latin typeface="Tahoma" pitchFamily="34" charset="0"/>
              </a:rPr>
              <a:t>Multizone System </a:t>
            </a:r>
            <a:r>
              <a:rPr lang="en-US" altLang="ko-KR" sz="2000" u="sng">
                <a:solidFill>
                  <a:srgbClr val="008080"/>
                </a:solidFill>
                <a:latin typeface="Tahoma" pitchFamily="34" charset="0"/>
              </a:rPr>
              <a:t>(central)</a:t>
            </a:r>
          </a:p>
          <a:p>
            <a:endParaRPr lang="en-US" altLang="ko-KR" sz="2000">
              <a:solidFill>
                <a:srgbClr val="008080"/>
              </a:solidFill>
              <a:latin typeface="Tahoma" pitchFamily="34" charset="0"/>
            </a:endParaRPr>
          </a:p>
          <a:p>
            <a:r>
              <a:rPr lang="en-US" altLang="ko-KR" sz="2000">
                <a:solidFill>
                  <a:srgbClr val="008080"/>
                </a:solidFill>
                <a:latin typeface="Tahoma" pitchFamily="34" charset="0"/>
              </a:rPr>
              <a:t>The multi-zone system applies to a relatively small number of zones served by a single, central air-handling unit.  Different zone requirements are met by mixing cold and warm air through zone dampers at the central air handler in response to zone thermostats</a:t>
            </a:r>
          </a:p>
        </p:txBody>
      </p:sp>
      <p:pic>
        <p:nvPicPr>
          <p:cNvPr id="104459" name="Picture 11"/>
          <p:cNvPicPr>
            <a:picLocks noChangeAspect="1" noChangeArrowheads="1"/>
          </p:cNvPicPr>
          <p:nvPr/>
        </p:nvPicPr>
        <p:blipFill>
          <a:blip r:embed="rId2" cstate="print"/>
          <a:srcRect/>
          <a:stretch>
            <a:fillRect/>
          </a:stretch>
        </p:blipFill>
        <p:spPr bwMode="auto">
          <a:xfrm>
            <a:off x="2411413" y="4437063"/>
            <a:ext cx="4076700" cy="1495425"/>
          </a:xfrm>
          <a:prstGeom prst="rect">
            <a:avLst/>
          </a:prstGeom>
          <a:noFill/>
          <a:ln w="9525">
            <a:noFill/>
            <a:miter lim="800000"/>
            <a:headEnd/>
            <a:tailEnd/>
          </a:ln>
          <a:effectLst/>
        </p:spPr>
      </p:pic>
      <p:sp>
        <p:nvSpPr>
          <p:cNvPr id="5" name="제목 4"/>
          <p:cNvSpPr>
            <a:spLocks noGrp="1"/>
          </p:cNvSpPr>
          <p:nvPr>
            <p:ph type="title"/>
          </p:nvPr>
        </p:nvSpPr>
        <p:spPr/>
        <p:txBody>
          <a:bodyPr/>
          <a:lstStyle/>
          <a:p>
            <a:r>
              <a:rPr lang="en-US" altLang="ko-KR" dirty="0"/>
              <a:t>All Air Systems</a:t>
            </a:r>
            <a:endParaRPr lang="ko-KR" alt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611188" y="1601788"/>
            <a:ext cx="6985000" cy="5211762"/>
            <a:chOff x="385" y="1009"/>
            <a:chExt cx="4400" cy="3283"/>
          </a:xfrm>
        </p:grpSpPr>
        <p:grpSp>
          <p:nvGrpSpPr>
            <p:cNvPr id="3" name="Group 10"/>
            <p:cNvGrpSpPr>
              <a:grpSpLocks/>
            </p:cNvGrpSpPr>
            <p:nvPr/>
          </p:nvGrpSpPr>
          <p:grpSpPr bwMode="auto">
            <a:xfrm>
              <a:off x="884" y="1090"/>
              <a:ext cx="3901" cy="3202"/>
              <a:chOff x="884" y="1090"/>
              <a:chExt cx="3901" cy="3202"/>
            </a:xfrm>
          </p:grpSpPr>
          <p:pic>
            <p:nvPicPr>
              <p:cNvPr id="126982" name="Picture 6"/>
              <p:cNvPicPr>
                <a:picLocks noChangeAspect="1" noChangeArrowheads="1"/>
              </p:cNvPicPr>
              <p:nvPr/>
            </p:nvPicPr>
            <p:blipFill>
              <a:blip r:embed="rId2" cstate="print"/>
              <a:srcRect/>
              <a:stretch>
                <a:fillRect/>
              </a:stretch>
            </p:blipFill>
            <p:spPr bwMode="auto">
              <a:xfrm>
                <a:off x="884" y="1090"/>
                <a:ext cx="3856" cy="3202"/>
              </a:xfrm>
              <a:prstGeom prst="rect">
                <a:avLst/>
              </a:prstGeom>
              <a:noFill/>
              <a:ln w="9525">
                <a:noFill/>
                <a:miter lim="800000"/>
                <a:headEnd/>
                <a:tailEnd/>
              </a:ln>
              <a:effectLst/>
            </p:spPr>
          </p:pic>
          <p:sp>
            <p:nvSpPr>
              <p:cNvPr id="126984" name="Rectangle 8"/>
              <p:cNvSpPr>
                <a:spLocks noChangeArrowheads="1"/>
              </p:cNvSpPr>
              <p:nvPr/>
            </p:nvSpPr>
            <p:spPr bwMode="auto">
              <a:xfrm>
                <a:off x="4286" y="3793"/>
                <a:ext cx="499" cy="445"/>
              </a:xfrm>
              <a:prstGeom prst="rect">
                <a:avLst/>
              </a:prstGeom>
              <a:solidFill>
                <a:schemeClr val="bg1"/>
              </a:solidFill>
              <a:ln w="9525">
                <a:noFill/>
                <a:miter lim="800000"/>
                <a:headEnd/>
                <a:tailEnd/>
              </a:ln>
              <a:effectLst/>
            </p:spPr>
            <p:txBody>
              <a:bodyPr wrap="none" anchor="ctr"/>
              <a:lstStyle/>
              <a:p>
                <a:endParaRPr lang="ko-KR" altLang="en-US"/>
              </a:p>
            </p:txBody>
          </p:sp>
        </p:grpSp>
        <p:sp>
          <p:nvSpPr>
            <p:cNvPr id="126987" name="Rectangle 11"/>
            <p:cNvSpPr>
              <a:spLocks noChangeArrowheads="1"/>
            </p:cNvSpPr>
            <p:nvPr/>
          </p:nvSpPr>
          <p:spPr bwMode="auto">
            <a:xfrm>
              <a:off x="385" y="1009"/>
              <a:ext cx="1088" cy="334"/>
            </a:xfrm>
            <a:prstGeom prst="rect">
              <a:avLst/>
            </a:prstGeom>
            <a:solidFill>
              <a:schemeClr val="bg1"/>
            </a:solidFill>
            <a:ln w="9525">
              <a:noFill/>
              <a:miter lim="800000"/>
              <a:headEnd/>
              <a:tailEnd/>
            </a:ln>
            <a:effectLst/>
          </p:spPr>
          <p:txBody>
            <a:bodyPr wrap="none" anchor="ctr"/>
            <a:lstStyle/>
            <a:p>
              <a:endParaRPr lang="ko-KR" altLang="en-US"/>
            </a:p>
          </p:txBody>
        </p:sp>
      </p:grpSp>
      <p:sp>
        <p:nvSpPr>
          <p:cNvPr id="126981" name="Text Box 5"/>
          <p:cNvSpPr txBox="1">
            <a:spLocks noChangeArrowheads="1"/>
          </p:cNvSpPr>
          <p:nvPr/>
        </p:nvSpPr>
        <p:spPr bwMode="auto">
          <a:xfrm>
            <a:off x="323850" y="1452563"/>
            <a:ext cx="8351838" cy="396875"/>
          </a:xfrm>
          <a:prstGeom prst="rect">
            <a:avLst/>
          </a:prstGeom>
          <a:noFill/>
          <a:ln w="9525">
            <a:noFill/>
            <a:miter lim="800000"/>
            <a:headEnd/>
            <a:tailEnd/>
          </a:ln>
          <a:effectLst/>
        </p:spPr>
        <p:txBody>
          <a:bodyPr>
            <a:spAutoFit/>
          </a:bodyPr>
          <a:lstStyle/>
          <a:p>
            <a:r>
              <a:rPr lang="en-US" altLang="ko-KR" sz="2000" b="1" u="sng" dirty="0" err="1">
                <a:solidFill>
                  <a:srgbClr val="008080"/>
                </a:solidFill>
                <a:latin typeface="Tahoma" pitchFamily="34" charset="0"/>
              </a:rPr>
              <a:t>Multizone</a:t>
            </a:r>
            <a:r>
              <a:rPr lang="en-US" altLang="ko-KR" sz="2000" b="1" u="sng" dirty="0">
                <a:solidFill>
                  <a:srgbClr val="008080"/>
                </a:solidFill>
                <a:latin typeface="Tahoma" pitchFamily="34" charset="0"/>
              </a:rPr>
              <a:t> System </a:t>
            </a:r>
            <a:r>
              <a:rPr lang="en-US" altLang="ko-KR" sz="2000" u="sng" dirty="0">
                <a:solidFill>
                  <a:srgbClr val="008080"/>
                </a:solidFill>
                <a:latin typeface="Tahoma" pitchFamily="34" charset="0"/>
              </a:rPr>
              <a:t>(central)</a:t>
            </a:r>
            <a:endParaRPr lang="en-US" altLang="ko-KR" sz="500" dirty="0">
              <a:solidFill>
                <a:srgbClr val="008080"/>
              </a:solidFill>
              <a:latin typeface="Tahoma" pitchFamily="34" charset="0"/>
            </a:endParaRPr>
          </a:p>
        </p:txBody>
      </p:sp>
      <p:sp>
        <p:nvSpPr>
          <p:cNvPr id="9" name="제목 8"/>
          <p:cNvSpPr>
            <a:spLocks noGrp="1"/>
          </p:cNvSpPr>
          <p:nvPr>
            <p:ph type="title"/>
          </p:nvPr>
        </p:nvSpPr>
        <p:spPr/>
        <p:txBody>
          <a:bodyPr/>
          <a:lstStyle/>
          <a:p>
            <a:r>
              <a:rPr lang="en-US" altLang="ko-KR" dirty="0"/>
              <a:t>All Air Systems</a:t>
            </a:r>
            <a:endParaRPr lang="ko-KR"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Text Box 5"/>
          <p:cNvSpPr txBox="1">
            <a:spLocks noChangeArrowheads="1"/>
          </p:cNvSpPr>
          <p:nvPr/>
        </p:nvSpPr>
        <p:spPr bwMode="auto">
          <a:xfrm>
            <a:off x="395288" y="1268760"/>
            <a:ext cx="8653462" cy="4746625"/>
          </a:xfrm>
          <a:prstGeom prst="rect">
            <a:avLst/>
          </a:prstGeom>
          <a:noFill/>
          <a:ln w="9525">
            <a:noFill/>
            <a:miter lim="800000"/>
            <a:headEnd/>
            <a:tailEnd/>
          </a:ln>
          <a:effectLst/>
        </p:spPr>
        <p:txBody>
          <a:bodyPr>
            <a:spAutoFit/>
          </a:bodyPr>
          <a:lstStyle/>
          <a:p>
            <a:r>
              <a:rPr lang="en-US" altLang="ko-KR" sz="1800" dirty="0">
                <a:solidFill>
                  <a:srgbClr val="008080"/>
                </a:solidFill>
                <a:latin typeface="Tahoma" pitchFamily="34" charset="0"/>
              </a:rPr>
              <a:t>These systems distribute both air and hot/cold water to terminal units in the conditioned spaces. The air and water is cooled and heated in a central mechanical room.  </a:t>
            </a:r>
          </a:p>
          <a:p>
            <a:endParaRPr lang="en-US" altLang="ko-KR" sz="500" dirty="0">
              <a:solidFill>
                <a:srgbClr val="008080"/>
              </a:solidFill>
              <a:latin typeface="Tahoma" pitchFamily="34" charset="0"/>
            </a:endParaRPr>
          </a:p>
          <a:p>
            <a:pPr>
              <a:buFont typeface="Wingdings" pitchFamily="2" charset="2"/>
              <a:buNone/>
            </a:pPr>
            <a:r>
              <a:rPr lang="en-US" altLang="ko-KR" sz="1800" b="1" u="sng" dirty="0">
                <a:solidFill>
                  <a:srgbClr val="008080"/>
                </a:solidFill>
                <a:latin typeface="Tahoma" pitchFamily="34" charset="0"/>
              </a:rPr>
              <a:t>Advantages</a:t>
            </a:r>
          </a:p>
          <a:p>
            <a:pPr>
              <a:buFontTx/>
              <a:buChar char="•"/>
            </a:pPr>
            <a:r>
              <a:rPr lang="en-US" altLang="ko-KR" sz="1800" dirty="0">
                <a:solidFill>
                  <a:srgbClr val="008080"/>
                </a:solidFill>
                <a:latin typeface="Tahoma" pitchFamily="34" charset="0"/>
              </a:rPr>
              <a:t> The use of water greatly reduces the size of the air ducts. </a:t>
            </a:r>
          </a:p>
          <a:p>
            <a:pPr>
              <a:buFontTx/>
              <a:buChar char="•"/>
            </a:pPr>
            <a:r>
              <a:rPr lang="en-US" altLang="ko-KR" sz="1800" dirty="0">
                <a:solidFill>
                  <a:srgbClr val="008080"/>
                </a:solidFill>
                <a:latin typeface="Tahoma" pitchFamily="34" charset="0"/>
              </a:rPr>
              <a:t> The air-handling system is also much smaller. </a:t>
            </a:r>
          </a:p>
          <a:p>
            <a:pPr>
              <a:buFontTx/>
              <a:buChar char="•"/>
            </a:pPr>
            <a:r>
              <a:rPr lang="en-US" altLang="ko-KR" sz="1800" dirty="0">
                <a:solidFill>
                  <a:srgbClr val="008080"/>
                </a:solidFill>
                <a:latin typeface="Tahoma" pitchFamily="34" charset="0"/>
              </a:rPr>
              <a:t> Provides positive ventilation </a:t>
            </a:r>
          </a:p>
          <a:p>
            <a:pPr>
              <a:buFontTx/>
              <a:buChar char="•"/>
            </a:pPr>
            <a:r>
              <a:rPr lang="en-US" altLang="ko-KR" sz="1800" dirty="0">
                <a:solidFill>
                  <a:srgbClr val="008080"/>
                </a:solidFill>
                <a:latin typeface="Tahoma" pitchFamily="34" charset="0"/>
              </a:rPr>
              <a:t> All zones can be individually controlled. </a:t>
            </a:r>
          </a:p>
          <a:p>
            <a:pPr>
              <a:buFontTx/>
              <a:buChar char="•"/>
            </a:pPr>
            <a:r>
              <a:rPr lang="en-US" altLang="ko-KR" sz="1800" dirty="0">
                <a:solidFill>
                  <a:srgbClr val="008080"/>
                </a:solidFill>
                <a:latin typeface="Tahoma" pitchFamily="34" charset="0"/>
              </a:rPr>
              <a:t> Zone cooling and heating needs are satisfied independently. </a:t>
            </a:r>
          </a:p>
          <a:p>
            <a:endParaRPr lang="en-US" altLang="ko-KR" sz="600" dirty="0">
              <a:solidFill>
                <a:srgbClr val="008080"/>
              </a:solidFill>
              <a:latin typeface="Tahoma" pitchFamily="34" charset="0"/>
            </a:endParaRPr>
          </a:p>
          <a:p>
            <a:endParaRPr lang="en-US" altLang="ko-KR" sz="600" dirty="0">
              <a:solidFill>
                <a:srgbClr val="008080"/>
              </a:solidFill>
              <a:latin typeface="Tahoma" pitchFamily="34" charset="0"/>
            </a:endParaRPr>
          </a:p>
          <a:p>
            <a:pPr>
              <a:buFont typeface="Wingdings" pitchFamily="2" charset="2"/>
              <a:buNone/>
            </a:pPr>
            <a:r>
              <a:rPr lang="en-US" altLang="ko-KR" sz="1800" b="1" u="sng" dirty="0">
                <a:solidFill>
                  <a:srgbClr val="008080"/>
                </a:solidFill>
                <a:latin typeface="Tahoma" pitchFamily="34" charset="0"/>
              </a:rPr>
              <a:t>Disadvantages</a:t>
            </a:r>
          </a:p>
          <a:p>
            <a:pPr>
              <a:buFont typeface="Wingdings" pitchFamily="2" charset="2"/>
              <a:buChar char="ü"/>
            </a:pPr>
            <a:r>
              <a:rPr lang="en-US" altLang="ko-KR" sz="1800" dirty="0">
                <a:solidFill>
                  <a:srgbClr val="008080"/>
                </a:solidFill>
                <a:latin typeface="Tahoma" pitchFamily="34" charset="0"/>
              </a:rPr>
              <a:t> High operating cost </a:t>
            </a:r>
          </a:p>
          <a:p>
            <a:pPr>
              <a:buFont typeface="Wingdings" pitchFamily="2" charset="2"/>
              <a:buChar char="ü"/>
            </a:pPr>
            <a:r>
              <a:rPr lang="en-US" altLang="ko-KR" sz="1800" dirty="0">
                <a:solidFill>
                  <a:srgbClr val="008080"/>
                </a:solidFill>
                <a:latin typeface="Tahoma" pitchFamily="34" charset="0"/>
              </a:rPr>
              <a:t> Design for the intermediate season operation is critical </a:t>
            </a:r>
          </a:p>
          <a:p>
            <a:pPr>
              <a:buFont typeface="Wingdings" pitchFamily="2" charset="2"/>
              <a:buChar char="ü"/>
            </a:pPr>
            <a:r>
              <a:rPr lang="en-US" altLang="ko-KR" sz="1800" dirty="0">
                <a:solidFill>
                  <a:srgbClr val="008080"/>
                </a:solidFill>
                <a:latin typeface="Tahoma" pitchFamily="34" charset="0"/>
              </a:rPr>
              <a:t> Changeover is complicated and requires trained operators </a:t>
            </a:r>
          </a:p>
          <a:p>
            <a:pPr>
              <a:buFont typeface="Wingdings" pitchFamily="2" charset="2"/>
              <a:buChar char="ü"/>
            </a:pPr>
            <a:r>
              <a:rPr lang="en-US" altLang="ko-KR" sz="1800" dirty="0">
                <a:solidFill>
                  <a:srgbClr val="008080"/>
                </a:solidFill>
                <a:latin typeface="Tahoma" pitchFamily="34" charset="0"/>
              </a:rPr>
              <a:t> Controls are more complicated than for all-air systems </a:t>
            </a:r>
          </a:p>
          <a:p>
            <a:pPr>
              <a:buFont typeface="Wingdings" pitchFamily="2" charset="2"/>
              <a:buChar char="ü"/>
            </a:pPr>
            <a:r>
              <a:rPr lang="en-US" altLang="ko-KR" sz="1800" dirty="0">
                <a:solidFill>
                  <a:srgbClr val="008080"/>
                </a:solidFill>
                <a:latin typeface="Tahoma" pitchFamily="34" charset="0"/>
              </a:rPr>
              <a:t> Terminal units require frequent in-space maintenance </a:t>
            </a:r>
          </a:p>
          <a:p>
            <a:pPr>
              <a:buFont typeface="Wingdings" pitchFamily="2" charset="2"/>
              <a:buChar char="ü"/>
            </a:pPr>
            <a:r>
              <a:rPr lang="en-US" altLang="ko-KR" sz="1800" dirty="0">
                <a:solidFill>
                  <a:srgbClr val="008080"/>
                </a:solidFill>
                <a:latin typeface="Tahoma" pitchFamily="34" charset="0"/>
              </a:rPr>
              <a:t> Humidity cannot be tightly controlled.</a:t>
            </a:r>
          </a:p>
        </p:txBody>
      </p:sp>
      <p:sp>
        <p:nvSpPr>
          <p:cNvPr id="4" name="제목 3"/>
          <p:cNvSpPr>
            <a:spLocks noGrp="1"/>
          </p:cNvSpPr>
          <p:nvPr>
            <p:ph type="title"/>
          </p:nvPr>
        </p:nvSpPr>
        <p:spPr/>
        <p:txBody>
          <a:bodyPr/>
          <a:lstStyle/>
          <a:p>
            <a:r>
              <a:rPr lang="en-US" altLang="ko-KR" dirty="0" smtClean="0"/>
              <a:t>Air and Water Central Systems</a:t>
            </a:r>
            <a:endParaRPr lang="ko-KR"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2" name="Picture 6" descr="133"/>
          <p:cNvPicPr>
            <a:picLocks noChangeAspect="1" noChangeArrowheads="1"/>
          </p:cNvPicPr>
          <p:nvPr/>
        </p:nvPicPr>
        <p:blipFill>
          <a:blip r:embed="rId2" cstate="print"/>
          <a:srcRect/>
          <a:stretch>
            <a:fillRect/>
          </a:stretch>
        </p:blipFill>
        <p:spPr bwMode="auto">
          <a:xfrm>
            <a:off x="827088" y="1700213"/>
            <a:ext cx="7632700" cy="4494212"/>
          </a:xfrm>
          <a:prstGeom prst="rect">
            <a:avLst/>
          </a:prstGeom>
          <a:noFill/>
        </p:spPr>
      </p:pic>
      <p:sp>
        <p:nvSpPr>
          <p:cNvPr id="4" name="제목 3"/>
          <p:cNvSpPr>
            <a:spLocks noGrp="1"/>
          </p:cNvSpPr>
          <p:nvPr>
            <p:ph type="title"/>
          </p:nvPr>
        </p:nvSpPr>
        <p:spPr/>
        <p:txBody>
          <a:bodyPr/>
          <a:lstStyle/>
          <a:p>
            <a:r>
              <a:rPr lang="en-US" altLang="ko-KR" dirty="0"/>
              <a:t>Air and Water Central Systems</a:t>
            </a:r>
            <a:endParaRPr lang="ko-KR" alt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5" name="Picture 5" descr="134"/>
          <p:cNvPicPr>
            <a:picLocks noChangeAspect="1" noChangeArrowheads="1"/>
          </p:cNvPicPr>
          <p:nvPr/>
        </p:nvPicPr>
        <p:blipFill>
          <a:blip r:embed="rId2" cstate="print"/>
          <a:srcRect/>
          <a:stretch>
            <a:fillRect/>
          </a:stretch>
        </p:blipFill>
        <p:spPr bwMode="auto">
          <a:xfrm>
            <a:off x="3492500" y="1628800"/>
            <a:ext cx="5111750" cy="4100513"/>
          </a:xfrm>
          <a:prstGeom prst="rect">
            <a:avLst/>
          </a:prstGeom>
          <a:noFill/>
        </p:spPr>
      </p:pic>
      <p:sp>
        <p:nvSpPr>
          <p:cNvPr id="107527" name="Text Box 7"/>
          <p:cNvSpPr txBox="1">
            <a:spLocks noChangeArrowheads="1"/>
          </p:cNvSpPr>
          <p:nvPr/>
        </p:nvSpPr>
        <p:spPr bwMode="auto">
          <a:xfrm>
            <a:off x="323850" y="2032025"/>
            <a:ext cx="3024188" cy="2041525"/>
          </a:xfrm>
          <a:prstGeom prst="rect">
            <a:avLst/>
          </a:prstGeom>
          <a:noFill/>
          <a:ln w="9525">
            <a:noFill/>
            <a:miter lim="800000"/>
            <a:headEnd/>
            <a:tailEnd/>
          </a:ln>
          <a:effectLst/>
        </p:spPr>
        <p:txBody>
          <a:bodyPr>
            <a:spAutoFit/>
          </a:bodyPr>
          <a:lstStyle/>
          <a:p>
            <a:pPr>
              <a:spcBef>
                <a:spcPct val="35000"/>
              </a:spcBef>
            </a:pPr>
            <a:r>
              <a:rPr lang="en-US" altLang="ko-KR" sz="2000" b="1" u="sng" dirty="0">
                <a:solidFill>
                  <a:srgbClr val="008080"/>
                </a:solidFill>
                <a:latin typeface="Tahoma" pitchFamily="34" charset="0"/>
              </a:rPr>
              <a:t>The room terminals</a:t>
            </a:r>
            <a:r>
              <a:rPr lang="en-US" altLang="ko-KR" sz="2000" dirty="0">
                <a:solidFill>
                  <a:srgbClr val="008080"/>
                </a:solidFill>
                <a:latin typeface="Tahoma" pitchFamily="34" charset="0"/>
              </a:rPr>
              <a:t> </a:t>
            </a:r>
          </a:p>
          <a:p>
            <a:pPr>
              <a:spcBef>
                <a:spcPct val="35000"/>
              </a:spcBef>
              <a:buFontTx/>
              <a:buChar char="-"/>
            </a:pPr>
            <a:r>
              <a:rPr lang="en-US" altLang="ko-KR" sz="2000" dirty="0">
                <a:solidFill>
                  <a:srgbClr val="008080"/>
                </a:solidFill>
                <a:latin typeface="Tahoma" pitchFamily="34" charset="0"/>
              </a:rPr>
              <a:t> Induction unit</a:t>
            </a:r>
          </a:p>
          <a:p>
            <a:pPr>
              <a:spcBef>
                <a:spcPct val="35000"/>
              </a:spcBef>
              <a:buFontTx/>
              <a:buChar char="-"/>
            </a:pPr>
            <a:r>
              <a:rPr lang="en-US" altLang="ko-KR" sz="2000" dirty="0">
                <a:solidFill>
                  <a:srgbClr val="008080"/>
                </a:solidFill>
                <a:latin typeface="Tahoma" pitchFamily="34" charset="0"/>
              </a:rPr>
              <a:t> Room fan-coil units </a:t>
            </a:r>
          </a:p>
          <a:p>
            <a:pPr>
              <a:spcBef>
                <a:spcPct val="35000"/>
              </a:spcBef>
            </a:pPr>
            <a:r>
              <a:rPr lang="en-US" altLang="ko-KR" sz="2000" dirty="0">
                <a:solidFill>
                  <a:srgbClr val="008080"/>
                </a:solidFill>
                <a:latin typeface="Tahoma" pitchFamily="34" charset="0"/>
              </a:rPr>
              <a:t>   : usually used</a:t>
            </a:r>
          </a:p>
          <a:p>
            <a:pPr>
              <a:spcBef>
                <a:spcPct val="35000"/>
              </a:spcBef>
              <a:buFontTx/>
              <a:buChar char="-"/>
            </a:pPr>
            <a:r>
              <a:rPr lang="en-US" altLang="ko-KR" sz="2000" dirty="0">
                <a:solidFill>
                  <a:srgbClr val="008080"/>
                </a:solidFill>
                <a:latin typeface="Tahoma" pitchFamily="34" charset="0"/>
              </a:rPr>
              <a:t> Radiant panels </a:t>
            </a:r>
          </a:p>
        </p:txBody>
      </p:sp>
      <p:sp>
        <p:nvSpPr>
          <p:cNvPr id="5" name="제목 4"/>
          <p:cNvSpPr>
            <a:spLocks noGrp="1"/>
          </p:cNvSpPr>
          <p:nvPr>
            <p:ph type="title"/>
          </p:nvPr>
        </p:nvSpPr>
        <p:spPr/>
        <p:txBody>
          <a:bodyPr/>
          <a:lstStyle/>
          <a:p>
            <a:r>
              <a:rPr lang="en-US" altLang="ko-KR" dirty="0"/>
              <a:t>Air and Water Central Systems</a:t>
            </a:r>
            <a:endParaRPr lang="ko-KR"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A4frkst">
            <a:hlinkClick r:id="rId2"/>
          </p:cNvPr>
          <p:cNvPicPr>
            <a:picLocks noChangeAspect="1" noChangeArrowheads="1"/>
          </p:cNvPicPr>
          <p:nvPr/>
        </p:nvPicPr>
        <p:blipFill>
          <a:blip r:embed="rId3" cstate="print"/>
          <a:srcRect/>
          <a:stretch>
            <a:fillRect/>
          </a:stretch>
        </p:blipFill>
        <p:spPr bwMode="auto">
          <a:xfrm>
            <a:off x="5676900" y="1125538"/>
            <a:ext cx="2784475" cy="3314700"/>
          </a:xfrm>
          <a:prstGeom prst="rect">
            <a:avLst/>
          </a:prstGeom>
          <a:noFill/>
        </p:spPr>
      </p:pic>
      <p:sp>
        <p:nvSpPr>
          <p:cNvPr id="18438" name="Text Box 6"/>
          <p:cNvSpPr txBox="1">
            <a:spLocks noChangeArrowheads="1"/>
          </p:cNvSpPr>
          <p:nvPr/>
        </p:nvSpPr>
        <p:spPr bwMode="auto">
          <a:xfrm>
            <a:off x="5149850" y="4581525"/>
            <a:ext cx="3886200" cy="1069975"/>
          </a:xfrm>
          <a:prstGeom prst="rect">
            <a:avLst/>
          </a:prstGeom>
          <a:noFill/>
          <a:ln w="9525">
            <a:noFill/>
            <a:miter lim="800000"/>
            <a:headEnd/>
            <a:tailEnd/>
          </a:ln>
          <a:effectLst/>
        </p:spPr>
        <p:txBody>
          <a:bodyPr>
            <a:spAutoFit/>
          </a:bodyPr>
          <a:lstStyle/>
          <a:p>
            <a:pPr>
              <a:spcBef>
                <a:spcPct val="50000"/>
              </a:spcBef>
            </a:pPr>
            <a:r>
              <a:rPr lang="en-US" altLang="ko-KR" sz="1600">
                <a:solidFill>
                  <a:srgbClr val="006600"/>
                </a:solidFill>
                <a:latin typeface="Tahoma" pitchFamily="34" charset="0"/>
              </a:rPr>
              <a:t>Franklin Stove : Burning wood above a cold air duct heats air which then passes through baffles and is released through vents on each side of the stove</a:t>
            </a:r>
          </a:p>
        </p:txBody>
      </p:sp>
      <p:sp>
        <p:nvSpPr>
          <p:cNvPr id="18439" name="Text Box 7"/>
          <p:cNvSpPr txBox="1">
            <a:spLocks noChangeArrowheads="1"/>
          </p:cNvSpPr>
          <p:nvPr/>
        </p:nvSpPr>
        <p:spPr bwMode="auto">
          <a:xfrm>
            <a:off x="250825" y="1268760"/>
            <a:ext cx="4824413" cy="930275"/>
          </a:xfrm>
          <a:prstGeom prst="rect">
            <a:avLst/>
          </a:prstGeom>
          <a:noFill/>
          <a:ln w="9525">
            <a:noFill/>
            <a:miter lim="800000"/>
            <a:headEnd/>
            <a:tailEnd/>
          </a:ln>
          <a:effectLst/>
        </p:spPr>
        <p:txBody>
          <a:bodyPr>
            <a:spAutoFit/>
          </a:bodyPr>
          <a:lstStyle/>
          <a:p>
            <a:pPr>
              <a:spcBef>
                <a:spcPct val="50000"/>
              </a:spcBef>
            </a:pPr>
            <a:r>
              <a:rPr lang="en-US" altLang="ko-KR" sz="2200" b="1" dirty="0">
                <a:solidFill>
                  <a:srgbClr val="006600"/>
                </a:solidFill>
                <a:latin typeface="Tahoma" pitchFamily="34" charset="0"/>
              </a:rPr>
              <a:t>Traditional Heating Systems</a:t>
            </a:r>
          </a:p>
          <a:p>
            <a:pPr>
              <a:spcBef>
                <a:spcPct val="50000"/>
              </a:spcBef>
              <a:buFontTx/>
              <a:buChar char="•"/>
            </a:pPr>
            <a:r>
              <a:rPr lang="en-US" altLang="ko-KR" sz="2200" dirty="0">
                <a:solidFill>
                  <a:srgbClr val="006600"/>
                </a:solidFill>
                <a:latin typeface="Tahoma" pitchFamily="34" charset="0"/>
              </a:rPr>
              <a:t> Hearth, Franklin Stove, etc…</a:t>
            </a:r>
          </a:p>
        </p:txBody>
      </p:sp>
      <p:pic>
        <p:nvPicPr>
          <p:cNvPr id="18440" name="Picture 8" descr="wsn-snowwhite"/>
          <p:cNvPicPr>
            <a:picLocks noChangeAspect="1" noChangeArrowheads="1"/>
          </p:cNvPicPr>
          <p:nvPr/>
        </p:nvPicPr>
        <p:blipFill>
          <a:blip r:embed="rId4" cstate="print"/>
          <a:srcRect/>
          <a:stretch>
            <a:fillRect/>
          </a:stretch>
        </p:blipFill>
        <p:spPr bwMode="auto">
          <a:xfrm>
            <a:off x="41275" y="3243263"/>
            <a:ext cx="2792413" cy="1801812"/>
          </a:xfrm>
          <a:prstGeom prst="rect">
            <a:avLst/>
          </a:prstGeom>
          <a:noFill/>
        </p:spPr>
      </p:pic>
      <p:pic>
        <p:nvPicPr>
          <p:cNvPr id="18441" name="Picture 9" descr="stove8"/>
          <p:cNvPicPr>
            <a:picLocks noChangeAspect="1" noChangeArrowheads="1"/>
          </p:cNvPicPr>
          <p:nvPr/>
        </p:nvPicPr>
        <p:blipFill>
          <a:blip r:embed="rId5" cstate="print"/>
          <a:srcRect/>
          <a:stretch>
            <a:fillRect/>
          </a:stretch>
        </p:blipFill>
        <p:spPr bwMode="auto">
          <a:xfrm>
            <a:off x="2882900" y="3141663"/>
            <a:ext cx="2222500" cy="1952625"/>
          </a:xfrm>
          <a:prstGeom prst="rect">
            <a:avLst/>
          </a:prstGeom>
          <a:noFill/>
        </p:spPr>
      </p:pic>
      <p:sp>
        <p:nvSpPr>
          <p:cNvPr id="18444" name="Text Box 12"/>
          <p:cNvSpPr txBox="1">
            <a:spLocks noChangeArrowheads="1"/>
          </p:cNvSpPr>
          <p:nvPr/>
        </p:nvSpPr>
        <p:spPr bwMode="auto">
          <a:xfrm>
            <a:off x="250825" y="5738813"/>
            <a:ext cx="6983413" cy="427037"/>
          </a:xfrm>
          <a:prstGeom prst="rect">
            <a:avLst/>
          </a:prstGeom>
          <a:noFill/>
          <a:ln w="9525">
            <a:noFill/>
            <a:miter lim="800000"/>
            <a:headEnd/>
            <a:tailEnd/>
          </a:ln>
          <a:effectLst/>
        </p:spPr>
        <p:txBody>
          <a:bodyPr>
            <a:spAutoFit/>
          </a:bodyPr>
          <a:lstStyle/>
          <a:p>
            <a:pPr>
              <a:spcBef>
                <a:spcPct val="50000"/>
              </a:spcBef>
              <a:buFontTx/>
              <a:buChar char="•"/>
            </a:pPr>
            <a:r>
              <a:rPr lang="en-US" altLang="ko-KR" sz="2200">
                <a:solidFill>
                  <a:srgbClr val="006600"/>
                </a:solidFill>
                <a:latin typeface="Tahoma" pitchFamily="34" charset="0"/>
              </a:rPr>
              <a:t> Ondol (Korean) : floor radiant heating system</a:t>
            </a:r>
            <a:endParaRPr lang="ko-KR" altLang="en-US"/>
          </a:p>
        </p:txBody>
      </p:sp>
      <p:sp>
        <p:nvSpPr>
          <p:cNvPr id="18445" name="AutoShape 13"/>
          <p:cNvSpPr>
            <a:spLocks noChangeArrowheads="1"/>
          </p:cNvSpPr>
          <p:nvPr/>
        </p:nvSpPr>
        <p:spPr bwMode="auto">
          <a:xfrm>
            <a:off x="5218113" y="4149725"/>
            <a:ext cx="433387" cy="431800"/>
          </a:xfrm>
          <a:custGeom>
            <a:avLst/>
            <a:gdLst>
              <a:gd name="G0" fmla="+- 9257 0 0"/>
              <a:gd name="G1" fmla="+- 16774 0 0"/>
              <a:gd name="G2" fmla="+- 6194 0 0"/>
              <a:gd name="G3" fmla="*/ 9257 1 2"/>
              <a:gd name="G4" fmla="+- G3 10800 0"/>
              <a:gd name="G5" fmla="+- 21600 9257 16774"/>
              <a:gd name="G6" fmla="+- 16774 6194 0"/>
              <a:gd name="G7" fmla="*/ G6 1 2"/>
              <a:gd name="G8" fmla="*/ 16774 2 1"/>
              <a:gd name="G9" fmla="+- G8 0 21600"/>
              <a:gd name="G10" fmla="+- G5 0 G4"/>
              <a:gd name="G11" fmla="+- 9257 0 G4"/>
              <a:gd name="G12" fmla="*/ G2 G10 G11"/>
              <a:gd name="T0" fmla="*/ 15429 w 21600"/>
              <a:gd name="T1" fmla="*/ 0 h 21600"/>
              <a:gd name="T2" fmla="*/ 9257 w 21600"/>
              <a:gd name="T3" fmla="*/ 6194 h 21600"/>
              <a:gd name="T4" fmla="*/ 6194 w 21600"/>
              <a:gd name="T5" fmla="*/ 9257 h 21600"/>
              <a:gd name="T6" fmla="*/ 0 w 21600"/>
              <a:gd name="T7" fmla="*/ 15429 h 21600"/>
              <a:gd name="T8" fmla="*/ 6194 w 21600"/>
              <a:gd name="T9" fmla="*/ 21600 h 21600"/>
              <a:gd name="T10" fmla="*/ 11484 w 21600"/>
              <a:gd name="T11" fmla="*/ 16774 h 21600"/>
              <a:gd name="T12" fmla="*/ 16774 w 21600"/>
              <a:gd name="T13" fmla="*/ 11484 h 21600"/>
              <a:gd name="T14" fmla="*/ 21600 w 21600"/>
              <a:gd name="T15" fmla="*/ 6194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94"/>
                </a:lnTo>
                <a:lnTo>
                  <a:pt x="14083" y="6194"/>
                </a:lnTo>
                <a:lnTo>
                  <a:pt x="14083" y="14083"/>
                </a:lnTo>
                <a:lnTo>
                  <a:pt x="6194" y="14083"/>
                </a:lnTo>
                <a:lnTo>
                  <a:pt x="6194" y="9257"/>
                </a:lnTo>
                <a:lnTo>
                  <a:pt x="0" y="15429"/>
                </a:lnTo>
                <a:lnTo>
                  <a:pt x="6194" y="21600"/>
                </a:lnTo>
                <a:lnTo>
                  <a:pt x="6194" y="16774"/>
                </a:lnTo>
                <a:lnTo>
                  <a:pt x="16774" y="16774"/>
                </a:lnTo>
                <a:lnTo>
                  <a:pt x="16774" y="6194"/>
                </a:lnTo>
                <a:lnTo>
                  <a:pt x="21600" y="6194"/>
                </a:lnTo>
                <a:close/>
              </a:path>
            </a:pathLst>
          </a:custGeom>
          <a:solidFill>
            <a:srgbClr val="339966"/>
          </a:solidFill>
          <a:ln w="9525">
            <a:noFill/>
            <a:miter lim="800000"/>
            <a:headEnd/>
            <a:tailEnd/>
          </a:ln>
          <a:effectLst/>
        </p:spPr>
        <p:txBody>
          <a:bodyPr wrap="none" anchor="ctr"/>
          <a:lstStyle/>
          <a:p>
            <a:endParaRPr lang="ko-KR" altLang="en-US"/>
          </a:p>
        </p:txBody>
      </p:sp>
      <p:sp>
        <p:nvSpPr>
          <p:cNvPr id="10" name="제목 9"/>
          <p:cNvSpPr>
            <a:spLocks noGrp="1"/>
          </p:cNvSpPr>
          <p:nvPr>
            <p:ph type="title"/>
          </p:nvPr>
        </p:nvSpPr>
        <p:spPr/>
        <p:txBody>
          <a:bodyPr/>
          <a:lstStyle/>
          <a:p>
            <a:r>
              <a:rPr lang="en-US" altLang="ko-KR" dirty="0" smtClean="0"/>
              <a:t>Heating</a:t>
            </a:r>
            <a:endParaRPr lang="ko-KR"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Text Box 5"/>
          <p:cNvSpPr txBox="1">
            <a:spLocks noChangeArrowheads="1"/>
          </p:cNvSpPr>
          <p:nvPr/>
        </p:nvSpPr>
        <p:spPr bwMode="auto">
          <a:xfrm>
            <a:off x="395288" y="1268760"/>
            <a:ext cx="8653462" cy="4664075"/>
          </a:xfrm>
          <a:prstGeom prst="rect">
            <a:avLst/>
          </a:prstGeom>
          <a:noFill/>
          <a:ln w="9525">
            <a:noFill/>
            <a:miter lim="800000"/>
            <a:headEnd/>
            <a:tailEnd/>
          </a:ln>
          <a:effectLst/>
        </p:spPr>
        <p:txBody>
          <a:bodyPr>
            <a:spAutoFit/>
          </a:bodyPr>
          <a:lstStyle/>
          <a:p>
            <a:r>
              <a:rPr lang="en-US" altLang="ko-KR" sz="2000" dirty="0">
                <a:solidFill>
                  <a:srgbClr val="008080"/>
                </a:solidFill>
                <a:latin typeface="Tahoma" pitchFamily="34" charset="0"/>
              </a:rPr>
              <a:t>The space cooling is performed by chilled water circulated from a central plant to air handling or terminal units. Heating water is supplied through the same or a separate piping system. </a:t>
            </a:r>
          </a:p>
          <a:p>
            <a:endParaRPr lang="en-US" altLang="ko-KR" sz="2000" dirty="0">
              <a:solidFill>
                <a:srgbClr val="008080"/>
              </a:solidFill>
              <a:latin typeface="Tahoma" pitchFamily="34" charset="0"/>
            </a:endParaRPr>
          </a:p>
          <a:p>
            <a:r>
              <a:rPr lang="en-US" altLang="ko-KR" sz="2000" b="1" u="sng" dirty="0">
                <a:solidFill>
                  <a:srgbClr val="008080"/>
                </a:solidFill>
                <a:latin typeface="Tahoma" pitchFamily="34" charset="0"/>
              </a:rPr>
              <a:t>Advantages</a:t>
            </a:r>
          </a:p>
          <a:p>
            <a:pPr>
              <a:buFontTx/>
              <a:buChar char="•"/>
            </a:pPr>
            <a:r>
              <a:rPr lang="en-US" altLang="ko-KR" sz="2000" dirty="0">
                <a:solidFill>
                  <a:srgbClr val="008080"/>
                </a:solidFill>
                <a:latin typeface="Tahoma" pitchFamily="34" charset="0"/>
              </a:rPr>
              <a:t> Water is a more energy and space efficient method. </a:t>
            </a:r>
          </a:p>
          <a:p>
            <a:pPr>
              <a:buFontTx/>
              <a:buChar char="•"/>
            </a:pPr>
            <a:r>
              <a:rPr lang="en-US" altLang="ko-KR" sz="2000" dirty="0">
                <a:solidFill>
                  <a:srgbClr val="008080"/>
                </a:solidFill>
                <a:latin typeface="Tahoma" pitchFamily="34" charset="0"/>
              </a:rPr>
              <a:t> Recirculation of air is unnecessary. </a:t>
            </a:r>
          </a:p>
          <a:p>
            <a:pPr>
              <a:buFontTx/>
              <a:buChar char="•"/>
            </a:pPr>
            <a:r>
              <a:rPr lang="en-US" altLang="ko-KR" sz="2000" dirty="0">
                <a:solidFill>
                  <a:srgbClr val="008080"/>
                </a:solidFill>
                <a:latin typeface="Tahoma" pitchFamily="34" charset="0"/>
              </a:rPr>
              <a:t> First cost is often less than for other central systems</a:t>
            </a:r>
          </a:p>
          <a:p>
            <a:pPr>
              <a:buFontTx/>
              <a:buChar char="•"/>
            </a:pPr>
            <a:r>
              <a:rPr lang="en-US" altLang="ko-KR" sz="2000" dirty="0">
                <a:solidFill>
                  <a:srgbClr val="008080"/>
                </a:solidFill>
                <a:latin typeface="Tahoma" pitchFamily="34" charset="0"/>
              </a:rPr>
              <a:t> Individual zone temperature control </a:t>
            </a:r>
          </a:p>
          <a:p>
            <a:endParaRPr lang="en-US" altLang="ko-KR" sz="2000" dirty="0">
              <a:solidFill>
                <a:srgbClr val="008080"/>
              </a:solidFill>
              <a:latin typeface="Tahoma" pitchFamily="34" charset="0"/>
            </a:endParaRPr>
          </a:p>
          <a:p>
            <a:pPr>
              <a:buFont typeface="Wingdings" pitchFamily="2" charset="2"/>
              <a:buNone/>
            </a:pPr>
            <a:r>
              <a:rPr lang="en-US" altLang="ko-KR" sz="2000" b="1" u="sng" dirty="0">
                <a:solidFill>
                  <a:srgbClr val="008080"/>
                </a:solidFill>
                <a:latin typeface="Tahoma" pitchFamily="34" charset="0"/>
              </a:rPr>
              <a:t>Disadvantages</a:t>
            </a:r>
          </a:p>
          <a:p>
            <a:pPr>
              <a:buFont typeface="Wingdings" pitchFamily="2" charset="2"/>
              <a:buChar char="ü"/>
            </a:pPr>
            <a:r>
              <a:rPr lang="en-US" altLang="ko-KR" sz="2000" dirty="0">
                <a:solidFill>
                  <a:srgbClr val="008080"/>
                </a:solidFill>
                <a:latin typeface="Tahoma" pitchFamily="34" charset="0"/>
              </a:rPr>
              <a:t> Some maintenance must be performed in occupied areas. </a:t>
            </a:r>
          </a:p>
          <a:p>
            <a:pPr>
              <a:buFont typeface="Wingdings" pitchFamily="2" charset="2"/>
              <a:buChar char="ü"/>
            </a:pPr>
            <a:r>
              <a:rPr lang="en-US" altLang="ko-KR" sz="2000" dirty="0">
                <a:solidFill>
                  <a:srgbClr val="008080"/>
                </a:solidFill>
                <a:latin typeface="Tahoma" pitchFamily="34" charset="0"/>
              </a:rPr>
              <a:t> No humidification is provided.</a:t>
            </a:r>
          </a:p>
          <a:p>
            <a:pPr>
              <a:buFont typeface="Wingdings" pitchFamily="2" charset="2"/>
              <a:buChar char="ü"/>
            </a:pPr>
            <a:r>
              <a:rPr lang="en-US" altLang="ko-KR" sz="2000" dirty="0">
                <a:solidFill>
                  <a:srgbClr val="008080"/>
                </a:solidFill>
                <a:latin typeface="Tahoma" pitchFamily="34" charset="0"/>
              </a:rPr>
              <a:t> Seasonal change over is required</a:t>
            </a:r>
          </a:p>
          <a:p>
            <a:pPr>
              <a:buFont typeface="Wingdings" pitchFamily="2" charset="2"/>
              <a:buChar char="ü"/>
            </a:pPr>
            <a:r>
              <a:rPr lang="en-US" altLang="ko-KR" sz="2000" dirty="0">
                <a:solidFill>
                  <a:srgbClr val="008080"/>
                </a:solidFill>
                <a:latin typeface="Tahoma" pitchFamily="34" charset="0"/>
              </a:rPr>
              <a:t> No positive ventilation is provided unless wall openings are used</a:t>
            </a:r>
          </a:p>
        </p:txBody>
      </p:sp>
      <p:sp>
        <p:nvSpPr>
          <p:cNvPr id="4" name="제목 3"/>
          <p:cNvSpPr>
            <a:spLocks noGrp="1"/>
          </p:cNvSpPr>
          <p:nvPr>
            <p:ph type="title"/>
          </p:nvPr>
        </p:nvSpPr>
        <p:spPr/>
        <p:txBody>
          <a:bodyPr/>
          <a:lstStyle/>
          <a:p>
            <a:r>
              <a:rPr lang="en-US" altLang="ko-KR" dirty="0" smtClean="0"/>
              <a:t>All Water Central Systems</a:t>
            </a:r>
            <a:endParaRPr lang="ko-KR" alt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5" name="Picture 7"/>
          <p:cNvPicPr>
            <a:picLocks noChangeAspect="1" noChangeArrowheads="1"/>
          </p:cNvPicPr>
          <p:nvPr/>
        </p:nvPicPr>
        <p:blipFill>
          <a:blip r:embed="rId2" cstate="print"/>
          <a:srcRect/>
          <a:stretch>
            <a:fillRect/>
          </a:stretch>
        </p:blipFill>
        <p:spPr bwMode="auto">
          <a:xfrm>
            <a:off x="2411413" y="1412875"/>
            <a:ext cx="4665662" cy="4948238"/>
          </a:xfrm>
          <a:prstGeom prst="rect">
            <a:avLst/>
          </a:prstGeom>
          <a:noFill/>
          <a:ln w="9525">
            <a:noFill/>
            <a:miter lim="800000"/>
            <a:headEnd/>
            <a:tailEnd/>
          </a:ln>
          <a:effectLst/>
        </p:spPr>
      </p:pic>
      <p:sp>
        <p:nvSpPr>
          <p:cNvPr id="4" name="제목 3"/>
          <p:cNvSpPr>
            <a:spLocks noGrp="1"/>
          </p:cNvSpPr>
          <p:nvPr>
            <p:ph type="title"/>
          </p:nvPr>
        </p:nvSpPr>
        <p:spPr/>
        <p:txBody>
          <a:bodyPr/>
          <a:lstStyle/>
          <a:p>
            <a:r>
              <a:rPr lang="en-US" altLang="ko-KR" dirty="0"/>
              <a:t>All Water Central Systems</a:t>
            </a:r>
            <a:endParaRPr lang="ko-KR" alt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01" name="Picture 9"/>
          <p:cNvPicPr>
            <a:picLocks noChangeAspect="1" noChangeArrowheads="1"/>
          </p:cNvPicPr>
          <p:nvPr/>
        </p:nvPicPr>
        <p:blipFill>
          <a:blip r:embed="rId2" cstate="print"/>
          <a:srcRect/>
          <a:stretch>
            <a:fillRect/>
          </a:stretch>
        </p:blipFill>
        <p:spPr bwMode="auto">
          <a:xfrm>
            <a:off x="468313" y="1888580"/>
            <a:ext cx="4054475" cy="4132262"/>
          </a:xfrm>
          <a:prstGeom prst="rect">
            <a:avLst/>
          </a:prstGeom>
          <a:noFill/>
          <a:ln w="9525">
            <a:noFill/>
            <a:miter lim="800000"/>
            <a:headEnd/>
            <a:tailEnd/>
          </a:ln>
          <a:effectLst/>
        </p:spPr>
      </p:pic>
      <p:pic>
        <p:nvPicPr>
          <p:cNvPr id="110600" name="Picture 8"/>
          <p:cNvPicPr>
            <a:picLocks noChangeAspect="1" noChangeArrowheads="1"/>
          </p:cNvPicPr>
          <p:nvPr/>
        </p:nvPicPr>
        <p:blipFill>
          <a:blip r:embed="rId3" cstate="print"/>
          <a:srcRect/>
          <a:stretch>
            <a:fillRect/>
          </a:stretch>
        </p:blipFill>
        <p:spPr bwMode="auto">
          <a:xfrm>
            <a:off x="4357688" y="4230142"/>
            <a:ext cx="2232025" cy="1719263"/>
          </a:xfrm>
          <a:prstGeom prst="rect">
            <a:avLst/>
          </a:prstGeom>
          <a:noFill/>
          <a:ln w="9525">
            <a:noFill/>
            <a:miter lim="800000"/>
            <a:headEnd/>
            <a:tailEnd/>
          </a:ln>
          <a:effectLst/>
        </p:spPr>
      </p:pic>
      <p:sp>
        <p:nvSpPr>
          <p:cNvPr id="110602" name="Text Box 10"/>
          <p:cNvSpPr txBox="1">
            <a:spLocks noChangeArrowheads="1"/>
          </p:cNvSpPr>
          <p:nvPr/>
        </p:nvSpPr>
        <p:spPr bwMode="auto">
          <a:xfrm>
            <a:off x="4356100" y="1556792"/>
            <a:ext cx="4537075" cy="1112838"/>
          </a:xfrm>
          <a:prstGeom prst="rect">
            <a:avLst/>
          </a:prstGeom>
          <a:noFill/>
          <a:ln w="9525">
            <a:noFill/>
            <a:miter lim="800000"/>
            <a:headEnd/>
            <a:tailEnd/>
          </a:ln>
          <a:effectLst/>
        </p:spPr>
        <p:txBody>
          <a:bodyPr>
            <a:spAutoFit/>
          </a:bodyPr>
          <a:lstStyle/>
          <a:p>
            <a:pPr>
              <a:spcBef>
                <a:spcPct val="35000"/>
              </a:spcBef>
              <a:buFontTx/>
              <a:buChar char="•"/>
            </a:pPr>
            <a:r>
              <a:rPr lang="en-US" altLang="ko-KR" sz="2000">
                <a:solidFill>
                  <a:srgbClr val="008080"/>
                </a:solidFill>
                <a:latin typeface="Tahoma" pitchFamily="34" charset="0"/>
              </a:rPr>
              <a:t> A fan-coil unit consists of a finned tube coil, a filter and a fan section.  </a:t>
            </a:r>
          </a:p>
          <a:p>
            <a:pPr>
              <a:spcBef>
                <a:spcPct val="35000"/>
              </a:spcBef>
              <a:buFontTx/>
              <a:buChar char="•"/>
            </a:pPr>
            <a:r>
              <a:rPr lang="en-US" altLang="ko-KR" sz="2000">
                <a:solidFill>
                  <a:srgbClr val="008080"/>
                </a:solidFill>
                <a:latin typeface="Tahoma" pitchFamily="34" charset="0"/>
              </a:rPr>
              <a:t> The fan recirculates air continuously</a:t>
            </a:r>
          </a:p>
        </p:txBody>
      </p:sp>
      <p:sp>
        <p:nvSpPr>
          <p:cNvPr id="6" name="제목 5"/>
          <p:cNvSpPr>
            <a:spLocks noGrp="1"/>
          </p:cNvSpPr>
          <p:nvPr>
            <p:ph type="title"/>
          </p:nvPr>
        </p:nvSpPr>
        <p:spPr/>
        <p:txBody>
          <a:bodyPr/>
          <a:lstStyle/>
          <a:p>
            <a:r>
              <a:rPr lang="en-US" altLang="ko-KR" dirty="0"/>
              <a:t>All Water Central Systems</a:t>
            </a:r>
            <a:endParaRPr lang="ko-KR" alt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3" name="Text Box 7"/>
          <p:cNvSpPr txBox="1">
            <a:spLocks noChangeArrowheads="1"/>
          </p:cNvSpPr>
          <p:nvPr/>
        </p:nvSpPr>
        <p:spPr bwMode="auto">
          <a:xfrm>
            <a:off x="323850" y="1325637"/>
            <a:ext cx="8653463" cy="1311275"/>
          </a:xfrm>
          <a:prstGeom prst="rect">
            <a:avLst/>
          </a:prstGeom>
          <a:noFill/>
          <a:ln w="9525">
            <a:noFill/>
            <a:miter lim="800000"/>
            <a:headEnd/>
            <a:tailEnd/>
          </a:ln>
          <a:effectLst/>
        </p:spPr>
        <p:txBody>
          <a:bodyPr>
            <a:spAutoFit/>
          </a:bodyPr>
          <a:lstStyle/>
          <a:p>
            <a:pPr>
              <a:buFontTx/>
              <a:buChar char="•"/>
            </a:pPr>
            <a:r>
              <a:rPr lang="en-US" altLang="ko-KR" sz="2000" dirty="0">
                <a:solidFill>
                  <a:srgbClr val="008080"/>
                </a:solidFill>
                <a:latin typeface="Tahoma" pitchFamily="34" charset="0"/>
              </a:rPr>
              <a:t> Direct expansion of refrigerant </a:t>
            </a:r>
          </a:p>
          <a:p>
            <a:r>
              <a:rPr lang="en-US" altLang="ko-KR" sz="2000" dirty="0">
                <a:solidFill>
                  <a:srgbClr val="008080"/>
                </a:solidFill>
                <a:latin typeface="Tahoma" pitchFamily="34" charset="0"/>
              </a:rPr>
              <a:t>     - without the chilled water cooling medium </a:t>
            </a:r>
          </a:p>
          <a:p>
            <a:pPr>
              <a:buFontTx/>
              <a:buChar char="•"/>
            </a:pPr>
            <a:r>
              <a:rPr lang="en-US" altLang="ko-KR" sz="2000" dirty="0">
                <a:solidFill>
                  <a:srgbClr val="008080"/>
                </a:solidFill>
                <a:latin typeface="Tahoma" pitchFamily="34" charset="0"/>
              </a:rPr>
              <a:t> These units are designed for comfort cooling and delivery of conditioned air to a room either without ducts or with very short ducts</a:t>
            </a:r>
          </a:p>
        </p:txBody>
      </p:sp>
      <p:pic>
        <p:nvPicPr>
          <p:cNvPr id="111628" name="Picture 12"/>
          <p:cNvPicPr>
            <a:picLocks noChangeAspect="1" noChangeArrowheads="1"/>
          </p:cNvPicPr>
          <p:nvPr/>
        </p:nvPicPr>
        <p:blipFill>
          <a:blip r:embed="rId2" cstate="print"/>
          <a:srcRect/>
          <a:stretch>
            <a:fillRect/>
          </a:stretch>
        </p:blipFill>
        <p:spPr bwMode="auto">
          <a:xfrm>
            <a:off x="1116013" y="3284538"/>
            <a:ext cx="5832475" cy="2562225"/>
          </a:xfrm>
          <a:prstGeom prst="rect">
            <a:avLst/>
          </a:prstGeom>
          <a:noFill/>
          <a:ln w="9525">
            <a:noFill/>
            <a:miter lim="800000"/>
            <a:headEnd/>
            <a:tailEnd/>
          </a:ln>
          <a:effectLst/>
        </p:spPr>
      </p:pic>
      <p:sp>
        <p:nvSpPr>
          <p:cNvPr id="5" name="제목 4"/>
          <p:cNvSpPr>
            <a:spLocks noGrp="1"/>
          </p:cNvSpPr>
          <p:nvPr>
            <p:ph type="title"/>
          </p:nvPr>
        </p:nvSpPr>
        <p:spPr/>
        <p:txBody>
          <a:bodyPr/>
          <a:lstStyle/>
          <a:p>
            <a:r>
              <a:rPr lang="en-US" altLang="ko-KR" dirty="0" smtClean="0"/>
              <a:t>Direct Expansion Systems</a:t>
            </a:r>
            <a:endParaRPr lang="ko-KR" alt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제목 2"/>
          <p:cNvSpPr>
            <a:spLocks noGrp="1"/>
          </p:cNvSpPr>
          <p:nvPr>
            <p:ph type="ctrTitle"/>
          </p:nvPr>
        </p:nvSpPr>
        <p:spPr/>
        <p:txBody>
          <a:bodyPr/>
          <a:lstStyle/>
          <a:p>
            <a:r>
              <a:rPr lang="en-US" altLang="ko-KR" dirty="0" smtClean="0"/>
              <a:t>HVAC Applications</a:t>
            </a:r>
            <a:endParaRPr lang="ko-KR" altLang="en-US"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22" name="Picture 14" descr="ED00316_[1]"/>
          <p:cNvPicPr>
            <a:picLocks noChangeAspect="1" noChangeArrowheads="1"/>
          </p:cNvPicPr>
          <p:nvPr/>
        </p:nvPicPr>
        <p:blipFill>
          <a:blip r:embed="rId2" cstate="print"/>
          <a:srcRect/>
          <a:stretch>
            <a:fillRect/>
          </a:stretch>
        </p:blipFill>
        <p:spPr bwMode="auto">
          <a:xfrm>
            <a:off x="6364288" y="4084638"/>
            <a:ext cx="2311400" cy="1792287"/>
          </a:xfrm>
          <a:prstGeom prst="rect">
            <a:avLst/>
          </a:prstGeom>
          <a:noFill/>
        </p:spPr>
      </p:pic>
      <p:sp>
        <p:nvSpPr>
          <p:cNvPr id="43023" name="Text Box 15"/>
          <p:cNvSpPr txBox="1">
            <a:spLocks noChangeArrowheads="1"/>
          </p:cNvSpPr>
          <p:nvPr/>
        </p:nvSpPr>
        <p:spPr bwMode="auto">
          <a:xfrm>
            <a:off x="827088" y="1340768"/>
            <a:ext cx="4606925" cy="4448175"/>
          </a:xfrm>
          <a:prstGeom prst="rect">
            <a:avLst/>
          </a:prstGeom>
          <a:noFill/>
          <a:ln w="9525">
            <a:noFill/>
            <a:miter lim="800000"/>
            <a:headEnd/>
            <a:tailEnd/>
          </a:ln>
          <a:effectLst/>
        </p:spPr>
        <p:txBody>
          <a:bodyPr>
            <a:spAutoFit/>
          </a:bodyPr>
          <a:lstStyle/>
          <a:p>
            <a:pPr>
              <a:lnSpc>
                <a:spcPct val="85000"/>
              </a:lnSpc>
              <a:spcBef>
                <a:spcPct val="50000"/>
              </a:spcBef>
              <a:buFontTx/>
              <a:buChar char="•"/>
            </a:pPr>
            <a:r>
              <a:rPr lang="en-US" altLang="ko-KR" sz="2200" dirty="0">
                <a:solidFill>
                  <a:srgbClr val="006600"/>
                </a:solidFill>
                <a:latin typeface="Tahoma" pitchFamily="34" charset="0"/>
              </a:rPr>
              <a:t> Residences</a:t>
            </a:r>
          </a:p>
          <a:p>
            <a:pPr>
              <a:lnSpc>
                <a:spcPct val="85000"/>
              </a:lnSpc>
              <a:spcBef>
                <a:spcPct val="50000"/>
              </a:spcBef>
              <a:buFontTx/>
              <a:buChar char="•"/>
            </a:pPr>
            <a:r>
              <a:rPr lang="en-US" altLang="ko-KR" sz="2200" dirty="0">
                <a:solidFill>
                  <a:srgbClr val="006600"/>
                </a:solidFill>
                <a:latin typeface="Tahoma" pitchFamily="34" charset="0"/>
              </a:rPr>
              <a:t> Retail Facilities</a:t>
            </a:r>
          </a:p>
          <a:p>
            <a:pPr>
              <a:lnSpc>
                <a:spcPct val="85000"/>
              </a:lnSpc>
              <a:spcBef>
                <a:spcPct val="50000"/>
              </a:spcBef>
              <a:buFontTx/>
              <a:buChar char="•"/>
            </a:pPr>
            <a:r>
              <a:rPr lang="en-US" altLang="ko-KR" sz="2200" dirty="0">
                <a:solidFill>
                  <a:srgbClr val="006600"/>
                </a:solidFill>
                <a:latin typeface="Tahoma" pitchFamily="34" charset="0"/>
              </a:rPr>
              <a:t> Commercial and public Buildings</a:t>
            </a:r>
          </a:p>
          <a:p>
            <a:pPr>
              <a:lnSpc>
                <a:spcPct val="85000"/>
              </a:lnSpc>
              <a:spcBef>
                <a:spcPct val="50000"/>
              </a:spcBef>
              <a:buFontTx/>
              <a:buChar char="•"/>
            </a:pPr>
            <a:r>
              <a:rPr lang="en-US" altLang="ko-KR" sz="2200" dirty="0">
                <a:solidFill>
                  <a:srgbClr val="006600"/>
                </a:solidFill>
                <a:latin typeface="Tahoma" pitchFamily="34" charset="0"/>
              </a:rPr>
              <a:t> Places of Assembly</a:t>
            </a:r>
          </a:p>
          <a:p>
            <a:pPr>
              <a:lnSpc>
                <a:spcPct val="85000"/>
              </a:lnSpc>
              <a:spcBef>
                <a:spcPct val="50000"/>
              </a:spcBef>
              <a:buFontTx/>
              <a:buChar char="•"/>
            </a:pPr>
            <a:r>
              <a:rPr lang="en-US" altLang="ko-KR" sz="2200" dirty="0">
                <a:solidFill>
                  <a:srgbClr val="006600"/>
                </a:solidFill>
                <a:latin typeface="Tahoma" pitchFamily="34" charset="0"/>
              </a:rPr>
              <a:t> Domiciliary Facility</a:t>
            </a:r>
          </a:p>
          <a:p>
            <a:pPr>
              <a:lnSpc>
                <a:spcPct val="85000"/>
              </a:lnSpc>
              <a:spcBef>
                <a:spcPct val="50000"/>
              </a:spcBef>
              <a:buFontTx/>
              <a:buChar char="•"/>
            </a:pPr>
            <a:r>
              <a:rPr lang="en-US" altLang="ko-KR" sz="2200" dirty="0">
                <a:solidFill>
                  <a:srgbClr val="006600"/>
                </a:solidFill>
                <a:latin typeface="Tahoma" pitchFamily="34" charset="0"/>
              </a:rPr>
              <a:t> Educational Facilities</a:t>
            </a:r>
          </a:p>
          <a:p>
            <a:pPr>
              <a:lnSpc>
                <a:spcPct val="85000"/>
              </a:lnSpc>
              <a:spcBef>
                <a:spcPct val="50000"/>
              </a:spcBef>
              <a:buFontTx/>
              <a:buChar char="•"/>
            </a:pPr>
            <a:r>
              <a:rPr lang="en-US" altLang="ko-KR" sz="2200" dirty="0">
                <a:solidFill>
                  <a:srgbClr val="006600"/>
                </a:solidFill>
                <a:latin typeface="Tahoma" pitchFamily="34" charset="0"/>
              </a:rPr>
              <a:t> Health Care Facilities</a:t>
            </a:r>
          </a:p>
          <a:p>
            <a:pPr>
              <a:lnSpc>
                <a:spcPct val="85000"/>
              </a:lnSpc>
              <a:spcBef>
                <a:spcPct val="50000"/>
              </a:spcBef>
              <a:buFontTx/>
              <a:buChar char="•"/>
            </a:pPr>
            <a:r>
              <a:rPr lang="en-US" altLang="ko-KR" sz="2200" dirty="0">
                <a:solidFill>
                  <a:srgbClr val="006600"/>
                </a:solidFill>
                <a:latin typeface="Tahoma" pitchFamily="34" charset="0"/>
              </a:rPr>
              <a:t> Surface Transportation</a:t>
            </a:r>
          </a:p>
          <a:p>
            <a:pPr>
              <a:lnSpc>
                <a:spcPct val="85000"/>
              </a:lnSpc>
              <a:spcBef>
                <a:spcPct val="50000"/>
              </a:spcBef>
              <a:buFontTx/>
              <a:buChar char="•"/>
            </a:pPr>
            <a:r>
              <a:rPr lang="en-US" altLang="ko-KR" sz="2200" dirty="0">
                <a:solidFill>
                  <a:srgbClr val="006600"/>
                </a:solidFill>
                <a:latin typeface="Tahoma" pitchFamily="34" charset="0"/>
              </a:rPr>
              <a:t> Aircraft</a:t>
            </a:r>
          </a:p>
          <a:p>
            <a:pPr>
              <a:lnSpc>
                <a:spcPct val="85000"/>
              </a:lnSpc>
              <a:spcBef>
                <a:spcPct val="50000"/>
              </a:spcBef>
              <a:buFontTx/>
              <a:buChar char="•"/>
            </a:pPr>
            <a:r>
              <a:rPr lang="en-US" altLang="ko-KR" sz="2200" dirty="0">
                <a:solidFill>
                  <a:srgbClr val="006600"/>
                </a:solidFill>
                <a:latin typeface="Tahoma" pitchFamily="34" charset="0"/>
              </a:rPr>
              <a:t> Ships</a:t>
            </a:r>
            <a:endParaRPr lang="ko-KR" altLang="en-US" dirty="0"/>
          </a:p>
        </p:txBody>
      </p:sp>
      <p:sp>
        <p:nvSpPr>
          <p:cNvPr id="5" name="제목 4"/>
          <p:cNvSpPr>
            <a:spLocks noGrp="1"/>
          </p:cNvSpPr>
          <p:nvPr>
            <p:ph type="title"/>
          </p:nvPr>
        </p:nvSpPr>
        <p:spPr/>
        <p:txBody>
          <a:bodyPr/>
          <a:lstStyle/>
          <a:p>
            <a:r>
              <a:rPr lang="en-US" altLang="ko-KR" dirty="0" smtClean="0"/>
              <a:t>Comfort Applications</a:t>
            </a:r>
            <a:endParaRPr lang="ko-KR" alt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323850" y="1484784"/>
            <a:ext cx="8640763" cy="4227512"/>
            <a:chOff x="204" y="1127"/>
            <a:chExt cx="5443" cy="2663"/>
          </a:xfrm>
        </p:grpSpPr>
        <p:sp>
          <p:nvSpPr>
            <p:cNvPr id="89093" name="Text Box 5"/>
            <p:cNvSpPr txBox="1">
              <a:spLocks noChangeArrowheads="1"/>
            </p:cNvSpPr>
            <p:nvPr/>
          </p:nvSpPr>
          <p:spPr bwMode="auto">
            <a:xfrm>
              <a:off x="204" y="1127"/>
              <a:ext cx="2902" cy="2517"/>
            </a:xfrm>
            <a:prstGeom prst="rect">
              <a:avLst/>
            </a:prstGeom>
            <a:noFill/>
            <a:ln w="9525">
              <a:noFill/>
              <a:miter lim="800000"/>
              <a:headEnd/>
              <a:tailEnd/>
            </a:ln>
            <a:effectLst/>
          </p:spPr>
          <p:txBody>
            <a:bodyPr>
              <a:spAutoFit/>
            </a:bodyPr>
            <a:lstStyle/>
            <a:p>
              <a:pPr>
                <a:lnSpc>
                  <a:spcPct val="85000"/>
                </a:lnSpc>
                <a:spcBef>
                  <a:spcPct val="50000"/>
                </a:spcBef>
                <a:buFontTx/>
                <a:buChar char="•"/>
              </a:pPr>
              <a:r>
                <a:rPr lang="en-US" altLang="ko-KR" sz="2200">
                  <a:solidFill>
                    <a:srgbClr val="006600"/>
                  </a:solidFill>
                  <a:latin typeface="Tahoma" pitchFamily="34" charset="0"/>
                </a:rPr>
                <a:t> Industrial Air Conditioning</a:t>
              </a:r>
            </a:p>
            <a:p>
              <a:pPr>
                <a:lnSpc>
                  <a:spcPct val="85000"/>
                </a:lnSpc>
                <a:spcBef>
                  <a:spcPct val="50000"/>
                </a:spcBef>
                <a:buFontTx/>
                <a:buChar char="•"/>
              </a:pPr>
              <a:r>
                <a:rPr lang="en-US" altLang="ko-KR" sz="2200" dirty="0">
                  <a:solidFill>
                    <a:srgbClr val="006600"/>
                  </a:solidFill>
                  <a:latin typeface="Tahoma" pitchFamily="34" charset="0"/>
                </a:rPr>
                <a:t> Enclosed Vehicular Facilities</a:t>
              </a:r>
            </a:p>
            <a:p>
              <a:pPr>
                <a:lnSpc>
                  <a:spcPct val="85000"/>
                </a:lnSpc>
                <a:spcBef>
                  <a:spcPct val="50000"/>
                </a:spcBef>
                <a:buFontTx/>
                <a:buChar char="•"/>
              </a:pPr>
              <a:r>
                <a:rPr lang="en-US" altLang="ko-KR" sz="2200" dirty="0">
                  <a:solidFill>
                    <a:srgbClr val="006600"/>
                  </a:solidFill>
                  <a:latin typeface="Tahoma" pitchFamily="34" charset="0"/>
                </a:rPr>
                <a:t> Laboratory Systems</a:t>
              </a:r>
            </a:p>
            <a:p>
              <a:pPr>
                <a:lnSpc>
                  <a:spcPct val="85000"/>
                </a:lnSpc>
                <a:spcBef>
                  <a:spcPct val="50000"/>
                </a:spcBef>
                <a:buFontTx/>
                <a:buChar char="•"/>
              </a:pPr>
              <a:r>
                <a:rPr lang="en-US" altLang="ko-KR" sz="2200" dirty="0">
                  <a:solidFill>
                    <a:srgbClr val="006600"/>
                  </a:solidFill>
                  <a:latin typeface="Tahoma" pitchFamily="34" charset="0"/>
                </a:rPr>
                <a:t> Engine Test Facilities</a:t>
              </a:r>
            </a:p>
            <a:p>
              <a:pPr>
                <a:lnSpc>
                  <a:spcPct val="85000"/>
                </a:lnSpc>
                <a:spcBef>
                  <a:spcPct val="50000"/>
                </a:spcBef>
                <a:buFontTx/>
                <a:buChar char="•"/>
              </a:pPr>
              <a:r>
                <a:rPr lang="en-US" altLang="ko-KR" sz="2200" dirty="0">
                  <a:solidFill>
                    <a:srgbClr val="006600"/>
                  </a:solidFill>
                  <a:latin typeface="Tahoma" pitchFamily="34" charset="0"/>
                </a:rPr>
                <a:t> Clean Spaces</a:t>
              </a:r>
            </a:p>
            <a:p>
              <a:pPr>
                <a:lnSpc>
                  <a:spcPct val="85000"/>
                </a:lnSpc>
                <a:spcBef>
                  <a:spcPct val="50000"/>
                </a:spcBef>
                <a:buFontTx/>
                <a:buChar char="•"/>
              </a:pPr>
              <a:r>
                <a:rPr lang="en-US" altLang="ko-KR" sz="2200" dirty="0">
                  <a:solidFill>
                    <a:srgbClr val="006600"/>
                  </a:solidFill>
                  <a:latin typeface="Tahoma" pitchFamily="34" charset="0"/>
                </a:rPr>
                <a:t> Data Processing System Areas</a:t>
              </a:r>
            </a:p>
            <a:p>
              <a:pPr>
                <a:lnSpc>
                  <a:spcPct val="85000"/>
                </a:lnSpc>
                <a:spcBef>
                  <a:spcPct val="50000"/>
                </a:spcBef>
                <a:buFontTx/>
                <a:buChar char="•"/>
              </a:pPr>
              <a:r>
                <a:rPr lang="en-US" altLang="ko-KR" sz="2200" dirty="0">
                  <a:solidFill>
                    <a:srgbClr val="006600"/>
                  </a:solidFill>
                  <a:latin typeface="Tahoma" pitchFamily="34" charset="0"/>
                </a:rPr>
                <a:t> Printing Plants</a:t>
              </a:r>
            </a:p>
            <a:p>
              <a:pPr>
                <a:lnSpc>
                  <a:spcPct val="85000"/>
                </a:lnSpc>
                <a:spcBef>
                  <a:spcPct val="50000"/>
                </a:spcBef>
                <a:buFontTx/>
                <a:buChar char="•"/>
              </a:pPr>
              <a:r>
                <a:rPr lang="en-US" altLang="ko-KR" sz="2200" dirty="0">
                  <a:solidFill>
                    <a:srgbClr val="006600"/>
                  </a:solidFill>
                  <a:latin typeface="Tahoma" pitchFamily="34" charset="0"/>
                </a:rPr>
                <a:t> Textile Processing</a:t>
              </a:r>
            </a:p>
            <a:p>
              <a:pPr>
                <a:lnSpc>
                  <a:spcPct val="85000"/>
                </a:lnSpc>
                <a:spcBef>
                  <a:spcPct val="50000"/>
                </a:spcBef>
                <a:buFontTx/>
                <a:buChar char="•"/>
              </a:pPr>
              <a:r>
                <a:rPr lang="en-US" altLang="ko-KR" sz="2200" dirty="0">
                  <a:solidFill>
                    <a:srgbClr val="006600"/>
                  </a:solidFill>
                  <a:latin typeface="Tahoma" pitchFamily="34" charset="0"/>
                </a:rPr>
                <a:t>Photographic Materials</a:t>
              </a:r>
              <a:endParaRPr lang="ko-KR" altLang="en-US" dirty="0"/>
            </a:p>
          </p:txBody>
        </p:sp>
        <p:sp>
          <p:nvSpPr>
            <p:cNvPr id="89094" name="Text Box 6"/>
            <p:cNvSpPr txBox="1">
              <a:spLocks noChangeArrowheads="1"/>
            </p:cNvSpPr>
            <p:nvPr/>
          </p:nvSpPr>
          <p:spPr bwMode="auto">
            <a:xfrm>
              <a:off x="2929" y="1127"/>
              <a:ext cx="2718" cy="2663"/>
            </a:xfrm>
            <a:prstGeom prst="rect">
              <a:avLst/>
            </a:prstGeom>
            <a:noFill/>
            <a:ln w="9525">
              <a:noFill/>
              <a:miter lim="800000"/>
              <a:headEnd/>
              <a:tailEnd/>
            </a:ln>
            <a:effectLst/>
          </p:spPr>
          <p:txBody>
            <a:bodyPr>
              <a:spAutoFit/>
            </a:bodyPr>
            <a:lstStyle/>
            <a:p>
              <a:pPr>
                <a:lnSpc>
                  <a:spcPct val="85000"/>
                </a:lnSpc>
                <a:spcBef>
                  <a:spcPct val="50000"/>
                </a:spcBef>
                <a:buFontTx/>
                <a:buChar char="•"/>
              </a:pPr>
              <a:r>
                <a:rPr lang="en-US" altLang="ko-KR" sz="2200">
                  <a:solidFill>
                    <a:srgbClr val="006600"/>
                  </a:solidFill>
                  <a:latin typeface="Tahoma" pitchFamily="34" charset="0"/>
                </a:rPr>
                <a:t> Environmental Control for Animals and Plants</a:t>
              </a:r>
            </a:p>
            <a:p>
              <a:pPr>
                <a:lnSpc>
                  <a:spcPct val="85000"/>
                </a:lnSpc>
                <a:spcBef>
                  <a:spcPct val="50000"/>
                </a:spcBef>
                <a:buFontTx/>
                <a:buChar char="•"/>
              </a:pPr>
              <a:r>
                <a:rPr lang="en-US" altLang="ko-KR" sz="2200">
                  <a:solidFill>
                    <a:srgbClr val="006600"/>
                  </a:solidFill>
                  <a:latin typeface="Tahoma" pitchFamily="34" charset="0"/>
                </a:rPr>
                <a:t> Drying and Storing Farm Crops</a:t>
              </a:r>
            </a:p>
            <a:p>
              <a:pPr>
                <a:lnSpc>
                  <a:spcPct val="85000"/>
                </a:lnSpc>
                <a:spcBef>
                  <a:spcPct val="50000"/>
                </a:spcBef>
                <a:buFontTx/>
                <a:buChar char="•"/>
              </a:pPr>
              <a:r>
                <a:rPr lang="en-US" altLang="ko-KR" sz="2200">
                  <a:solidFill>
                    <a:srgbClr val="006600"/>
                  </a:solidFill>
                  <a:latin typeface="Tahoma" pitchFamily="34" charset="0"/>
                </a:rPr>
                <a:t> Air Conditioning of Wood and Paper Products Facilities</a:t>
              </a:r>
            </a:p>
            <a:p>
              <a:pPr>
                <a:lnSpc>
                  <a:spcPct val="85000"/>
                </a:lnSpc>
                <a:spcBef>
                  <a:spcPct val="50000"/>
                </a:spcBef>
                <a:buFontTx/>
                <a:buChar char="•"/>
              </a:pPr>
              <a:r>
                <a:rPr lang="en-US" altLang="ko-KR" sz="2200">
                  <a:solidFill>
                    <a:srgbClr val="006600"/>
                  </a:solidFill>
                  <a:latin typeface="Tahoma" pitchFamily="34" charset="0"/>
                </a:rPr>
                <a:t> Nuclear Facilities</a:t>
              </a:r>
            </a:p>
            <a:p>
              <a:pPr>
                <a:lnSpc>
                  <a:spcPct val="85000"/>
                </a:lnSpc>
                <a:spcBef>
                  <a:spcPct val="50000"/>
                </a:spcBef>
                <a:buFontTx/>
                <a:buChar char="•"/>
              </a:pPr>
              <a:r>
                <a:rPr lang="en-US" altLang="ko-KR" sz="2200">
                  <a:solidFill>
                    <a:srgbClr val="006600"/>
                  </a:solidFill>
                  <a:latin typeface="Tahoma" pitchFamily="34" charset="0"/>
                </a:rPr>
                <a:t> Ventilation of the Industrial Environment</a:t>
              </a:r>
            </a:p>
            <a:p>
              <a:pPr>
                <a:lnSpc>
                  <a:spcPct val="85000"/>
                </a:lnSpc>
                <a:spcBef>
                  <a:spcPct val="50000"/>
                </a:spcBef>
                <a:buFontTx/>
                <a:buChar char="•"/>
              </a:pPr>
              <a:r>
                <a:rPr lang="en-US" altLang="ko-KR" sz="2200">
                  <a:solidFill>
                    <a:srgbClr val="006600"/>
                  </a:solidFill>
                  <a:latin typeface="Tahoma" pitchFamily="34" charset="0"/>
                </a:rPr>
                <a:t> Mine Air Conditioning and Ventilation</a:t>
              </a:r>
            </a:p>
            <a:p>
              <a:pPr>
                <a:lnSpc>
                  <a:spcPct val="85000"/>
                </a:lnSpc>
                <a:spcBef>
                  <a:spcPct val="50000"/>
                </a:spcBef>
                <a:buFontTx/>
                <a:buChar char="•"/>
              </a:pPr>
              <a:r>
                <a:rPr lang="en-US" altLang="ko-KR" sz="2200">
                  <a:solidFill>
                    <a:srgbClr val="006600"/>
                  </a:solidFill>
                  <a:latin typeface="Tahoma" pitchFamily="34" charset="0"/>
                </a:rPr>
                <a:t> Industrial Exhaust Systems </a:t>
              </a:r>
              <a:endParaRPr lang="ko-KR" altLang="en-US"/>
            </a:p>
          </p:txBody>
        </p:sp>
      </p:grpSp>
      <p:sp>
        <p:nvSpPr>
          <p:cNvPr id="6" name="제목 5"/>
          <p:cNvSpPr>
            <a:spLocks noGrp="1"/>
          </p:cNvSpPr>
          <p:nvPr>
            <p:ph type="title"/>
          </p:nvPr>
        </p:nvSpPr>
        <p:spPr/>
        <p:txBody>
          <a:bodyPr/>
          <a:lstStyle/>
          <a:p>
            <a:r>
              <a:rPr lang="en-US" altLang="ko-KR" dirty="0" smtClean="0"/>
              <a:t>Industrial Applications</a:t>
            </a:r>
            <a:endParaRPr lang="ko-KR"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01" name="Rectangle 189"/>
          <p:cNvSpPr>
            <a:spLocks noChangeArrowheads="1"/>
          </p:cNvSpPr>
          <p:nvPr/>
        </p:nvSpPr>
        <p:spPr bwMode="auto">
          <a:xfrm>
            <a:off x="423863" y="1822797"/>
            <a:ext cx="4464050" cy="4054475"/>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altLang="ko-KR" sz="2000" b="1">
                <a:solidFill>
                  <a:srgbClr val="008080"/>
                </a:solidFill>
                <a:latin typeface="Tahoma" pitchFamily="34" charset="0"/>
              </a:rPr>
              <a:t>Heating </a:t>
            </a:r>
          </a:p>
          <a:p>
            <a:pPr>
              <a:spcBef>
                <a:spcPct val="50000"/>
              </a:spcBef>
              <a:buFontTx/>
              <a:buChar char="•"/>
            </a:pPr>
            <a:r>
              <a:rPr lang="en-US" altLang="ko-KR" sz="2000">
                <a:solidFill>
                  <a:srgbClr val="008080"/>
                </a:solidFill>
                <a:latin typeface="Tahoma" pitchFamily="34" charset="0"/>
              </a:rPr>
              <a:t> Heat Pumps</a:t>
            </a:r>
          </a:p>
          <a:p>
            <a:pPr>
              <a:spcBef>
                <a:spcPct val="50000"/>
              </a:spcBef>
              <a:buFontTx/>
              <a:buChar char="•"/>
            </a:pPr>
            <a:r>
              <a:rPr lang="en-US" altLang="ko-KR" sz="2000">
                <a:solidFill>
                  <a:srgbClr val="008080"/>
                </a:solidFill>
                <a:latin typeface="Tahoma" pitchFamily="34" charset="0"/>
              </a:rPr>
              <a:t> Furnaces </a:t>
            </a:r>
          </a:p>
          <a:p>
            <a:pPr>
              <a:spcBef>
                <a:spcPct val="50000"/>
              </a:spcBef>
              <a:buFontTx/>
              <a:buChar char="•"/>
            </a:pPr>
            <a:r>
              <a:rPr lang="en-US" altLang="ko-KR" sz="2000">
                <a:solidFill>
                  <a:srgbClr val="008080"/>
                </a:solidFill>
                <a:latin typeface="Tahoma" pitchFamily="34" charset="0"/>
              </a:rPr>
              <a:t> Hydronic Heating  Systems (Boilers) </a:t>
            </a:r>
          </a:p>
          <a:p>
            <a:pPr>
              <a:spcBef>
                <a:spcPct val="50000"/>
              </a:spcBef>
              <a:buFont typeface="Wingdings" pitchFamily="2" charset="2"/>
              <a:buNone/>
            </a:pPr>
            <a:r>
              <a:rPr lang="en-US" altLang="ko-KR" sz="2000" b="1">
                <a:solidFill>
                  <a:srgbClr val="008080"/>
                </a:solidFill>
                <a:latin typeface="Tahoma" pitchFamily="34" charset="0"/>
              </a:rPr>
              <a:t>Air Conditioners </a:t>
            </a:r>
          </a:p>
          <a:p>
            <a:pPr>
              <a:spcBef>
                <a:spcPct val="50000"/>
              </a:spcBef>
              <a:buFontTx/>
              <a:buChar char="•"/>
            </a:pPr>
            <a:r>
              <a:rPr lang="en-US" altLang="ko-KR" sz="2000">
                <a:solidFill>
                  <a:srgbClr val="008080"/>
                </a:solidFill>
                <a:latin typeface="Tahoma" pitchFamily="34" charset="0"/>
              </a:rPr>
              <a:t> Unitary Air Conditioners</a:t>
            </a:r>
          </a:p>
          <a:p>
            <a:pPr>
              <a:spcBef>
                <a:spcPct val="50000"/>
              </a:spcBef>
              <a:buFontTx/>
              <a:buChar char="•"/>
            </a:pPr>
            <a:r>
              <a:rPr lang="en-US" altLang="ko-KR" sz="2000">
                <a:solidFill>
                  <a:srgbClr val="008080"/>
                </a:solidFill>
                <a:latin typeface="Tahoma" pitchFamily="34" charset="0"/>
              </a:rPr>
              <a:t> Evaporative Coolers</a:t>
            </a:r>
          </a:p>
          <a:p>
            <a:pPr>
              <a:spcBef>
                <a:spcPct val="50000"/>
              </a:spcBef>
              <a:buFont typeface="Wingdings" pitchFamily="2" charset="2"/>
              <a:buNone/>
            </a:pPr>
            <a:r>
              <a:rPr lang="en-US" altLang="ko-KR" sz="2000" b="1">
                <a:solidFill>
                  <a:srgbClr val="008080"/>
                </a:solidFill>
                <a:latin typeface="Tahoma" pitchFamily="34" charset="0"/>
              </a:rPr>
              <a:t>Humidifiers</a:t>
            </a:r>
          </a:p>
          <a:p>
            <a:pPr>
              <a:spcBef>
                <a:spcPct val="50000"/>
              </a:spcBef>
              <a:buFont typeface="Wingdings" pitchFamily="2" charset="2"/>
              <a:buNone/>
            </a:pPr>
            <a:r>
              <a:rPr lang="en-US" altLang="ko-KR" sz="2000" b="1">
                <a:solidFill>
                  <a:srgbClr val="008080"/>
                </a:solidFill>
                <a:latin typeface="Tahoma" pitchFamily="34" charset="0"/>
              </a:rPr>
              <a:t>Air Filters</a:t>
            </a:r>
            <a:endParaRPr lang="en-US" altLang="ko-KR" sz="2000">
              <a:solidFill>
                <a:srgbClr val="008080"/>
              </a:solidFill>
              <a:latin typeface="Tahoma" pitchFamily="34" charset="0"/>
            </a:endParaRPr>
          </a:p>
        </p:txBody>
      </p:sp>
      <p:sp>
        <p:nvSpPr>
          <p:cNvPr id="90302" name="Text Box 190"/>
          <p:cNvSpPr txBox="1">
            <a:spLocks noChangeArrowheads="1"/>
          </p:cNvSpPr>
          <p:nvPr/>
        </p:nvSpPr>
        <p:spPr bwMode="auto">
          <a:xfrm>
            <a:off x="261938" y="1352897"/>
            <a:ext cx="3617912" cy="396875"/>
          </a:xfrm>
          <a:prstGeom prst="rect">
            <a:avLst/>
          </a:prstGeom>
          <a:noFill/>
          <a:ln w="9525">
            <a:noFill/>
            <a:miter lim="800000"/>
            <a:headEnd/>
            <a:tailEnd/>
          </a:ln>
          <a:effectLst/>
        </p:spPr>
        <p:txBody>
          <a:bodyPr>
            <a:spAutoFit/>
          </a:bodyPr>
          <a:lstStyle/>
          <a:p>
            <a:pPr>
              <a:spcBef>
                <a:spcPct val="50000"/>
              </a:spcBef>
            </a:pPr>
            <a:r>
              <a:rPr lang="en-US" altLang="ko-KR" sz="2000" b="1" u="sng">
                <a:solidFill>
                  <a:srgbClr val="008080"/>
                </a:solidFill>
                <a:latin typeface="Tahoma" pitchFamily="34" charset="0"/>
              </a:rPr>
              <a:t>Single-Family Residences</a:t>
            </a:r>
          </a:p>
        </p:txBody>
      </p:sp>
      <p:sp>
        <p:nvSpPr>
          <p:cNvPr id="90303" name="Rectangle 191"/>
          <p:cNvSpPr>
            <a:spLocks noChangeArrowheads="1"/>
          </p:cNvSpPr>
          <p:nvPr/>
        </p:nvSpPr>
        <p:spPr bwMode="auto">
          <a:xfrm>
            <a:off x="4899025" y="1822797"/>
            <a:ext cx="4137025" cy="1768475"/>
          </a:xfrm>
          <a:prstGeom prst="rect">
            <a:avLst/>
          </a:prstGeom>
          <a:noFill/>
          <a:ln w="9525">
            <a:noFill/>
            <a:miter lim="800000"/>
            <a:headEnd/>
            <a:tailEnd/>
          </a:ln>
          <a:effectLst/>
        </p:spPr>
        <p:txBody>
          <a:bodyPr>
            <a:spAutoFit/>
          </a:bodyPr>
          <a:lstStyle/>
          <a:p>
            <a:pPr>
              <a:spcBef>
                <a:spcPct val="50000"/>
              </a:spcBef>
              <a:buFontTx/>
              <a:buChar char="•"/>
            </a:pPr>
            <a:r>
              <a:rPr lang="en-US" altLang="ko-KR" sz="2000">
                <a:solidFill>
                  <a:srgbClr val="008080"/>
                </a:solidFill>
                <a:latin typeface="Tahoma" pitchFamily="34" charset="0"/>
              </a:rPr>
              <a:t> Central Forced-air Systems</a:t>
            </a:r>
          </a:p>
          <a:p>
            <a:pPr>
              <a:spcBef>
                <a:spcPct val="50000"/>
              </a:spcBef>
              <a:buFontTx/>
              <a:buChar char="•"/>
            </a:pPr>
            <a:r>
              <a:rPr lang="en-US" altLang="ko-KR" sz="2000">
                <a:solidFill>
                  <a:srgbClr val="008080"/>
                </a:solidFill>
                <a:latin typeface="Tahoma" pitchFamily="34" charset="0"/>
              </a:rPr>
              <a:t> Hydronic Central Systems</a:t>
            </a:r>
          </a:p>
          <a:p>
            <a:pPr>
              <a:spcBef>
                <a:spcPct val="50000"/>
              </a:spcBef>
              <a:buFontTx/>
              <a:buChar char="•"/>
            </a:pPr>
            <a:r>
              <a:rPr lang="en-US" altLang="ko-KR" sz="2000">
                <a:solidFill>
                  <a:srgbClr val="008080"/>
                </a:solidFill>
                <a:latin typeface="Tahoma" pitchFamily="34" charset="0"/>
              </a:rPr>
              <a:t> Through-the-wall units</a:t>
            </a:r>
          </a:p>
          <a:p>
            <a:pPr>
              <a:spcBef>
                <a:spcPct val="50000"/>
              </a:spcBef>
              <a:buFontTx/>
              <a:buChar char="•"/>
            </a:pPr>
            <a:r>
              <a:rPr lang="en-US" altLang="ko-KR" sz="2000">
                <a:solidFill>
                  <a:srgbClr val="008080"/>
                </a:solidFill>
                <a:latin typeface="Tahoma" pitchFamily="34" charset="0"/>
              </a:rPr>
              <a:t> Water-Loop Heat Pump Systems</a:t>
            </a:r>
          </a:p>
        </p:txBody>
      </p:sp>
      <p:sp>
        <p:nvSpPr>
          <p:cNvPr id="90304" name="Text Box 192"/>
          <p:cNvSpPr txBox="1">
            <a:spLocks noChangeArrowheads="1"/>
          </p:cNvSpPr>
          <p:nvPr/>
        </p:nvSpPr>
        <p:spPr bwMode="auto">
          <a:xfrm>
            <a:off x="4737100" y="1352897"/>
            <a:ext cx="3617913" cy="396875"/>
          </a:xfrm>
          <a:prstGeom prst="rect">
            <a:avLst/>
          </a:prstGeom>
          <a:noFill/>
          <a:ln w="9525">
            <a:noFill/>
            <a:miter lim="800000"/>
            <a:headEnd/>
            <a:tailEnd/>
          </a:ln>
          <a:effectLst/>
        </p:spPr>
        <p:txBody>
          <a:bodyPr>
            <a:spAutoFit/>
          </a:bodyPr>
          <a:lstStyle/>
          <a:p>
            <a:pPr>
              <a:spcBef>
                <a:spcPct val="50000"/>
              </a:spcBef>
            </a:pPr>
            <a:r>
              <a:rPr lang="en-US" altLang="ko-KR" sz="2000" b="1" u="sng">
                <a:solidFill>
                  <a:srgbClr val="008080"/>
                </a:solidFill>
                <a:latin typeface="Tahoma" pitchFamily="34" charset="0"/>
              </a:rPr>
              <a:t>Multifamily Residences</a:t>
            </a:r>
          </a:p>
        </p:txBody>
      </p:sp>
      <p:sp>
        <p:nvSpPr>
          <p:cNvPr id="7" name="제목 6"/>
          <p:cNvSpPr>
            <a:spLocks noGrp="1"/>
          </p:cNvSpPr>
          <p:nvPr>
            <p:ph type="title"/>
          </p:nvPr>
        </p:nvSpPr>
        <p:spPr/>
        <p:txBody>
          <a:bodyPr/>
          <a:lstStyle/>
          <a:p>
            <a:r>
              <a:rPr lang="en-US" altLang="ko-KR" dirty="0" smtClean="0"/>
              <a:t>Residences</a:t>
            </a:r>
            <a:endParaRPr lang="ko-KR"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40" name="Group 4"/>
          <p:cNvGraphicFramePr>
            <a:graphicFrameLocks noGrp="1"/>
          </p:cNvGraphicFramePr>
          <p:nvPr/>
        </p:nvGraphicFramePr>
        <p:xfrm>
          <a:off x="755576" y="1484784"/>
          <a:ext cx="7345362" cy="4425065"/>
        </p:xfrm>
        <a:graphic>
          <a:graphicData uri="http://schemas.openxmlformats.org/drawingml/2006/table">
            <a:tbl>
              <a:tblPr/>
              <a:tblGrid>
                <a:gridCol w="1836737"/>
                <a:gridCol w="1836738"/>
                <a:gridCol w="1835150"/>
                <a:gridCol w="1836737"/>
              </a:tblGrid>
              <a:tr h="454025">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endParaRPr kumimoji="1" lang="ko-KR" altLang="en-US" sz="2200" b="1" i="0" u="none" strike="noStrike" cap="none" normalizeH="0" baseline="0" dirty="0" smtClean="0">
                        <a:ln>
                          <a:noFill/>
                        </a:ln>
                        <a:solidFill>
                          <a:schemeClr val="tx1"/>
                        </a:solidFill>
                        <a:effectLst/>
                        <a:latin typeface="Tahoma" pitchFamily="34" charset="0"/>
                        <a:ea typeface="굴림" pitchFamily="50" charset="-127"/>
                      </a:endParaRPr>
                    </a:p>
                  </a:txBody>
                  <a:tcPr marL="90000" marR="90000" marT="46800" marB="46800" anchor="ct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1" i="0" u="none" strike="noStrike" cap="none" normalizeH="0" baseline="0" dirty="0" smtClean="0">
                          <a:ln>
                            <a:noFill/>
                          </a:ln>
                          <a:solidFill>
                            <a:schemeClr val="tx1"/>
                          </a:solidFill>
                          <a:effectLst/>
                          <a:latin typeface="Tahoma" pitchFamily="34" charset="0"/>
                          <a:ea typeface="굴림" pitchFamily="50" charset="-127"/>
                        </a:rPr>
                        <a:t>Forced Air</a:t>
                      </a:r>
                    </a:p>
                  </a:txBody>
                  <a:tcPr marL="90000" marR="90000" marT="46800" marB="4680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1" i="0" u="none" strike="noStrike" cap="none" normalizeH="0" baseline="0" smtClean="0">
                          <a:ln>
                            <a:noFill/>
                          </a:ln>
                          <a:solidFill>
                            <a:schemeClr val="tx1"/>
                          </a:solidFill>
                          <a:effectLst/>
                          <a:latin typeface="Tahoma" pitchFamily="34" charset="0"/>
                          <a:ea typeface="굴림" pitchFamily="50" charset="-127"/>
                        </a:rPr>
                        <a:t>Hydronic</a:t>
                      </a:r>
                    </a:p>
                  </a:txBody>
                  <a:tcPr marL="90000" marR="90000" marT="46800" marB="4680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2000" b="1" i="0" u="none" strike="noStrike" cap="none" normalizeH="0" baseline="0" smtClean="0">
                          <a:ln>
                            <a:noFill/>
                          </a:ln>
                          <a:solidFill>
                            <a:schemeClr val="tx1"/>
                          </a:solidFill>
                          <a:effectLst/>
                          <a:latin typeface="Tahoma" pitchFamily="34" charset="0"/>
                          <a:ea typeface="굴림" pitchFamily="50" charset="-127"/>
                        </a:rPr>
                        <a:t>Zonal</a:t>
                      </a:r>
                    </a:p>
                  </a:txBody>
                  <a:tcPr marL="90000" marR="90000" marT="46800" marB="46800"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dirty="0" smtClean="0">
                          <a:ln>
                            <a:noFill/>
                          </a:ln>
                          <a:solidFill>
                            <a:schemeClr val="tx1"/>
                          </a:solidFill>
                          <a:effectLst/>
                          <a:latin typeface="Tahoma" pitchFamily="34" charset="0"/>
                          <a:ea typeface="굴림" pitchFamily="50" charset="-127"/>
                        </a:rPr>
                        <a:t>Most Common Energy Sources</a:t>
                      </a:r>
                    </a:p>
                  </a:txBody>
                  <a:tcPr marL="90000" marR="90000" marT="46800" marB="46800"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1"/>
                          </a:solidFill>
                          <a:effectLst/>
                          <a:latin typeface="Tahoma" pitchFamily="34" charset="0"/>
                          <a:ea typeface="굴림" pitchFamily="50" charset="-127"/>
                        </a:rPr>
                        <a:t>Gas</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1"/>
                          </a:solidFill>
                          <a:effectLst/>
                          <a:latin typeface="Tahoma" pitchFamily="34" charset="0"/>
                          <a:ea typeface="굴림" pitchFamily="50" charset="-127"/>
                        </a:rPr>
                        <a:t>Oil</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1"/>
                          </a:solidFill>
                          <a:effectLst/>
                          <a:latin typeface="Tahoma" pitchFamily="34" charset="0"/>
                          <a:ea typeface="굴림" pitchFamily="50" charset="-127"/>
                        </a:rPr>
                        <a:t>Electricity</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1"/>
                          </a:solidFill>
                          <a:effectLst/>
                          <a:latin typeface="Tahoma" pitchFamily="34" charset="0"/>
                          <a:ea typeface="굴림" pitchFamily="50" charset="-127"/>
                        </a:rPr>
                        <a:t>  Resistance </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1"/>
                          </a:solidFill>
                          <a:effectLst/>
                          <a:latin typeface="Tahoma" pitchFamily="34" charset="0"/>
                          <a:ea typeface="굴림" pitchFamily="50" charset="-127"/>
                        </a:rPr>
                        <a:t>  Heat Pump</a:t>
                      </a:r>
                    </a:p>
                  </a:txBody>
                  <a:tcPr marL="90000" marR="90000" marT="46800" marB="4680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chemeClr val="tx1"/>
                          </a:solidFill>
                          <a:effectLst/>
                          <a:latin typeface="Tahoma" pitchFamily="34" charset="0"/>
                          <a:ea typeface="굴림" pitchFamily="50" charset="-127"/>
                        </a:rPr>
                        <a:t>Gas</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chemeClr val="tx1"/>
                          </a:solidFill>
                          <a:effectLst/>
                          <a:latin typeface="Tahoma" pitchFamily="34" charset="0"/>
                          <a:ea typeface="굴림" pitchFamily="50" charset="-127"/>
                        </a:rPr>
                        <a:t>Oil</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chemeClr val="tx1"/>
                          </a:solidFill>
                          <a:effectLst/>
                          <a:latin typeface="Tahoma" pitchFamily="34" charset="0"/>
                          <a:ea typeface="굴림" pitchFamily="50" charset="-127"/>
                        </a:rPr>
                        <a:t>Electricity</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chemeClr val="tx1"/>
                          </a:solidFill>
                          <a:effectLst/>
                          <a:latin typeface="Tahoma" pitchFamily="34" charset="0"/>
                          <a:ea typeface="굴림" pitchFamily="50" charset="-127"/>
                        </a:rPr>
                        <a:t>  Resistance </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chemeClr val="tx1"/>
                          </a:solidFill>
                          <a:effectLst/>
                          <a:latin typeface="Tahoma" pitchFamily="34" charset="0"/>
                          <a:ea typeface="굴림" pitchFamily="50" charset="-127"/>
                        </a:rPr>
                        <a:t>  Heat Pump</a:t>
                      </a:r>
                      <a:endParaRPr kumimoji="1" lang="ko-KR" altLang="en-US" sz="1600" b="0" i="0" u="none" strike="noStrike" cap="none" normalizeH="0" baseline="0" smtClean="0">
                        <a:ln>
                          <a:noFill/>
                        </a:ln>
                        <a:solidFill>
                          <a:schemeClr val="tx1"/>
                        </a:solidFill>
                        <a:effectLst/>
                        <a:latin typeface="Tahoma" pitchFamily="34" charset="0"/>
                        <a:ea typeface="굴림" pitchFamily="50" charset="-127"/>
                      </a:endParaRPr>
                    </a:p>
                  </a:txBody>
                  <a:tcPr marL="90000" marR="90000" marT="46800" marB="4680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chemeClr val="tx1"/>
                          </a:solidFill>
                          <a:effectLst/>
                          <a:latin typeface="Tahoma" pitchFamily="34" charset="0"/>
                          <a:ea typeface="굴림" pitchFamily="50" charset="-127"/>
                        </a:rPr>
                        <a:t>Gas</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chemeClr val="tx1"/>
                          </a:solidFill>
                          <a:effectLst/>
                          <a:latin typeface="Tahoma" pitchFamily="34" charset="0"/>
                          <a:ea typeface="굴림" pitchFamily="50" charset="-127"/>
                        </a:rPr>
                        <a:t>Electricity</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chemeClr val="tx1"/>
                          </a:solidFill>
                          <a:effectLst/>
                          <a:latin typeface="Tahoma" pitchFamily="34" charset="0"/>
                          <a:ea typeface="굴림" pitchFamily="50" charset="-127"/>
                        </a:rPr>
                        <a:t>  Resistance </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chemeClr val="tx1"/>
                          </a:solidFill>
                          <a:effectLst/>
                          <a:latin typeface="Tahoma" pitchFamily="34" charset="0"/>
                          <a:ea typeface="굴림" pitchFamily="50" charset="-127"/>
                        </a:rPr>
                        <a:t>  Heat Pump</a:t>
                      </a:r>
                      <a:endParaRPr kumimoji="1" lang="ko-KR" altLang="en-US" sz="1600" b="0" i="0" u="none" strike="noStrike" cap="none" normalizeH="0" baseline="0" smtClean="0">
                        <a:ln>
                          <a:noFill/>
                        </a:ln>
                        <a:solidFill>
                          <a:schemeClr val="tx1"/>
                        </a:solidFill>
                        <a:effectLst/>
                        <a:latin typeface="Tahoma" pitchFamily="34" charset="0"/>
                        <a:ea typeface="굴림" pitchFamily="50" charset="-127"/>
                      </a:endParaRPr>
                    </a:p>
                  </a:txBody>
                  <a:tcPr marL="90000" marR="90000" marT="46800" marB="46800"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Tahoma" pitchFamily="34" charset="0"/>
                          <a:ea typeface="굴림" pitchFamily="50" charset="-127"/>
                        </a:rPr>
                        <a:t>Heat Distribution Medium</a:t>
                      </a:r>
                    </a:p>
                  </a:txBody>
                  <a:tcPr marL="90000" marR="90000" marT="46800" marB="46800"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1"/>
                          </a:solidFill>
                          <a:effectLst/>
                          <a:latin typeface="Tahoma" pitchFamily="34" charset="0"/>
                          <a:ea typeface="굴림" pitchFamily="50" charset="-127"/>
                        </a:rPr>
                        <a:t>Air</a:t>
                      </a:r>
                    </a:p>
                  </a:txBody>
                  <a:tcPr marL="90000" marR="90000" marT="46800" marB="4680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1"/>
                          </a:solidFill>
                          <a:effectLst/>
                          <a:latin typeface="Tahoma" pitchFamily="34" charset="0"/>
                          <a:ea typeface="굴림" pitchFamily="50" charset="-127"/>
                        </a:rPr>
                        <a:t>Water</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1"/>
                          </a:solidFill>
                          <a:effectLst/>
                          <a:latin typeface="Tahoma" pitchFamily="34" charset="0"/>
                          <a:ea typeface="굴림" pitchFamily="50" charset="-127"/>
                        </a:rPr>
                        <a:t>Steam</a:t>
                      </a:r>
                    </a:p>
                  </a:txBody>
                  <a:tcPr marL="90000" marR="90000" marT="46800" marB="4680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chemeClr val="tx1"/>
                          </a:solidFill>
                          <a:effectLst/>
                          <a:latin typeface="Tahoma" pitchFamily="34" charset="0"/>
                          <a:ea typeface="굴림" pitchFamily="50" charset="-127"/>
                        </a:rPr>
                        <a:t>Air</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chemeClr val="tx1"/>
                          </a:solidFill>
                          <a:effectLst/>
                          <a:latin typeface="Tahoma" pitchFamily="34" charset="0"/>
                          <a:ea typeface="굴림" pitchFamily="50" charset="-127"/>
                        </a:rPr>
                        <a:t>Water</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chemeClr val="tx1"/>
                          </a:solidFill>
                          <a:effectLst/>
                          <a:latin typeface="Tahoma" pitchFamily="34" charset="0"/>
                          <a:ea typeface="굴림" pitchFamily="50" charset="-127"/>
                        </a:rPr>
                        <a:t>Refrigerant</a:t>
                      </a:r>
                    </a:p>
                  </a:txBody>
                  <a:tcPr marL="90000" marR="90000" marT="46800" marB="46800"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Tahoma" pitchFamily="34" charset="0"/>
                          <a:ea typeface="굴림" pitchFamily="50" charset="-127"/>
                        </a:rPr>
                        <a:t>Heat Distribution System</a:t>
                      </a:r>
                    </a:p>
                  </a:txBody>
                  <a:tcPr marL="90000" marR="90000" marT="46800" marB="46800"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chemeClr val="tx1"/>
                          </a:solidFill>
                          <a:effectLst/>
                          <a:latin typeface="Tahoma" pitchFamily="34" charset="0"/>
                          <a:ea typeface="굴림" pitchFamily="50" charset="-127"/>
                        </a:rPr>
                        <a:t>Ducting</a:t>
                      </a:r>
                    </a:p>
                  </a:txBody>
                  <a:tcPr marL="90000" marR="90000" marT="46800" marB="4680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1"/>
                          </a:solidFill>
                          <a:effectLst/>
                          <a:latin typeface="Tahoma" pitchFamily="34" charset="0"/>
                          <a:ea typeface="굴림" pitchFamily="50" charset="-127"/>
                        </a:rPr>
                        <a:t>Piping</a:t>
                      </a:r>
                    </a:p>
                  </a:txBody>
                  <a:tcPr marL="90000" marR="90000" marT="46800" marB="4680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chemeClr val="tx1"/>
                          </a:solidFill>
                          <a:effectLst/>
                          <a:latin typeface="Tahoma" pitchFamily="34" charset="0"/>
                          <a:ea typeface="굴림" pitchFamily="50" charset="-127"/>
                        </a:rPr>
                        <a:t>Ducting</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chemeClr val="tx1"/>
                          </a:solidFill>
                          <a:effectLst/>
                          <a:latin typeface="Tahoma" pitchFamily="34" charset="0"/>
                          <a:ea typeface="굴림" pitchFamily="50" charset="-127"/>
                        </a:rPr>
                        <a:t>Piping or None</a:t>
                      </a:r>
                    </a:p>
                  </a:txBody>
                  <a:tcPr marL="90000" marR="90000" marT="46800" marB="46800"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800" b="0" i="0" u="none" strike="noStrike" cap="none" normalizeH="0" baseline="0" smtClean="0">
                          <a:ln>
                            <a:noFill/>
                          </a:ln>
                          <a:solidFill>
                            <a:schemeClr val="tx1"/>
                          </a:solidFill>
                          <a:effectLst/>
                          <a:latin typeface="Tahoma" pitchFamily="34" charset="0"/>
                          <a:ea typeface="굴림" pitchFamily="50" charset="-127"/>
                        </a:rPr>
                        <a:t>Terminal Devices</a:t>
                      </a:r>
                    </a:p>
                  </a:txBody>
                  <a:tcPr marL="90000" marR="90000" marT="46800" marB="46800" anchor="ct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chemeClr val="tx1"/>
                          </a:solidFill>
                          <a:effectLst/>
                          <a:latin typeface="Tahoma" pitchFamily="34" charset="0"/>
                          <a:ea typeface="굴림" pitchFamily="50" charset="-127"/>
                        </a:rPr>
                        <a:t>Diffusers</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chemeClr val="tx1"/>
                          </a:solidFill>
                          <a:effectLst/>
                          <a:latin typeface="Tahoma" pitchFamily="34" charset="0"/>
                          <a:ea typeface="굴림" pitchFamily="50" charset="-127"/>
                        </a:rPr>
                        <a:t>Registers</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chemeClr val="tx1"/>
                          </a:solidFill>
                          <a:effectLst/>
                          <a:latin typeface="Tahoma" pitchFamily="34" charset="0"/>
                          <a:ea typeface="굴림" pitchFamily="50" charset="-127"/>
                        </a:rPr>
                        <a:t>Grilles</a:t>
                      </a:r>
                    </a:p>
                  </a:txBody>
                  <a:tcPr marL="90000" marR="90000" marT="46800" marB="46800"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1"/>
                          </a:solidFill>
                          <a:effectLst/>
                          <a:latin typeface="Tahoma" pitchFamily="34" charset="0"/>
                          <a:ea typeface="굴림" pitchFamily="50" charset="-127"/>
                        </a:rPr>
                        <a:t>Radiators</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1"/>
                          </a:solidFill>
                          <a:effectLst/>
                          <a:latin typeface="Tahoma" pitchFamily="34" charset="0"/>
                          <a:ea typeface="굴림" pitchFamily="50" charset="-127"/>
                        </a:rPr>
                        <a:t>Radiant panels</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1"/>
                          </a:solidFill>
                          <a:effectLst/>
                          <a:latin typeface="Tahoma" pitchFamily="34" charset="0"/>
                          <a:ea typeface="굴림" pitchFamily="50" charset="-127"/>
                        </a:rPr>
                        <a:t>Fan-coil units</a:t>
                      </a:r>
                    </a:p>
                  </a:txBody>
                  <a:tcPr marL="90000" marR="90000" marT="46800" marB="46800"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tx1"/>
                          </a:solidFill>
                          <a:effectLst/>
                          <a:latin typeface="Tahoma" pitchFamily="34" charset="0"/>
                          <a:ea typeface="굴림" pitchFamily="50" charset="-127"/>
                        </a:rPr>
                        <a:t>Included with product</a:t>
                      </a:r>
                    </a:p>
                  </a:txBody>
                  <a:tcPr marL="90000" marR="90000" marT="46800" marB="46800" anchor="ct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제목 3"/>
          <p:cNvSpPr>
            <a:spLocks noGrp="1"/>
          </p:cNvSpPr>
          <p:nvPr>
            <p:ph type="title"/>
          </p:nvPr>
        </p:nvSpPr>
        <p:spPr/>
        <p:txBody>
          <a:bodyPr/>
          <a:lstStyle/>
          <a:p>
            <a:r>
              <a:rPr lang="en-US" altLang="ko-KR" sz="2900" dirty="0" smtClean="0"/>
              <a:t>Residential Heating &amp; Cooling Systems</a:t>
            </a:r>
            <a:endParaRPr lang="ko-KR" altLang="en-US" sz="29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9" name="Picture 9" descr="004"/>
          <p:cNvPicPr>
            <a:picLocks noChangeAspect="1" noChangeArrowheads="1"/>
          </p:cNvPicPr>
          <p:nvPr/>
        </p:nvPicPr>
        <p:blipFill>
          <a:blip r:embed="rId2" cstate="print"/>
          <a:srcRect/>
          <a:stretch>
            <a:fillRect/>
          </a:stretch>
        </p:blipFill>
        <p:spPr bwMode="auto">
          <a:xfrm>
            <a:off x="6084888" y="1308100"/>
            <a:ext cx="2587625" cy="2768600"/>
          </a:xfrm>
          <a:prstGeom prst="rect">
            <a:avLst/>
          </a:prstGeom>
          <a:noFill/>
        </p:spPr>
      </p:pic>
      <p:sp>
        <p:nvSpPr>
          <p:cNvPr id="92170" name="Text Box 10"/>
          <p:cNvSpPr txBox="1">
            <a:spLocks noChangeArrowheads="1"/>
          </p:cNvSpPr>
          <p:nvPr/>
        </p:nvSpPr>
        <p:spPr bwMode="auto">
          <a:xfrm>
            <a:off x="323850" y="1340768"/>
            <a:ext cx="5761038" cy="1311275"/>
          </a:xfrm>
          <a:prstGeom prst="rect">
            <a:avLst/>
          </a:prstGeom>
          <a:noFill/>
          <a:ln w="9525">
            <a:noFill/>
            <a:miter lim="800000"/>
            <a:headEnd/>
            <a:tailEnd/>
          </a:ln>
          <a:effectLst/>
        </p:spPr>
        <p:txBody>
          <a:bodyPr>
            <a:spAutoFit/>
          </a:bodyPr>
          <a:lstStyle/>
          <a:p>
            <a:r>
              <a:rPr lang="en-US" altLang="ko-KR" sz="2000">
                <a:solidFill>
                  <a:srgbClr val="008080"/>
                </a:solidFill>
                <a:latin typeface="Tahoma" pitchFamily="34" charset="0"/>
              </a:rPr>
              <a:t>Even small stores often have large frontal glass areas which could result in high peak solar effects. </a:t>
            </a:r>
            <a:r>
              <a:rPr lang="en-US" altLang="ko-KR" sz="2000" dirty="0">
                <a:solidFill>
                  <a:srgbClr val="008080"/>
                </a:solidFill>
                <a:latin typeface="Tahoma" pitchFamily="34" charset="0"/>
              </a:rPr>
              <a:t>High heat loss can also occur on cold, cloudy days. </a:t>
            </a:r>
          </a:p>
        </p:txBody>
      </p:sp>
      <p:pic>
        <p:nvPicPr>
          <p:cNvPr id="92172" name="Picture 12" descr="005"/>
          <p:cNvPicPr>
            <a:picLocks noChangeAspect="1" noChangeArrowheads="1"/>
          </p:cNvPicPr>
          <p:nvPr/>
        </p:nvPicPr>
        <p:blipFill>
          <a:blip r:embed="rId3" cstate="print"/>
          <a:srcRect/>
          <a:stretch>
            <a:fillRect/>
          </a:stretch>
        </p:blipFill>
        <p:spPr bwMode="auto">
          <a:xfrm>
            <a:off x="323850" y="3187700"/>
            <a:ext cx="4535488" cy="3063875"/>
          </a:xfrm>
          <a:prstGeom prst="rect">
            <a:avLst/>
          </a:prstGeom>
          <a:noFill/>
        </p:spPr>
      </p:pic>
      <p:sp>
        <p:nvSpPr>
          <p:cNvPr id="92173" name="Text Box 13"/>
          <p:cNvSpPr txBox="1">
            <a:spLocks noChangeArrowheads="1"/>
          </p:cNvSpPr>
          <p:nvPr/>
        </p:nvSpPr>
        <p:spPr bwMode="auto">
          <a:xfrm>
            <a:off x="4859338" y="4652963"/>
            <a:ext cx="4105275" cy="1311275"/>
          </a:xfrm>
          <a:prstGeom prst="rect">
            <a:avLst/>
          </a:prstGeom>
          <a:noFill/>
          <a:ln w="9525">
            <a:noFill/>
            <a:miter lim="800000"/>
            <a:headEnd/>
            <a:tailEnd/>
          </a:ln>
          <a:effectLst/>
        </p:spPr>
        <p:txBody>
          <a:bodyPr>
            <a:spAutoFit/>
          </a:bodyPr>
          <a:lstStyle/>
          <a:p>
            <a:pPr>
              <a:spcBef>
                <a:spcPct val="50000"/>
              </a:spcBef>
            </a:pPr>
            <a:r>
              <a:rPr lang="en-US" altLang="ko-KR" sz="2000">
                <a:solidFill>
                  <a:srgbClr val="008080"/>
                </a:solidFill>
                <a:latin typeface="Tahoma" pitchFamily="34" charset="0"/>
              </a:rPr>
              <a:t>Single-package rooftop units are most commonly used on 1 and 2 story buildings for heating and cooling service. </a:t>
            </a:r>
            <a:endParaRPr lang="ko-KR" altLang="en-US" sz="2000">
              <a:solidFill>
                <a:srgbClr val="008080"/>
              </a:solidFill>
              <a:latin typeface="Tahoma" pitchFamily="34" charset="0"/>
            </a:endParaRPr>
          </a:p>
        </p:txBody>
      </p:sp>
      <p:sp>
        <p:nvSpPr>
          <p:cNvPr id="7" name="제목 6"/>
          <p:cNvSpPr>
            <a:spLocks noGrp="1"/>
          </p:cNvSpPr>
          <p:nvPr>
            <p:ph type="title"/>
          </p:nvPr>
        </p:nvSpPr>
        <p:spPr/>
        <p:txBody>
          <a:bodyPr/>
          <a:lstStyle/>
          <a:p>
            <a:r>
              <a:rPr lang="en-US" altLang="ko-KR" dirty="0" smtClean="0"/>
              <a:t>Retail Facilities</a:t>
            </a:r>
            <a:endParaRPr lang="ko-KR"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3" name="Text Box 19"/>
          <p:cNvSpPr txBox="1">
            <a:spLocks noChangeArrowheads="1"/>
          </p:cNvSpPr>
          <p:nvPr/>
        </p:nvSpPr>
        <p:spPr bwMode="auto">
          <a:xfrm>
            <a:off x="369888" y="1196752"/>
            <a:ext cx="8631237" cy="1835150"/>
          </a:xfrm>
          <a:prstGeom prst="rect">
            <a:avLst/>
          </a:prstGeom>
          <a:noFill/>
          <a:ln w="9525">
            <a:noFill/>
            <a:miter lim="800000"/>
            <a:headEnd/>
            <a:tailEnd/>
          </a:ln>
          <a:effectLst/>
        </p:spPr>
        <p:txBody>
          <a:bodyPr>
            <a:spAutoFit/>
          </a:bodyPr>
          <a:lstStyle/>
          <a:p>
            <a:pPr>
              <a:spcBef>
                <a:spcPct val="50000"/>
              </a:spcBef>
              <a:buFontTx/>
              <a:buChar char="•"/>
            </a:pPr>
            <a:r>
              <a:rPr lang="en-US" altLang="ko-KR" sz="2200" dirty="0">
                <a:solidFill>
                  <a:srgbClr val="006600"/>
                </a:solidFill>
                <a:latin typeface="Tahoma" pitchFamily="34" charset="0"/>
              </a:rPr>
              <a:t> Heating is the transfer of energy from a source to a space </a:t>
            </a:r>
          </a:p>
          <a:p>
            <a:pPr>
              <a:spcBef>
                <a:spcPct val="20000"/>
              </a:spcBef>
            </a:pPr>
            <a:r>
              <a:rPr lang="en-US" altLang="ko-KR" sz="2200" dirty="0">
                <a:solidFill>
                  <a:srgbClr val="006600"/>
                </a:solidFill>
                <a:latin typeface="Tahoma" pitchFamily="34" charset="0"/>
              </a:rPr>
              <a:t>   by following processes;</a:t>
            </a:r>
          </a:p>
          <a:p>
            <a:pPr>
              <a:spcBef>
                <a:spcPct val="50000"/>
              </a:spcBef>
            </a:pPr>
            <a:r>
              <a:rPr lang="en-US" altLang="ko-KR" sz="2200" dirty="0">
                <a:solidFill>
                  <a:srgbClr val="006600"/>
                </a:solidFill>
                <a:latin typeface="Tahoma" pitchFamily="34" charset="0"/>
              </a:rPr>
              <a:t>	- direct radiation</a:t>
            </a:r>
          </a:p>
          <a:p>
            <a:pPr>
              <a:spcBef>
                <a:spcPct val="50000"/>
              </a:spcBef>
            </a:pPr>
            <a:r>
              <a:rPr lang="en-US" altLang="ko-KR" sz="2200" dirty="0">
                <a:solidFill>
                  <a:srgbClr val="006600"/>
                </a:solidFill>
                <a:latin typeface="Tahoma" pitchFamily="34" charset="0"/>
              </a:rPr>
              <a:t>	- free convection</a:t>
            </a:r>
          </a:p>
        </p:txBody>
      </p:sp>
      <p:pic>
        <p:nvPicPr>
          <p:cNvPr id="11284" name="Picture 20" descr="radiator"/>
          <p:cNvPicPr>
            <a:picLocks noChangeAspect="1" noChangeArrowheads="1"/>
          </p:cNvPicPr>
          <p:nvPr/>
        </p:nvPicPr>
        <p:blipFill>
          <a:blip r:embed="rId3" cstate="print"/>
          <a:srcRect/>
          <a:stretch>
            <a:fillRect/>
          </a:stretch>
        </p:blipFill>
        <p:spPr bwMode="auto">
          <a:xfrm>
            <a:off x="6584950" y="2949575"/>
            <a:ext cx="2019300" cy="3143250"/>
          </a:xfrm>
          <a:prstGeom prst="rect">
            <a:avLst/>
          </a:prstGeom>
          <a:noFill/>
        </p:spPr>
      </p:pic>
      <p:sp>
        <p:nvSpPr>
          <p:cNvPr id="11285" name="Text Box 21"/>
          <p:cNvSpPr txBox="1">
            <a:spLocks noChangeArrowheads="1"/>
          </p:cNvSpPr>
          <p:nvPr/>
        </p:nvSpPr>
        <p:spPr bwMode="auto">
          <a:xfrm>
            <a:off x="323850" y="3356992"/>
            <a:ext cx="6119813" cy="427037"/>
          </a:xfrm>
          <a:prstGeom prst="rect">
            <a:avLst/>
          </a:prstGeom>
          <a:noFill/>
          <a:ln w="9525">
            <a:noFill/>
            <a:miter lim="800000"/>
            <a:headEnd/>
            <a:tailEnd/>
          </a:ln>
          <a:effectLst/>
        </p:spPr>
        <p:txBody>
          <a:bodyPr>
            <a:spAutoFit/>
          </a:bodyPr>
          <a:lstStyle/>
          <a:p>
            <a:pPr>
              <a:spcBef>
                <a:spcPct val="50000"/>
              </a:spcBef>
              <a:buFontTx/>
              <a:buChar char="•"/>
            </a:pPr>
            <a:r>
              <a:rPr lang="en-US" altLang="ko-KR" sz="2200">
                <a:solidFill>
                  <a:srgbClr val="006600"/>
                </a:solidFill>
                <a:latin typeface="Tahoma" pitchFamily="34" charset="0"/>
              </a:rPr>
              <a:t> Rate of sensible heating of air;</a:t>
            </a:r>
          </a:p>
        </p:txBody>
      </p:sp>
      <p:graphicFrame>
        <p:nvGraphicFramePr>
          <p:cNvPr id="11286" name="Object 22"/>
          <p:cNvGraphicFramePr>
            <a:graphicFrameLocks noChangeAspect="1"/>
          </p:cNvGraphicFramePr>
          <p:nvPr/>
        </p:nvGraphicFramePr>
        <p:xfrm>
          <a:off x="871538" y="4076700"/>
          <a:ext cx="4303712" cy="996950"/>
        </p:xfrm>
        <a:graphic>
          <a:graphicData uri="http://schemas.openxmlformats.org/presentationml/2006/ole">
            <mc:AlternateContent xmlns:mc="http://schemas.openxmlformats.org/markup-compatibility/2006">
              <mc:Choice xmlns:v="urn:schemas-microsoft-com:vml" Requires="v">
                <p:oleObj spid="_x0000_s307218" name="Equation" r:id="rId4" imgW="1752480" imgH="406080" progId="Equation.DSMT4">
                  <p:embed/>
                </p:oleObj>
              </mc:Choice>
              <mc:Fallback>
                <p:oleObj name="Equation" r:id="rId4" imgW="1752480" imgH="4060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538" y="4076700"/>
                        <a:ext cx="4303712"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87" name="Object 23"/>
          <p:cNvGraphicFramePr>
            <a:graphicFrameLocks noChangeAspect="1"/>
          </p:cNvGraphicFramePr>
          <p:nvPr/>
        </p:nvGraphicFramePr>
        <p:xfrm>
          <a:off x="539750" y="5229225"/>
          <a:ext cx="2584450" cy="252413"/>
        </p:xfrm>
        <a:graphic>
          <a:graphicData uri="http://schemas.openxmlformats.org/presentationml/2006/ole">
            <mc:AlternateContent xmlns:mc="http://schemas.openxmlformats.org/markup-compatibility/2006">
              <mc:Choice xmlns:v="urn:schemas-microsoft-com:vml" Requires="v">
                <p:oleObj spid="_x0000_s307219" name="Equation" r:id="rId6" imgW="1688760" imgH="164880" progId="Equation.DSMT4">
                  <p:embed/>
                </p:oleObj>
              </mc:Choice>
              <mc:Fallback>
                <p:oleObj name="Equation" r:id="rId6" imgW="1688760" imgH="1648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5229225"/>
                        <a:ext cx="258445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88" name="Object 24"/>
          <p:cNvGraphicFramePr>
            <a:graphicFrameLocks noChangeAspect="1"/>
          </p:cNvGraphicFramePr>
          <p:nvPr/>
        </p:nvGraphicFramePr>
        <p:xfrm>
          <a:off x="539750" y="5589588"/>
          <a:ext cx="2116138" cy="252412"/>
        </p:xfrm>
        <a:graphic>
          <a:graphicData uri="http://schemas.openxmlformats.org/presentationml/2006/ole">
            <mc:AlternateContent xmlns:mc="http://schemas.openxmlformats.org/markup-compatibility/2006">
              <mc:Choice xmlns:v="urn:schemas-microsoft-com:vml" Requires="v">
                <p:oleObj spid="_x0000_s307220" name="Equation" r:id="rId8" imgW="1600200" imgH="190440" progId="Equation.DSMT4">
                  <p:embed/>
                </p:oleObj>
              </mc:Choice>
              <mc:Fallback>
                <p:oleObj name="Equation" r:id="rId8" imgW="1600200" imgH="19044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0" y="5589588"/>
                        <a:ext cx="2116138"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89" name="Object 25"/>
          <p:cNvGraphicFramePr>
            <a:graphicFrameLocks noChangeAspect="1"/>
          </p:cNvGraphicFramePr>
          <p:nvPr/>
        </p:nvGraphicFramePr>
        <p:xfrm>
          <a:off x="395288" y="5876925"/>
          <a:ext cx="3090862" cy="252413"/>
        </p:xfrm>
        <a:graphic>
          <a:graphicData uri="http://schemas.openxmlformats.org/presentationml/2006/ole">
            <mc:AlternateContent xmlns:mc="http://schemas.openxmlformats.org/markup-compatibility/2006">
              <mc:Choice xmlns:v="urn:schemas-microsoft-com:vml" Requires="v">
                <p:oleObj spid="_x0000_s307221" name="Equation" r:id="rId10" imgW="2336760" imgH="190440" progId="Equation.DSMT4">
                  <p:embed/>
                </p:oleObj>
              </mc:Choice>
              <mc:Fallback>
                <p:oleObj name="Equation" r:id="rId10" imgW="2336760" imgH="19044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288" y="5876925"/>
                        <a:ext cx="3090862"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90" name="Object 26"/>
          <p:cNvGraphicFramePr>
            <a:graphicFrameLocks noChangeAspect="1"/>
          </p:cNvGraphicFramePr>
          <p:nvPr/>
        </p:nvGraphicFramePr>
        <p:xfrm>
          <a:off x="3708400" y="5157788"/>
          <a:ext cx="2519363" cy="287337"/>
        </p:xfrm>
        <a:graphic>
          <a:graphicData uri="http://schemas.openxmlformats.org/presentationml/2006/ole">
            <mc:AlternateContent xmlns:mc="http://schemas.openxmlformats.org/markup-compatibility/2006">
              <mc:Choice xmlns:v="urn:schemas-microsoft-com:vml" Requires="v">
                <p:oleObj spid="_x0000_s307222" name="Equation" r:id="rId12" imgW="2006280" imgH="228600" progId="Equation.DSMT4">
                  <p:embed/>
                </p:oleObj>
              </mc:Choice>
              <mc:Fallback>
                <p:oleObj name="Equation" r:id="rId12" imgW="2006280" imgH="22860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08400" y="5157788"/>
                        <a:ext cx="2519363"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91" name="Object 27"/>
          <p:cNvGraphicFramePr>
            <a:graphicFrameLocks noChangeAspect="1"/>
          </p:cNvGraphicFramePr>
          <p:nvPr/>
        </p:nvGraphicFramePr>
        <p:xfrm>
          <a:off x="3740150" y="5445125"/>
          <a:ext cx="2127250" cy="287338"/>
        </p:xfrm>
        <a:graphic>
          <a:graphicData uri="http://schemas.openxmlformats.org/presentationml/2006/ole">
            <mc:AlternateContent xmlns:mc="http://schemas.openxmlformats.org/markup-compatibility/2006">
              <mc:Choice xmlns:v="urn:schemas-microsoft-com:vml" Requires="v">
                <p:oleObj spid="_x0000_s307223" name="Equation" r:id="rId14" imgW="1688760" imgH="228600" progId="Equation.DSMT4">
                  <p:embed/>
                </p:oleObj>
              </mc:Choice>
              <mc:Fallback>
                <p:oleObj name="Equation" r:id="rId14" imgW="1688760" imgH="22860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40150" y="5445125"/>
                        <a:ext cx="21272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92" name="Object 28"/>
          <p:cNvGraphicFramePr>
            <a:graphicFrameLocks noChangeAspect="1"/>
          </p:cNvGraphicFramePr>
          <p:nvPr/>
        </p:nvGraphicFramePr>
        <p:xfrm>
          <a:off x="3719513" y="5805488"/>
          <a:ext cx="2220912" cy="252412"/>
        </p:xfrm>
        <a:graphic>
          <a:graphicData uri="http://schemas.openxmlformats.org/presentationml/2006/ole">
            <mc:AlternateContent xmlns:mc="http://schemas.openxmlformats.org/markup-compatibility/2006">
              <mc:Choice xmlns:v="urn:schemas-microsoft-com:vml" Requires="v">
                <p:oleObj spid="_x0000_s307224" name="Equation" r:id="rId16" imgW="1676160" imgH="190440" progId="Equation.DSMT4">
                  <p:embed/>
                </p:oleObj>
              </mc:Choice>
              <mc:Fallback>
                <p:oleObj name="Equation" r:id="rId16" imgW="1676160" imgH="19044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19513" y="5805488"/>
                        <a:ext cx="2220912"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93" name="Object 29"/>
          <p:cNvGraphicFramePr>
            <a:graphicFrameLocks noChangeAspect="1"/>
          </p:cNvGraphicFramePr>
          <p:nvPr/>
        </p:nvGraphicFramePr>
        <p:xfrm>
          <a:off x="3690938" y="6092825"/>
          <a:ext cx="2249487" cy="252413"/>
        </p:xfrm>
        <a:graphic>
          <a:graphicData uri="http://schemas.openxmlformats.org/presentationml/2006/ole">
            <mc:AlternateContent xmlns:mc="http://schemas.openxmlformats.org/markup-compatibility/2006">
              <mc:Choice xmlns:v="urn:schemas-microsoft-com:vml" Requires="v">
                <p:oleObj spid="_x0000_s307225" name="Equation" r:id="rId18" imgW="1701720" imgH="190440" progId="Equation.DSMT4">
                  <p:embed/>
                </p:oleObj>
              </mc:Choice>
              <mc:Fallback>
                <p:oleObj name="Equation" r:id="rId18" imgW="1701720" imgH="190440"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90938" y="6092825"/>
                        <a:ext cx="2249487"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제목 13"/>
          <p:cNvSpPr>
            <a:spLocks noGrp="1"/>
          </p:cNvSpPr>
          <p:nvPr>
            <p:ph type="title"/>
          </p:nvPr>
        </p:nvSpPr>
        <p:spPr/>
        <p:txBody>
          <a:bodyPr/>
          <a:lstStyle/>
          <a:p>
            <a:r>
              <a:rPr lang="en-US" altLang="ko-KR" dirty="0" smtClean="0"/>
              <a:t>Heating</a:t>
            </a:r>
            <a:endParaRPr lang="ko-KR" alt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0" name="Picture 6" descr="006"/>
          <p:cNvPicPr>
            <a:picLocks noChangeAspect="1" noChangeArrowheads="1"/>
          </p:cNvPicPr>
          <p:nvPr/>
        </p:nvPicPr>
        <p:blipFill>
          <a:blip r:embed="rId2" cstate="print"/>
          <a:srcRect/>
          <a:stretch>
            <a:fillRect/>
          </a:stretch>
        </p:blipFill>
        <p:spPr bwMode="auto">
          <a:xfrm>
            <a:off x="493713" y="3357563"/>
            <a:ext cx="3214687" cy="3101975"/>
          </a:xfrm>
          <a:prstGeom prst="rect">
            <a:avLst/>
          </a:prstGeom>
          <a:noFill/>
        </p:spPr>
      </p:pic>
      <p:sp>
        <p:nvSpPr>
          <p:cNvPr id="93191" name="Text Box 7"/>
          <p:cNvSpPr txBox="1">
            <a:spLocks noChangeArrowheads="1"/>
          </p:cNvSpPr>
          <p:nvPr/>
        </p:nvSpPr>
        <p:spPr bwMode="auto">
          <a:xfrm>
            <a:off x="323850" y="1196752"/>
            <a:ext cx="8424863" cy="1920875"/>
          </a:xfrm>
          <a:prstGeom prst="rect">
            <a:avLst/>
          </a:prstGeom>
          <a:noFill/>
          <a:ln w="9525">
            <a:noFill/>
            <a:miter lim="800000"/>
            <a:headEnd/>
            <a:tailEnd/>
          </a:ln>
          <a:effectLst/>
        </p:spPr>
        <p:txBody>
          <a:bodyPr>
            <a:spAutoFit/>
          </a:bodyPr>
          <a:lstStyle/>
          <a:p>
            <a:r>
              <a:rPr lang="en-US" altLang="ko-KR" sz="2000" b="1" u="sng" dirty="0">
                <a:solidFill>
                  <a:srgbClr val="008080"/>
                </a:solidFill>
                <a:latin typeface="Tahoma" pitchFamily="34" charset="0"/>
              </a:rPr>
              <a:t>Duct System</a:t>
            </a:r>
            <a:endParaRPr lang="en-US" altLang="ko-KR" sz="2000" dirty="0">
              <a:solidFill>
                <a:srgbClr val="008080"/>
              </a:solidFill>
              <a:latin typeface="Tahoma" pitchFamily="34" charset="0"/>
            </a:endParaRPr>
          </a:p>
          <a:p>
            <a:pPr>
              <a:buFontTx/>
              <a:buChar char="•"/>
            </a:pPr>
            <a:r>
              <a:rPr lang="en-US" altLang="ko-KR" sz="2000" dirty="0">
                <a:solidFill>
                  <a:srgbClr val="008080"/>
                </a:solidFill>
                <a:latin typeface="Tahoma" pitchFamily="34" charset="0"/>
              </a:rPr>
              <a:t> Duct velocities should be kept low (800 to 1,200 fpm) to minimize any noise. Lights, displays and other ceiling-suspended obstacles require attention as they can interfere with air distribution</a:t>
            </a:r>
          </a:p>
          <a:p>
            <a:pPr>
              <a:buFontTx/>
              <a:buChar char="•"/>
            </a:pPr>
            <a:r>
              <a:rPr lang="en-US" altLang="ko-KR" sz="2000" dirty="0">
                <a:solidFill>
                  <a:srgbClr val="008080"/>
                </a:solidFill>
                <a:latin typeface="Tahoma" pitchFamily="34" charset="0"/>
              </a:rPr>
              <a:t> An ample outside air intake duct should also be provided and dampers installed for proper air balance and ventilation</a:t>
            </a:r>
          </a:p>
        </p:txBody>
      </p:sp>
      <p:pic>
        <p:nvPicPr>
          <p:cNvPr id="93195" name="Picture 11" descr="008"/>
          <p:cNvPicPr>
            <a:picLocks noChangeAspect="1" noChangeArrowheads="1"/>
          </p:cNvPicPr>
          <p:nvPr/>
        </p:nvPicPr>
        <p:blipFill>
          <a:blip r:embed="rId3" cstate="print"/>
          <a:srcRect/>
          <a:stretch>
            <a:fillRect/>
          </a:stretch>
        </p:blipFill>
        <p:spPr bwMode="auto">
          <a:xfrm>
            <a:off x="4211638" y="3282950"/>
            <a:ext cx="4832350" cy="3146425"/>
          </a:xfrm>
          <a:prstGeom prst="rect">
            <a:avLst/>
          </a:prstGeom>
          <a:noFill/>
        </p:spPr>
      </p:pic>
      <p:sp>
        <p:nvSpPr>
          <p:cNvPr id="6" name="제목 5"/>
          <p:cNvSpPr>
            <a:spLocks noGrp="1"/>
          </p:cNvSpPr>
          <p:nvPr>
            <p:ph type="title"/>
          </p:nvPr>
        </p:nvSpPr>
        <p:spPr/>
        <p:txBody>
          <a:bodyPr/>
          <a:lstStyle/>
          <a:p>
            <a:r>
              <a:rPr lang="en-US" altLang="ko-KR" dirty="0"/>
              <a:t>Retail Facilities</a:t>
            </a:r>
            <a:endParaRPr lang="ko-KR" alt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7" name="Text Box 7"/>
          <p:cNvSpPr txBox="1">
            <a:spLocks noChangeArrowheads="1"/>
          </p:cNvSpPr>
          <p:nvPr/>
        </p:nvSpPr>
        <p:spPr bwMode="auto">
          <a:xfrm>
            <a:off x="323850" y="1196752"/>
            <a:ext cx="8424863" cy="1311275"/>
          </a:xfrm>
          <a:prstGeom prst="rect">
            <a:avLst/>
          </a:prstGeom>
          <a:noFill/>
          <a:ln w="9525">
            <a:noFill/>
            <a:miter lim="800000"/>
            <a:headEnd/>
            <a:tailEnd/>
          </a:ln>
          <a:effectLst/>
        </p:spPr>
        <p:txBody>
          <a:bodyPr>
            <a:spAutoFit/>
          </a:bodyPr>
          <a:lstStyle/>
          <a:p>
            <a:pPr>
              <a:buFontTx/>
              <a:buChar char="•"/>
            </a:pPr>
            <a:r>
              <a:rPr lang="en-US" altLang="ko-KR" sz="2000">
                <a:solidFill>
                  <a:srgbClr val="008080"/>
                </a:solidFill>
                <a:latin typeface="Tahoma" pitchFamily="34" charset="0"/>
              </a:rPr>
              <a:t> </a:t>
            </a:r>
            <a:r>
              <a:rPr lang="en-US" altLang="ko-KR" sz="2000" dirty="0">
                <a:solidFill>
                  <a:srgbClr val="008080"/>
                </a:solidFill>
                <a:latin typeface="Tahoma" pitchFamily="34" charset="0"/>
              </a:rPr>
              <a:t>Weather, occupancy, lighting, and floor loads (computers, printers, copiers, and other office machinery) are the big energy users. </a:t>
            </a:r>
          </a:p>
          <a:p>
            <a:pPr>
              <a:buFontTx/>
              <a:buChar char="•"/>
            </a:pPr>
            <a:r>
              <a:rPr lang="en-US" altLang="ko-KR" sz="2000" dirty="0">
                <a:solidFill>
                  <a:srgbClr val="008080"/>
                </a:solidFill>
                <a:latin typeface="Tahoma" pitchFamily="34" charset="0"/>
              </a:rPr>
              <a:t> Building shape, design, and orientation can also have a major effect on energy use. </a:t>
            </a:r>
          </a:p>
        </p:txBody>
      </p:sp>
      <p:pic>
        <p:nvPicPr>
          <p:cNvPr id="112649" name="Picture 9" descr="Graphic Image"/>
          <p:cNvPicPr>
            <a:picLocks noChangeAspect="1" noChangeArrowheads="1"/>
          </p:cNvPicPr>
          <p:nvPr/>
        </p:nvPicPr>
        <p:blipFill>
          <a:blip r:embed="rId2" cstate="print"/>
          <a:srcRect/>
          <a:stretch>
            <a:fillRect/>
          </a:stretch>
        </p:blipFill>
        <p:spPr bwMode="auto">
          <a:xfrm>
            <a:off x="1476375" y="2997200"/>
            <a:ext cx="4286250" cy="3286125"/>
          </a:xfrm>
          <a:prstGeom prst="rect">
            <a:avLst/>
          </a:prstGeom>
          <a:noFill/>
        </p:spPr>
      </p:pic>
      <p:pic>
        <p:nvPicPr>
          <p:cNvPr id="112653" name="Picture 13" descr="025"/>
          <p:cNvPicPr>
            <a:picLocks noChangeAspect="1" noChangeArrowheads="1"/>
          </p:cNvPicPr>
          <p:nvPr/>
        </p:nvPicPr>
        <p:blipFill>
          <a:blip r:embed="rId3" cstate="print"/>
          <a:srcRect/>
          <a:stretch>
            <a:fillRect/>
          </a:stretch>
        </p:blipFill>
        <p:spPr bwMode="auto">
          <a:xfrm>
            <a:off x="7092950" y="2924175"/>
            <a:ext cx="1809750" cy="3333750"/>
          </a:xfrm>
          <a:prstGeom prst="rect">
            <a:avLst/>
          </a:prstGeom>
          <a:noFill/>
        </p:spPr>
      </p:pic>
      <p:sp>
        <p:nvSpPr>
          <p:cNvPr id="6" name="제목 5"/>
          <p:cNvSpPr>
            <a:spLocks noGrp="1"/>
          </p:cNvSpPr>
          <p:nvPr>
            <p:ph type="title"/>
          </p:nvPr>
        </p:nvSpPr>
        <p:spPr/>
        <p:txBody>
          <a:bodyPr/>
          <a:lstStyle/>
          <a:p>
            <a:r>
              <a:rPr lang="en-US" altLang="ko-KR" dirty="0" smtClean="0"/>
              <a:t>Office Buildings</a:t>
            </a:r>
            <a:endParaRPr lang="ko-KR"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70" name="Picture 6" descr="Graphic Image"/>
          <p:cNvPicPr>
            <a:picLocks noChangeAspect="1" noChangeArrowheads="1"/>
          </p:cNvPicPr>
          <p:nvPr/>
        </p:nvPicPr>
        <p:blipFill>
          <a:blip r:embed="rId2" cstate="print"/>
          <a:srcRect/>
          <a:stretch>
            <a:fillRect/>
          </a:stretch>
        </p:blipFill>
        <p:spPr bwMode="auto">
          <a:xfrm>
            <a:off x="984250" y="3357563"/>
            <a:ext cx="3300413" cy="3094037"/>
          </a:xfrm>
          <a:prstGeom prst="rect">
            <a:avLst/>
          </a:prstGeom>
          <a:noFill/>
        </p:spPr>
      </p:pic>
      <p:sp>
        <p:nvSpPr>
          <p:cNvPr id="113674" name="Text Box 10"/>
          <p:cNvSpPr txBox="1">
            <a:spLocks noChangeArrowheads="1"/>
          </p:cNvSpPr>
          <p:nvPr/>
        </p:nvSpPr>
        <p:spPr bwMode="auto">
          <a:xfrm>
            <a:off x="539750" y="1268760"/>
            <a:ext cx="5256213" cy="1738312"/>
          </a:xfrm>
          <a:prstGeom prst="rect">
            <a:avLst/>
          </a:prstGeom>
          <a:noFill/>
          <a:ln w="9525">
            <a:noFill/>
            <a:miter lim="800000"/>
            <a:headEnd/>
            <a:tailEnd/>
          </a:ln>
          <a:effectLst/>
        </p:spPr>
        <p:txBody>
          <a:bodyPr>
            <a:spAutoFit/>
          </a:bodyPr>
          <a:lstStyle/>
          <a:p>
            <a:r>
              <a:rPr lang="en-US" altLang="ko-KR" sz="2000" b="1" u="sng" dirty="0">
                <a:solidFill>
                  <a:srgbClr val="008080"/>
                </a:solidFill>
                <a:latin typeface="Tahoma" pitchFamily="34" charset="0"/>
              </a:rPr>
              <a:t>Systems</a:t>
            </a:r>
          </a:p>
          <a:p>
            <a:endParaRPr lang="en-US" altLang="ko-KR" sz="800" b="1" u="sng" dirty="0">
              <a:solidFill>
                <a:srgbClr val="008080"/>
              </a:solidFill>
              <a:latin typeface="Tahoma" pitchFamily="34" charset="0"/>
            </a:endParaRPr>
          </a:p>
          <a:p>
            <a:pPr>
              <a:buFontTx/>
              <a:buChar char="•"/>
            </a:pPr>
            <a:r>
              <a:rPr lang="en-US" altLang="ko-KR" sz="2000" dirty="0">
                <a:solidFill>
                  <a:srgbClr val="008080"/>
                </a:solidFill>
                <a:latin typeface="Tahoma" pitchFamily="34" charset="0"/>
              </a:rPr>
              <a:t> Rooftop cooling unit </a:t>
            </a:r>
          </a:p>
          <a:p>
            <a:pPr>
              <a:buFontTx/>
              <a:buChar char="•"/>
            </a:pPr>
            <a:r>
              <a:rPr lang="en-US" altLang="ko-KR" sz="2000" dirty="0">
                <a:solidFill>
                  <a:srgbClr val="008080"/>
                </a:solidFill>
                <a:latin typeface="Tahoma" pitchFamily="34" charset="0"/>
              </a:rPr>
              <a:t> Heat pumps</a:t>
            </a:r>
          </a:p>
          <a:p>
            <a:pPr>
              <a:buFontTx/>
              <a:buChar char="•"/>
            </a:pPr>
            <a:r>
              <a:rPr lang="en-US" altLang="ko-KR" sz="2000" dirty="0">
                <a:solidFill>
                  <a:srgbClr val="008080"/>
                </a:solidFill>
                <a:latin typeface="Tahoma" pitchFamily="34" charset="0"/>
              </a:rPr>
              <a:t> Separate VAV unit</a:t>
            </a:r>
          </a:p>
          <a:p>
            <a:pPr>
              <a:buFontTx/>
              <a:buChar char="•"/>
            </a:pPr>
            <a:r>
              <a:rPr lang="en-US" altLang="ko-KR" sz="2000" dirty="0">
                <a:solidFill>
                  <a:srgbClr val="008080"/>
                </a:solidFill>
                <a:latin typeface="Tahoma" pitchFamily="34" charset="0"/>
              </a:rPr>
              <a:t> Central condenser water loop, etc… </a:t>
            </a:r>
          </a:p>
        </p:txBody>
      </p:sp>
      <p:pic>
        <p:nvPicPr>
          <p:cNvPr id="113672" name="Picture 8" descr="Graphic Image"/>
          <p:cNvPicPr>
            <a:picLocks noChangeAspect="1" noChangeArrowheads="1"/>
          </p:cNvPicPr>
          <p:nvPr/>
        </p:nvPicPr>
        <p:blipFill>
          <a:blip r:embed="rId3" cstate="print"/>
          <a:srcRect/>
          <a:stretch>
            <a:fillRect/>
          </a:stretch>
        </p:blipFill>
        <p:spPr bwMode="auto">
          <a:xfrm>
            <a:off x="4932363" y="3286125"/>
            <a:ext cx="3544887" cy="3095625"/>
          </a:xfrm>
          <a:prstGeom prst="rect">
            <a:avLst/>
          </a:prstGeom>
          <a:noFill/>
        </p:spPr>
      </p:pic>
      <p:sp>
        <p:nvSpPr>
          <p:cNvPr id="6" name="제목 5"/>
          <p:cNvSpPr>
            <a:spLocks noGrp="1"/>
          </p:cNvSpPr>
          <p:nvPr>
            <p:ph type="title"/>
          </p:nvPr>
        </p:nvSpPr>
        <p:spPr/>
        <p:txBody>
          <a:bodyPr/>
          <a:lstStyle/>
          <a:p>
            <a:r>
              <a:rPr lang="en-US" altLang="ko-KR" dirty="0"/>
              <a:t>Office Buildings</a:t>
            </a:r>
            <a:endParaRPr lang="ko-KR" alt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Text Box 5"/>
          <p:cNvSpPr txBox="1">
            <a:spLocks noChangeArrowheads="1"/>
          </p:cNvSpPr>
          <p:nvPr/>
        </p:nvSpPr>
        <p:spPr bwMode="auto">
          <a:xfrm>
            <a:off x="395288" y="1541463"/>
            <a:ext cx="4464050" cy="2652712"/>
          </a:xfrm>
          <a:prstGeom prst="rect">
            <a:avLst/>
          </a:prstGeom>
          <a:noFill/>
          <a:ln w="9525">
            <a:noFill/>
            <a:miter lim="800000"/>
            <a:headEnd/>
            <a:tailEnd/>
          </a:ln>
          <a:effectLst/>
        </p:spPr>
        <p:txBody>
          <a:bodyPr>
            <a:spAutoFit/>
          </a:bodyPr>
          <a:lstStyle/>
          <a:p>
            <a:r>
              <a:rPr lang="en-US" altLang="ko-KR" sz="2000" b="1" u="sng" dirty="0">
                <a:solidFill>
                  <a:srgbClr val="008080"/>
                </a:solidFill>
                <a:latin typeface="Tahoma" pitchFamily="34" charset="0"/>
              </a:rPr>
              <a:t>Ducts</a:t>
            </a:r>
          </a:p>
          <a:p>
            <a:endParaRPr lang="en-US" altLang="ko-KR" sz="800" b="1" u="sng" dirty="0">
              <a:solidFill>
                <a:srgbClr val="008080"/>
              </a:solidFill>
              <a:latin typeface="Tahoma" pitchFamily="34" charset="0"/>
            </a:endParaRPr>
          </a:p>
          <a:p>
            <a:pPr>
              <a:buFontTx/>
              <a:buChar char="•"/>
            </a:pPr>
            <a:r>
              <a:rPr lang="en-US" altLang="ko-KR" sz="2000" dirty="0">
                <a:solidFill>
                  <a:srgbClr val="008080"/>
                </a:solidFill>
                <a:latin typeface="Tahoma" pitchFamily="34" charset="0"/>
              </a:rPr>
              <a:t> The outdoor air quantities are needed for suitable indoor air quality. </a:t>
            </a:r>
          </a:p>
          <a:p>
            <a:endParaRPr lang="en-US" altLang="ko-KR" sz="2000" dirty="0">
              <a:solidFill>
                <a:srgbClr val="008080"/>
              </a:solidFill>
              <a:latin typeface="Tahoma" pitchFamily="34" charset="0"/>
            </a:endParaRPr>
          </a:p>
          <a:p>
            <a:pPr>
              <a:buFontTx/>
              <a:buChar char="•"/>
            </a:pPr>
            <a:r>
              <a:rPr lang="en-US" altLang="ko-KR" sz="2000" dirty="0">
                <a:solidFill>
                  <a:srgbClr val="008080"/>
                </a:solidFill>
                <a:latin typeface="Tahoma" pitchFamily="34" charset="0"/>
              </a:rPr>
              <a:t> However, a constant minimum volume of ventilation air is needed for VAV units depending upon occupant requirements.</a:t>
            </a:r>
          </a:p>
        </p:txBody>
      </p:sp>
      <p:pic>
        <p:nvPicPr>
          <p:cNvPr id="114696" name="Picture 8" descr="Graphic Image"/>
          <p:cNvPicPr>
            <a:picLocks noChangeAspect="1" noChangeArrowheads="1"/>
          </p:cNvPicPr>
          <p:nvPr/>
        </p:nvPicPr>
        <p:blipFill>
          <a:blip r:embed="rId2" cstate="print"/>
          <a:srcRect/>
          <a:stretch>
            <a:fillRect/>
          </a:stretch>
        </p:blipFill>
        <p:spPr bwMode="auto">
          <a:xfrm>
            <a:off x="4749800" y="2249488"/>
            <a:ext cx="4286250" cy="3771900"/>
          </a:xfrm>
          <a:prstGeom prst="rect">
            <a:avLst/>
          </a:prstGeom>
          <a:noFill/>
        </p:spPr>
      </p:pic>
      <p:sp>
        <p:nvSpPr>
          <p:cNvPr id="5" name="제목 4"/>
          <p:cNvSpPr>
            <a:spLocks noGrp="1"/>
          </p:cNvSpPr>
          <p:nvPr>
            <p:ph type="title"/>
          </p:nvPr>
        </p:nvSpPr>
        <p:spPr/>
        <p:txBody>
          <a:bodyPr/>
          <a:lstStyle/>
          <a:p>
            <a:r>
              <a:rPr lang="en-US" altLang="ko-KR" dirty="0"/>
              <a:t>Office Buildings</a:t>
            </a:r>
            <a:endParaRPr lang="ko-KR" alt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9" name="Picture 7" descr="Graphic Image"/>
          <p:cNvPicPr>
            <a:picLocks noChangeAspect="1" noChangeArrowheads="1"/>
          </p:cNvPicPr>
          <p:nvPr/>
        </p:nvPicPr>
        <p:blipFill>
          <a:blip r:embed="rId2" cstate="print"/>
          <a:srcRect/>
          <a:stretch>
            <a:fillRect/>
          </a:stretch>
        </p:blipFill>
        <p:spPr bwMode="auto">
          <a:xfrm>
            <a:off x="5943600" y="3471863"/>
            <a:ext cx="2965450" cy="2890837"/>
          </a:xfrm>
          <a:prstGeom prst="rect">
            <a:avLst/>
          </a:prstGeom>
          <a:noFill/>
        </p:spPr>
      </p:pic>
      <p:sp>
        <p:nvSpPr>
          <p:cNvPr id="115717" name="Text Box 5"/>
          <p:cNvSpPr txBox="1">
            <a:spLocks noChangeArrowheads="1"/>
          </p:cNvSpPr>
          <p:nvPr/>
        </p:nvSpPr>
        <p:spPr bwMode="auto">
          <a:xfrm>
            <a:off x="395288" y="1196752"/>
            <a:ext cx="7993062" cy="2347912"/>
          </a:xfrm>
          <a:prstGeom prst="rect">
            <a:avLst/>
          </a:prstGeom>
          <a:noFill/>
          <a:ln w="9525">
            <a:noFill/>
            <a:miter lim="800000"/>
            <a:headEnd/>
            <a:tailEnd/>
          </a:ln>
          <a:effectLst/>
        </p:spPr>
        <p:txBody>
          <a:bodyPr>
            <a:spAutoFit/>
          </a:bodyPr>
          <a:lstStyle/>
          <a:p>
            <a:r>
              <a:rPr lang="en-US" altLang="ko-KR" sz="2000" b="1" u="sng">
                <a:solidFill>
                  <a:srgbClr val="008080"/>
                </a:solidFill>
                <a:latin typeface="Tahoma" pitchFamily="34" charset="0"/>
              </a:rPr>
              <a:t>Systems</a:t>
            </a:r>
          </a:p>
          <a:p>
            <a:endParaRPr lang="en-US" altLang="ko-KR" sz="800" b="1" u="sng" dirty="0">
              <a:solidFill>
                <a:srgbClr val="008080"/>
              </a:solidFill>
              <a:latin typeface="Tahoma" pitchFamily="34" charset="0"/>
            </a:endParaRPr>
          </a:p>
          <a:p>
            <a:pPr>
              <a:buFontTx/>
              <a:buChar char="•"/>
            </a:pPr>
            <a:r>
              <a:rPr lang="en-US" altLang="ko-KR" sz="2000" dirty="0">
                <a:solidFill>
                  <a:srgbClr val="008080"/>
                </a:solidFill>
                <a:latin typeface="Tahoma" pitchFamily="34" charset="0"/>
              </a:rPr>
              <a:t> Constantly operational, but not necessarily occupied at all times.</a:t>
            </a:r>
          </a:p>
          <a:p>
            <a:r>
              <a:rPr lang="en-US" altLang="ko-KR" sz="2000" dirty="0">
                <a:solidFill>
                  <a:srgbClr val="008080"/>
                </a:solidFill>
                <a:latin typeface="Tahoma" pitchFamily="34" charset="0"/>
              </a:rPr>
              <a:t>      </a:t>
            </a:r>
            <a:r>
              <a:rPr lang="en-US" altLang="ko-KR" sz="2000" dirty="0">
                <a:solidFill>
                  <a:srgbClr val="008080"/>
                </a:solidFill>
                <a:latin typeface="Tahoma" pitchFamily="34" charset="0"/>
                <a:sym typeface="Wingdings" pitchFamily="2" charset="2"/>
              </a:rPr>
              <a:t> </a:t>
            </a:r>
            <a:r>
              <a:rPr lang="en-US" altLang="ko-KR" sz="2000" dirty="0">
                <a:solidFill>
                  <a:srgbClr val="008080"/>
                </a:solidFill>
                <a:latin typeface="Tahoma" pitchFamily="34" charset="0"/>
              </a:rPr>
              <a:t> Individual room control of the HVAC system. </a:t>
            </a:r>
          </a:p>
          <a:p>
            <a:pPr>
              <a:buFontTx/>
              <a:buChar char="•"/>
            </a:pPr>
            <a:r>
              <a:rPr lang="en-US" altLang="ko-KR" sz="2000" dirty="0">
                <a:solidFill>
                  <a:srgbClr val="008080"/>
                </a:solidFill>
                <a:latin typeface="Tahoma" pitchFamily="34" charset="0"/>
              </a:rPr>
              <a:t> Relatively high domestic hot water use over short periods of time, several times a day. </a:t>
            </a:r>
          </a:p>
          <a:p>
            <a:pPr>
              <a:buFontTx/>
              <a:buChar char="•"/>
            </a:pPr>
            <a:r>
              <a:rPr lang="en-US" altLang="ko-KR" sz="2000" dirty="0">
                <a:solidFill>
                  <a:srgbClr val="008080"/>
                </a:solidFill>
                <a:latin typeface="Tahoma" pitchFamily="34" charset="0"/>
              </a:rPr>
              <a:t> Load characteristics are well defined at design stages, without need for future expansion. </a:t>
            </a:r>
          </a:p>
        </p:txBody>
      </p:sp>
      <p:pic>
        <p:nvPicPr>
          <p:cNvPr id="115721" name="Picture 9" descr="Graphic Image"/>
          <p:cNvPicPr>
            <a:picLocks noChangeAspect="1" noChangeArrowheads="1"/>
          </p:cNvPicPr>
          <p:nvPr/>
        </p:nvPicPr>
        <p:blipFill>
          <a:blip r:embed="rId3" cstate="print"/>
          <a:srcRect/>
          <a:stretch>
            <a:fillRect/>
          </a:stretch>
        </p:blipFill>
        <p:spPr bwMode="auto">
          <a:xfrm>
            <a:off x="971550" y="4437063"/>
            <a:ext cx="4076700" cy="1647825"/>
          </a:xfrm>
          <a:prstGeom prst="rect">
            <a:avLst/>
          </a:prstGeom>
          <a:noFill/>
        </p:spPr>
      </p:pic>
      <p:sp>
        <p:nvSpPr>
          <p:cNvPr id="6" name="제목 5"/>
          <p:cNvSpPr>
            <a:spLocks noGrp="1"/>
          </p:cNvSpPr>
          <p:nvPr>
            <p:ph type="title"/>
          </p:nvPr>
        </p:nvSpPr>
        <p:spPr/>
        <p:txBody>
          <a:bodyPr/>
          <a:lstStyle/>
          <a:p>
            <a:r>
              <a:rPr lang="en-US" altLang="ko-KR" dirty="0" smtClean="0"/>
              <a:t>Domiciliary Facility</a:t>
            </a:r>
            <a:endParaRPr lang="ko-KR"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Text Box 5"/>
          <p:cNvSpPr txBox="1">
            <a:spLocks noChangeArrowheads="1"/>
          </p:cNvSpPr>
          <p:nvPr/>
        </p:nvSpPr>
        <p:spPr bwMode="auto">
          <a:xfrm>
            <a:off x="395288" y="1484313"/>
            <a:ext cx="6553200" cy="3140075"/>
          </a:xfrm>
          <a:prstGeom prst="rect">
            <a:avLst/>
          </a:prstGeom>
          <a:noFill/>
          <a:ln w="9525">
            <a:noFill/>
            <a:miter lim="800000"/>
            <a:headEnd/>
            <a:tailEnd/>
          </a:ln>
          <a:effectLst/>
        </p:spPr>
        <p:txBody>
          <a:bodyPr>
            <a:spAutoFit/>
          </a:bodyPr>
          <a:lstStyle/>
          <a:p>
            <a:pPr>
              <a:spcBef>
                <a:spcPct val="25000"/>
              </a:spcBef>
            </a:pPr>
            <a:r>
              <a:rPr lang="en-US" altLang="ko-KR" sz="2000" b="1" u="sng">
                <a:solidFill>
                  <a:srgbClr val="008080"/>
                </a:solidFill>
                <a:latin typeface="Tahoma" pitchFamily="34" charset="0"/>
              </a:rPr>
              <a:t>Systems</a:t>
            </a:r>
          </a:p>
          <a:p>
            <a:pPr>
              <a:spcBef>
                <a:spcPct val="25000"/>
              </a:spcBef>
            </a:pPr>
            <a:endParaRPr lang="en-US" altLang="ko-KR" sz="800" b="1" u="sng">
              <a:solidFill>
                <a:srgbClr val="008080"/>
              </a:solidFill>
              <a:latin typeface="Tahoma" pitchFamily="34" charset="0"/>
            </a:endParaRPr>
          </a:p>
          <a:p>
            <a:pPr>
              <a:spcBef>
                <a:spcPct val="25000"/>
              </a:spcBef>
              <a:buFontTx/>
              <a:buChar char="•"/>
            </a:pPr>
            <a:r>
              <a:rPr lang="en-US" altLang="ko-KR" sz="2000">
                <a:solidFill>
                  <a:srgbClr val="008080"/>
                </a:solidFill>
                <a:latin typeface="Tahoma" pitchFamily="34" charset="0"/>
              </a:rPr>
              <a:t> HVAC systems run year-round (cooling systems can easily run up to 5,000 hours a year or more)</a:t>
            </a:r>
          </a:p>
          <a:p>
            <a:pPr>
              <a:spcBef>
                <a:spcPct val="25000"/>
              </a:spcBef>
            </a:pPr>
            <a:r>
              <a:rPr lang="en-US" altLang="ko-KR" sz="2000">
                <a:solidFill>
                  <a:srgbClr val="008080"/>
                </a:solidFill>
                <a:latin typeface="Tahoma" pitchFamily="34" charset="0"/>
              </a:rPr>
              <a:t> </a:t>
            </a:r>
            <a:r>
              <a:rPr lang="en-US" altLang="ko-KR" sz="2000">
                <a:solidFill>
                  <a:srgbClr val="008080"/>
                </a:solidFill>
                <a:latin typeface="Tahoma" pitchFamily="34" charset="0"/>
                <a:sym typeface="Wingdings" pitchFamily="2" charset="2"/>
              </a:rPr>
              <a:t> H</a:t>
            </a:r>
            <a:r>
              <a:rPr lang="en-US" altLang="ko-KR" sz="2000">
                <a:solidFill>
                  <a:srgbClr val="008080"/>
                </a:solidFill>
                <a:latin typeface="Tahoma" pitchFamily="34" charset="0"/>
              </a:rPr>
              <a:t>eavy-duty long-life equipment required</a:t>
            </a:r>
          </a:p>
          <a:p>
            <a:pPr>
              <a:spcBef>
                <a:spcPct val="25000"/>
              </a:spcBef>
            </a:pPr>
            <a:endParaRPr lang="en-US" altLang="ko-KR" sz="800">
              <a:solidFill>
                <a:srgbClr val="008080"/>
              </a:solidFill>
              <a:latin typeface="Tahoma" pitchFamily="34" charset="0"/>
            </a:endParaRPr>
          </a:p>
          <a:p>
            <a:pPr>
              <a:spcBef>
                <a:spcPct val="25000"/>
              </a:spcBef>
              <a:buFontTx/>
              <a:buChar char="•"/>
            </a:pPr>
            <a:r>
              <a:rPr lang="en-US" altLang="ko-KR" sz="2000">
                <a:solidFill>
                  <a:srgbClr val="008080"/>
                </a:solidFill>
                <a:latin typeface="Tahoma" pitchFamily="34" charset="0"/>
              </a:rPr>
              <a:t> All equipment should be vibration and sound isolated. </a:t>
            </a:r>
          </a:p>
          <a:p>
            <a:pPr>
              <a:spcBef>
                <a:spcPct val="25000"/>
              </a:spcBef>
            </a:pPr>
            <a:r>
              <a:rPr lang="en-US" altLang="ko-KR" sz="2000">
                <a:solidFill>
                  <a:srgbClr val="008080"/>
                </a:solidFill>
                <a:latin typeface="Tahoma" pitchFamily="34" charset="0"/>
                <a:sym typeface="Wingdings" pitchFamily="2" charset="2"/>
              </a:rPr>
              <a:t> </a:t>
            </a:r>
            <a:r>
              <a:rPr lang="en-US" altLang="ko-KR" sz="2000">
                <a:solidFill>
                  <a:srgbClr val="008080"/>
                </a:solidFill>
                <a:latin typeface="Tahoma" pitchFamily="34" charset="0"/>
              </a:rPr>
              <a:t> Mechanical rooms should be located as remotely as possible to minimize the cost of acoustic and vibration isolation</a:t>
            </a:r>
          </a:p>
        </p:txBody>
      </p:sp>
      <p:pic>
        <p:nvPicPr>
          <p:cNvPr id="116743" name="Picture 7" descr="031"/>
          <p:cNvPicPr>
            <a:picLocks noChangeAspect="1" noChangeArrowheads="1"/>
          </p:cNvPicPr>
          <p:nvPr/>
        </p:nvPicPr>
        <p:blipFill>
          <a:blip r:embed="rId2" cstate="print"/>
          <a:srcRect/>
          <a:stretch>
            <a:fillRect/>
          </a:stretch>
        </p:blipFill>
        <p:spPr bwMode="auto">
          <a:xfrm>
            <a:off x="7164388" y="2276475"/>
            <a:ext cx="1809750" cy="3810000"/>
          </a:xfrm>
          <a:prstGeom prst="rect">
            <a:avLst/>
          </a:prstGeom>
          <a:noFill/>
        </p:spPr>
      </p:pic>
      <p:sp>
        <p:nvSpPr>
          <p:cNvPr id="5" name="제목 4"/>
          <p:cNvSpPr>
            <a:spLocks noGrp="1"/>
          </p:cNvSpPr>
          <p:nvPr>
            <p:ph type="title"/>
          </p:nvPr>
        </p:nvSpPr>
        <p:spPr/>
        <p:txBody>
          <a:bodyPr/>
          <a:lstStyle/>
          <a:p>
            <a:r>
              <a:rPr lang="en-US" altLang="ko-KR" dirty="0" smtClean="0"/>
              <a:t>Libraries and Museums</a:t>
            </a:r>
            <a:endParaRPr lang="ko-KR"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5" name="Text Box 13"/>
          <p:cNvSpPr txBox="1">
            <a:spLocks noChangeArrowheads="1"/>
          </p:cNvSpPr>
          <p:nvPr/>
        </p:nvSpPr>
        <p:spPr bwMode="auto">
          <a:xfrm>
            <a:off x="369888" y="1196752"/>
            <a:ext cx="8631237" cy="1936750"/>
          </a:xfrm>
          <a:prstGeom prst="rect">
            <a:avLst/>
          </a:prstGeom>
          <a:noFill/>
          <a:ln w="9525">
            <a:noFill/>
            <a:miter lim="800000"/>
            <a:headEnd/>
            <a:tailEnd/>
          </a:ln>
          <a:effectLst/>
        </p:spPr>
        <p:txBody>
          <a:bodyPr>
            <a:spAutoFit/>
          </a:bodyPr>
          <a:lstStyle/>
          <a:p>
            <a:pPr>
              <a:spcBef>
                <a:spcPct val="50000"/>
              </a:spcBef>
            </a:pPr>
            <a:r>
              <a:rPr lang="en-US" altLang="ko-KR" sz="2200" b="1" dirty="0">
                <a:solidFill>
                  <a:srgbClr val="006600"/>
                </a:solidFill>
                <a:latin typeface="Tahoma" pitchFamily="34" charset="0"/>
              </a:rPr>
              <a:t>Common contaminants</a:t>
            </a:r>
          </a:p>
          <a:p>
            <a:pPr>
              <a:spcBef>
                <a:spcPct val="50000"/>
              </a:spcBef>
              <a:buFontTx/>
              <a:buChar char="•"/>
            </a:pPr>
            <a:r>
              <a:rPr lang="en-US" altLang="ko-KR" sz="2200" dirty="0">
                <a:solidFill>
                  <a:srgbClr val="006600"/>
                </a:solidFill>
                <a:latin typeface="Tahoma" pitchFamily="34" charset="0"/>
              </a:rPr>
              <a:t> Gases : carbon dioxide(CO</a:t>
            </a:r>
            <a:r>
              <a:rPr lang="en-US" altLang="ko-KR" sz="2400" baseline="-10000" dirty="0">
                <a:solidFill>
                  <a:srgbClr val="006600"/>
                </a:solidFill>
                <a:latin typeface="Tahoma" pitchFamily="34" charset="0"/>
              </a:rPr>
              <a:t>2</a:t>
            </a:r>
            <a:r>
              <a:rPr lang="en-US" altLang="ko-KR" sz="2200" dirty="0">
                <a:solidFill>
                  <a:srgbClr val="006600"/>
                </a:solidFill>
                <a:latin typeface="Tahoma" pitchFamily="34" charset="0"/>
              </a:rPr>
              <a:t>), carbon monoxide(CO), SO</a:t>
            </a:r>
            <a:r>
              <a:rPr lang="en-US" altLang="ko-KR" sz="2400" baseline="-10000" dirty="0">
                <a:solidFill>
                  <a:srgbClr val="006600"/>
                </a:solidFill>
                <a:latin typeface="Tahoma" pitchFamily="34" charset="0"/>
              </a:rPr>
              <a:t>2</a:t>
            </a:r>
            <a:r>
              <a:rPr lang="en-US" altLang="ko-KR" sz="2200" dirty="0">
                <a:solidFill>
                  <a:srgbClr val="006600"/>
                </a:solidFill>
                <a:latin typeface="Tahoma" pitchFamily="34" charset="0"/>
              </a:rPr>
              <a:t>, NO</a:t>
            </a:r>
            <a:r>
              <a:rPr lang="en-US" altLang="ko-KR" sz="2400" baseline="-10000" dirty="0">
                <a:solidFill>
                  <a:srgbClr val="006600"/>
                </a:solidFill>
                <a:latin typeface="Tahoma" pitchFamily="34" charset="0"/>
              </a:rPr>
              <a:t>2</a:t>
            </a:r>
            <a:r>
              <a:rPr lang="en-US" altLang="ko-KR" sz="2200" dirty="0">
                <a:solidFill>
                  <a:srgbClr val="006600"/>
                </a:solidFill>
                <a:latin typeface="Tahoma" pitchFamily="34" charset="0"/>
              </a:rPr>
              <a:t> </a:t>
            </a:r>
          </a:p>
          <a:p>
            <a:pPr>
              <a:spcBef>
                <a:spcPct val="50000"/>
              </a:spcBef>
              <a:buFontTx/>
              <a:buChar char="•"/>
            </a:pPr>
            <a:r>
              <a:rPr lang="en-US" altLang="ko-KR" sz="2200" dirty="0">
                <a:solidFill>
                  <a:srgbClr val="006600"/>
                </a:solidFill>
                <a:latin typeface="Tahoma" pitchFamily="34" charset="0"/>
              </a:rPr>
              <a:t> Volatile Organic Compounds (VOCs)</a:t>
            </a:r>
          </a:p>
          <a:p>
            <a:pPr>
              <a:spcBef>
                <a:spcPct val="50000"/>
              </a:spcBef>
              <a:buFontTx/>
              <a:buChar char="•"/>
            </a:pPr>
            <a:r>
              <a:rPr lang="en-US" altLang="ko-KR" sz="2200" dirty="0">
                <a:solidFill>
                  <a:srgbClr val="006600"/>
                </a:solidFill>
                <a:latin typeface="Tahoma" pitchFamily="34" charset="0"/>
              </a:rPr>
              <a:t> Particulate Matter : soot, smoke, clay and bacteria, etc…</a:t>
            </a:r>
          </a:p>
        </p:txBody>
      </p:sp>
      <p:sp>
        <p:nvSpPr>
          <p:cNvPr id="13326" name="Text Box 14"/>
          <p:cNvSpPr txBox="1">
            <a:spLocks noChangeArrowheads="1"/>
          </p:cNvSpPr>
          <p:nvPr/>
        </p:nvSpPr>
        <p:spPr bwMode="auto">
          <a:xfrm>
            <a:off x="395288" y="3285902"/>
            <a:ext cx="8631237" cy="2439987"/>
          </a:xfrm>
          <a:prstGeom prst="rect">
            <a:avLst/>
          </a:prstGeom>
          <a:noFill/>
          <a:ln w="9525">
            <a:noFill/>
            <a:miter lim="800000"/>
            <a:headEnd/>
            <a:tailEnd/>
          </a:ln>
          <a:effectLst/>
        </p:spPr>
        <p:txBody>
          <a:bodyPr>
            <a:spAutoFit/>
          </a:bodyPr>
          <a:lstStyle/>
          <a:p>
            <a:pPr>
              <a:spcBef>
                <a:spcPct val="50000"/>
              </a:spcBef>
            </a:pPr>
            <a:r>
              <a:rPr lang="en-US" altLang="ko-KR" sz="2200" b="1" dirty="0">
                <a:solidFill>
                  <a:srgbClr val="006600"/>
                </a:solidFill>
                <a:latin typeface="Tahoma" pitchFamily="34" charset="0"/>
              </a:rPr>
              <a:t>Basic Methods to maintain good IAQ(indoor air quality)</a:t>
            </a:r>
          </a:p>
          <a:p>
            <a:pPr>
              <a:spcBef>
                <a:spcPct val="50000"/>
              </a:spcBef>
              <a:buFontTx/>
              <a:buChar char="•"/>
            </a:pPr>
            <a:r>
              <a:rPr lang="en-US" altLang="ko-KR" sz="2200" dirty="0">
                <a:solidFill>
                  <a:srgbClr val="006600"/>
                </a:solidFill>
                <a:latin typeface="Tahoma" pitchFamily="34" charset="0"/>
              </a:rPr>
              <a:t> Source elimination or modification</a:t>
            </a:r>
          </a:p>
          <a:p>
            <a:pPr>
              <a:spcBef>
                <a:spcPct val="50000"/>
              </a:spcBef>
              <a:buFontTx/>
              <a:buChar char="•"/>
            </a:pPr>
            <a:r>
              <a:rPr lang="en-US" altLang="ko-KR" sz="2200" dirty="0">
                <a:solidFill>
                  <a:srgbClr val="006600"/>
                </a:solidFill>
                <a:latin typeface="Tahoma" pitchFamily="34" charset="0"/>
              </a:rPr>
              <a:t> Use of outdoor air</a:t>
            </a:r>
          </a:p>
          <a:p>
            <a:pPr>
              <a:spcBef>
                <a:spcPct val="50000"/>
              </a:spcBef>
              <a:buFontTx/>
              <a:buChar char="•"/>
            </a:pPr>
            <a:r>
              <a:rPr lang="en-US" altLang="ko-KR" sz="2200" dirty="0">
                <a:solidFill>
                  <a:srgbClr val="006600"/>
                </a:solidFill>
                <a:latin typeface="Tahoma" pitchFamily="34" charset="0"/>
              </a:rPr>
              <a:t> Space air distribution</a:t>
            </a:r>
          </a:p>
          <a:p>
            <a:pPr>
              <a:spcBef>
                <a:spcPct val="50000"/>
              </a:spcBef>
              <a:buFontTx/>
              <a:buChar char="•"/>
            </a:pPr>
            <a:r>
              <a:rPr lang="en-US" altLang="ko-KR" sz="2200" dirty="0">
                <a:solidFill>
                  <a:srgbClr val="006600"/>
                </a:solidFill>
                <a:latin typeface="Tahoma" pitchFamily="34" charset="0"/>
              </a:rPr>
              <a:t> Air cleaning</a:t>
            </a:r>
          </a:p>
        </p:txBody>
      </p:sp>
      <p:sp>
        <p:nvSpPr>
          <p:cNvPr id="5" name="제목 4"/>
          <p:cNvSpPr>
            <a:spLocks noGrp="1"/>
          </p:cNvSpPr>
          <p:nvPr>
            <p:ph type="title"/>
          </p:nvPr>
        </p:nvSpPr>
        <p:spPr/>
        <p:txBody>
          <a:bodyPr/>
          <a:lstStyle/>
          <a:p>
            <a:r>
              <a:rPr lang="en-US" altLang="ko-KR" dirty="0" smtClean="0"/>
              <a:t>Ventilation</a:t>
            </a:r>
            <a:endParaRPr lang="ko-KR"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4715</TotalTime>
  <Words>3389</Words>
  <Application>Microsoft Office PowerPoint</Application>
  <PresentationFormat>화면 슬라이드 쇼(4:3)</PresentationFormat>
  <Paragraphs>645</Paragraphs>
  <Slides>85</Slides>
  <Notes>3</Notes>
  <HiddenSlides>0</HiddenSlides>
  <MMClips>0</MMClips>
  <ScaleCrop>false</ScaleCrop>
  <HeadingPairs>
    <vt:vector size="8" baseType="variant">
      <vt:variant>
        <vt:lpstr>사용한 글꼴</vt:lpstr>
      </vt:variant>
      <vt:variant>
        <vt:i4>10</vt:i4>
      </vt:variant>
      <vt:variant>
        <vt:lpstr>테마</vt:lpstr>
      </vt:variant>
      <vt:variant>
        <vt:i4>1</vt:i4>
      </vt:variant>
      <vt:variant>
        <vt:lpstr>포함된 OLE 서버</vt:lpstr>
      </vt:variant>
      <vt:variant>
        <vt:i4>1</vt:i4>
      </vt:variant>
      <vt:variant>
        <vt:lpstr>슬라이드 제목</vt:lpstr>
      </vt:variant>
      <vt:variant>
        <vt:i4>85</vt:i4>
      </vt:variant>
    </vt:vector>
  </HeadingPairs>
  <TitlesOfParts>
    <vt:vector size="97" baseType="lpstr">
      <vt:lpstr>HY견고딕</vt:lpstr>
      <vt:lpstr>HY엽서L</vt:lpstr>
      <vt:lpstr>굴림</vt:lpstr>
      <vt:lpstr>맑은 고딕</vt:lpstr>
      <vt:lpstr>Arial</vt:lpstr>
      <vt:lpstr>Arial Black</vt:lpstr>
      <vt:lpstr>Comic Sans MS</vt:lpstr>
      <vt:lpstr>Tahoma</vt:lpstr>
      <vt:lpstr>Times New Roman</vt:lpstr>
      <vt:lpstr>Wingdings</vt:lpstr>
      <vt:lpstr>Office 테마</vt:lpstr>
      <vt:lpstr>Equation</vt:lpstr>
      <vt:lpstr>Environmental Thermal Engineering</vt:lpstr>
      <vt:lpstr>PowerPoint 프레젠테이션</vt:lpstr>
      <vt:lpstr>Introduction</vt:lpstr>
      <vt:lpstr>What is air-conditioning?</vt:lpstr>
      <vt:lpstr>Air-conditioning</vt:lpstr>
      <vt:lpstr>HVAC &amp; R</vt:lpstr>
      <vt:lpstr>Heating</vt:lpstr>
      <vt:lpstr>Heating</vt:lpstr>
      <vt:lpstr>Ventilation</vt:lpstr>
      <vt:lpstr>Ventilation</vt:lpstr>
      <vt:lpstr>Air Conditioning</vt:lpstr>
      <vt:lpstr>Equipments of Air Conditioning System</vt:lpstr>
      <vt:lpstr>Primary Equipments of HVAC</vt:lpstr>
      <vt:lpstr>Air Handling Equipment</vt:lpstr>
      <vt:lpstr>Air Handling Equipment</vt:lpstr>
      <vt:lpstr>Duct Construction</vt:lpstr>
      <vt:lpstr>Duct Construction</vt:lpstr>
      <vt:lpstr>Duct Construction</vt:lpstr>
      <vt:lpstr>Duct Construction</vt:lpstr>
      <vt:lpstr>Duct Construction-cleaning</vt:lpstr>
      <vt:lpstr>Air Diffusing Equipment</vt:lpstr>
      <vt:lpstr>Air Diffusing Equipment</vt:lpstr>
      <vt:lpstr>Fans</vt:lpstr>
      <vt:lpstr>Centrifugal fans</vt:lpstr>
      <vt:lpstr>Centrifugal fans</vt:lpstr>
      <vt:lpstr>Centrifugal fans</vt:lpstr>
      <vt:lpstr>Centrifugal fans</vt:lpstr>
      <vt:lpstr>Centrifugal fans</vt:lpstr>
      <vt:lpstr>Axial Fans</vt:lpstr>
      <vt:lpstr>Axial Fans</vt:lpstr>
      <vt:lpstr>Axial Fans</vt:lpstr>
      <vt:lpstr>Axial Fans</vt:lpstr>
      <vt:lpstr>Psychrometric Chart</vt:lpstr>
      <vt:lpstr>Evaporative Air Cooling Equipment </vt:lpstr>
      <vt:lpstr>Evaporative Air Cooling Equipment </vt:lpstr>
      <vt:lpstr>Humidifiers</vt:lpstr>
      <vt:lpstr>Humidifiers</vt:lpstr>
      <vt:lpstr>Air-Cooling and Dehumidifying Coils</vt:lpstr>
      <vt:lpstr>Desiccant Dehumidification</vt:lpstr>
      <vt:lpstr>Desiccant Dehumidification</vt:lpstr>
      <vt:lpstr>Desiccant Dehumidification</vt:lpstr>
      <vt:lpstr>Heating Equipment</vt:lpstr>
      <vt:lpstr>Boilers</vt:lpstr>
      <vt:lpstr>Boilers</vt:lpstr>
      <vt:lpstr>Boilers</vt:lpstr>
      <vt:lpstr>Boilers</vt:lpstr>
      <vt:lpstr>Boilers</vt:lpstr>
      <vt:lpstr>Boilers</vt:lpstr>
      <vt:lpstr>In-Space Heating Equipment</vt:lpstr>
      <vt:lpstr>Furnace</vt:lpstr>
      <vt:lpstr>Other Energy Saving Equipments</vt:lpstr>
      <vt:lpstr>HVAC Systems</vt:lpstr>
      <vt:lpstr>Air-Conditioning Systems</vt:lpstr>
      <vt:lpstr>HVAC System - Selection</vt:lpstr>
      <vt:lpstr>HVAC System</vt:lpstr>
      <vt:lpstr>All Air Systems</vt:lpstr>
      <vt:lpstr>All Air Systems</vt:lpstr>
      <vt:lpstr>All Air Systems</vt:lpstr>
      <vt:lpstr>All Air Systems</vt:lpstr>
      <vt:lpstr>All Air Systems</vt:lpstr>
      <vt:lpstr>All Air Systems</vt:lpstr>
      <vt:lpstr>All Air Systems</vt:lpstr>
      <vt:lpstr>All Air Systems</vt:lpstr>
      <vt:lpstr>All Air Systems</vt:lpstr>
      <vt:lpstr>All Air Systems</vt:lpstr>
      <vt:lpstr>All Air Systems</vt:lpstr>
      <vt:lpstr>Air and Water Central Systems</vt:lpstr>
      <vt:lpstr>Air and Water Central Systems</vt:lpstr>
      <vt:lpstr>Air and Water Central Systems</vt:lpstr>
      <vt:lpstr>All Water Central Systems</vt:lpstr>
      <vt:lpstr>All Water Central Systems</vt:lpstr>
      <vt:lpstr>All Water Central Systems</vt:lpstr>
      <vt:lpstr>Direct Expansion Systems</vt:lpstr>
      <vt:lpstr>HVAC Applications</vt:lpstr>
      <vt:lpstr>Comfort Applications</vt:lpstr>
      <vt:lpstr>Industrial Applications</vt:lpstr>
      <vt:lpstr>Residences</vt:lpstr>
      <vt:lpstr>Residential Heating &amp; Cooling Systems</vt:lpstr>
      <vt:lpstr>Retail Facilities</vt:lpstr>
      <vt:lpstr>Retail Facilities</vt:lpstr>
      <vt:lpstr>Office Buildings</vt:lpstr>
      <vt:lpstr>Office Buildings</vt:lpstr>
      <vt:lpstr>Office Buildings</vt:lpstr>
      <vt:lpstr>Domiciliary Facility</vt:lpstr>
      <vt:lpstr>Libraries and Museums</vt:lpstr>
    </vt:vector>
  </TitlesOfParts>
  <Company>snu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spykan</dc:creator>
  <cp:lastModifiedBy>Richard</cp:lastModifiedBy>
  <cp:revision>1045</cp:revision>
  <dcterms:created xsi:type="dcterms:W3CDTF">2011-01-15T15:21:51Z</dcterms:created>
  <dcterms:modified xsi:type="dcterms:W3CDTF">2014-02-03T04:25:44Z</dcterms:modified>
</cp:coreProperties>
</file>