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268" r:id="rId4"/>
    <p:sldId id="263" r:id="rId5"/>
    <p:sldId id="265" r:id="rId6"/>
    <p:sldId id="264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14" autoAdjust="0"/>
  </p:normalViewPr>
  <p:slideViewPr>
    <p:cSldViewPr>
      <p:cViewPr varScale="1">
        <p:scale>
          <a:sx n="86" d="100"/>
          <a:sy n="86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A833-D083-4C99-B445-819823E3B1DA}" type="datetimeFigureOut">
              <a:rPr lang="ko-KR" altLang="en-US" smtClean="0"/>
              <a:pPr/>
              <a:t>2014-01-27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6EED-9736-4EEE-8954-FE44CC2736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44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AB49-0C93-49ED-AA38-0803D4E3CC62}" type="datetimeFigureOut">
              <a:rPr lang="ko-KR" altLang="en-US" smtClean="0"/>
              <a:pPr/>
              <a:t>2014-01-27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7B2F-4543-4637-9CF4-84970CA7FF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71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7B2F-4543-4637-9CF4-84970CA7FF9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3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0"/>
                </a:schemeClr>
              </a:gs>
              <a:gs pos="85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-32" y="1700808"/>
            <a:ext cx="9144000" cy="1008112"/>
          </a:xfrm>
        </p:spPr>
        <p:txBody>
          <a:bodyPr anchor="ctr" anchorCtr="1">
            <a:noAutofit/>
          </a:bodyPr>
          <a:lstStyle>
            <a:lvl1pPr>
              <a:defRPr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발표 제목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14620"/>
            <a:ext cx="6400800" cy="2657617"/>
          </a:xfrm>
        </p:spPr>
        <p:txBody>
          <a:bodyPr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z="1600" dirty="0" smtClean="0"/>
              <a:t>강의 </a:t>
            </a:r>
            <a:r>
              <a:rPr lang="en-US" altLang="ko-KR" sz="1600" dirty="0" smtClean="0"/>
              <a:t># ?</a:t>
            </a: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ko-KR" altLang="en-US" dirty="0" smtClean="0"/>
              <a:t>소속 지위</a:t>
            </a:r>
            <a:endParaRPr lang="en-US" altLang="ko-KR" dirty="0" smtClean="0"/>
          </a:p>
          <a:p>
            <a:r>
              <a:rPr lang="ko-KR" altLang="en-US" dirty="0" smtClean="0"/>
              <a:t>이름</a:t>
            </a:r>
            <a:endParaRPr lang="en-US" altLang="ko-KR" dirty="0" smtClean="0"/>
          </a:p>
          <a:p>
            <a:endParaRPr lang="en-US" altLang="ko-KR" sz="8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994B-B535-4D12-9E29-47860A679267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143900" y="6381328"/>
            <a:ext cx="500066" cy="365125"/>
          </a:xfrm>
        </p:spPr>
        <p:txBody>
          <a:bodyPr/>
          <a:lstStyle/>
          <a:p>
            <a:r>
              <a:rPr lang="en-US" altLang="ko-KR" smtClean="0"/>
              <a:t>/ 52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429520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90510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&amp;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4356"/>
            <a:ext cx="9144000" cy="571503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514350" indent="-514350" algn="ctr">
              <a:buFontTx/>
              <a:buNone/>
              <a:defRPr sz="28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부제목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1588-352A-4A9B-BBE5-45034FB4849B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0" y="2060848"/>
            <a:ext cx="9144000" cy="126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44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err="1" smtClean="0"/>
              <a:t>단원명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목차 적기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-5644"/>
            <a:ext cx="9144000" cy="72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736B-F8B5-4D4B-85F4-EE8BDA4ABF22}" type="datetime1">
              <a:rPr lang="en-US" altLang="ko-KR" smtClean="0"/>
              <a:pPr/>
              <a:t>1/27/2014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2520" y="6429396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1" hangingPunct="1">
              <a:defRPr lang="ko-KR" altLang="en-US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fld id="{6F11E6AE-1819-4329-AE37-143071FA2C37}" type="datetime1">
              <a:rPr lang="en-US" altLang="ko-KR" smtClean="0"/>
              <a:pPr/>
              <a:t>1/27/2014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668344" y="6381328"/>
            <a:ext cx="832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1" hangingPunct="1">
              <a:defRPr lang="en-US" altLang="ko-KR" sz="1200" b="1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 </a:t>
            </a:r>
            <a:fld id="{7BB653A9-786D-45B2-B40C-4C095B7799F7}" type="slidenum">
              <a:rPr lang="en-US" altLang="ko-KR" smtClean="0"/>
              <a:pPr/>
              <a:t>‹#›</a:t>
            </a:fld>
            <a:r>
              <a:rPr lang="en-US" altLang="ko-KR" dirty="0" smtClean="0"/>
              <a:t> / 52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55" r:id="rId4"/>
    <p:sldLayoutId id="2147483657" r:id="rId5"/>
    <p:sldLayoutId id="2147483667" r:id="rId6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Environmental Thermal Engineering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514741"/>
          </a:xfrm>
        </p:spPr>
        <p:txBody>
          <a:bodyPr/>
          <a:lstStyle/>
          <a:p>
            <a:r>
              <a:rPr lang="en-US" altLang="ko-KR" sz="1600" dirty="0" smtClean="0"/>
              <a:t>lecture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# 16-1</a:t>
            </a:r>
          </a:p>
          <a:p>
            <a:r>
              <a:rPr lang="en-US" altLang="ko-KR" sz="1600" i="1" dirty="0" smtClean="0">
                <a:solidFill>
                  <a:srgbClr val="FF0000"/>
                </a:solidFill>
              </a:rPr>
              <a:t>Latest issue in energy and efficiency</a:t>
            </a:r>
          </a:p>
          <a:p>
            <a:endParaRPr lang="ko-KR" altLang="en-US" sz="1600" dirty="0" smtClean="0"/>
          </a:p>
          <a:p>
            <a:r>
              <a:rPr lang="en-US" altLang="ko-KR" dirty="0"/>
              <a:t>Min </a:t>
            </a:r>
            <a:r>
              <a:rPr lang="en-US" altLang="ko-KR" dirty="0" err="1"/>
              <a:t>soo</a:t>
            </a:r>
            <a:r>
              <a:rPr lang="en-US" altLang="ko-KR" dirty="0"/>
              <a:t> Kim</a:t>
            </a:r>
          </a:p>
          <a:p>
            <a:endParaRPr lang="en-US" altLang="ko-KR" sz="800" dirty="0" smtClean="0"/>
          </a:p>
          <a:p>
            <a:r>
              <a:rPr lang="en-US" altLang="ko-KR" dirty="0"/>
              <a:t>Mechanical &amp; Aerospace Engineering</a:t>
            </a:r>
          </a:p>
        </p:txBody>
      </p:sp>
      <p:pic>
        <p:nvPicPr>
          <p:cNvPr id="6" name="Picture 10" descr="MP0064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81" y="2321647"/>
            <a:ext cx="21336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Process of shale gas </a:t>
            </a:r>
            <a:endParaRPr lang="ko-KR" altLang="en-US" dirty="0"/>
          </a:p>
        </p:txBody>
      </p:sp>
      <p:pic>
        <p:nvPicPr>
          <p:cNvPr id="9218" name="Picture 2" descr="http://www.toxictortlitigationblog.com/uploads/image/6a00d8341d0dbb53ef0120a7853532970b-800w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8578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 rot="5400000">
            <a:off x="7517162" y="1531611"/>
            <a:ext cx="446380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6516216" y="2132856"/>
            <a:ext cx="2448272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Water contamination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516216" y="4005064"/>
            <a:ext cx="244827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Earthquake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516216" y="3068960"/>
            <a:ext cx="2448272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Animal mortality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516216" y="4941168"/>
            <a:ext cx="2448272" cy="864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Well explosion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444208" y="908720"/>
            <a:ext cx="1224136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Human error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812360" y="908720"/>
            <a:ext cx="1224136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Toxic chemicals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0056" y="5844496"/>
            <a:ext cx="1704801" cy="7235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Government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51175" y="5805264"/>
            <a:ext cx="3432993" cy="3582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Regulation in development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2077462" y="5923642"/>
            <a:ext cx="446380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51175" y="6239062"/>
            <a:ext cx="3432993" cy="3582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Encouragement: national security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42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4939" r="26938" b="23073"/>
          <a:stretch/>
        </p:blipFill>
        <p:spPr bwMode="auto">
          <a:xfrm>
            <a:off x="107504" y="764704"/>
            <a:ext cx="4760433" cy="41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26701" r="31975" b="23245"/>
          <a:stretch/>
        </p:blipFill>
        <p:spPr bwMode="auto">
          <a:xfrm>
            <a:off x="4572000" y="3356992"/>
            <a:ext cx="4392488" cy="340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Overcoming efforts in U.S.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53065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/>
              <a:t>“I am a believer of global warming, but, my subject is national security. National security of America is more important than the global warming.”</a:t>
            </a:r>
          </a:p>
          <a:p>
            <a:r>
              <a:rPr lang="en-US" altLang="ko-KR" dirty="0" smtClean="0"/>
              <a:t>                - T. Boone Pickens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027111"/>
            <a:ext cx="374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/>
              <a:t>“We can’t bomb our way out. We’re going to do it, the old-fashioned American way. We’re going to invent our way out, working together.”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-Donald </a:t>
            </a:r>
            <a:r>
              <a:rPr lang="en-US" altLang="ko-KR" sz="1600" dirty="0" err="1" smtClean="0"/>
              <a:t>Sadoway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755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Methane hydrates</a:t>
            </a:r>
            <a:endParaRPr lang="ko-KR" altLang="en-US" dirty="0"/>
          </a:p>
        </p:txBody>
      </p:sp>
      <p:pic>
        <p:nvPicPr>
          <p:cNvPr id="11266" name="Picture 2" descr="http://cfs9.blog.daum.net/image/8/blog/2008/01/20/15/24/4792e905a310f&amp;filename=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8432" cy="44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.physorg.com/newman/gfx/news/hires/methanehy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91" y="1052734"/>
            <a:ext cx="3765451" cy="21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fs8.tistory.com/image/28/tistory/2008/07/22/13/06/48855cc1adc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84" y="3501008"/>
            <a:ext cx="3909467" cy="24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Deposit of methane hydrates</a:t>
            </a:r>
            <a:endParaRPr lang="ko-KR" altLang="en-US" dirty="0"/>
          </a:p>
        </p:txBody>
      </p:sp>
      <p:pic>
        <p:nvPicPr>
          <p:cNvPr id="12292" name="Picture 4" descr="http://eatingjellyfish.com/wp-content/uploads/2012/05/MethaneHydrates_map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5524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453336"/>
            <a:ext cx="7655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Source: http://globalcarbonprojects.org.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627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Smart Buildings</a:t>
            </a:r>
            <a:endParaRPr lang="ko-KR" altLang="en-US" dirty="0"/>
          </a:p>
        </p:txBody>
      </p:sp>
      <p:pic>
        <p:nvPicPr>
          <p:cNvPr id="13314" name="Picture 2" descr="http://postfiles9.naver.net/20110616_56/s1blog_1308204784631OkFQv_JPEG/%B1%A4%B0%ED%C1%D6%C8%AE%C0%CE%BC%AD0001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7791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272" y="2686060"/>
            <a:ext cx="177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identification</a:t>
            </a:r>
            <a:endParaRPr lang="ko-KR" altLang="en-US" dirty="0"/>
          </a:p>
        </p:txBody>
      </p:sp>
      <p:pic>
        <p:nvPicPr>
          <p:cNvPr id="13316" name="Picture 4" descr="http://www.bridgat.com/files/Indoor_Comfort_Heating__Cooling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34356"/>
            <a:ext cx="1752880" cy="242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444" y="5723964"/>
            <a:ext cx="177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Heating and cooling</a:t>
            </a:r>
            <a:endParaRPr lang="ko-KR" altLang="en-US" dirty="0"/>
          </a:p>
        </p:txBody>
      </p:sp>
      <p:pic>
        <p:nvPicPr>
          <p:cNvPr id="13318" name="Picture 6" descr="http://www.directsecurity.net/Images/fireSecur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980728"/>
            <a:ext cx="220638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5154" y="2686060"/>
            <a:ext cx="177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Fire security</a:t>
            </a:r>
            <a:endParaRPr lang="ko-KR" altLang="en-US" dirty="0"/>
          </a:p>
        </p:txBody>
      </p:sp>
      <p:pic>
        <p:nvPicPr>
          <p:cNvPr id="13320" name="Picture 8" descr="http://www.inhabitat.com/wp-content/uploads/sieeb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80390"/>
            <a:ext cx="1890532" cy="14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60370" y="4476309"/>
            <a:ext cx="221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Energy Efficiency</a:t>
            </a:r>
            <a:endParaRPr lang="ko-KR" altLang="en-US" dirty="0"/>
          </a:p>
        </p:txBody>
      </p:sp>
      <p:pic>
        <p:nvPicPr>
          <p:cNvPr id="13322" name="Picture 10" descr="http://www.bcscitylounge.com/news/wp-content/uploads/2011/03/central-london-office-space-bcs-city-loun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412905" cy="2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9759" y="3256260"/>
            <a:ext cx="33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Space availability and freedom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095037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Smart network </a:t>
            </a:r>
          </a:p>
          <a:p>
            <a:pPr algn="ctr"/>
            <a:r>
              <a:rPr lang="en-US" altLang="ko-KR" dirty="0" smtClean="0"/>
              <a:t>with people and facilities</a:t>
            </a:r>
            <a:endParaRPr lang="ko-KR" altLang="en-US" dirty="0"/>
          </a:p>
        </p:txBody>
      </p:sp>
      <p:pic>
        <p:nvPicPr>
          <p:cNvPr id="13326" name="Picture 14" descr="http://www.csmonitor.com/var/ezflow_site/storage/images/media/images/power-grid/8430763-1-eng-US/Power-grid_full_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42" y="4593054"/>
            <a:ext cx="2142351" cy="14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dsc.discovery.com/technology/tech-10/gallery/social-networking/social-networking-625x4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43816"/>
            <a:ext cx="2075940" cy="1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clean-air-systems.co.uk/images/home-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94" y="4859209"/>
            <a:ext cx="1800200" cy="11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816" y="6083345"/>
            <a:ext cx="221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Water and air hygiene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8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Green car and their penetration</a:t>
            </a:r>
            <a:endParaRPr lang="ko-KR" altLang="en-US" sz="3200" dirty="0"/>
          </a:p>
        </p:txBody>
      </p:sp>
      <p:pic>
        <p:nvPicPr>
          <p:cNvPr id="14338" name="Picture 2" descr="http://www.blogcdn.com/www.autoblog.com/media/2011/01/01-toyota-prius-c-concept-1294686678-1294687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714287" cy="24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ayerses.com/data_images/posts/chevrolet-volt/chevrolet-vol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149896" cy="24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63848"/>
            <a:ext cx="371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Toyota Prius C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0121" y="3363848"/>
            <a:ext cx="371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Chevrolet Volts</a:t>
            </a:r>
            <a:endParaRPr lang="ko-KR" altLang="en-US" dirty="0"/>
          </a:p>
        </p:txBody>
      </p:sp>
      <p:pic>
        <p:nvPicPr>
          <p:cNvPr id="14342" name="Picture 6" descr="http://www.thetorquereport.com/hyundai_blue_will_concept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714287" cy="26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6381328"/>
            <a:ext cx="371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Hyundai Blue series (PHEV)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3933056"/>
            <a:ext cx="4005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How to charge..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Where to charge..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How much to pay..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r>
              <a:rPr lang="en-US" altLang="ko-KR" dirty="0" smtClean="0"/>
              <a:t>- Regulation and Infrastructure issue</a:t>
            </a:r>
            <a:endParaRPr lang="en-US" altLang="ko-KR" dirty="0"/>
          </a:p>
          <a:p>
            <a:r>
              <a:rPr lang="en-US" altLang="ko-KR" dirty="0" smtClean="0"/>
              <a:t>- Oil and gas price issue</a:t>
            </a:r>
          </a:p>
          <a:p>
            <a:r>
              <a:rPr lang="en-US" altLang="ko-KR" dirty="0" smtClean="0"/>
              <a:t>- Electricity price issue</a:t>
            </a:r>
          </a:p>
          <a:p>
            <a:endParaRPr lang="en-US" altLang="ko-KR" dirty="0"/>
          </a:p>
          <a:p>
            <a:r>
              <a:rPr lang="en-US" altLang="ko-KR" dirty="0" smtClean="0"/>
              <a:t>Is this dream or vision?</a:t>
            </a:r>
          </a:p>
        </p:txBody>
      </p:sp>
    </p:spTree>
    <p:extLst>
      <p:ext uri="{BB962C8B-B14F-4D97-AF65-F5344CB8AC3E}">
        <p14:creationId xmlns:p14="http://schemas.microsoft.com/office/powerpoint/2010/main" val="214924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What is truth of energy problem?</a:t>
            </a:r>
            <a:endParaRPr lang="ko-KR" altLang="en-US" sz="3200" dirty="0"/>
          </a:p>
        </p:txBody>
      </p:sp>
      <p:pic>
        <p:nvPicPr>
          <p:cNvPr id="3" name="Picture 12" descr="http://www.treygarrison.com/wp-content/uploads/2009/07/global_warming-30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9990"/>
            <a:ext cx="6070382" cy="54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9894" y="720000"/>
            <a:ext cx="271459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 smtClean="0">
                <a:solidFill>
                  <a:srgbClr val="0070C0"/>
                </a:solidFill>
              </a:rPr>
              <a:t>Political issue of Global warming</a:t>
            </a:r>
          </a:p>
          <a:p>
            <a:pPr>
              <a:spcBef>
                <a:spcPts val="600"/>
              </a:spcBef>
            </a:pPr>
            <a:endParaRPr lang="en-US" altLang="ko-KR" sz="2000" b="1" dirty="0"/>
          </a:p>
          <a:p>
            <a:pPr>
              <a:spcBef>
                <a:spcPts val="600"/>
              </a:spcBef>
            </a:pPr>
            <a:r>
              <a:rPr lang="en-US" altLang="ko-KR" sz="2000" b="1" dirty="0" smtClean="0"/>
              <a:t>[ Global warming ]</a:t>
            </a:r>
          </a:p>
          <a:p>
            <a:pPr>
              <a:spcBef>
                <a:spcPts val="600"/>
              </a:spcBef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- </a:t>
            </a:r>
            <a:r>
              <a:rPr lang="en-US" altLang="ko-KR" sz="2000" b="1" dirty="0" smtClean="0"/>
              <a:t>Trade barrier</a:t>
            </a:r>
            <a:endParaRPr lang="en-US" altLang="ko-KR" sz="2000" b="1" dirty="0" smtClean="0"/>
          </a:p>
          <a:p>
            <a:pPr>
              <a:spcBef>
                <a:spcPts val="600"/>
              </a:spcBef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- </a:t>
            </a:r>
            <a:r>
              <a:rPr lang="en-US" altLang="ko-KR" sz="2000" b="1" dirty="0" smtClean="0"/>
              <a:t>Struggle for world leadership</a:t>
            </a:r>
            <a:endParaRPr lang="en-US" altLang="ko-KR" sz="2000" b="1" dirty="0" smtClean="0"/>
          </a:p>
          <a:p>
            <a:pPr>
              <a:spcBef>
                <a:spcPts val="600"/>
              </a:spcBef>
            </a:pPr>
            <a:r>
              <a:rPr lang="en-US" altLang="ko-KR" sz="2000" b="1" dirty="0" smtClean="0"/>
              <a:t>(High tech with high efficiency= </a:t>
            </a:r>
            <a:r>
              <a:rPr lang="en-US" altLang="ko-KR" sz="2000" b="1" dirty="0" smtClean="0">
                <a:sym typeface="Wingdings" pitchFamily="2" charset="2"/>
              </a:rPr>
              <a:t>power)</a:t>
            </a:r>
          </a:p>
          <a:p>
            <a:pPr>
              <a:spcBef>
                <a:spcPts val="600"/>
              </a:spcBef>
            </a:pPr>
            <a:r>
              <a:rPr lang="en-US" altLang="ko-KR" sz="2000" b="1" dirty="0" smtClean="0">
                <a:sym typeface="Wingdings" pitchFamily="2" charset="2"/>
              </a:rPr>
              <a:t> - </a:t>
            </a:r>
            <a:r>
              <a:rPr lang="en-US" altLang="ko-KR" sz="2000" b="1" dirty="0" smtClean="0">
                <a:sym typeface="Wingdings" pitchFamily="2" charset="2"/>
              </a:rPr>
              <a:t>Issues in academia and political (Symbiotic relationship)</a:t>
            </a:r>
          </a:p>
          <a:p>
            <a:pPr>
              <a:spcBef>
                <a:spcPts val="600"/>
              </a:spcBef>
            </a:pPr>
            <a:r>
              <a:rPr lang="en-US" altLang="ko-KR" sz="2000" b="1" dirty="0" smtClean="0">
                <a:sym typeface="Wingdings" pitchFamily="2" charset="2"/>
              </a:rPr>
              <a:t>- Inevitable causal relationship between increase of growth and energy usage</a:t>
            </a:r>
          </a:p>
        </p:txBody>
      </p:sp>
    </p:spTree>
    <p:extLst>
      <p:ext uri="{BB962C8B-B14F-4D97-AF65-F5344CB8AC3E}">
        <p14:creationId xmlns:p14="http://schemas.microsoft.com/office/powerpoint/2010/main" val="126400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Show me the energy!</a:t>
            </a:r>
            <a:endParaRPr lang="ko-KR" altLang="en-US" dirty="0"/>
          </a:p>
        </p:txBody>
      </p:sp>
      <p:pic>
        <p:nvPicPr>
          <p:cNvPr id="6150" name="Picture 6" descr="http://205.254.135.7/forecasts/ieo/images/figure_12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6" y="764704"/>
            <a:ext cx="48006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205.254.135.7/forecasts/ieo/images/figure_13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838845"/>
            <a:ext cx="3264296" cy="28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205.254.135.7/forecasts/ieo/images/figure_15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56" y="3861048"/>
            <a:ext cx="3258616" cy="28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604" y="6623774"/>
            <a:ext cx="554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Source: U.S. Energy Information Administration, “International energy outlook 2011”</a:t>
            </a:r>
            <a:endParaRPr lang="ko-KR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12" descr="http://files.youngsamsung.com/uploads/specUp/editor/make_126943801894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3387" r="44534" b="3310"/>
          <a:stretch/>
        </p:blipFill>
        <p:spPr bwMode="auto">
          <a:xfrm>
            <a:off x="1187624" y="5013177"/>
            <a:ext cx="3836916" cy="14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>
            <a:off x="3851920" y="5373216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54274" y="4992444"/>
            <a:ext cx="117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</a:t>
            </a:r>
            <a:r>
              <a:rPr lang="en-US" altLang="ko-KR" b="1" dirty="0" smtClean="0">
                <a:solidFill>
                  <a:schemeClr val="bg1"/>
                </a:solidFill>
              </a:rPr>
              <a:t>nergy!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3131840" y="6309320"/>
            <a:ext cx="12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2524" y="6154105"/>
            <a:ext cx="117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World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Oil sand / oil shale</a:t>
            </a:r>
            <a:endParaRPr lang="ko-KR" altLang="en-US" dirty="0"/>
          </a:p>
        </p:txBody>
      </p:sp>
      <p:pic>
        <p:nvPicPr>
          <p:cNvPr id="1028" name="Picture 4" descr="http://storage.canoe.ca/v1/blogs-prod-photos/c/e/4/9/9/ce49956a7db19e8cd3fe0dbc6edcfd93.jpg?stmp=12998078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847387" cy="49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esmogblog.com/sites/beta.desmogblog.com/files/blogimages/Tar-sands-oil-canad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2" y="908720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6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Distribution of Oil </a:t>
            </a:r>
            <a:r>
              <a:rPr lang="en-US" altLang="ko-KR" sz="2400" dirty="0" smtClean="0"/>
              <a:t>shale </a:t>
            </a:r>
            <a:r>
              <a:rPr lang="en-US" altLang="ko-KR" sz="2400" dirty="0" smtClean="0"/>
              <a:t>in North America</a:t>
            </a:r>
            <a:endParaRPr lang="ko-KR" altLang="en-US" sz="2400" dirty="0"/>
          </a:p>
        </p:txBody>
      </p:sp>
      <p:pic>
        <p:nvPicPr>
          <p:cNvPr id="3074" name="Picture 2" descr="shale plays, map of shale plays in North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65" y="1110023"/>
            <a:ext cx="6843911" cy="527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0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dig the oil sand</a:t>
            </a:r>
            <a:endParaRPr lang="ko-KR" altLang="en-US" dirty="0"/>
          </a:p>
        </p:txBody>
      </p:sp>
      <p:pic>
        <p:nvPicPr>
          <p:cNvPr id="2050" name="Picture 2" descr="http://www.usgreenchamber.com/wp-content/uploads/2012/05/oil_sands_graph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67555"/>
            <a:ext cx="6984776" cy="56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8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Oil sand and water contamination</a:t>
            </a:r>
            <a:endParaRPr lang="ko-KR" altLang="en-US" sz="3200" dirty="0"/>
          </a:p>
        </p:txBody>
      </p:sp>
      <p:pic>
        <p:nvPicPr>
          <p:cNvPr id="5122" name="Picture 2" descr="The Kalamazoo River on July 30, 2010, after a ruptured pipeline leaked oi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7312429" cy="54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01" y="892696"/>
            <a:ext cx="6134899" cy="27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08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Shale gas</a:t>
            </a:r>
            <a:endParaRPr lang="ko-KR" altLang="en-US" dirty="0"/>
          </a:p>
        </p:txBody>
      </p:sp>
      <p:pic>
        <p:nvPicPr>
          <p:cNvPr id="7172" name="Picture 4" descr="http://4.bp.blogspot.com/-_BA6wUoN4mQ/TbYe1wJo95I/AAAAAAAAByM/5LD7Wcwg4CE/s1600/Shale+g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7833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8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Shale gas digging</a:t>
            </a:r>
            <a:endParaRPr lang="ko-KR" altLang="en-US" dirty="0"/>
          </a:p>
        </p:txBody>
      </p:sp>
      <p:pic>
        <p:nvPicPr>
          <p:cNvPr id="8194" name="Picture 2" descr="http://1.bp.blogspot.com/-rVxtITANCu4/TbYi51_kYTI/AAAAAAAAByQ/NCqjWftzfBw/s1600/shale_gas_extr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4390"/>
            <a:ext cx="7416824" cy="57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7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5064</TotalTime>
  <Words>310</Words>
  <Application>Microsoft Office PowerPoint</Application>
  <PresentationFormat>화면 슬라이드 쇼(4:3)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Times New Roman</vt:lpstr>
      <vt:lpstr>Wingdings</vt:lpstr>
      <vt:lpstr>Office 테마</vt:lpstr>
      <vt:lpstr>Environmental Thermal Engineering</vt:lpstr>
      <vt:lpstr>What is truth of energy problem?</vt:lpstr>
      <vt:lpstr>Show me the energy!</vt:lpstr>
      <vt:lpstr>Oil sand / oil shale</vt:lpstr>
      <vt:lpstr>Distribution of Oil shale in North America</vt:lpstr>
      <vt:lpstr>How to dig the oil sand</vt:lpstr>
      <vt:lpstr>Oil sand and water contamination</vt:lpstr>
      <vt:lpstr>Shale gas</vt:lpstr>
      <vt:lpstr>Shale gas digging</vt:lpstr>
      <vt:lpstr>Process of shale gas </vt:lpstr>
      <vt:lpstr>Overcoming efforts in U.S.</vt:lpstr>
      <vt:lpstr>Methane hydrates</vt:lpstr>
      <vt:lpstr>Deposit of methane hydrates</vt:lpstr>
      <vt:lpstr>Smart Buildings</vt:lpstr>
      <vt:lpstr>Green car and their penetration</vt:lpstr>
    </vt:vector>
  </TitlesOfParts>
  <Company>snu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spykan</dc:creator>
  <cp:lastModifiedBy>Richard</cp:lastModifiedBy>
  <cp:revision>1051</cp:revision>
  <dcterms:created xsi:type="dcterms:W3CDTF">2011-01-15T15:21:51Z</dcterms:created>
  <dcterms:modified xsi:type="dcterms:W3CDTF">2014-01-27T06:26:37Z</dcterms:modified>
</cp:coreProperties>
</file>