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434" r:id="rId2"/>
    <p:sldId id="394" r:id="rId3"/>
    <p:sldId id="395"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15" r:id="rId18"/>
    <p:sldId id="416" r:id="rId19"/>
    <p:sldId id="417" r:id="rId20"/>
    <p:sldId id="419" r:id="rId21"/>
    <p:sldId id="424" r:id="rId22"/>
    <p:sldId id="428" r:id="rId23"/>
    <p:sldId id="433" r:id="rId2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14" autoAdjust="0"/>
  </p:normalViewPr>
  <p:slideViewPr>
    <p:cSldViewPr>
      <p:cViewPr varScale="1">
        <p:scale>
          <a:sx n="86" d="100"/>
          <a:sy n="86"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56"/>
    </p:cViewPr>
  </p:sorterViewPr>
  <p:notesViewPr>
    <p:cSldViewPr>
      <p:cViewPr varScale="1">
        <p:scale>
          <a:sx n="82" d="100"/>
          <a:sy n="82" d="100"/>
        </p:scale>
        <p:origin x="-20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1A833-D083-4C99-B445-819823E3B1DA}" type="datetimeFigureOut">
              <a:rPr lang="ko-KR" altLang="en-US" smtClean="0"/>
              <a:pPr/>
              <a:t>2014-01-27</a:t>
            </a:fld>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7A6EED-9736-4EEE-8954-FE44CC273615}" type="slidenum">
              <a:rPr lang="ko-KR" altLang="en-US" smtClean="0"/>
              <a:pPr/>
              <a:t>‹#›</a:t>
            </a:fld>
            <a:endParaRPr lang="ko-KR" altLang="en-US"/>
          </a:p>
        </p:txBody>
      </p:sp>
    </p:spTree>
    <p:extLst>
      <p:ext uri="{BB962C8B-B14F-4D97-AF65-F5344CB8AC3E}">
        <p14:creationId xmlns:p14="http://schemas.microsoft.com/office/powerpoint/2010/main" val="3998440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1AB49-0C93-49ED-AA38-0803D4E3CC62}" type="datetimeFigureOut">
              <a:rPr lang="ko-KR" altLang="en-US" smtClean="0"/>
              <a:pPr/>
              <a:t>2014-01-27</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A7B2F-4543-4637-9CF4-84970CA7FF95}" type="slidenum">
              <a:rPr lang="ko-KR" altLang="en-US" smtClean="0"/>
              <a:pPr/>
              <a:t>‹#›</a:t>
            </a:fld>
            <a:endParaRPr lang="ko-KR" altLang="en-US"/>
          </a:p>
        </p:txBody>
      </p:sp>
    </p:spTree>
    <p:extLst>
      <p:ext uri="{BB962C8B-B14F-4D97-AF65-F5344CB8AC3E}">
        <p14:creationId xmlns:p14="http://schemas.microsoft.com/office/powerpoint/2010/main" val="373571018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219A7B2F-4543-4637-9CF4-84970CA7FF95}" type="slidenum">
              <a:rPr lang="ko-KR" altLang="en-US" smtClean="0"/>
              <a:pPr/>
              <a:t>1</a:t>
            </a:fld>
            <a:endParaRPr lang="ko-KR" altLang="en-US"/>
          </a:p>
        </p:txBody>
      </p:sp>
    </p:spTree>
    <p:extLst>
      <p:ext uri="{BB962C8B-B14F-4D97-AF65-F5344CB8AC3E}">
        <p14:creationId xmlns:p14="http://schemas.microsoft.com/office/powerpoint/2010/main" val="3082464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표지">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직사각형 8"/>
          <p:cNvSpPr/>
          <p:nvPr userDrawn="1"/>
        </p:nvSpPr>
        <p:spPr>
          <a:xfrm>
            <a:off x="0" y="0"/>
            <a:ext cx="9144000" cy="6858000"/>
          </a:xfrm>
          <a:prstGeom prst="rect">
            <a:avLst/>
          </a:prstGeom>
          <a:gradFill flip="none" rotWithShape="1">
            <a:gsLst>
              <a:gs pos="0">
                <a:schemeClr val="bg1">
                  <a:alpha val="0"/>
                </a:schemeClr>
              </a:gs>
              <a:gs pos="60000">
                <a:schemeClr val="bg1">
                  <a:alpha val="0"/>
                </a:schemeClr>
              </a:gs>
              <a:gs pos="85000">
                <a:schemeClr val="bg1">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hasCustomPrompt="1"/>
          </p:nvPr>
        </p:nvSpPr>
        <p:spPr>
          <a:xfrm>
            <a:off x="-32" y="1700808"/>
            <a:ext cx="9144000" cy="1008112"/>
          </a:xfrm>
        </p:spPr>
        <p:txBody>
          <a:bodyPr anchor="ctr" anchorCtr="1">
            <a:noAutofit/>
          </a:bodyPr>
          <a:lstStyle>
            <a:lvl1pPr>
              <a:defRPr b="1">
                <a:solidFill>
                  <a:srgbClr val="002060"/>
                </a:solidFill>
                <a:latin typeface="맑은 고딕" pitchFamily="50" charset="-127"/>
                <a:ea typeface="맑은 고딕" pitchFamily="50" charset="-127"/>
              </a:defRPr>
            </a:lvl1pPr>
          </a:lstStyle>
          <a:p>
            <a:r>
              <a:rPr lang="ko-KR" altLang="en-US" dirty="0" smtClean="0"/>
              <a:t>발표 제목</a:t>
            </a:r>
            <a:r>
              <a:rPr lang="en-US" altLang="ko-KR" dirty="0" smtClean="0"/>
              <a:t>_</a:t>
            </a:r>
            <a:r>
              <a:rPr lang="en-US" altLang="ko-KR" dirty="0" err="1" smtClean="0"/>
              <a:t>reflab.snu.ac.kr</a:t>
            </a:r>
            <a:endParaRPr lang="ko-KR" altLang="en-US" dirty="0"/>
          </a:p>
        </p:txBody>
      </p:sp>
      <p:sp>
        <p:nvSpPr>
          <p:cNvPr id="3" name="부제목 2"/>
          <p:cNvSpPr>
            <a:spLocks noGrp="1"/>
          </p:cNvSpPr>
          <p:nvPr>
            <p:ph type="subTitle" idx="1" hasCustomPrompt="1"/>
          </p:nvPr>
        </p:nvSpPr>
        <p:spPr>
          <a:xfrm>
            <a:off x="1371600" y="2714620"/>
            <a:ext cx="6400800" cy="2657617"/>
          </a:xfrm>
        </p:spPr>
        <p:txBody>
          <a:bodyPr anchor="ctr" anchorCtr="1">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2400" b="1">
                <a:solidFill>
                  <a:srgbClr val="002060"/>
                </a:solidFill>
                <a:latin typeface="맑은 고딕" pitchFamily="50" charset="-127"/>
                <a:ea typeface="맑은 고딕" pitchFamily="50"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z="1600" dirty="0" smtClean="0"/>
              <a:t>강의 </a:t>
            </a:r>
            <a:r>
              <a:rPr lang="en-US" altLang="ko-KR" sz="1600" dirty="0" smtClean="0"/>
              <a:t># ?</a:t>
            </a:r>
          </a:p>
          <a:p>
            <a:endParaRPr lang="en-US" altLang="ko-KR" sz="1600" dirty="0" smtClean="0"/>
          </a:p>
          <a:p>
            <a:endParaRPr lang="ko-KR" altLang="en-US" sz="1600" dirty="0" smtClean="0"/>
          </a:p>
          <a:p>
            <a:r>
              <a:rPr lang="ko-KR" altLang="en-US" dirty="0" smtClean="0"/>
              <a:t>소속 지위</a:t>
            </a:r>
            <a:endParaRPr lang="en-US" altLang="ko-KR" dirty="0" smtClean="0"/>
          </a:p>
          <a:p>
            <a:r>
              <a:rPr lang="ko-KR" altLang="en-US" dirty="0" smtClean="0"/>
              <a:t>이름</a:t>
            </a:r>
            <a:endParaRPr lang="en-US" altLang="ko-KR" dirty="0" smtClean="0"/>
          </a:p>
          <a:p>
            <a:endParaRPr lang="en-US" altLang="ko-KR" sz="800" dirty="0" smtClean="0"/>
          </a:p>
        </p:txBody>
      </p:sp>
      <p:sp>
        <p:nvSpPr>
          <p:cNvPr id="4" name="날짜 개체 틀 3"/>
          <p:cNvSpPr>
            <a:spLocks noGrp="1"/>
          </p:cNvSpPr>
          <p:nvPr>
            <p:ph type="dt" sz="half" idx="10"/>
          </p:nvPr>
        </p:nvSpPr>
        <p:spPr/>
        <p:txBody>
          <a:bodyPr/>
          <a:lstStyle/>
          <a:p>
            <a:fld id="{3A34994B-B535-4D12-9E29-47860A679267}" type="datetime1">
              <a:rPr lang="en-US" altLang="ko-KR" smtClean="0"/>
              <a:pPr/>
              <a:t>1/27/2014</a:t>
            </a:fld>
            <a:endParaRPr lang="ko-KR" altLang="en-US"/>
          </a:p>
        </p:txBody>
      </p:sp>
      <p:sp>
        <p:nvSpPr>
          <p:cNvPr id="5" name="바닥글 개체 틀 4"/>
          <p:cNvSpPr>
            <a:spLocks noGrp="1"/>
          </p:cNvSpPr>
          <p:nvPr>
            <p:ph type="ftr" sz="quarter" idx="11"/>
          </p:nvPr>
        </p:nvSpPr>
        <p:spPr>
          <a:xfrm>
            <a:off x="8143900" y="6381328"/>
            <a:ext cx="500066" cy="365125"/>
          </a:xfrm>
        </p:spPr>
        <p:txBody>
          <a:bodyPr/>
          <a:lstStyle/>
          <a:p>
            <a:r>
              <a:rPr lang="en-US" altLang="ko-KR" smtClean="0"/>
              <a:t>/ 52</a:t>
            </a:r>
            <a:endParaRPr lang="ko-KR" altLang="en-US" dirty="0"/>
          </a:p>
        </p:txBody>
      </p:sp>
      <p:sp>
        <p:nvSpPr>
          <p:cNvPr id="6" name="슬라이드 번호 개체 틀 5"/>
          <p:cNvSpPr>
            <a:spLocks noGrp="1"/>
          </p:cNvSpPr>
          <p:nvPr>
            <p:ph type="sldNum" sz="quarter" idx="12"/>
          </p:nvPr>
        </p:nvSpPr>
        <p:spPr>
          <a:xfrm>
            <a:off x="7429520" y="6381328"/>
            <a:ext cx="778010" cy="365125"/>
          </a:xfrm>
          <a:prstGeom prst="rect">
            <a:avLst/>
          </a:prstGeom>
        </p:spPr>
        <p:txBody>
          <a:bodyPr/>
          <a:lstStyle/>
          <a:p>
            <a:fld id="{6F5559CE-5C12-4976-946E-EE5AC1582402}" type="slidenum">
              <a:rPr lang="ko-KR" altLang="en-US" smtClean="0"/>
              <a:pPr/>
              <a:t>‹#›</a:t>
            </a:fld>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제목">
    <p:spTree>
      <p:nvGrpSpPr>
        <p:cNvPr id="1" name=""/>
        <p:cNvGrpSpPr/>
        <p:nvPr/>
      </p:nvGrpSpPr>
      <p:grpSpPr>
        <a:xfrm>
          <a:off x="0" y="0"/>
          <a:ext cx="0" cy="0"/>
          <a:chOff x="0" y="0"/>
          <a:chExt cx="0" cy="0"/>
        </a:xfrm>
      </p:grpSpPr>
      <p:sp>
        <p:nvSpPr>
          <p:cNvPr id="9" name="직사각형 8"/>
          <p:cNvSpPr/>
          <p:nvPr userDrawn="1"/>
        </p:nvSpPr>
        <p:spPr>
          <a:xfrm>
            <a:off x="0" y="6309320"/>
            <a:ext cx="9144000" cy="540000"/>
          </a:xfrm>
          <a:prstGeom prst="rect">
            <a:avLst/>
          </a:prstGeom>
          <a:solidFill>
            <a:schemeClr val="bg1">
              <a:alpha val="50000"/>
            </a:schemeClr>
          </a:solidFill>
          <a:ln>
            <a:noFill/>
          </a:ln>
          <a:effectLst/>
        </p:spPr>
        <p:txBody>
          <a:bodyPr vert="horz" lIns="91440" tIns="45720" rIns="91440" bIns="45720" rtlCol="0" anchor="ctr">
            <a:normAutofit fontScale="77500" lnSpcReduction="20000"/>
          </a:bodyPr>
          <a:lstStyle/>
          <a:p>
            <a:pPr algn="l" defTabSz="914400" rtl="0" eaLnBrk="1" latinLnBrk="1" hangingPunct="1">
              <a:spcBef>
                <a:spcPct val="0"/>
              </a:spcBef>
              <a:buNone/>
            </a:pPr>
            <a:endParaRPr lang="ko-KR" altLang="en-US" sz="4400" b="1" kern="1200" dirty="0" smtClean="0">
              <a:solidFill>
                <a:schemeClr val="tx1"/>
              </a:solidFill>
              <a:latin typeface="맑은 고딕" pitchFamily="50" charset="-127"/>
              <a:ea typeface="맑은 고딕" pitchFamily="50" charset="-127"/>
              <a:cs typeface="+mj-cs"/>
            </a:endParaRPr>
          </a:p>
        </p:txBody>
      </p:sp>
      <p:sp>
        <p:nvSpPr>
          <p:cNvPr id="3" name="날짜 개체 틀 2"/>
          <p:cNvSpPr>
            <a:spLocks noGrp="1"/>
          </p:cNvSpPr>
          <p:nvPr>
            <p:ph type="dt" sz="half" idx="10"/>
          </p:nvPr>
        </p:nvSpPr>
        <p:spPr/>
        <p:txBody>
          <a:bodyPr/>
          <a:lstStyle/>
          <a:p>
            <a:fld id="{19188475-5C97-48AD-AD15-CBBC8A8C6482}" type="datetime1">
              <a:rPr lang="en-US" altLang="ko-KR" smtClean="0"/>
              <a:pPr/>
              <a:t>1/27/2014</a:t>
            </a:fld>
            <a:endParaRPr lang="ko-KR" altLang="en-US"/>
          </a:p>
        </p:txBody>
      </p:sp>
      <p:sp>
        <p:nvSpPr>
          <p:cNvPr id="4" name="바닥글 개체 틀 3"/>
          <p:cNvSpPr>
            <a:spLocks noGrp="1"/>
          </p:cNvSpPr>
          <p:nvPr>
            <p:ph type="ftr" sz="quarter" idx="11"/>
          </p:nvPr>
        </p:nvSpPr>
        <p:spPr/>
        <p:txBody>
          <a:bodyPr/>
          <a:lstStyle/>
          <a:p>
            <a:r>
              <a:rPr lang="en-US" altLang="ko-KR" smtClean="0"/>
              <a:t>/ 52</a:t>
            </a:r>
            <a:endParaRPr lang="ko-KR" altLang="en-US"/>
          </a:p>
        </p:txBody>
      </p:sp>
      <p:sp>
        <p:nvSpPr>
          <p:cNvPr id="5" name="슬라이드 번호 개체 틀 4"/>
          <p:cNvSpPr>
            <a:spLocks noGrp="1"/>
          </p:cNvSpPr>
          <p:nvPr>
            <p:ph type="sldNum" sz="quarter" idx="12"/>
          </p:nvPr>
        </p:nvSpPr>
        <p:spPr>
          <a:xfrm>
            <a:off x="7286644" y="6381328"/>
            <a:ext cx="778010" cy="365125"/>
          </a:xfrm>
          <a:prstGeom prst="rect">
            <a:avLst/>
          </a:prstGeom>
        </p:spPr>
        <p:txBody>
          <a:bodyPr/>
          <a:lstStyle/>
          <a:p>
            <a:fld id="{6F5559CE-5C12-4976-946E-EE5AC1582402}" type="slidenum">
              <a:rPr lang="ko-KR" altLang="en-US" smtClean="0"/>
              <a:pPr/>
              <a:t>‹#›</a:t>
            </a:fld>
            <a:endParaRPr lang="ko-KR" altLang="en-US"/>
          </a:p>
        </p:txBody>
      </p:sp>
      <p:sp>
        <p:nvSpPr>
          <p:cNvPr id="2" name="제목 1"/>
          <p:cNvSpPr>
            <a:spLocks noGrp="1"/>
          </p:cNvSpPr>
          <p:nvPr>
            <p:ph type="title" hasCustomPrompt="1"/>
          </p:nvPr>
        </p:nvSpPr>
        <p:spPr>
          <a:xfrm>
            <a:off x="0" y="0"/>
            <a:ext cx="7092280" cy="720000"/>
          </a:xfrm>
          <a:noFill/>
          <a:ln>
            <a:noFill/>
          </a:ln>
          <a:effectLst/>
        </p:spPr>
        <p:txBody>
          <a:bodyPr vert="horz" lIns="91440" tIns="45720" rIns="91440" bIns="45720" rtlCol="0" anchor="ctr">
            <a:noAutofit/>
          </a:bodyPr>
          <a:lstStyle>
            <a:lvl1pPr algn="ctr" defTabSz="914400" rtl="0" eaLnBrk="1" latinLnBrk="1" hangingPunct="1">
              <a:spcBef>
                <a:spcPct val="0"/>
              </a:spcBef>
              <a:buNone/>
              <a:defRPr lang="ko-KR" altLang="en-US" sz="3600" b="1" u="none" kern="1200" dirty="0" smtClean="0">
                <a:solidFill>
                  <a:schemeClr val="tx1"/>
                </a:solidFill>
                <a:latin typeface="맑은 고딕" pitchFamily="50" charset="-127"/>
                <a:ea typeface="맑은 고딕" pitchFamily="50" charset="-127"/>
                <a:cs typeface="+mj-cs"/>
              </a:defRPr>
            </a:lvl1pPr>
          </a:lstStyle>
          <a:p>
            <a:r>
              <a:rPr lang="ko-KR" altLang="en-US" dirty="0" smtClean="0"/>
              <a:t>제목 적기</a:t>
            </a:r>
            <a:r>
              <a:rPr lang="en-US" altLang="ko-KR" dirty="0" smtClean="0"/>
              <a:t>_</a:t>
            </a:r>
            <a:r>
              <a:rPr lang="en-US" altLang="ko-KR" dirty="0" err="1" smtClean="0"/>
              <a:t>reflab.snu.ac.kr</a:t>
            </a:r>
            <a:endParaRPr lang="ko-KR" altLang="en-US" dirty="0"/>
          </a:p>
        </p:txBody>
      </p:sp>
      <p:cxnSp>
        <p:nvCxnSpPr>
          <p:cNvPr id="12" name="직선 연결선 11"/>
          <p:cNvCxnSpPr/>
          <p:nvPr userDrawn="1"/>
        </p:nvCxnSpPr>
        <p:spPr>
          <a:xfrm>
            <a:off x="0" y="692696"/>
            <a:ext cx="9144000" cy="1588"/>
          </a:xfrm>
          <a:prstGeom prst="line">
            <a:avLst/>
          </a:prstGeom>
          <a:ln w="25400">
            <a:gradFill flip="none" rotWithShape="1">
              <a:gsLst>
                <a:gs pos="0">
                  <a:srgbClr val="FFF200"/>
                </a:gs>
                <a:gs pos="45000">
                  <a:srgbClr val="FF7A00"/>
                </a:gs>
                <a:gs pos="70000">
                  <a:srgbClr val="FF0300"/>
                </a:gs>
                <a:gs pos="100000">
                  <a:srgbClr val="4D0808"/>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5" name="Picture 3" descr="D:\D 드라이브\대학원\실험실 서식\공과대학 UI 관련\snu basic.jpg"/>
          <p:cNvPicPr>
            <a:picLocks noChangeAspect="1" noChangeArrowheads="1"/>
          </p:cNvPicPr>
          <p:nvPr userDrawn="1"/>
        </p:nvPicPr>
        <p:blipFill>
          <a:blip r:embed="rId2" cstate="print"/>
          <a:srcRect l="63422" t="21497" r="21991" b="71337"/>
          <a:stretch>
            <a:fillRect/>
          </a:stretch>
        </p:blipFill>
        <p:spPr bwMode="auto">
          <a:xfrm>
            <a:off x="7190510" y="0"/>
            <a:ext cx="1953490" cy="6480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 &amp; 부제">
    <p:spTree>
      <p:nvGrpSpPr>
        <p:cNvPr id="1" name=""/>
        <p:cNvGrpSpPr/>
        <p:nvPr/>
      </p:nvGrpSpPr>
      <p:grpSpPr>
        <a:xfrm>
          <a:off x="0" y="0"/>
          <a:ext cx="0" cy="0"/>
          <a:chOff x="0" y="0"/>
          <a:chExt cx="0" cy="0"/>
        </a:xfrm>
      </p:grpSpPr>
      <p:sp>
        <p:nvSpPr>
          <p:cNvPr id="9" name="직사각형 8"/>
          <p:cNvSpPr/>
          <p:nvPr userDrawn="1"/>
        </p:nvSpPr>
        <p:spPr>
          <a:xfrm>
            <a:off x="0" y="6309320"/>
            <a:ext cx="9144000" cy="540000"/>
          </a:xfrm>
          <a:prstGeom prst="rect">
            <a:avLst/>
          </a:prstGeom>
          <a:solidFill>
            <a:schemeClr val="bg1">
              <a:alpha val="50000"/>
            </a:schemeClr>
          </a:solidFill>
          <a:ln>
            <a:noFill/>
          </a:ln>
          <a:effectLst/>
        </p:spPr>
        <p:txBody>
          <a:bodyPr vert="horz" lIns="91440" tIns="45720" rIns="91440" bIns="45720" rtlCol="0" anchor="ctr">
            <a:normAutofit fontScale="77500" lnSpcReduction="20000"/>
          </a:bodyPr>
          <a:lstStyle/>
          <a:p>
            <a:pPr algn="l" defTabSz="914400" rtl="0" eaLnBrk="1" latinLnBrk="1" hangingPunct="1">
              <a:spcBef>
                <a:spcPct val="0"/>
              </a:spcBef>
              <a:buNone/>
            </a:pPr>
            <a:endParaRPr lang="ko-KR" altLang="en-US" sz="4400" b="1" kern="1200" dirty="0" smtClean="0">
              <a:solidFill>
                <a:schemeClr val="tx1"/>
              </a:solidFill>
              <a:latin typeface="맑은 고딕" pitchFamily="50" charset="-127"/>
              <a:ea typeface="맑은 고딕" pitchFamily="50" charset="-127"/>
              <a:cs typeface="+mj-cs"/>
            </a:endParaRPr>
          </a:p>
        </p:txBody>
      </p:sp>
      <p:sp>
        <p:nvSpPr>
          <p:cNvPr id="3" name="날짜 개체 틀 2"/>
          <p:cNvSpPr>
            <a:spLocks noGrp="1"/>
          </p:cNvSpPr>
          <p:nvPr>
            <p:ph type="dt" sz="half" idx="10"/>
          </p:nvPr>
        </p:nvSpPr>
        <p:spPr/>
        <p:txBody>
          <a:bodyPr/>
          <a:lstStyle/>
          <a:p>
            <a:fld id="{19188475-5C97-48AD-AD15-CBBC8A8C6482}" type="datetime1">
              <a:rPr lang="en-US" altLang="ko-KR" smtClean="0"/>
              <a:pPr/>
              <a:t>1/27/2014</a:t>
            </a:fld>
            <a:endParaRPr lang="ko-KR" altLang="en-US"/>
          </a:p>
        </p:txBody>
      </p:sp>
      <p:sp>
        <p:nvSpPr>
          <p:cNvPr id="4" name="바닥글 개체 틀 3"/>
          <p:cNvSpPr>
            <a:spLocks noGrp="1"/>
          </p:cNvSpPr>
          <p:nvPr>
            <p:ph type="ftr" sz="quarter" idx="11"/>
          </p:nvPr>
        </p:nvSpPr>
        <p:spPr/>
        <p:txBody>
          <a:bodyPr/>
          <a:lstStyle/>
          <a:p>
            <a:r>
              <a:rPr lang="en-US" altLang="ko-KR" smtClean="0"/>
              <a:t>/ 52</a:t>
            </a:r>
            <a:endParaRPr lang="ko-KR" altLang="en-US"/>
          </a:p>
        </p:txBody>
      </p:sp>
      <p:sp>
        <p:nvSpPr>
          <p:cNvPr id="5" name="슬라이드 번호 개체 틀 4"/>
          <p:cNvSpPr>
            <a:spLocks noGrp="1"/>
          </p:cNvSpPr>
          <p:nvPr>
            <p:ph type="sldNum" sz="quarter" idx="12"/>
          </p:nvPr>
        </p:nvSpPr>
        <p:spPr>
          <a:xfrm>
            <a:off x="7286644" y="6381328"/>
            <a:ext cx="778010" cy="365125"/>
          </a:xfrm>
          <a:prstGeom prst="rect">
            <a:avLst/>
          </a:prstGeom>
        </p:spPr>
        <p:txBody>
          <a:bodyPr/>
          <a:lstStyle/>
          <a:p>
            <a:fld id="{6F5559CE-5C12-4976-946E-EE5AC1582402}" type="slidenum">
              <a:rPr lang="ko-KR" altLang="en-US" smtClean="0"/>
              <a:pPr/>
              <a:t>‹#›</a:t>
            </a:fld>
            <a:endParaRPr lang="ko-KR" altLang="en-US"/>
          </a:p>
        </p:txBody>
      </p:sp>
      <p:sp>
        <p:nvSpPr>
          <p:cNvPr id="2" name="제목 1"/>
          <p:cNvSpPr>
            <a:spLocks noGrp="1"/>
          </p:cNvSpPr>
          <p:nvPr>
            <p:ph type="title" hasCustomPrompt="1"/>
          </p:nvPr>
        </p:nvSpPr>
        <p:spPr>
          <a:xfrm>
            <a:off x="0" y="0"/>
            <a:ext cx="7092280" cy="720000"/>
          </a:xfrm>
          <a:noFill/>
          <a:ln>
            <a:noFill/>
          </a:ln>
          <a:effectLst/>
        </p:spPr>
        <p:txBody>
          <a:bodyPr vert="horz" lIns="91440" tIns="45720" rIns="91440" bIns="45720" rtlCol="0" anchor="ctr">
            <a:noAutofit/>
          </a:bodyPr>
          <a:lstStyle>
            <a:lvl1pPr algn="ctr" defTabSz="914400" rtl="0" eaLnBrk="1" latinLnBrk="1" hangingPunct="1">
              <a:spcBef>
                <a:spcPct val="0"/>
              </a:spcBef>
              <a:buNone/>
              <a:defRPr lang="ko-KR" altLang="en-US" sz="3600" b="1" u="none" kern="1200" dirty="0" smtClean="0">
                <a:solidFill>
                  <a:schemeClr val="tx1"/>
                </a:solidFill>
                <a:latin typeface="맑은 고딕" pitchFamily="50" charset="-127"/>
                <a:ea typeface="맑은 고딕" pitchFamily="50" charset="-127"/>
                <a:cs typeface="+mj-cs"/>
              </a:defRPr>
            </a:lvl1pPr>
          </a:lstStyle>
          <a:p>
            <a:r>
              <a:rPr lang="ko-KR" altLang="en-US" dirty="0" smtClean="0"/>
              <a:t>제목 적기</a:t>
            </a:r>
            <a:r>
              <a:rPr lang="en-US" altLang="ko-KR" dirty="0" smtClean="0"/>
              <a:t>_</a:t>
            </a:r>
            <a:r>
              <a:rPr lang="en-US" altLang="ko-KR" dirty="0" err="1" smtClean="0"/>
              <a:t>reflab.snu.ac.kr</a:t>
            </a:r>
            <a:endParaRPr lang="ko-KR" altLang="en-US" dirty="0"/>
          </a:p>
        </p:txBody>
      </p:sp>
      <p:cxnSp>
        <p:nvCxnSpPr>
          <p:cNvPr id="12" name="직선 연결선 11"/>
          <p:cNvCxnSpPr/>
          <p:nvPr userDrawn="1"/>
        </p:nvCxnSpPr>
        <p:spPr>
          <a:xfrm>
            <a:off x="0" y="692696"/>
            <a:ext cx="9144000" cy="1588"/>
          </a:xfrm>
          <a:prstGeom prst="line">
            <a:avLst/>
          </a:prstGeom>
          <a:ln w="25400">
            <a:gradFill flip="none" rotWithShape="1">
              <a:gsLst>
                <a:gs pos="0">
                  <a:srgbClr val="FFF200"/>
                </a:gs>
                <a:gs pos="45000">
                  <a:srgbClr val="FF7A00"/>
                </a:gs>
                <a:gs pos="70000">
                  <a:srgbClr val="FF0300"/>
                </a:gs>
                <a:gs pos="100000">
                  <a:srgbClr val="4D0808"/>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5" name="Picture 3" descr="D:\D 드라이브\대학원\실험실 서식\공과대학 UI 관련\snu basic.jpg"/>
          <p:cNvPicPr>
            <a:picLocks noChangeAspect="1" noChangeArrowheads="1"/>
          </p:cNvPicPr>
          <p:nvPr userDrawn="1"/>
        </p:nvPicPr>
        <p:blipFill>
          <a:blip r:embed="rId2" cstate="print"/>
          <a:srcRect l="63422" t="21497" r="21991" b="71337"/>
          <a:stretch>
            <a:fillRect/>
          </a:stretch>
        </p:blipFill>
        <p:spPr bwMode="auto">
          <a:xfrm>
            <a:off x="7155014" y="0"/>
            <a:ext cx="1953490" cy="648000"/>
          </a:xfrm>
          <a:prstGeom prst="rect">
            <a:avLst/>
          </a:prstGeom>
          <a:noFill/>
        </p:spPr>
      </p:pic>
      <p:sp>
        <p:nvSpPr>
          <p:cNvPr id="11" name="텍스트 개체 틀 10"/>
          <p:cNvSpPr>
            <a:spLocks noGrp="1"/>
          </p:cNvSpPr>
          <p:nvPr>
            <p:ph type="body" sz="quarter" idx="13" hasCustomPrompt="1"/>
          </p:nvPr>
        </p:nvSpPr>
        <p:spPr>
          <a:xfrm>
            <a:off x="0" y="714356"/>
            <a:ext cx="9144000" cy="571503"/>
          </a:xfrm>
          <a:gradFill flip="none" rotWithShape="1">
            <a:gsLst>
              <a:gs pos="0">
                <a:srgbClr val="FBEAC7"/>
              </a:gs>
              <a:gs pos="17999">
                <a:srgbClr val="FEE7F2"/>
              </a:gs>
              <a:gs pos="36000">
                <a:srgbClr val="FAC77D"/>
              </a:gs>
              <a:gs pos="61000">
                <a:srgbClr val="FBA97D"/>
              </a:gs>
              <a:gs pos="82001">
                <a:srgbClr val="FBD49C"/>
              </a:gs>
              <a:gs pos="100000">
                <a:srgbClr val="FEE7F2"/>
              </a:gs>
            </a:gsLst>
            <a:lin ang="0" scaled="1"/>
            <a:tileRect/>
          </a:gradFill>
        </p:spPr>
        <p:txBody>
          <a:bodyPr>
            <a:normAutofit/>
          </a:bodyPr>
          <a:lstStyle>
            <a:lvl1pPr marL="514350" indent="-514350" algn="ctr">
              <a:buFontTx/>
              <a:buNone/>
              <a:defRPr sz="2800" b="1" u="none">
                <a:solidFill>
                  <a:schemeClr val="tx1"/>
                </a:solidFill>
                <a:latin typeface="맑은 고딕" pitchFamily="50" charset="-127"/>
                <a:ea typeface="맑은 고딕" pitchFamily="50" charset="-127"/>
              </a:defRPr>
            </a:lvl1pPr>
          </a:lstStyle>
          <a:p>
            <a:pPr lvl="0"/>
            <a:r>
              <a:rPr lang="ko-KR" altLang="en-US" dirty="0" smtClean="0"/>
              <a:t>부제목</a:t>
            </a:r>
            <a:endParaRPr lang="ko-K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단원명">
    <p:spTree>
      <p:nvGrpSpPr>
        <p:cNvPr id="1" name=""/>
        <p:cNvGrpSpPr/>
        <p:nvPr/>
      </p:nvGrpSpPr>
      <p:grpSpPr>
        <a:xfrm>
          <a:off x="0" y="0"/>
          <a:ext cx="0" cy="0"/>
          <a:chOff x="0" y="0"/>
          <a:chExt cx="0" cy="0"/>
        </a:xfrm>
      </p:grpSpPr>
      <p:sp>
        <p:nvSpPr>
          <p:cNvPr id="8" name="직사각형 7"/>
          <p:cNvSpPr/>
          <p:nvPr userDrawn="1"/>
        </p:nvSpPr>
        <p:spPr>
          <a:xfrm>
            <a:off x="0" y="6309320"/>
            <a:ext cx="9144000" cy="540000"/>
          </a:xfrm>
          <a:prstGeom prst="rect">
            <a:avLst/>
          </a:prstGeom>
          <a:solidFill>
            <a:schemeClr val="bg1">
              <a:alpha val="50000"/>
            </a:schemeClr>
          </a:solidFill>
          <a:ln>
            <a:noFill/>
          </a:ln>
          <a:effectLst/>
        </p:spPr>
        <p:txBody>
          <a:bodyPr vert="horz" lIns="91440" tIns="45720" rIns="91440" bIns="45720" rtlCol="0" anchor="ctr">
            <a:normAutofit fontScale="77500" lnSpcReduction="20000"/>
          </a:bodyPr>
          <a:lstStyle/>
          <a:p>
            <a:pPr algn="l" defTabSz="914400" rtl="0" eaLnBrk="1" latinLnBrk="1" hangingPunct="1">
              <a:spcBef>
                <a:spcPct val="0"/>
              </a:spcBef>
              <a:buNone/>
            </a:pPr>
            <a:endParaRPr lang="ko-KR" altLang="en-US" sz="4400" b="1" kern="1200" dirty="0" smtClean="0">
              <a:solidFill>
                <a:schemeClr val="tx1"/>
              </a:solidFill>
              <a:latin typeface="맑은 고딕" pitchFamily="50" charset="-127"/>
              <a:ea typeface="맑은 고딕" pitchFamily="50" charset="-127"/>
              <a:cs typeface="+mj-cs"/>
            </a:endParaRPr>
          </a:p>
        </p:txBody>
      </p:sp>
      <p:sp>
        <p:nvSpPr>
          <p:cNvPr id="4" name="날짜 개체 틀 3"/>
          <p:cNvSpPr>
            <a:spLocks noGrp="1"/>
          </p:cNvSpPr>
          <p:nvPr>
            <p:ph type="dt" sz="half" idx="10"/>
          </p:nvPr>
        </p:nvSpPr>
        <p:spPr/>
        <p:txBody>
          <a:bodyPr/>
          <a:lstStyle/>
          <a:p>
            <a:fld id="{0DB11588-352A-4A9B-BBE5-45034FB4849B}" type="datetime1">
              <a:rPr lang="en-US" altLang="ko-KR" smtClean="0"/>
              <a:pPr/>
              <a:t>1/27/2014</a:t>
            </a:fld>
            <a:endParaRPr lang="ko-KR" altLang="en-US"/>
          </a:p>
        </p:txBody>
      </p:sp>
      <p:sp>
        <p:nvSpPr>
          <p:cNvPr id="5" name="바닥글 개체 틀 4"/>
          <p:cNvSpPr>
            <a:spLocks noGrp="1"/>
          </p:cNvSpPr>
          <p:nvPr>
            <p:ph type="ftr" sz="quarter" idx="11"/>
          </p:nvPr>
        </p:nvSpPr>
        <p:spPr/>
        <p:txBody>
          <a:bodyPr/>
          <a:lstStyle/>
          <a:p>
            <a:r>
              <a:rPr lang="en-US" altLang="ko-KR" smtClean="0"/>
              <a:t>/ 52</a:t>
            </a:r>
            <a:endParaRPr lang="ko-KR" altLang="en-US"/>
          </a:p>
        </p:txBody>
      </p:sp>
      <p:sp>
        <p:nvSpPr>
          <p:cNvPr id="6" name="슬라이드 번호 개체 틀 5"/>
          <p:cNvSpPr>
            <a:spLocks noGrp="1"/>
          </p:cNvSpPr>
          <p:nvPr>
            <p:ph type="sldNum" sz="quarter" idx="12"/>
          </p:nvPr>
        </p:nvSpPr>
        <p:spPr>
          <a:xfrm>
            <a:off x="7286644" y="6381328"/>
            <a:ext cx="778010" cy="365125"/>
          </a:xfrm>
          <a:prstGeom prst="rect">
            <a:avLst/>
          </a:prstGeom>
        </p:spPr>
        <p:txBody>
          <a:bodyPr/>
          <a:lstStyle/>
          <a:p>
            <a:fld id="{6F5559CE-5C12-4976-946E-EE5AC1582402}" type="slidenum">
              <a:rPr lang="ko-KR" altLang="en-US" smtClean="0"/>
              <a:pPr/>
              <a:t>‹#›</a:t>
            </a:fld>
            <a:endParaRPr lang="ko-KR" altLang="en-US"/>
          </a:p>
        </p:txBody>
      </p:sp>
      <p:sp>
        <p:nvSpPr>
          <p:cNvPr id="3" name="부제목 2"/>
          <p:cNvSpPr>
            <a:spLocks noGrp="1"/>
          </p:cNvSpPr>
          <p:nvPr>
            <p:ph type="subTitle" idx="1" hasCustomPrompt="1"/>
          </p:nvPr>
        </p:nvSpPr>
        <p:spPr>
          <a:xfrm>
            <a:off x="0" y="2060848"/>
            <a:ext cx="9144000" cy="1260000"/>
          </a:xfrm>
          <a:noFill/>
        </p:spPr>
        <p:txBody>
          <a:bodyPr anchor="ctr" anchorCtr="0">
            <a:noAutofit/>
          </a:bodyPr>
          <a:lstStyle>
            <a:lvl1pPr marL="0" indent="0" algn="ctr">
              <a:buNone/>
              <a:defRPr sz="4400" b="1" u="none">
                <a:solidFill>
                  <a:schemeClr val="tx1"/>
                </a:solidFill>
                <a:latin typeface="맑은 고딕" pitchFamily="50" charset="-127"/>
                <a:ea typeface="맑은 고딕" pitchFamily="50"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ko-KR" altLang="en-US" dirty="0" err="1" smtClean="0"/>
              <a:t>단원명</a:t>
            </a:r>
            <a:r>
              <a:rPr lang="en-US" altLang="ko-KR" dirty="0" smtClean="0"/>
              <a:t>_</a:t>
            </a:r>
            <a:r>
              <a:rPr lang="en-US" altLang="ko-KR" dirty="0" err="1" smtClean="0"/>
              <a:t>reflab.snu.ac.kr</a:t>
            </a:r>
            <a:endParaRPr lang="ko-K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목차">
    <p:spTree>
      <p:nvGrpSpPr>
        <p:cNvPr id="1" name=""/>
        <p:cNvGrpSpPr/>
        <p:nvPr/>
      </p:nvGrpSpPr>
      <p:grpSpPr>
        <a:xfrm>
          <a:off x="0" y="0"/>
          <a:ext cx="0" cy="0"/>
          <a:chOff x="0" y="0"/>
          <a:chExt cx="0" cy="0"/>
        </a:xfrm>
      </p:grpSpPr>
      <p:sp>
        <p:nvSpPr>
          <p:cNvPr id="8" name="직사각형 7"/>
          <p:cNvSpPr/>
          <p:nvPr userDrawn="1"/>
        </p:nvSpPr>
        <p:spPr>
          <a:xfrm>
            <a:off x="0" y="6309320"/>
            <a:ext cx="9144000" cy="540000"/>
          </a:xfrm>
          <a:prstGeom prst="rect">
            <a:avLst/>
          </a:prstGeom>
          <a:solidFill>
            <a:schemeClr val="bg1">
              <a:alpha val="50000"/>
            </a:schemeClr>
          </a:solidFill>
          <a:ln>
            <a:noFill/>
          </a:ln>
          <a:effectLst/>
        </p:spPr>
        <p:txBody>
          <a:bodyPr vert="horz" lIns="91440" tIns="45720" rIns="91440" bIns="45720" rtlCol="0" anchor="ctr">
            <a:normAutofit fontScale="77500" lnSpcReduction="20000"/>
          </a:bodyPr>
          <a:lstStyle/>
          <a:p>
            <a:pPr algn="l" defTabSz="914400" rtl="0" eaLnBrk="1" latinLnBrk="1" hangingPunct="1">
              <a:spcBef>
                <a:spcPct val="0"/>
              </a:spcBef>
              <a:buNone/>
            </a:pPr>
            <a:endParaRPr lang="ko-KR" altLang="en-US" sz="4400" b="1" kern="1200" dirty="0" smtClean="0">
              <a:solidFill>
                <a:schemeClr val="tx1"/>
              </a:solidFill>
              <a:latin typeface="맑은 고딕" pitchFamily="50" charset="-127"/>
              <a:ea typeface="맑은 고딕" pitchFamily="50" charset="-127"/>
              <a:cs typeface="+mj-cs"/>
            </a:endParaRPr>
          </a:p>
        </p:txBody>
      </p:sp>
      <p:sp>
        <p:nvSpPr>
          <p:cNvPr id="2" name="제목 1"/>
          <p:cNvSpPr>
            <a:spLocks noGrp="1"/>
          </p:cNvSpPr>
          <p:nvPr>
            <p:ph type="title" hasCustomPrompt="1"/>
          </p:nvPr>
        </p:nvSpPr>
        <p:spPr>
          <a:xfrm>
            <a:off x="0" y="0"/>
            <a:ext cx="9144000" cy="720000"/>
          </a:xfrm>
          <a:solidFill>
            <a:schemeClr val="bg1">
              <a:alpha val="50000"/>
            </a:schemeClr>
          </a:solidFill>
          <a:ln>
            <a:noFill/>
          </a:ln>
          <a:effectLst/>
        </p:spPr>
        <p:txBody>
          <a:bodyPr vert="horz" lIns="91440" tIns="45720" rIns="91440" bIns="45720" rtlCol="0" anchor="ctr">
            <a:normAutofit/>
          </a:bodyPr>
          <a:lstStyle>
            <a:lvl1pPr algn="ctr" defTabSz="914400" rtl="0" eaLnBrk="1" latinLnBrk="1" hangingPunct="1">
              <a:spcBef>
                <a:spcPct val="0"/>
              </a:spcBef>
              <a:buNone/>
              <a:defRPr lang="ko-KR" altLang="en-US" sz="4400" b="1" kern="1200" dirty="0" smtClean="0">
                <a:solidFill>
                  <a:schemeClr val="tx1"/>
                </a:solidFill>
                <a:latin typeface="맑은 고딕" pitchFamily="50" charset="-127"/>
                <a:ea typeface="맑은 고딕" pitchFamily="50" charset="-127"/>
                <a:cs typeface="+mj-cs"/>
              </a:defRPr>
            </a:lvl1pPr>
          </a:lstStyle>
          <a:p>
            <a:r>
              <a:rPr lang="ko-KR" altLang="en-US" dirty="0" smtClean="0"/>
              <a:t>목차 적기</a:t>
            </a:r>
            <a:endParaRPr lang="ko-KR" altLang="en-US" dirty="0"/>
          </a:p>
        </p:txBody>
      </p:sp>
      <p:sp>
        <p:nvSpPr>
          <p:cNvPr id="7" name="직사각형 6"/>
          <p:cNvSpPr/>
          <p:nvPr userDrawn="1"/>
        </p:nvSpPr>
        <p:spPr>
          <a:xfrm>
            <a:off x="0" y="-5644"/>
            <a:ext cx="9144000" cy="720000"/>
          </a:xfrm>
          <a:prstGeom prst="rect">
            <a:avLst/>
          </a:prstGeom>
          <a:solidFill>
            <a:schemeClr val="bg1">
              <a:alpha val="50000"/>
            </a:schemeClr>
          </a:solidFill>
          <a:ln>
            <a:noFill/>
          </a:ln>
          <a:effectLst/>
        </p:spPr>
        <p:txBody>
          <a:bodyPr vert="horz" lIns="91440" tIns="45720" rIns="91440" bIns="45720" rtlCol="0" anchor="ctr">
            <a:normAutofit lnSpcReduction="10000"/>
          </a:bodyPr>
          <a:lstStyle/>
          <a:p>
            <a:pPr algn="l" defTabSz="914400" rtl="0" eaLnBrk="1" latinLnBrk="1" hangingPunct="1">
              <a:spcBef>
                <a:spcPct val="0"/>
              </a:spcBef>
              <a:buNone/>
            </a:pPr>
            <a:endParaRPr lang="ko-KR" altLang="en-US" sz="4400" b="1" kern="1200" dirty="0" smtClean="0">
              <a:solidFill>
                <a:schemeClr val="tx1"/>
              </a:solidFill>
              <a:latin typeface="맑은 고딕" pitchFamily="50" charset="-127"/>
              <a:ea typeface="맑은 고딕" pitchFamily="50" charset="-127"/>
              <a:cs typeface="+mj-cs"/>
            </a:endParaRPr>
          </a:p>
        </p:txBody>
      </p:sp>
      <p:sp>
        <p:nvSpPr>
          <p:cNvPr id="3" name="날짜 개체 틀 2"/>
          <p:cNvSpPr>
            <a:spLocks noGrp="1"/>
          </p:cNvSpPr>
          <p:nvPr>
            <p:ph type="dt" sz="half" idx="10"/>
          </p:nvPr>
        </p:nvSpPr>
        <p:spPr/>
        <p:txBody>
          <a:bodyPr/>
          <a:lstStyle/>
          <a:p>
            <a:fld id="{072C736B-F8B5-4D4B-85F4-EE8BDA4ABF22}" type="datetime1">
              <a:rPr lang="en-US" altLang="ko-KR" smtClean="0"/>
              <a:pPr/>
              <a:t>1/27/2014</a:t>
            </a:fld>
            <a:endParaRPr lang="ko-KR" altLang="en-US"/>
          </a:p>
        </p:txBody>
      </p:sp>
      <p:sp>
        <p:nvSpPr>
          <p:cNvPr id="4" name="바닥글 개체 틀 3"/>
          <p:cNvSpPr>
            <a:spLocks noGrp="1"/>
          </p:cNvSpPr>
          <p:nvPr>
            <p:ph type="ftr" sz="quarter" idx="11"/>
          </p:nvPr>
        </p:nvSpPr>
        <p:spPr/>
        <p:txBody>
          <a:bodyPr/>
          <a:lstStyle/>
          <a:p>
            <a:r>
              <a:rPr lang="en-US" altLang="ko-KR" smtClean="0"/>
              <a:t>/ 52</a:t>
            </a:r>
            <a:endParaRPr lang="ko-KR" altLang="en-US"/>
          </a:p>
        </p:txBody>
      </p:sp>
      <p:sp>
        <p:nvSpPr>
          <p:cNvPr id="5" name="슬라이드 번호 개체 틀 4"/>
          <p:cNvSpPr>
            <a:spLocks noGrp="1"/>
          </p:cNvSpPr>
          <p:nvPr>
            <p:ph type="sldNum" sz="quarter" idx="12"/>
          </p:nvPr>
        </p:nvSpPr>
        <p:spPr>
          <a:xfrm>
            <a:off x="7286644" y="6381328"/>
            <a:ext cx="778010" cy="365125"/>
          </a:xfrm>
          <a:prstGeom prst="rect">
            <a:avLst/>
          </a:prstGeom>
        </p:spPr>
        <p:txBody>
          <a:bodyPr/>
          <a:lstStyle/>
          <a:p>
            <a:fld id="{6F5559CE-5C12-4976-946E-EE5AC1582402}" type="slidenum">
              <a:rPr lang="ko-KR" altLang="en-US" smtClean="0"/>
              <a:pPr/>
              <a:t>‹#›</a:t>
            </a:fld>
            <a:endParaRPr lang="ko-KR" altLang="en-US"/>
          </a:p>
        </p:txBody>
      </p:sp>
      <p:pic>
        <p:nvPicPr>
          <p:cNvPr id="9" name="Picture 3" descr="D:\D 드라이브\대학원\실험실 서식\공과대학 UI 관련\snu basic.jpg"/>
          <p:cNvPicPr>
            <a:picLocks noChangeAspect="1" noChangeArrowheads="1"/>
          </p:cNvPicPr>
          <p:nvPr userDrawn="1"/>
        </p:nvPicPr>
        <p:blipFill>
          <a:blip r:embed="rId2" cstate="print"/>
          <a:srcRect l="63422" t="21497" r="21991" b="71337"/>
          <a:stretch>
            <a:fillRect/>
          </a:stretch>
        </p:blipFill>
        <p:spPr bwMode="auto">
          <a:xfrm>
            <a:off x="7155014" y="0"/>
            <a:ext cx="1953490" cy="64800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32520" y="6429396"/>
            <a:ext cx="1115144" cy="365125"/>
          </a:xfrm>
          <a:prstGeom prst="rect">
            <a:avLst/>
          </a:prstGeom>
        </p:spPr>
        <p:txBody>
          <a:bodyPr vert="horz" lIns="91440" tIns="45720" rIns="91440" bIns="45720" rtlCol="0" anchor="ctr"/>
          <a:lstStyle>
            <a:lvl1pPr marL="0" algn="r" defTabSz="914400" rtl="0" eaLnBrk="1" latinLnBrk="1" hangingPunct="1">
              <a:defRPr lang="ko-KR" altLang="en-US" sz="1200" b="0" kern="1200" smtClean="0">
                <a:solidFill>
                  <a:schemeClr val="tx1">
                    <a:lumMod val="50000"/>
                    <a:lumOff val="50000"/>
                  </a:schemeClr>
                </a:solidFill>
                <a:latin typeface="맑은 고딕" pitchFamily="50" charset="-127"/>
                <a:ea typeface="맑은 고딕" pitchFamily="50" charset="-127"/>
                <a:cs typeface="+mn-cs"/>
              </a:defRPr>
            </a:lvl1pPr>
          </a:lstStyle>
          <a:p>
            <a:fld id="{6F11E6AE-1819-4329-AE37-143071FA2C37}" type="datetime1">
              <a:rPr lang="en-US" altLang="ko-KR" smtClean="0"/>
              <a:pPr/>
              <a:t>1/27/2014</a:t>
            </a:fld>
            <a:endParaRPr lang="en-US"/>
          </a:p>
        </p:txBody>
      </p:sp>
      <p:sp>
        <p:nvSpPr>
          <p:cNvPr id="5" name="바닥글 개체 틀 4"/>
          <p:cNvSpPr>
            <a:spLocks noGrp="1"/>
          </p:cNvSpPr>
          <p:nvPr>
            <p:ph type="ftr" sz="quarter" idx="3"/>
          </p:nvPr>
        </p:nvSpPr>
        <p:spPr>
          <a:xfrm>
            <a:off x="7668344" y="6381328"/>
            <a:ext cx="832746" cy="365125"/>
          </a:xfrm>
          <a:prstGeom prst="rect">
            <a:avLst/>
          </a:prstGeom>
        </p:spPr>
        <p:txBody>
          <a:bodyPr vert="horz" lIns="91440" tIns="45720" rIns="91440" bIns="45720" rtlCol="0" anchor="ctr"/>
          <a:lstStyle>
            <a:lvl1pPr marL="0" algn="l" defTabSz="914400" rtl="0" eaLnBrk="1" latinLnBrk="1" hangingPunct="1">
              <a:defRPr lang="en-US" altLang="ko-KR" sz="1200" b="1" kern="1200" smtClean="0">
                <a:solidFill>
                  <a:schemeClr val="tx1"/>
                </a:solidFill>
                <a:latin typeface="맑은 고딕" pitchFamily="50" charset="-127"/>
                <a:ea typeface="맑은 고딕" pitchFamily="50" charset="-127"/>
                <a:cs typeface="+mn-cs"/>
              </a:defRPr>
            </a:lvl1pPr>
          </a:lstStyle>
          <a:p>
            <a:r>
              <a:rPr lang="ko-KR" altLang="en-US" dirty="0" smtClean="0"/>
              <a:t> </a:t>
            </a:r>
            <a:fld id="{7BB653A9-786D-45B2-B40C-4C095B7799F7}" type="slidenum">
              <a:rPr lang="en-US" altLang="ko-KR" smtClean="0"/>
              <a:pPr/>
              <a:t>‹#›</a:t>
            </a:fld>
            <a:r>
              <a:rPr lang="en-US" altLang="ko-KR" dirty="0" smtClean="0"/>
              <a:t> / 52</a:t>
            </a:r>
            <a:endParaRPr lang="ko-KR" alt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5" r:id="rId4"/>
    <p:sldLayoutId id="2147483657" r:id="rId5"/>
    <p:sldLayoutId id="2147483658" r:id="rId6"/>
    <p:sldLayoutId id="2147483663" r:id="rId7"/>
    <p:sldLayoutId id="2147483667" r:id="rId8"/>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a:xfrm>
            <a:off x="-32" y="1412776"/>
            <a:ext cx="9144000" cy="1008112"/>
          </a:xfrm>
        </p:spPr>
        <p:txBody>
          <a:bodyPr/>
          <a:lstStyle/>
          <a:p>
            <a:r>
              <a:rPr lang="en-US" altLang="ko-KR" dirty="0" smtClean="0"/>
              <a:t>Environmental Thermal Engineering</a:t>
            </a:r>
            <a:endParaRPr lang="ko-KR" altLang="en-US" dirty="0"/>
          </a:p>
        </p:txBody>
      </p:sp>
      <p:sp>
        <p:nvSpPr>
          <p:cNvPr id="5" name="부제목 4"/>
          <p:cNvSpPr>
            <a:spLocks noGrp="1"/>
          </p:cNvSpPr>
          <p:nvPr>
            <p:ph type="subTitle" idx="1"/>
          </p:nvPr>
        </p:nvSpPr>
        <p:spPr>
          <a:xfrm>
            <a:off x="1371600" y="2780928"/>
            <a:ext cx="6400800" cy="2232247"/>
          </a:xfrm>
        </p:spPr>
        <p:txBody>
          <a:bodyPr/>
          <a:lstStyle/>
          <a:p>
            <a:r>
              <a:rPr lang="en-US" altLang="ko-KR" sz="1600" dirty="0" smtClean="0"/>
              <a:t>Lecture</a:t>
            </a:r>
            <a:r>
              <a:rPr lang="ko-KR" altLang="en-US" sz="1600" dirty="0" smtClean="0"/>
              <a:t> </a:t>
            </a:r>
            <a:r>
              <a:rPr lang="en-US" altLang="ko-KR" sz="1600" dirty="0" smtClean="0"/>
              <a:t># 16</a:t>
            </a:r>
          </a:p>
          <a:p>
            <a:endParaRPr lang="en-US" altLang="ko-KR" sz="1600" dirty="0" smtClean="0"/>
          </a:p>
          <a:p>
            <a:endParaRPr lang="ko-KR" altLang="en-US" sz="1600" dirty="0" smtClean="0"/>
          </a:p>
          <a:p>
            <a:r>
              <a:rPr lang="en-US" altLang="ko-KR" dirty="0" smtClean="0"/>
              <a:t>Min </a:t>
            </a:r>
            <a:r>
              <a:rPr lang="en-US" altLang="ko-KR" dirty="0" err="1" smtClean="0"/>
              <a:t>soo</a:t>
            </a:r>
            <a:r>
              <a:rPr lang="en-US" altLang="ko-KR" dirty="0" smtClean="0"/>
              <a:t> Kim</a:t>
            </a:r>
          </a:p>
          <a:p>
            <a:endParaRPr lang="en-US" altLang="ko-KR" sz="800" dirty="0" smtClean="0"/>
          </a:p>
          <a:p>
            <a:r>
              <a:rPr lang="en-US" altLang="ko-KR" dirty="0" smtClean="0"/>
              <a:t>Mechanical &amp; Aerospace Engineering</a:t>
            </a:r>
          </a:p>
        </p:txBody>
      </p:sp>
    </p:spTree>
    <p:extLst>
      <p:ext uri="{BB962C8B-B14F-4D97-AF65-F5344CB8AC3E}">
        <p14:creationId xmlns:p14="http://schemas.microsoft.com/office/powerpoint/2010/main" val="1028929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43krr11"/>
          <p:cNvPicPr>
            <a:picLocks noChangeAspect="1" noChangeArrowheads="1"/>
          </p:cNvPicPr>
          <p:nvPr/>
        </p:nvPicPr>
        <p:blipFill>
          <a:blip r:embed="rId2" cstate="print"/>
          <a:srcRect/>
          <a:stretch>
            <a:fillRect/>
          </a:stretch>
        </p:blipFill>
        <p:spPr bwMode="auto">
          <a:xfrm>
            <a:off x="179512" y="217231"/>
            <a:ext cx="2491689" cy="2491689"/>
          </a:xfrm>
          <a:prstGeom prst="rect">
            <a:avLst/>
          </a:prstGeom>
          <a:noFill/>
        </p:spPr>
      </p:pic>
      <p:sp>
        <p:nvSpPr>
          <p:cNvPr id="33797" name="Text Box 5"/>
          <p:cNvSpPr txBox="1">
            <a:spLocks noChangeArrowheads="1"/>
          </p:cNvSpPr>
          <p:nvPr/>
        </p:nvSpPr>
        <p:spPr bwMode="auto">
          <a:xfrm>
            <a:off x="828456" y="2932882"/>
            <a:ext cx="1193800" cy="427037"/>
          </a:xfrm>
          <a:prstGeom prst="rect">
            <a:avLst/>
          </a:prstGeom>
          <a:noFill/>
          <a:ln w="9525" algn="ctr">
            <a:noFill/>
            <a:miter lim="800000"/>
            <a:headEnd/>
            <a:tailEnd/>
          </a:ln>
          <a:effectLst/>
        </p:spPr>
        <p:txBody>
          <a:bodyPr anchor="ctr">
            <a:spAutoFit/>
          </a:bodyPr>
          <a:lstStyle/>
          <a:p>
            <a:pPr>
              <a:lnSpc>
                <a:spcPct val="110000"/>
              </a:lnSpc>
            </a:pPr>
            <a:r>
              <a:rPr lang="en-US" altLang="ko-KR" sz="2000" b="1" i="0" dirty="0">
                <a:solidFill>
                  <a:srgbClr val="000099"/>
                </a:solidFill>
                <a:latin typeface="Tahoma" pitchFamily="34" charset="0"/>
              </a:rPr>
              <a:t>SHARP</a:t>
            </a:r>
          </a:p>
        </p:txBody>
      </p:sp>
      <p:sp>
        <p:nvSpPr>
          <p:cNvPr id="33798" name="Text Box 6"/>
          <p:cNvSpPr txBox="1">
            <a:spLocks noChangeArrowheads="1"/>
          </p:cNvSpPr>
          <p:nvPr/>
        </p:nvSpPr>
        <p:spPr bwMode="auto">
          <a:xfrm>
            <a:off x="7010863" y="3412117"/>
            <a:ext cx="1681162" cy="398892"/>
          </a:xfrm>
          <a:prstGeom prst="rect">
            <a:avLst/>
          </a:prstGeom>
          <a:noFill/>
          <a:ln w="9525" algn="ctr">
            <a:noFill/>
            <a:miter lim="800000"/>
            <a:headEnd/>
            <a:tailEnd/>
          </a:ln>
          <a:effectLst/>
        </p:spPr>
        <p:txBody>
          <a:bodyPr anchor="ctr">
            <a:spAutoFit/>
          </a:bodyPr>
          <a:lstStyle/>
          <a:p>
            <a:pPr algn="ctr">
              <a:lnSpc>
                <a:spcPct val="110000"/>
              </a:lnSpc>
            </a:pPr>
            <a:r>
              <a:rPr lang="en-US" altLang="ko-KR" sz="2000" b="1" i="0" dirty="0" smtClean="0">
                <a:solidFill>
                  <a:srgbClr val="000099"/>
                </a:solidFill>
                <a:latin typeface="Tahoma" pitchFamily="34" charset="0"/>
              </a:rPr>
              <a:t>LG</a:t>
            </a:r>
            <a:endParaRPr lang="en-US" altLang="ko-KR" sz="2000" b="1" i="0" dirty="0">
              <a:solidFill>
                <a:srgbClr val="000099"/>
              </a:solidFill>
              <a:latin typeface="Tahoma" pitchFamily="34" charset="0"/>
            </a:endParaRPr>
          </a:p>
        </p:txBody>
      </p:sp>
      <p:pic>
        <p:nvPicPr>
          <p:cNvPr id="1026" name="Picture 2" descr="http://postfiles7.naver.net/20110607_198/smy2166_1307425396045Bg74I_JPEG/DSC_2895.JPG?type=w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34515"/>
            <a:ext cx="1950376" cy="2940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file209.uf.daum.net/image/120D524D4D7046FF34B55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939" y="554488"/>
            <a:ext cx="2485221" cy="25007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6"/>
          <p:cNvSpPr txBox="1">
            <a:spLocks noChangeArrowheads="1"/>
          </p:cNvSpPr>
          <p:nvPr/>
        </p:nvSpPr>
        <p:spPr bwMode="auto">
          <a:xfrm>
            <a:off x="3907343" y="3068960"/>
            <a:ext cx="1681162" cy="398892"/>
          </a:xfrm>
          <a:prstGeom prst="rect">
            <a:avLst/>
          </a:prstGeom>
          <a:noFill/>
          <a:ln w="9525" algn="ctr">
            <a:noFill/>
            <a:miter lim="800000"/>
            <a:headEnd/>
            <a:tailEnd/>
          </a:ln>
          <a:effectLst/>
        </p:spPr>
        <p:txBody>
          <a:bodyPr anchor="ctr">
            <a:spAutoFit/>
          </a:bodyPr>
          <a:lstStyle/>
          <a:p>
            <a:pPr algn="ctr">
              <a:lnSpc>
                <a:spcPct val="110000"/>
              </a:lnSpc>
            </a:pPr>
            <a:r>
              <a:rPr lang="en-US" altLang="ko-KR" sz="2000" b="1" dirty="0" err="1" smtClean="0">
                <a:solidFill>
                  <a:srgbClr val="000099"/>
                </a:solidFill>
                <a:latin typeface="Tahoma" pitchFamily="34" charset="0"/>
              </a:rPr>
              <a:t>samsung</a:t>
            </a:r>
            <a:endParaRPr lang="en-US" altLang="ko-KR" sz="2000" b="1" i="0" dirty="0">
              <a:solidFill>
                <a:srgbClr val="000099"/>
              </a:solidFill>
              <a:latin typeface="Tahoma" pitchFamily="34" charset="0"/>
            </a:endParaRPr>
          </a:p>
        </p:txBody>
      </p:sp>
      <p:pic>
        <p:nvPicPr>
          <p:cNvPr id="1030" name="Picture 6" descr="http://www.accdigital.com/catalog/images/CAF-E5(W)A,CAF-E5(K)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41" y="3478146"/>
            <a:ext cx="2428875" cy="25527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1104478" y="6044918"/>
            <a:ext cx="1193800" cy="398892"/>
          </a:xfrm>
          <a:prstGeom prst="rect">
            <a:avLst/>
          </a:prstGeom>
          <a:noFill/>
          <a:ln w="9525" algn="ctr">
            <a:noFill/>
            <a:miter lim="800000"/>
            <a:headEnd/>
            <a:tailEnd/>
          </a:ln>
          <a:effectLst/>
        </p:spPr>
        <p:txBody>
          <a:bodyPr anchor="ctr">
            <a:spAutoFit/>
          </a:bodyPr>
          <a:lstStyle/>
          <a:p>
            <a:pPr>
              <a:lnSpc>
                <a:spcPct val="110000"/>
              </a:lnSpc>
            </a:pPr>
            <a:r>
              <a:rPr lang="en-US" altLang="ko-KR" sz="2000" b="1" i="0" dirty="0" smtClean="0">
                <a:solidFill>
                  <a:srgbClr val="000099"/>
                </a:solidFill>
                <a:latin typeface="Tahoma" pitchFamily="34" charset="0"/>
              </a:rPr>
              <a:t>Toshiba</a:t>
            </a:r>
            <a:endParaRPr lang="en-US" altLang="ko-KR" sz="2000" b="1" i="0" dirty="0">
              <a:solidFill>
                <a:srgbClr val="000099"/>
              </a:solidFill>
              <a:latin typeface="Tahoma" pitchFamily="34" charset="0"/>
            </a:endParaRPr>
          </a:p>
        </p:txBody>
      </p:sp>
      <p:pic>
        <p:nvPicPr>
          <p:cNvPr id="1032" name="Picture 8" descr="http://www.simtropolis.com/repository/screens/monthly_07_2003/thumb-80fc31a754aed9aa8329faa97fcc1018-Air%20Purifi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6894" y="3897246"/>
            <a:ext cx="2381250" cy="1714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4093294" y="5694404"/>
            <a:ext cx="1193800" cy="398892"/>
          </a:xfrm>
          <a:prstGeom prst="rect">
            <a:avLst/>
          </a:prstGeom>
          <a:noFill/>
          <a:ln w="9525" algn="ctr">
            <a:noFill/>
            <a:miter lim="800000"/>
            <a:headEnd/>
            <a:tailEnd/>
          </a:ln>
          <a:effectLst/>
        </p:spPr>
        <p:txBody>
          <a:bodyPr anchor="ctr">
            <a:spAutoFit/>
          </a:bodyPr>
          <a:lstStyle/>
          <a:p>
            <a:pPr>
              <a:lnSpc>
                <a:spcPct val="110000"/>
              </a:lnSpc>
            </a:pPr>
            <a:r>
              <a:rPr lang="en-US" altLang="ko-KR" sz="2000" b="1" i="0" dirty="0" err="1" smtClean="0">
                <a:solidFill>
                  <a:srgbClr val="000099"/>
                </a:solidFill>
                <a:latin typeface="Tahoma" pitchFamily="34" charset="0"/>
              </a:rPr>
              <a:t>Simcity</a:t>
            </a:r>
            <a:endParaRPr lang="en-US" altLang="ko-KR" sz="2000" b="1" i="0" dirty="0">
              <a:solidFill>
                <a:srgbClr val="000099"/>
              </a:solidFill>
              <a:latin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43k-5"/>
          <p:cNvPicPr>
            <a:picLocks noChangeAspect="1" noChangeArrowheads="1"/>
          </p:cNvPicPr>
          <p:nvPr/>
        </p:nvPicPr>
        <p:blipFill>
          <a:blip r:embed="rId2" cstate="print"/>
          <a:srcRect t="26454"/>
          <a:stretch>
            <a:fillRect/>
          </a:stretch>
        </p:blipFill>
        <p:spPr bwMode="auto">
          <a:xfrm>
            <a:off x="1115616" y="1403484"/>
            <a:ext cx="7059400" cy="3938025"/>
          </a:xfrm>
          <a:prstGeom prst="rect">
            <a:avLst/>
          </a:prstGeom>
          <a:noFill/>
        </p:spPr>
      </p:pic>
      <p:sp>
        <p:nvSpPr>
          <p:cNvPr id="32773" name="Text Box 5"/>
          <p:cNvSpPr txBox="1">
            <a:spLocks noChangeArrowheads="1"/>
          </p:cNvSpPr>
          <p:nvPr/>
        </p:nvSpPr>
        <p:spPr bwMode="auto">
          <a:xfrm>
            <a:off x="2089150" y="533623"/>
            <a:ext cx="5133975" cy="519113"/>
          </a:xfrm>
          <a:prstGeom prst="rect">
            <a:avLst/>
          </a:prstGeom>
          <a:noFill/>
          <a:ln w="9525" algn="ctr">
            <a:noFill/>
            <a:miter lim="800000"/>
            <a:headEnd/>
            <a:tailEnd/>
          </a:ln>
          <a:effectLst/>
        </p:spPr>
        <p:txBody>
          <a:bodyPr>
            <a:spAutoFit/>
          </a:bodyPr>
          <a:lstStyle/>
          <a:p>
            <a:r>
              <a:rPr lang="en-US" altLang="ko-KR" sz="2800" b="1" i="0" dirty="0">
                <a:solidFill>
                  <a:srgbClr val="990000"/>
                </a:solidFill>
                <a:latin typeface="Tahoma" pitchFamily="34" charset="0"/>
              </a:rPr>
              <a:t>Multi-filter for Air-cleaner</a:t>
            </a:r>
          </a:p>
        </p:txBody>
      </p:sp>
      <p:sp>
        <p:nvSpPr>
          <p:cNvPr id="2" name="TextBox 1"/>
          <p:cNvSpPr txBox="1"/>
          <p:nvPr/>
        </p:nvSpPr>
        <p:spPr>
          <a:xfrm>
            <a:off x="1115616" y="5723964"/>
            <a:ext cx="2736304" cy="369332"/>
          </a:xfrm>
          <a:prstGeom prst="rect">
            <a:avLst/>
          </a:prstGeom>
          <a:noFill/>
        </p:spPr>
        <p:txBody>
          <a:bodyPr wrap="square" rtlCol="0">
            <a:spAutoFit/>
          </a:bodyPr>
          <a:lstStyle/>
          <a:p>
            <a:r>
              <a:rPr lang="en-US" altLang="ko-KR" dirty="0" smtClean="0"/>
              <a:t>Air Washer??</a:t>
            </a:r>
            <a:endParaRPr lang="ko-KR"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04825" y="4608513"/>
            <a:ext cx="8312150" cy="1412875"/>
          </a:xfrm>
          <a:prstGeom prst="rect">
            <a:avLst/>
          </a:prstGeom>
          <a:noFill/>
          <a:ln w="9525" algn="ctr">
            <a:noFill/>
            <a:miter lim="800000"/>
            <a:headEnd/>
            <a:tailEnd/>
          </a:ln>
          <a:effectLst/>
        </p:spPr>
        <p:txBody>
          <a:bodyPr anchor="ctr">
            <a:spAutoFit/>
          </a:bodyPr>
          <a:lstStyle/>
          <a:p>
            <a:pPr>
              <a:lnSpc>
                <a:spcPct val="120000"/>
              </a:lnSpc>
            </a:pPr>
            <a:r>
              <a:rPr lang="en-US" altLang="ko-KR" sz="1800" b="1" u="sng">
                <a:solidFill>
                  <a:srgbClr val="990000"/>
                </a:solidFill>
                <a:latin typeface="Tahoma" pitchFamily="34" charset="0"/>
              </a:rPr>
              <a:t>Negative Ions Cause Dust and Other Particles to Fall Out of the Air</a:t>
            </a:r>
            <a:r>
              <a:rPr lang="en-US" altLang="ko-KR" sz="1800" b="1" i="0">
                <a:solidFill>
                  <a:srgbClr val="990000"/>
                </a:solidFill>
                <a:latin typeface="Tahoma" pitchFamily="34" charset="0"/>
              </a:rPr>
              <a:t/>
            </a:r>
            <a:br>
              <a:rPr lang="en-US" altLang="ko-KR" sz="1800" b="1" i="0">
                <a:solidFill>
                  <a:srgbClr val="990000"/>
                </a:solidFill>
                <a:latin typeface="Tahoma" pitchFamily="34" charset="0"/>
              </a:rPr>
            </a:br>
            <a:r>
              <a:rPr lang="en-US" altLang="ko-KR" sz="1800" i="0">
                <a:solidFill>
                  <a:srgbClr val="006600"/>
                </a:solidFill>
                <a:latin typeface="Tahoma" pitchFamily="34" charset="0"/>
              </a:rPr>
              <a:t>Most indoor particles that are airborne tend to be positively charged. Negative ions will give some of the particles a negative charge. The positive and negative particles then combine with each other, become heavy and fall to the ground.</a:t>
            </a:r>
          </a:p>
        </p:txBody>
      </p:sp>
      <p:pic>
        <p:nvPicPr>
          <p:cNvPr id="38915" name="Picture 3" descr="rcp_animated"/>
          <p:cNvPicPr>
            <a:picLocks noChangeAspect="1" noChangeArrowheads="1" noCrop="1"/>
          </p:cNvPicPr>
          <p:nvPr/>
        </p:nvPicPr>
        <p:blipFill>
          <a:blip r:embed="rId2" cstate="print"/>
          <a:srcRect/>
          <a:stretch>
            <a:fillRect/>
          </a:stretch>
        </p:blipFill>
        <p:spPr bwMode="auto">
          <a:xfrm>
            <a:off x="1500188" y="1247775"/>
            <a:ext cx="6394450" cy="30257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f_4a"/>
          <p:cNvPicPr>
            <a:picLocks noChangeAspect="1" noChangeArrowheads="1"/>
          </p:cNvPicPr>
          <p:nvPr/>
        </p:nvPicPr>
        <p:blipFill>
          <a:blip r:embed="rId2" cstate="print"/>
          <a:srcRect/>
          <a:stretch>
            <a:fillRect/>
          </a:stretch>
        </p:blipFill>
        <p:spPr bwMode="auto">
          <a:xfrm>
            <a:off x="1409700" y="1347788"/>
            <a:ext cx="6324600" cy="3895725"/>
          </a:xfrm>
          <a:prstGeom prst="rect">
            <a:avLst/>
          </a:prstGeom>
          <a:noFill/>
        </p:spPr>
      </p:pic>
      <p:sp>
        <p:nvSpPr>
          <p:cNvPr id="6150" name="Rectangle 6"/>
          <p:cNvSpPr>
            <a:spLocks noChangeArrowheads="1"/>
          </p:cNvSpPr>
          <p:nvPr/>
        </p:nvSpPr>
        <p:spPr bwMode="auto">
          <a:xfrm>
            <a:off x="1568450" y="5465763"/>
            <a:ext cx="6248400" cy="639762"/>
          </a:xfrm>
          <a:prstGeom prst="rect">
            <a:avLst/>
          </a:prstGeom>
          <a:noFill/>
          <a:ln w="9525" algn="ctr">
            <a:noFill/>
            <a:miter lim="800000"/>
            <a:headEnd/>
            <a:tailEnd/>
          </a:ln>
          <a:effectLst/>
        </p:spPr>
        <p:txBody>
          <a:bodyPr anchor="ctr">
            <a:spAutoFit/>
          </a:bodyPr>
          <a:lstStyle/>
          <a:p>
            <a:pPr algn="ctr">
              <a:lnSpc>
                <a:spcPct val="150000"/>
              </a:lnSpc>
            </a:pPr>
            <a:r>
              <a:rPr lang="en-US" altLang="ko-KR" b="1" i="0">
                <a:solidFill>
                  <a:srgbClr val="990000"/>
                </a:solidFill>
                <a:latin typeface="Tahoma" pitchFamily="34" charset="0"/>
              </a:rPr>
              <a:t>Ceiling Fan "Clean Air System"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f_1"/>
          <p:cNvPicPr>
            <a:picLocks noChangeAspect="1" noChangeArrowheads="1"/>
          </p:cNvPicPr>
          <p:nvPr/>
        </p:nvPicPr>
        <p:blipFill>
          <a:blip r:embed="rId2" cstate="print"/>
          <a:srcRect/>
          <a:stretch>
            <a:fillRect/>
          </a:stretch>
        </p:blipFill>
        <p:spPr bwMode="auto">
          <a:xfrm>
            <a:off x="176213" y="1441450"/>
            <a:ext cx="3057525" cy="4438650"/>
          </a:xfrm>
          <a:prstGeom prst="rect">
            <a:avLst/>
          </a:prstGeom>
          <a:noFill/>
        </p:spPr>
      </p:pic>
      <p:pic>
        <p:nvPicPr>
          <p:cNvPr id="43011" name="Picture 3" descr="cf_2-3"/>
          <p:cNvPicPr>
            <a:picLocks noChangeAspect="1" noChangeArrowheads="1"/>
          </p:cNvPicPr>
          <p:nvPr/>
        </p:nvPicPr>
        <p:blipFill>
          <a:blip r:embed="rId3" cstate="print"/>
          <a:srcRect/>
          <a:stretch>
            <a:fillRect/>
          </a:stretch>
        </p:blipFill>
        <p:spPr bwMode="auto">
          <a:xfrm>
            <a:off x="3333750" y="1301750"/>
            <a:ext cx="5600700" cy="46958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95300" y="1549400"/>
            <a:ext cx="7178675" cy="2482850"/>
          </a:xfrm>
          <a:prstGeom prst="rect">
            <a:avLst/>
          </a:prstGeom>
          <a:noFill/>
          <a:ln w="9525" algn="ctr">
            <a:noFill/>
            <a:miter lim="800000"/>
            <a:headEnd/>
            <a:tailEnd/>
          </a:ln>
          <a:effectLst/>
        </p:spPr>
        <p:txBody>
          <a:bodyPr anchor="ctr">
            <a:spAutoFit/>
          </a:bodyPr>
          <a:lstStyle/>
          <a:p>
            <a:pPr>
              <a:lnSpc>
                <a:spcPct val="140000"/>
              </a:lnSpc>
            </a:pPr>
            <a:r>
              <a:rPr lang="en-US" altLang="ko-KR" sz="1800" b="1" i="0">
                <a:solidFill>
                  <a:srgbClr val="006600"/>
                </a:solidFill>
                <a:latin typeface="Tahoma" pitchFamily="34" charset="0"/>
              </a:rPr>
              <a:t>Electret/Carbon filter cartridges mounted in each blade of the fan literally sweep airborne particles and problem odors right out of the air with every revolution. </a:t>
            </a:r>
          </a:p>
          <a:p>
            <a:pPr>
              <a:lnSpc>
                <a:spcPct val="150000"/>
              </a:lnSpc>
            </a:pPr>
            <a:r>
              <a:rPr lang="en-US" altLang="ko-KR" sz="1800" b="1" i="0">
                <a:solidFill>
                  <a:srgbClr val="006600"/>
                </a:solidFill>
                <a:latin typeface="Tahoma" pitchFamily="34" charset="0"/>
              </a:rPr>
              <a:t>Dust, smoke particles, pollen and molds as small as 0.1 micron in size are effectively removed..........Quietly!</a:t>
            </a:r>
          </a:p>
          <a:p>
            <a:pPr>
              <a:lnSpc>
                <a:spcPct val="150000"/>
              </a:lnSpc>
            </a:pPr>
            <a:endParaRPr lang="en-US" altLang="ko-KR" sz="1800" b="1" i="0">
              <a:solidFill>
                <a:srgbClr val="006600"/>
              </a:solidFill>
              <a:latin typeface="Tahoma" pitchFamily="34" charset="0"/>
            </a:endParaRPr>
          </a:p>
        </p:txBody>
      </p:sp>
      <p:sp>
        <p:nvSpPr>
          <p:cNvPr id="41987" name="AutoShape 3"/>
          <p:cNvSpPr>
            <a:spLocks noChangeArrowheads="1"/>
          </p:cNvSpPr>
          <p:nvPr/>
        </p:nvSpPr>
        <p:spPr bwMode="auto">
          <a:xfrm>
            <a:off x="396875" y="1431925"/>
            <a:ext cx="7192963" cy="2511425"/>
          </a:xfrm>
          <a:prstGeom prst="wedgeRectCallout">
            <a:avLst>
              <a:gd name="adj1" fmla="val 38347"/>
              <a:gd name="adj2" fmla="val 68648"/>
            </a:avLst>
          </a:prstGeom>
          <a:noFill/>
          <a:ln w="25400">
            <a:solidFill>
              <a:srgbClr val="000080"/>
            </a:solidFill>
            <a:miter lim="800000"/>
            <a:headEnd/>
            <a:tailEnd/>
          </a:ln>
          <a:effectLst/>
        </p:spPr>
        <p:txBody>
          <a:bodyPr/>
          <a:lstStyle/>
          <a:p>
            <a:pPr algn="ctr"/>
            <a:endParaRPr lang="ko-KR" altLang="ko-KR" i="0"/>
          </a:p>
        </p:txBody>
      </p:sp>
      <p:pic>
        <p:nvPicPr>
          <p:cNvPr id="41988" name="Picture 4" descr="j0301252"/>
          <p:cNvPicPr>
            <a:picLocks noChangeAspect="1" noChangeArrowheads="1"/>
          </p:cNvPicPr>
          <p:nvPr/>
        </p:nvPicPr>
        <p:blipFill>
          <a:blip r:embed="rId2" cstate="print"/>
          <a:srcRect/>
          <a:stretch>
            <a:fillRect/>
          </a:stretch>
        </p:blipFill>
        <p:spPr bwMode="auto">
          <a:xfrm>
            <a:off x="6178550" y="4598988"/>
            <a:ext cx="1830388" cy="15652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34950" y="1203325"/>
            <a:ext cx="2130425" cy="942975"/>
          </a:xfrm>
          <a:prstGeom prst="rect">
            <a:avLst/>
          </a:prstGeom>
          <a:noFill/>
          <a:ln w="9525">
            <a:noFill/>
            <a:miter lim="800000"/>
            <a:headEnd/>
            <a:tailEnd/>
          </a:ln>
          <a:effectLst/>
        </p:spPr>
        <p:txBody>
          <a:bodyPr anchor="ctr">
            <a:spAutoFit/>
          </a:bodyPr>
          <a:lstStyle/>
          <a:p>
            <a:r>
              <a:rPr lang="en-US" altLang="ko-KR" sz="1400" b="1" i="0"/>
              <a:t>Step 1:</a:t>
            </a:r>
            <a:r>
              <a:rPr lang="en-US" altLang="ko-KR" sz="1400" i="0"/>
              <a:t/>
            </a:r>
            <a:br>
              <a:rPr lang="en-US" altLang="ko-KR" sz="1400" i="0"/>
            </a:br>
            <a:r>
              <a:rPr lang="en-US" altLang="ko-KR" sz="1400" i="0"/>
              <a:t>Normal Oxygen (O</a:t>
            </a:r>
            <a:r>
              <a:rPr lang="en-US" altLang="ko-KR" sz="1400" i="0" baseline="-25000"/>
              <a:t>2</a:t>
            </a:r>
            <a:r>
              <a:rPr lang="en-US" altLang="ko-KR" sz="1400" i="0"/>
              <a:t>) molecules with two atoms of oxygen each. </a:t>
            </a:r>
          </a:p>
        </p:txBody>
      </p:sp>
      <p:sp>
        <p:nvSpPr>
          <p:cNvPr id="36867" name="Rectangle 3"/>
          <p:cNvSpPr>
            <a:spLocks noChangeArrowheads="1"/>
          </p:cNvSpPr>
          <p:nvPr/>
        </p:nvSpPr>
        <p:spPr bwMode="auto">
          <a:xfrm>
            <a:off x="234950" y="2349500"/>
            <a:ext cx="2305050" cy="1368425"/>
          </a:xfrm>
          <a:prstGeom prst="rect">
            <a:avLst/>
          </a:prstGeom>
          <a:noFill/>
          <a:ln w="9525" algn="ctr">
            <a:noFill/>
            <a:miter lim="800000"/>
            <a:headEnd/>
            <a:tailEnd/>
          </a:ln>
          <a:effectLst/>
        </p:spPr>
        <p:txBody>
          <a:bodyPr anchor="ctr">
            <a:spAutoFit/>
          </a:bodyPr>
          <a:lstStyle/>
          <a:p>
            <a:r>
              <a:rPr lang="en-US" altLang="ko-KR" sz="1400" b="1" i="0"/>
              <a:t>Step 2:</a:t>
            </a:r>
            <a:br>
              <a:rPr lang="en-US" altLang="ko-KR" sz="1400" b="1" i="0"/>
            </a:br>
            <a:r>
              <a:rPr lang="en-US" altLang="ko-KR" sz="1400" i="0"/>
              <a:t>The electrical current of lightning transforms oxygen (O</a:t>
            </a:r>
            <a:r>
              <a:rPr lang="en-US" altLang="ko-KR" sz="1400" i="0" baseline="-25000"/>
              <a:t>2</a:t>
            </a:r>
            <a:r>
              <a:rPr lang="en-US" altLang="ko-KR" sz="1400" i="0"/>
              <a:t>) molecules to ozone (O</a:t>
            </a:r>
            <a:r>
              <a:rPr lang="en-US" altLang="ko-KR" sz="1400" i="0" baseline="-25000"/>
              <a:t>3</a:t>
            </a:r>
            <a:r>
              <a:rPr lang="en-US" altLang="ko-KR" sz="1400" i="0"/>
              <a:t>), activated oxygen. </a:t>
            </a:r>
          </a:p>
        </p:txBody>
      </p:sp>
      <p:sp>
        <p:nvSpPr>
          <p:cNvPr id="36868" name="Rectangle 4"/>
          <p:cNvSpPr>
            <a:spLocks noChangeArrowheads="1"/>
          </p:cNvSpPr>
          <p:nvPr/>
        </p:nvSpPr>
        <p:spPr bwMode="auto">
          <a:xfrm>
            <a:off x="234950" y="3819525"/>
            <a:ext cx="2425700" cy="1368425"/>
          </a:xfrm>
          <a:prstGeom prst="rect">
            <a:avLst/>
          </a:prstGeom>
          <a:noFill/>
          <a:ln w="9525" algn="ctr">
            <a:noFill/>
            <a:miter lim="800000"/>
            <a:headEnd/>
            <a:tailEnd/>
          </a:ln>
          <a:effectLst/>
        </p:spPr>
        <p:txBody>
          <a:bodyPr anchor="ctr">
            <a:spAutoFit/>
          </a:bodyPr>
          <a:lstStyle/>
          <a:p>
            <a:r>
              <a:rPr lang="en-US" altLang="ko-KR" sz="1400" b="1" i="0"/>
              <a:t>Step 3:</a:t>
            </a:r>
            <a:br>
              <a:rPr lang="en-US" altLang="ko-KR" sz="1400" b="1" i="0"/>
            </a:br>
            <a:r>
              <a:rPr lang="en-US" altLang="ko-KR" sz="1400" i="0"/>
              <a:t>Activated oxygen (O</a:t>
            </a:r>
            <a:r>
              <a:rPr lang="en-US" altLang="ko-KR" sz="1400" i="0" baseline="-25000"/>
              <a:t>3</a:t>
            </a:r>
            <a:r>
              <a:rPr lang="en-US" altLang="ko-KR" sz="1400" i="0"/>
              <a:t>) breaks back down into oxygen (O</a:t>
            </a:r>
            <a:r>
              <a:rPr lang="en-US" altLang="ko-KR" sz="1400" i="0" baseline="-25000"/>
              <a:t>2</a:t>
            </a:r>
            <a:r>
              <a:rPr lang="en-US" altLang="ko-KR" sz="1400" i="0"/>
              <a:t>), as extra atom attaches to pollution molecule. </a:t>
            </a:r>
          </a:p>
        </p:txBody>
      </p:sp>
      <p:sp>
        <p:nvSpPr>
          <p:cNvPr id="36869" name="Rectangle 5"/>
          <p:cNvSpPr>
            <a:spLocks noChangeArrowheads="1"/>
          </p:cNvSpPr>
          <p:nvPr/>
        </p:nvSpPr>
        <p:spPr bwMode="auto">
          <a:xfrm>
            <a:off x="234950" y="5246688"/>
            <a:ext cx="2436813" cy="942975"/>
          </a:xfrm>
          <a:prstGeom prst="rect">
            <a:avLst/>
          </a:prstGeom>
          <a:noFill/>
          <a:ln w="9525" algn="ctr">
            <a:noFill/>
            <a:miter lim="800000"/>
            <a:headEnd/>
            <a:tailEnd/>
          </a:ln>
          <a:effectLst/>
        </p:spPr>
        <p:txBody>
          <a:bodyPr anchor="ctr">
            <a:spAutoFit/>
          </a:bodyPr>
          <a:lstStyle/>
          <a:p>
            <a:r>
              <a:rPr lang="en-US" altLang="ko-KR" sz="1400" b="1" i="0"/>
              <a:t>Step 4:</a:t>
            </a:r>
            <a:br>
              <a:rPr lang="en-US" altLang="ko-KR" sz="1400" b="1" i="0"/>
            </a:br>
            <a:r>
              <a:rPr lang="en-US" altLang="ko-KR" sz="1400" i="0"/>
              <a:t>Extra oxygen atom causes breakdown of pollution into benign a substance.</a:t>
            </a:r>
            <a:r>
              <a:rPr lang="en-US" altLang="ko-KR" sz="1400" b="1" i="0"/>
              <a:t> </a:t>
            </a:r>
          </a:p>
        </p:txBody>
      </p:sp>
      <p:pic>
        <p:nvPicPr>
          <p:cNvPr id="36873" name="Picture 9" descr="step1"/>
          <p:cNvPicPr>
            <a:picLocks noChangeAspect="1" noChangeArrowheads="1"/>
          </p:cNvPicPr>
          <p:nvPr/>
        </p:nvPicPr>
        <p:blipFill>
          <a:blip r:embed="rId2" cstate="print"/>
          <a:srcRect/>
          <a:stretch>
            <a:fillRect/>
          </a:stretch>
        </p:blipFill>
        <p:spPr bwMode="auto">
          <a:xfrm>
            <a:off x="3098800" y="1312863"/>
            <a:ext cx="1171575" cy="676275"/>
          </a:xfrm>
          <a:prstGeom prst="rect">
            <a:avLst/>
          </a:prstGeom>
          <a:noFill/>
        </p:spPr>
      </p:pic>
      <p:pic>
        <p:nvPicPr>
          <p:cNvPr id="36874" name="Picture 10" descr="step2"/>
          <p:cNvPicPr>
            <a:picLocks noChangeAspect="1" noChangeArrowheads="1"/>
          </p:cNvPicPr>
          <p:nvPr/>
        </p:nvPicPr>
        <p:blipFill>
          <a:blip r:embed="rId3" cstate="print"/>
          <a:srcRect/>
          <a:stretch>
            <a:fillRect/>
          </a:stretch>
        </p:blipFill>
        <p:spPr bwMode="auto">
          <a:xfrm>
            <a:off x="3241675" y="2600325"/>
            <a:ext cx="914400" cy="781050"/>
          </a:xfrm>
          <a:prstGeom prst="rect">
            <a:avLst/>
          </a:prstGeom>
          <a:noFill/>
        </p:spPr>
      </p:pic>
      <p:pic>
        <p:nvPicPr>
          <p:cNvPr id="36875" name="Picture 11" descr="step3"/>
          <p:cNvPicPr>
            <a:picLocks noChangeAspect="1" noChangeArrowheads="1"/>
          </p:cNvPicPr>
          <p:nvPr/>
        </p:nvPicPr>
        <p:blipFill>
          <a:blip r:embed="rId4" cstate="print"/>
          <a:srcRect/>
          <a:stretch>
            <a:fillRect/>
          </a:stretch>
        </p:blipFill>
        <p:spPr bwMode="auto">
          <a:xfrm>
            <a:off x="3165475" y="4078288"/>
            <a:ext cx="1181100" cy="714375"/>
          </a:xfrm>
          <a:prstGeom prst="rect">
            <a:avLst/>
          </a:prstGeom>
          <a:noFill/>
        </p:spPr>
      </p:pic>
      <p:pic>
        <p:nvPicPr>
          <p:cNvPr id="36876" name="Picture 12" descr="step4"/>
          <p:cNvPicPr>
            <a:picLocks noChangeAspect="1" noChangeArrowheads="1"/>
          </p:cNvPicPr>
          <p:nvPr/>
        </p:nvPicPr>
        <p:blipFill>
          <a:blip r:embed="rId5" cstate="print"/>
          <a:srcRect/>
          <a:stretch>
            <a:fillRect/>
          </a:stretch>
        </p:blipFill>
        <p:spPr bwMode="auto">
          <a:xfrm>
            <a:off x="3187700" y="5335588"/>
            <a:ext cx="981075" cy="790575"/>
          </a:xfrm>
          <a:prstGeom prst="rect">
            <a:avLst/>
          </a:prstGeom>
          <a:noFill/>
        </p:spPr>
      </p:pic>
      <p:sp>
        <p:nvSpPr>
          <p:cNvPr id="36878" name="Rectangle 14"/>
          <p:cNvSpPr>
            <a:spLocks noChangeArrowheads="1"/>
          </p:cNvSpPr>
          <p:nvPr/>
        </p:nvSpPr>
        <p:spPr bwMode="auto">
          <a:xfrm>
            <a:off x="265113" y="1211263"/>
            <a:ext cx="2378075" cy="1046162"/>
          </a:xfrm>
          <a:prstGeom prst="rect">
            <a:avLst/>
          </a:prstGeom>
          <a:noFill/>
          <a:ln w="25400">
            <a:solidFill>
              <a:srgbClr val="008000"/>
            </a:solidFill>
            <a:prstDash val="sysDot"/>
            <a:miter lim="800000"/>
            <a:headEnd/>
            <a:tailEnd/>
          </a:ln>
          <a:effectLst/>
        </p:spPr>
        <p:txBody>
          <a:bodyPr wrap="none" anchor="ctr"/>
          <a:lstStyle/>
          <a:p>
            <a:endParaRPr lang="ko-KR" altLang="en-US"/>
          </a:p>
        </p:txBody>
      </p:sp>
      <p:sp>
        <p:nvSpPr>
          <p:cNvPr id="36879" name="Rectangle 15"/>
          <p:cNvSpPr>
            <a:spLocks noChangeArrowheads="1"/>
          </p:cNvSpPr>
          <p:nvPr/>
        </p:nvSpPr>
        <p:spPr bwMode="auto">
          <a:xfrm>
            <a:off x="269875" y="2362200"/>
            <a:ext cx="2378075" cy="1355725"/>
          </a:xfrm>
          <a:prstGeom prst="rect">
            <a:avLst/>
          </a:prstGeom>
          <a:noFill/>
          <a:ln w="25400">
            <a:solidFill>
              <a:srgbClr val="008000"/>
            </a:solidFill>
            <a:prstDash val="sysDot"/>
            <a:miter lim="800000"/>
            <a:headEnd/>
            <a:tailEnd/>
          </a:ln>
          <a:effectLst/>
        </p:spPr>
        <p:txBody>
          <a:bodyPr wrap="none" anchor="ctr"/>
          <a:lstStyle/>
          <a:p>
            <a:endParaRPr lang="ko-KR" altLang="en-US"/>
          </a:p>
        </p:txBody>
      </p:sp>
      <p:sp>
        <p:nvSpPr>
          <p:cNvPr id="36880" name="Rectangle 16"/>
          <p:cNvSpPr>
            <a:spLocks noChangeArrowheads="1"/>
          </p:cNvSpPr>
          <p:nvPr/>
        </p:nvSpPr>
        <p:spPr bwMode="auto">
          <a:xfrm>
            <a:off x="287338" y="3822700"/>
            <a:ext cx="2378075" cy="1333500"/>
          </a:xfrm>
          <a:prstGeom prst="rect">
            <a:avLst/>
          </a:prstGeom>
          <a:noFill/>
          <a:ln w="25400">
            <a:solidFill>
              <a:srgbClr val="008000"/>
            </a:solidFill>
            <a:prstDash val="sysDot"/>
            <a:miter lim="800000"/>
            <a:headEnd/>
            <a:tailEnd/>
          </a:ln>
          <a:effectLst/>
        </p:spPr>
        <p:txBody>
          <a:bodyPr wrap="none" anchor="ctr"/>
          <a:lstStyle/>
          <a:p>
            <a:endParaRPr lang="ko-KR" altLang="en-US"/>
          </a:p>
        </p:txBody>
      </p:sp>
      <p:sp>
        <p:nvSpPr>
          <p:cNvPr id="36881" name="Rectangle 17"/>
          <p:cNvSpPr>
            <a:spLocks noChangeArrowheads="1"/>
          </p:cNvSpPr>
          <p:nvPr/>
        </p:nvSpPr>
        <p:spPr bwMode="auto">
          <a:xfrm>
            <a:off x="293688" y="5272088"/>
            <a:ext cx="2378075" cy="947737"/>
          </a:xfrm>
          <a:prstGeom prst="rect">
            <a:avLst/>
          </a:prstGeom>
          <a:noFill/>
          <a:ln w="25400">
            <a:solidFill>
              <a:srgbClr val="008000"/>
            </a:solidFill>
            <a:prstDash val="sysDot"/>
            <a:miter lim="800000"/>
            <a:headEnd/>
            <a:tailEnd/>
          </a:ln>
          <a:effectLst/>
        </p:spPr>
        <p:txBody>
          <a:bodyPr wrap="none" anchor="ctr"/>
          <a:lstStyle/>
          <a:p>
            <a:endParaRPr lang="ko-KR" altLang="en-US"/>
          </a:p>
        </p:txBody>
      </p:sp>
      <p:pic>
        <p:nvPicPr>
          <p:cNvPr id="36883" name="Picture 19" descr="per20ms"/>
          <p:cNvPicPr>
            <a:picLocks noChangeAspect="1" noChangeArrowheads="1" noCrop="1"/>
          </p:cNvPicPr>
          <p:nvPr/>
        </p:nvPicPr>
        <p:blipFill>
          <a:blip r:embed="rId6" cstate="print"/>
          <a:srcRect/>
          <a:stretch>
            <a:fillRect/>
          </a:stretch>
        </p:blipFill>
        <p:spPr bwMode="auto">
          <a:xfrm>
            <a:off x="5291138" y="1520825"/>
            <a:ext cx="2900362" cy="3165475"/>
          </a:xfrm>
          <a:prstGeom prst="rect">
            <a:avLst/>
          </a:prstGeom>
          <a:noFill/>
        </p:spPr>
      </p:pic>
      <p:sp>
        <p:nvSpPr>
          <p:cNvPr id="36882" name="Rectangle 18"/>
          <p:cNvSpPr>
            <a:spLocks noChangeArrowheads="1"/>
          </p:cNvSpPr>
          <p:nvPr/>
        </p:nvSpPr>
        <p:spPr bwMode="auto">
          <a:xfrm>
            <a:off x="4832350" y="1169988"/>
            <a:ext cx="3810000" cy="915987"/>
          </a:xfrm>
          <a:prstGeom prst="rect">
            <a:avLst/>
          </a:prstGeom>
          <a:noFill/>
          <a:ln w="9525">
            <a:noFill/>
            <a:miter lim="800000"/>
            <a:headEnd/>
            <a:tailEnd/>
          </a:ln>
          <a:effectLst/>
        </p:spPr>
        <p:txBody>
          <a:bodyPr>
            <a:spAutoFit/>
          </a:bodyPr>
          <a:lstStyle/>
          <a:p>
            <a:r>
              <a:rPr lang="en-US" altLang="ko-KR" sz="1800" b="1" i="0">
                <a:solidFill>
                  <a:srgbClr val="000099"/>
                </a:solidFill>
                <a:latin typeface="Tahoma" pitchFamily="34" charset="0"/>
              </a:rPr>
              <a:t>Activated Oxygen breaks down odors and other pollutants at their source.</a:t>
            </a:r>
          </a:p>
        </p:txBody>
      </p:sp>
      <p:sp>
        <p:nvSpPr>
          <p:cNvPr id="36877" name="Rectangle 13"/>
          <p:cNvSpPr>
            <a:spLocks noChangeArrowheads="1"/>
          </p:cNvSpPr>
          <p:nvPr/>
        </p:nvSpPr>
        <p:spPr bwMode="auto">
          <a:xfrm>
            <a:off x="4946650" y="4264025"/>
            <a:ext cx="3867150" cy="1917700"/>
          </a:xfrm>
          <a:prstGeom prst="rect">
            <a:avLst/>
          </a:prstGeom>
          <a:noFill/>
          <a:ln w="9525">
            <a:noFill/>
            <a:miter lim="800000"/>
            <a:headEnd/>
            <a:tailEnd/>
          </a:ln>
          <a:effectLst/>
        </p:spPr>
        <p:txBody>
          <a:bodyPr>
            <a:spAutoFit/>
          </a:bodyPr>
          <a:lstStyle/>
          <a:p>
            <a:r>
              <a:rPr lang="en-US" altLang="ko-KR" sz="1200" i="0">
                <a:solidFill>
                  <a:srgbClr val="006600"/>
                </a:solidFill>
              </a:rPr>
              <a:t>Nature has many ways to produce activated oxygen, a natural air cleaner. For example, we</a:t>
            </a:r>
            <a:r>
              <a:rPr lang="en-US" altLang="ko-KR" sz="1200" i="0">
                <a:solidFill>
                  <a:srgbClr val="006600"/>
                </a:solidFill>
                <a:latin typeface="Times New Roman"/>
              </a:rPr>
              <a:t>’</a:t>
            </a:r>
            <a:r>
              <a:rPr lang="en-US" altLang="ko-KR" sz="1200" i="0">
                <a:solidFill>
                  <a:srgbClr val="006600"/>
                </a:solidFill>
              </a:rPr>
              <a:t>ve all taken a walk after a thunderstorm and experienced the clean, fresh smell in the air. That</a:t>
            </a:r>
            <a:r>
              <a:rPr lang="en-US" altLang="ko-KR" sz="1200" i="0">
                <a:solidFill>
                  <a:srgbClr val="006600"/>
                </a:solidFill>
                <a:latin typeface="Times New Roman"/>
              </a:rPr>
              <a:t>’</a:t>
            </a:r>
            <a:r>
              <a:rPr lang="en-US" altLang="ko-KR" sz="1200" i="0">
                <a:solidFill>
                  <a:srgbClr val="006600"/>
                </a:solidFill>
              </a:rPr>
              <a:t>s ozone, or activated oxygen, at work. Normal oxygen O</a:t>
            </a:r>
            <a:r>
              <a:rPr lang="en-US" altLang="ko-KR" sz="1200" i="0" baseline="-25000">
                <a:solidFill>
                  <a:srgbClr val="006600"/>
                </a:solidFill>
              </a:rPr>
              <a:t>2</a:t>
            </a:r>
            <a:r>
              <a:rPr lang="en-US" altLang="ko-KR" sz="1200" i="0">
                <a:solidFill>
                  <a:srgbClr val="006600"/>
                </a:solidFill>
              </a:rPr>
              <a:t> is converted to O</a:t>
            </a:r>
            <a:r>
              <a:rPr lang="en-US" altLang="ko-KR" sz="1200" i="0" baseline="-25000">
                <a:solidFill>
                  <a:srgbClr val="006600"/>
                </a:solidFill>
              </a:rPr>
              <a:t>3</a:t>
            </a:r>
            <a:r>
              <a:rPr lang="en-US" altLang="ko-KR" sz="1200" i="0">
                <a:solidFill>
                  <a:srgbClr val="006600"/>
                </a:solidFill>
              </a:rPr>
              <a:t>, which is commonly called ozone or activated oxygen. O</a:t>
            </a:r>
            <a:r>
              <a:rPr lang="en-US" altLang="ko-KR" sz="1200" i="0" baseline="-25000">
                <a:solidFill>
                  <a:srgbClr val="006600"/>
                </a:solidFill>
              </a:rPr>
              <a:t>3</a:t>
            </a:r>
            <a:r>
              <a:rPr lang="en-US" altLang="ko-KR" sz="1200" i="0">
                <a:solidFill>
                  <a:srgbClr val="006600"/>
                </a:solidFill>
              </a:rPr>
              <a:t> will break down odors and other contaminates. The SpringAir employs a separate O</a:t>
            </a:r>
            <a:r>
              <a:rPr lang="en-US" altLang="ko-KR" sz="1200" i="0" baseline="-25000">
                <a:solidFill>
                  <a:srgbClr val="006600"/>
                </a:solidFill>
              </a:rPr>
              <a:t>3</a:t>
            </a:r>
            <a:r>
              <a:rPr lang="en-US" altLang="ko-KR" sz="1200" i="0">
                <a:solidFill>
                  <a:srgbClr val="006600"/>
                </a:solidFill>
              </a:rPr>
              <a:t> generator to achieve this natural process.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763688" y="1988840"/>
            <a:ext cx="5976664" cy="2169825"/>
          </a:xfrm>
          <a:prstGeom prst="rect">
            <a:avLst/>
          </a:prstGeom>
          <a:noFill/>
          <a:ln w="9525" algn="ctr">
            <a:noFill/>
            <a:miter lim="800000"/>
            <a:headEnd/>
            <a:tailEnd/>
          </a:ln>
          <a:effectLst/>
        </p:spPr>
        <p:txBody>
          <a:bodyPr wrap="square" anchor="ctr">
            <a:spAutoFit/>
          </a:bodyPr>
          <a:lstStyle/>
          <a:p>
            <a:pPr algn="ctr">
              <a:lnSpc>
                <a:spcPct val="150000"/>
              </a:lnSpc>
            </a:pPr>
            <a:r>
              <a:rPr lang="en-US" altLang="ko-KR" sz="3000" b="1" i="0" dirty="0">
                <a:solidFill>
                  <a:srgbClr val="006600"/>
                </a:solidFill>
                <a:latin typeface="Tahoma" pitchFamily="34" charset="0"/>
              </a:rPr>
              <a:t>PART  II</a:t>
            </a:r>
          </a:p>
          <a:p>
            <a:pPr algn="ctr">
              <a:lnSpc>
                <a:spcPct val="150000"/>
              </a:lnSpc>
            </a:pPr>
            <a:endParaRPr lang="en-US" altLang="ko-KR" sz="3000" b="1" i="0" dirty="0">
              <a:solidFill>
                <a:srgbClr val="006600"/>
              </a:solidFill>
              <a:latin typeface="Tahoma" pitchFamily="34" charset="0"/>
            </a:endParaRPr>
          </a:p>
          <a:p>
            <a:pPr algn="ctr">
              <a:lnSpc>
                <a:spcPct val="150000"/>
              </a:lnSpc>
            </a:pPr>
            <a:r>
              <a:rPr lang="en-US" altLang="ko-KR" sz="3000" b="1" i="0" dirty="0" smtClean="0">
                <a:solidFill>
                  <a:srgbClr val="006600"/>
                </a:solidFill>
                <a:latin typeface="Tahoma" pitchFamily="34" charset="0"/>
              </a:rPr>
              <a:t>Air washer in Clean </a:t>
            </a:r>
            <a:r>
              <a:rPr lang="en-US" altLang="ko-KR" sz="3000" b="1" i="0" dirty="0">
                <a:solidFill>
                  <a:srgbClr val="006600"/>
                </a:solidFill>
                <a:latin typeface="Tahoma" pitchFamily="34" charset="0"/>
              </a:rPr>
              <a:t>Room </a:t>
            </a:r>
            <a:endParaRPr lang="ko-KR" altLang="en-US" sz="3000" b="1" i="0" dirty="0">
              <a:solidFill>
                <a:srgbClr val="006600"/>
              </a:solidFill>
              <a:latin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03275" y="2552700"/>
            <a:ext cx="3697288" cy="1052513"/>
          </a:xfrm>
          <a:prstGeom prst="rect">
            <a:avLst/>
          </a:prstGeom>
          <a:noFill/>
          <a:ln w="9525" algn="ctr">
            <a:noFill/>
            <a:miter lim="800000"/>
            <a:headEnd/>
            <a:tailEnd/>
          </a:ln>
          <a:effectLst/>
        </p:spPr>
        <p:txBody>
          <a:bodyPr anchor="ctr">
            <a:spAutoFit/>
          </a:bodyPr>
          <a:lstStyle/>
          <a:p>
            <a:pPr algn="ctr">
              <a:lnSpc>
                <a:spcPct val="150000"/>
              </a:lnSpc>
            </a:pPr>
            <a:r>
              <a:rPr lang="en-US" altLang="ko-KR" b="1" i="0">
                <a:solidFill>
                  <a:srgbClr val="006600"/>
                </a:solidFill>
                <a:latin typeface="Tahoma" pitchFamily="34" charset="0"/>
              </a:rPr>
              <a:t>Chinese Dust Storm </a:t>
            </a:r>
          </a:p>
          <a:p>
            <a:pPr algn="ctr">
              <a:lnSpc>
                <a:spcPct val="150000"/>
              </a:lnSpc>
            </a:pPr>
            <a:r>
              <a:rPr lang="en-US" altLang="ko-KR" sz="1800" i="0">
                <a:solidFill>
                  <a:srgbClr val="006600"/>
                </a:solidFill>
                <a:latin typeface="Tahoma" pitchFamily="34" charset="0"/>
              </a:rPr>
              <a:t>April 1998 </a:t>
            </a:r>
          </a:p>
        </p:txBody>
      </p:sp>
      <p:pic>
        <p:nvPicPr>
          <p:cNvPr id="22531" name="Picture 3" descr="china_dust"/>
          <p:cNvPicPr>
            <a:picLocks noChangeAspect="1" noChangeArrowheads="1" noCrop="1"/>
          </p:cNvPicPr>
          <p:nvPr/>
        </p:nvPicPr>
        <p:blipFill>
          <a:blip r:embed="rId2" cstate="print"/>
          <a:srcRect/>
          <a:stretch>
            <a:fillRect/>
          </a:stretch>
        </p:blipFill>
        <p:spPr bwMode="auto">
          <a:xfrm>
            <a:off x="5038725" y="1155700"/>
            <a:ext cx="3714750" cy="5448300"/>
          </a:xfrm>
          <a:prstGeom prst="rect">
            <a:avLst/>
          </a:prstGeom>
          <a:noFill/>
        </p:spPr>
      </p:pic>
      <p:sp>
        <p:nvSpPr>
          <p:cNvPr id="22534" name="Rectangle 6"/>
          <p:cNvSpPr>
            <a:spLocks noChangeArrowheads="1"/>
          </p:cNvSpPr>
          <p:nvPr/>
        </p:nvSpPr>
        <p:spPr bwMode="auto">
          <a:xfrm>
            <a:off x="890588" y="4125913"/>
            <a:ext cx="3570287" cy="857250"/>
          </a:xfrm>
          <a:prstGeom prst="rect">
            <a:avLst/>
          </a:prstGeom>
          <a:noFill/>
          <a:ln w="9525">
            <a:noFill/>
            <a:miter lim="800000"/>
            <a:headEnd/>
            <a:tailEnd/>
          </a:ln>
          <a:effectLst/>
        </p:spPr>
        <p:txBody>
          <a:bodyPr anchor="ctr">
            <a:spAutoFit/>
          </a:bodyPr>
          <a:lstStyle/>
          <a:p>
            <a:pPr algn="ctr">
              <a:lnSpc>
                <a:spcPct val="180000"/>
              </a:lnSpc>
            </a:pPr>
            <a:r>
              <a:rPr lang="en-US" altLang="ko-KR" sz="1400" b="1" i="0">
                <a:solidFill>
                  <a:srgbClr val="006600"/>
                </a:solidFill>
                <a:latin typeface="Tahoma" pitchFamily="34" charset="0"/>
              </a:rPr>
              <a:t>A major dust storm occurred in April over parts of China and Mongolia.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7"/>
          <p:cNvSpPr>
            <a:spLocks noChangeArrowheads="1"/>
          </p:cNvSpPr>
          <p:nvPr/>
        </p:nvSpPr>
        <p:spPr bwMode="auto">
          <a:xfrm>
            <a:off x="2111375" y="1487846"/>
            <a:ext cx="5586413" cy="3194721"/>
          </a:xfrm>
          <a:prstGeom prst="rect">
            <a:avLst/>
          </a:prstGeom>
          <a:noFill/>
          <a:ln w="9525">
            <a:noFill/>
            <a:miter lim="800000"/>
            <a:headEnd/>
            <a:tailEnd/>
          </a:ln>
          <a:effectLst/>
        </p:spPr>
        <p:txBody>
          <a:bodyPr anchor="ctr">
            <a:spAutoFit/>
          </a:bodyPr>
          <a:lstStyle/>
          <a:p>
            <a:pPr>
              <a:lnSpc>
                <a:spcPct val="180000"/>
              </a:lnSpc>
              <a:buFont typeface="Wingdings" pitchFamily="2" charset="2"/>
              <a:buChar char="§"/>
            </a:pPr>
            <a:r>
              <a:rPr lang="en-US" altLang="ko-KR" sz="1400" b="1" i="0" dirty="0">
                <a:solidFill>
                  <a:srgbClr val="006600"/>
                </a:solidFill>
                <a:latin typeface="Tahoma" pitchFamily="34" charset="0"/>
              </a:rPr>
              <a:t> </a:t>
            </a:r>
            <a:r>
              <a:rPr lang="en-US" altLang="ko-KR" sz="1400" b="1" dirty="0" smtClean="0">
                <a:solidFill>
                  <a:srgbClr val="006600"/>
                </a:solidFill>
                <a:latin typeface="Tahoma" pitchFamily="34" charset="0"/>
              </a:rPr>
              <a:t>A small particle in air or gas formed in solid or liquid</a:t>
            </a:r>
            <a:endParaRPr lang="ko-KR" altLang="en-US" sz="1400" b="1" i="0" dirty="0">
              <a:solidFill>
                <a:srgbClr val="006600"/>
              </a:solidFill>
              <a:latin typeface="Tahoma" pitchFamily="34" charset="0"/>
            </a:endParaRPr>
          </a:p>
          <a:p>
            <a:pPr>
              <a:lnSpc>
                <a:spcPct val="180000"/>
              </a:lnSpc>
              <a:buFont typeface="Wingdings" pitchFamily="2" charset="2"/>
              <a:buChar char="§"/>
            </a:pPr>
            <a:r>
              <a:rPr lang="ko-KR" altLang="en-US" sz="1400" b="1" i="0" dirty="0">
                <a:solidFill>
                  <a:srgbClr val="006600"/>
                </a:solidFill>
                <a:latin typeface="Tahoma" pitchFamily="34" charset="0"/>
              </a:rPr>
              <a:t> </a:t>
            </a:r>
            <a:r>
              <a:rPr lang="en-US" altLang="ko-KR" sz="1400" b="1" i="0" dirty="0" smtClean="0">
                <a:solidFill>
                  <a:srgbClr val="006600"/>
                </a:solidFill>
                <a:latin typeface="Tahoma" pitchFamily="34" charset="0"/>
              </a:rPr>
              <a:t>The 5</a:t>
            </a:r>
            <a:r>
              <a:rPr lang="en-US" altLang="ko-KR" sz="1400" b="1" i="0" baseline="30000" dirty="0" smtClean="0">
                <a:solidFill>
                  <a:srgbClr val="006600"/>
                </a:solidFill>
                <a:latin typeface="Tahoma" pitchFamily="34" charset="0"/>
              </a:rPr>
              <a:t>th</a:t>
            </a:r>
            <a:r>
              <a:rPr lang="en-US" altLang="ko-KR" sz="1400" b="1" i="0" dirty="0" smtClean="0">
                <a:solidFill>
                  <a:srgbClr val="006600"/>
                </a:solidFill>
                <a:latin typeface="Tahoma" pitchFamily="34" charset="0"/>
              </a:rPr>
              <a:t> material beside solid, liquid, gas, plasma</a:t>
            </a:r>
            <a:endParaRPr lang="ko-KR" altLang="en-US" sz="1400" b="1" i="0" dirty="0">
              <a:solidFill>
                <a:srgbClr val="006600"/>
              </a:solidFill>
              <a:latin typeface="Tahoma" pitchFamily="34" charset="0"/>
            </a:endParaRPr>
          </a:p>
          <a:p>
            <a:pPr>
              <a:lnSpc>
                <a:spcPct val="180000"/>
              </a:lnSpc>
              <a:buFontTx/>
              <a:buChar char="•"/>
            </a:pPr>
            <a:r>
              <a:rPr lang="ko-KR" altLang="en-US" sz="1400" i="0" dirty="0">
                <a:solidFill>
                  <a:srgbClr val="006600"/>
                </a:solidFill>
                <a:latin typeface="Tahoma" pitchFamily="34" charset="0"/>
              </a:rPr>
              <a:t> </a:t>
            </a:r>
            <a:r>
              <a:rPr lang="en-US" altLang="ko-KR" sz="1400" i="0" dirty="0">
                <a:solidFill>
                  <a:srgbClr val="006600"/>
                </a:solidFill>
                <a:latin typeface="Tahoma" pitchFamily="34" charset="0"/>
              </a:rPr>
              <a:t>DUST </a:t>
            </a:r>
            <a:r>
              <a:rPr lang="en-US" altLang="ko-KR" sz="1400" i="0" dirty="0" smtClean="0">
                <a:solidFill>
                  <a:srgbClr val="006600"/>
                </a:solidFill>
                <a:latin typeface="Tahoma" pitchFamily="34" charset="0"/>
              </a:rPr>
              <a:t>– Small particle like sand occurred during cutting or grinding</a:t>
            </a:r>
          </a:p>
          <a:p>
            <a:pPr>
              <a:lnSpc>
                <a:spcPct val="180000"/>
              </a:lnSpc>
              <a:buFontTx/>
              <a:buChar char="•"/>
            </a:pPr>
            <a:r>
              <a:rPr lang="en-US" altLang="ko-KR" sz="1400" i="0" dirty="0" smtClean="0">
                <a:solidFill>
                  <a:srgbClr val="006600"/>
                </a:solidFill>
                <a:latin typeface="Tahoma" pitchFamily="34" charset="0"/>
              </a:rPr>
              <a:t>SMOKE </a:t>
            </a:r>
            <a:r>
              <a:rPr lang="en-US" altLang="ko-KR" sz="1400" i="0" dirty="0">
                <a:solidFill>
                  <a:srgbClr val="006600"/>
                </a:solidFill>
                <a:latin typeface="Tahoma" pitchFamily="34" charset="0"/>
              </a:rPr>
              <a:t>– </a:t>
            </a:r>
            <a:r>
              <a:rPr lang="en-US" altLang="ko-KR" sz="1400" i="0" dirty="0" smtClean="0">
                <a:solidFill>
                  <a:srgbClr val="006600"/>
                </a:solidFill>
                <a:latin typeface="Tahoma" pitchFamily="34" charset="0"/>
              </a:rPr>
              <a:t>Particle occurred during combustion of coal or firewood</a:t>
            </a:r>
          </a:p>
          <a:p>
            <a:pPr>
              <a:lnSpc>
                <a:spcPct val="180000"/>
              </a:lnSpc>
              <a:buFontTx/>
              <a:buChar char="•"/>
            </a:pPr>
            <a:r>
              <a:rPr lang="en-US" altLang="ko-KR" sz="1400" i="0" dirty="0" smtClean="0">
                <a:solidFill>
                  <a:srgbClr val="006600"/>
                </a:solidFill>
                <a:latin typeface="Tahoma" pitchFamily="34" charset="0"/>
              </a:rPr>
              <a:t>FUME </a:t>
            </a:r>
            <a:r>
              <a:rPr lang="en-US" altLang="ko-KR" sz="1400" i="0" dirty="0">
                <a:solidFill>
                  <a:srgbClr val="006600"/>
                </a:solidFill>
                <a:latin typeface="Tahoma" pitchFamily="34" charset="0"/>
              </a:rPr>
              <a:t>– </a:t>
            </a:r>
            <a:r>
              <a:rPr lang="en-US" altLang="ko-KR" sz="1400" dirty="0">
                <a:solidFill>
                  <a:srgbClr val="006600"/>
                </a:solidFill>
                <a:latin typeface="Tahoma" pitchFamily="34" charset="0"/>
              </a:rPr>
              <a:t>Particle occurred during combustion of </a:t>
            </a:r>
            <a:r>
              <a:rPr lang="en-US" altLang="ko-KR" sz="1400" dirty="0" smtClean="0">
                <a:solidFill>
                  <a:srgbClr val="006600"/>
                </a:solidFill>
                <a:latin typeface="Tahoma" pitchFamily="34" charset="0"/>
              </a:rPr>
              <a:t>metal </a:t>
            </a:r>
            <a:r>
              <a:rPr lang="en-US" altLang="ko-KR" sz="1400" dirty="0" err="1" smtClean="0">
                <a:solidFill>
                  <a:srgbClr val="006600"/>
                </a:solidFill>
                <a:latin typeface="Tahoma" pitchFamily="34" charset="0"/>
              </a:rPr>
              <a:t>meterial</a:t>
            </a:r>
            <a:endParaRPr lang="en-US" altLang="ko-KR" sz="1400" i="0" dirty="0" smtClean="0">
              <a:solidFill>
                <a:srgbClr val="006600"/>
              </a:solidFill>
              <a:latin typeface="Tahoma" pitchFamily="34" charset="0"/>
            </a:endParaRPr>
          </a:p>
          <a:p>
            <a:pPr>
              <a:lnSpc>
                <a:spcPct val="180000"/>
              </a:lnSpc>
              <a:buFontTx/>
              <a:buChar char="•"/>
            </a:pPr>
            <a:r>
              <a:rPr lang="en-US" altLang="ko-KR" sz="1400" i="0" dirty="0" smtClean="0">
                <a:solidFill>
                  <a:srgbClr val="006600"/>
                </a:solidFill>
                <a:latin typeface="Tahoma" pitchFamily="34" charset="0"/>
              </a:rPr>
              <a:t>MIST </a:t>
            </a:r>
            <a:r>
              <a:rPr lang="en-US" altLang="ko-KR" sz="1400" i="0" dirty="0">
                <a:solidFill>
                  <a:srgbClr val="006600"/>
                </a:solidFill>
                <a:latin typeface="Tahoma" pitchFamily="34" charset="0"/>
              </a:rPr>
              <a:t>– </a:t>
            </a:r>
            <a:r>
              <a:rPr lang="en-US" altLang="ko-KR" sz="1400" dirty="0" smtClean="0">
                <a:solidFill>
                  <a:srgbClr val="006600"/>
                </a:solidFill>
                <a:latin typeface="Tahoma" pitchFamily="34" charset="0"/>
              </a:rPr>
              <a:t>The case when gas coagulates little fluids</a:t>
            </a:r>
            <a:endParaRPr lang="ko-KR" altLang="en-US" sz="1400" i="0" dirty="0">
              <a:solidFill>
                <a:srgbClr val="006600"/>
              </a:solidFill>
              <a:latin typeface="Tahoma" pitchFamily="34" charset="0"/>
            </a:endParaRPr>
          </a:p>
          <a:p>
            <a:pPr>
              <a:lnSpc>
                <a:spcPct val="180000"/>
              </a:lnSpc>
              <a:buFontTx/>
              <a:buChar char="•"/>
            </a:pPr>
            <a:r>
              <a:rPr lang="ko-KR" altLang="en-US" sz="1400" i="0" dirty="0">
                <a:solidFill>
                  <a:srgbClr val="006600"/>
                </a:solidFill>
                <a:latin typeface="Tahoma" pitchFamily="34" charset="0"/>
              </a:rPr>
              <a:t> </a:t>
            </a:r>
            <a:r>
              <a:rPr lang="en-US" altLang="ko-KR" sz="1400" i="0" dirty="0">
                <a:solidFill>
                  <a:srgbClr val="006600"/>
                </a:solidFill>
                <a:latin typeface="Tahoma" pitchFamily="34" charset="0"/>
              </a:rPr>
              <a:t>FOG – </a:t>
            </a:r>
            <a:r>
              <a:rPr lang="en-US" altLang="ko-KR" sz="1400" dirty="0" smtClean="0">
                <a:solidFill>
                  <a:srgbClr val="006600"/>
                </a:solidFill>
                <a:latin typeface="Tahoma" pitchFamily="34" charset="0"/>
              </a:rPr>
              <a:t>It occurs when liquids spay</a:t>
            </a:r>
            <a:endParaRPr lang="en-US" altLang="ko-KR" sz="1400" i="0" dirty="0" smtClean="0">
              <a:solidFill>
                <a:srgbClr val="006600"/>
              </a:solidFill>
              <a:latin typeface="Tahoma" pitchFamily="34" charset="0"/>
            </a:endParaRPr>
          </a:p>
          <a:p>
            <a:pPr>
              <a:lnSpc>
                <a:spcPct val="180000"/>
              </a:lnSpc>
              <a:buFontTx/>
              <a:buChar char="•"/>
            </a:pPr>
            <a:r>
              <a:rPr lang="en-US" altLang="ko-KR" sz="1400" i="0" dirty="0" smtClean="0">
                <a:solidFill>
                  <a:srgbClr val="006600"/>
                </a:solidFill>
                <a:latin typeface="Tahoma" pitchFamily="34" charset="0"/>
              </a:rPr>
              <a:t>SMOG </a:t>
            </a:r>
            <a:r>
              <a:rPr lang="en-US" altLang="ko-KR" sz="1400" i="0" dirty="0">
                <a:solidFill>
                  <a:srgbClr val="006600"/>
                </a:solidFill>
                <a:latin typeface="Tahoma" pitchFamily="34" charset="0"/>
              </a:rPr>
              <a:t>= SMOKE + FOG</a:t>
            </a:r>
          </a:p>
        </p:txBody>
      </p:sp>
      <p:sp>
        <p:nvSpPr>
          <p:cNvPr id="21513" name="Rectangle 9"/>
          <p:cNvSpPr>
            <a:spLocks noChangeArrowheads="1"/>
          </p:cNvSpPr>
          <p:nvPr/>
        </p:nvSpPr>
        <p:spPr bwMode="auto">
          <a:xfrm>
            <a:off x="2524125" y="5079844"/>
            <a:ext cx="5189538" cy="867930"/>
          </a:xfrm>
          <a:prstGeom prst="rect">
            <a:avLst/>
          </a:prstGeom>
          <a:noFill/>
          <a:ln w="9525">
            <a:noFill/>
            <a:miter lim="800000"/>
            <a:headEnd/>
            <a:tailEnd/>
          </a:ln>
          <a:effectLst/>
        </p:spPr>
        <p:txBody>
          <a:bodyPr anchor="ctr">
            <a:spAutoFit/>
          </a:bodyPr>
          <a:lstStyle/>
          <a:p>
            <a:pPr>
              <a:lnSpc>
                <a:spcPct val="180000"/>
              </a:lnSpc>
            </a:pPr>
            <a:r>
              <a:rPr lang="en-US" altLang="ko-KR" sz="1400" b="1" dirty="0">
                <a:solidFill>
                  <a:srgbClr val="0000FF"/>
                </a:solidFill>
                <a:latin typeface="Tahoma" pitchFamily="34" charset="0"/>
              </a:rPr>
              <a:t>W</a:t>
            </a:r>
            <a:r>
              <a:rPr lang="en-US" altLang="ko-KR" sz="1400" b="1" i="0" dirty="0" smtClean="0">
                <a:solidFill>
                  <a:srgbClr val="0000FF"/>
                </a:solidFill>
                <a:latin typeface="Tahoma" pitchFamily="34" charset="0"/>
              </a:rPr>
              <a:t>hat is HYDROSOL</a:t>
            </a:r>
            <a:r>
              <a:rPr lang="en-US" altLang="ko-KR" sz="1400" b="1" i="0" dirty="0">
                <a:solidFill>
                  <a:srgbClr val="0000FF"/>
                </a:solidFill>
                <a:latin typeface="Tahoma" pitchFamily="34" charset="0"/>
              </a:rPr>
              <a:t>, EMULSION </a:t>
            </a:r>
            <a:r>
              <a:rPr lang="en-US" altLang="ko-KR" sz="1400" b="1" i="0" dirty="0" smtClean="0">
                <a:solidFill>
                  <a:srgbClr val="0000FF"/>
                </a:solidFill>
                <a:latin typeface="Tahoma" pitchFamily="34" charset="0"/>
              </a:rPr>
              <a:t>?  </a:t>
            </a:r>
            <a:endParaRPr lang="en-US" altLang="ko-KR" sz="1400" b="1" i="0" dirty="0">
              <a:solidFill>
                <a:srgbClr val="0000FF"/>
              </a:solidFill>
              <a:latin typeface="Tahoma" pitchFamily="34" charset="0"/>
            </a:endParaRPr>
          </a:p>
          <a:p>
            <a:pPr>
              <a:lnSpc>
                <a:spcPct val="180000"/>
              </a:lnSpc>
            </a:pPr>
            <a:r>
              <a:rPr lang="en-US" altLang="ko-KR" sz="1400" b="1" i="0" dirty="0">
                <a:solidFill>
                  <a:srgbClr val="0000FF"/>
                </a:solidFill>
                <a:latin typeface="Tahoma" pitchFamily="34" charset="0"/>
              </a:rPr>
              <a:t>	-  </a:t>
            </a:r>
            <a:r>
              <a:rPr lang="en-US" altLang="ko-KR" sz="1400" b="1" i="0" dirty="0" smtClean="0">
                <a:solidFill>
                  <a:srgbClr val="0000FF"/>
                </a:solidFill>
                <a:latin typeface="Tahoma" pitchFamily="34" charset="0"/>
              </a:rPr>
              <a:t>Particle floats in liquids</a:t>
            </a:r>
            <a:endParaRPr lang="ko-KR" altLang="en-US" sz="1400" b="1" i="0" dirty="0">
              <a:solidFill>
                <a:srgbClr val="0000FF"/>
              </a:solidFill>
              <a:latin typeface="Tahoma" pitchFamily="34" charset="0"/>
            </a:endParaRPr>
          </a:p>
        </p:txBody>
      </p:sp>
      <p:sp>
        <p:nvSpPr>
          <p:cNvPr id="5" name="제목 4"/>
          <p:cNvSpPr>
            <a:spLocks noGrp="1"/>
          </p:cNvSpPr>
          <p:nvPr>
            <p:ph type="title"/>
          </p:nvPr>
        </p:nvSpPr>
        <p:spPr/>
        <p:txBody>
          <a:bodyPr/>
          <a:lstStyle/>
          <a:p>
            <a:r>
              <a:rPr lang="en-US" altLang="ko-KR" dirty="0" smtClean="0">
                <a:solidFill>
                  <a:srgbClr val="006600"/>
                </a:solidFill>
                <a:latin typeface="Tahoma" pitchFamily="34" charset="0"/>
              </a:rPr>
              <a:t>What is</a:t>
            </a:r>
            <a:r>
              <a:rPr lang="ko-KR" altLang="en-US" dirty="0" smtClean="0">
                <a:solidFill>
                  <a:srgbClr val="006600"/>
                </a:solidFill>
                <a:latin typeface="Tahoma" pitchFamily="34" charset="0"/>
              </a:rPr>
              <a:t> </a:t>
            </a:r>
            <a:r>
              <a:rPr lang="en-US" altLang="ko-KR" dirty="0" smtClean="0">
                <a:solidFill>
                  <a:srgbClr val="006600"/>
                </a:solidFill>
                <a:latin typeface="Tahoma" pitchFamily="34" charset="0"/>
              </a:rPr>
              <a:t>AEROSOL</a:t>
            </a:r>
            <a:r>
              <a:rPr lang="ko-KR" altLang="en-US" dirty="0" smtClean="0">
                <a:solidFill>
                  <a:srgbClr val="006600"/>
                </a:solidFill>
                <a:latin typeface="Tahoma" pitchFamily="34" charset="0"/>
              </a:rPr>
              <a:t> </a:t>
            </a:r>
            <a:r>
              <a:rPr lang="en-US" altLang="ko-KR" dirty="0" smtClean="0">
                <a:solidFill>
                  <a:srgbClr val="006600"/>
                </a:solidFill>
                <a:latin typeface="Tahoma" pitchFamily="34" charset="0"/>
              </a:rPr>
              <a:t>?</a:t>
            </a:r>
            <a:endParaRPr lang="ko-KR"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633413" y="280764"/>
            <a:ext cx="8074025" cy="915988"/>
          </a:xfrm>
          <a:prstGeom prst="rect">
            <a:avLst/>
          </a:prstGeom>
          <a:noFill/>
          <a:ln w="9525" algn="ctr">
            <a:noFill/>
            <a:miter lim="800000"/>
            <a:headEnd/>
            <a:tailEnd/>
          </a:ln>
          <a:effectLst/>
        </p:spPr>
        <p:txBody>
          <a:bodyPr anchor="ctr">
            <a:spAutoFit/>
          </a:bodyPr>
          <a:lstStyle/>
          <a:p>
            <a:pPr algn="ctr">
              <a:lnSpc>
                <a:spcPct val="150000"/>
              </a:lnSpc>
            </a:pPr>
            <a:r>
              <a:rPr lang="en-US" altLang="ko-KR" sz="3600" b="1" i="0" dirty="0">
                <a:solidFill>
                  <a:srgbClr val="990000"/>
                </a:solidFill>
                <a:latin typeface="Tahoma" pitchFamily="34" charset="0"/>
              </a:rPr>
              <a:t>Contents </a:t>
            </a:r>
          </a:p>
        </p:txBody>
      </p:sp>
      <p:sp>
        <p:nvSpPr>
          <p:cNvPr id="40968" name="Rectangle 8"/>
          <p:cNvSpPr>
            <a:spLocks noChangeArrowheads="1"/>
          </p:cNvSpPr>
          <p:nvPr/>
        </p:nvSpPr>
        <p:spPr bwMode="auto">
          <a:xfrm>
            <a:off x="1554163" y="3809164"/>
            <a:ext cx="6610350" cy="978729"/>
          </a:xfrm>
          <a:prstGeom prst="rect">
            <a:avLst/>
          </a:prstGeom>
          <a:noFill/>
          <a:ln w="9525" algn="ctr">
            <a:noFill/>
            <a:miter lim="800000"/>
            <a:headEnd/>
            <a:tailEnd/>
          </a:ln>
          <a:effectLst/>
        </p:spPr>
        <p:txBody>
          <a:bodyPr anchor="ctr">
            <a:spAutoFit/>
          </a:bodyPr>
          <a:lstStyle/>
          <a:p>
            <a:pPr marL="457200" indent="-457200" algn="ctr">
              <a:lnSpc>
                <a:spcPct val="160000"/>
              </a:lnSpc>
              <a:buAutoNum type="arabicParenBoth"/>
            </a:pPr>
            <a:r>
              <a:rPr lang="en-US" altLang="ko-KR" b="1" dirty="0" smtClean="0">
                <a:solidFill>
                  <a:srgbClr val="006600"/>
                </a:solidFill>
                <a:latin typeface="휴먼세엑스포" pitchFamily="18" charset="-127"/>
                <a:ea typeface="휴먼세엑스포" pitchFamily="18" charset="-127"/>
              </a:rPr>
              <a:t>Basic theory of air cleaning and air washer </a:t>
            </a:r>
          </a:p>
          <a:p>
            <a:pPr marL="457200" indent="-457200" algn="ctr">
              <a:lnSpc>
                <a:spcPct val="160000"/>
              </a:lnSpc>
            </a:pPr>
            <a:r>
              <a:rPr lang="en-US" altLang="ko-KR" b="1" i="0" dirty="0" smtClean="0">
                <a:solidFill>
                  <a:srgbClr val="006600"/>
                </a:solidFill>
                <a:latin typeface="휴먼세엑스포" pitchFamily="18" charset="-127"/>
                <a:ea typeface="휴먼세엑스포" pitchFamily="18" charset="-127"/>
              </a:rPr>
              <a:t>(</a:t>
            </a:r>
            <a:r>
              <a:rPr lang="en-US" altLang="ko-KR" b="1" i="0" dirty="0">
                <a:solidFill>
                  <a:srgbClr val="006600"/>
                </a:solidFill>
                <a:latin typeface="휴먼세엑스포" pitchFamily="18" charset="-127"/>
                <a:ea typeface="휴먼세엑스포" pitchFamily="18" charset="-127"/>
              </a:rPr>
              <a:t>2) </a:t>
            </a:r>
            <a:r>
              <a:rPr lang="en-US" altLang="ko-KR" b="1" i="0" dirty="0" smtClean="0">
                <a:solidFill>
                  <a:srgbClr val="006600"/>
                </a:solidFill>
                <a:latin typeface="휴먼세엑스포" pitchFamily="18" charset="-127"/>
                <a:ea typeface="휴먼세엑스포" pitchFamily="18" charset="-127"/>
              </a:rPr>
              <a:t>Indoor Air Quality Problem and Application</a:t>
            </a:r>
            <a:r>
              <a:rPr lang="ko-KR" altLang="en-US" b="1" i="0" dirty="0" smtClean="0">
                <a:solidFill>
                  <a:srgbClr val="006600"/>
                </a:solidFill>
                <a:latin typeface="휴먼세엑스포" pitchFamily="18" charset="-127"/>
                <a:ea typeface="휴먼세엑스포" pitchFamily="18" charset="-127"/>
              </a:rPr>
              <a:t> </a:t>
            </a:r>
            <a:r>
              <a:rPr lang="en-US" altLang="ko-KR" b="1" i="0" dirty="0">
                <a:solidFill>
                  <a:srgbClr val="006600"/>
                </a:solidFill>
                <a:latin typeface="휴먼세엑스포" pitchFamily="18" charset="-127"/>
                <a:ea typeface="휴먼세엑스포" pitchFamily="18" charset="-127"/>
              </a:rPr>
              <a:t>(IAQ)</a:t>
            </a:r>
          </a:p>
        </p:txBody>
      </p:sp>
      <p:sp>
        <p:nvSpPr>
          <p:cNvPr id="40969" name="Rectangle 9"/>
          <p:cNvSpPr>
            <a:spLocks noChangeArrowheads="1"/>
          </p:cNvSpPr>
          <p:nvPr/>
        </p:nvSpPr>
        <p:spPr bwMode="auto">
          <a:xfrm>
            <a:off x="2474904" y="1772816"/>
            <a:ext cx="4729180" cy="1298817"/>
          </a:xfrm>
          <a:prstGeom prst="rect">
            <a:avLst/>
          </a:prstGeom>
          <a:noFill/>
          <a:ln w="9525">
            <a:noFill/>
            <a:miter lim="800000"/>
            <a:headEnd/>
            <a:tailEnd/>
          </a:ln>
          <a:effectLst/>
        </p:spPr>
        <p:txBody>
          <a:bodyPr wrap="none">
            <a:spAutoFit/>
          </a:bodyPr>
          <a:lstStyle/>
          <a:p>
            <a:pPr algn="ctr">
              <a:lnSpc>
                <a:spcPct val="140000"/>
              </a:lnSpc>
            </a:pPr>
            <a:r>
              <a:rPr lang="en-US" altLang="ko-KR" sz="2800" b="1" i="0" dirty="0" smtClean="0">
                <a:solidFill>
                  <a:srgbClr val="000099"/>
                </a:solidFill>
                <a:latin typeface="휴먼세엑스포" pitchFamily="18" charset="-127"/>
                <a:ea typeface="휴먼세엑스포" pitchFamily="18" charset="-127"/>
              </a:rPr>
              <a:t>Air Cleaning and</a:t>
            </a:r>
            <a:r>
              <a:rPr lang="ko-KR" altLang="en-US" sz="2800" b="1" i="0" dirty="0" smtClean="0">
                <a:solidFill>
                  <a:srgbClr val="000099"/>
                </a:solidFill>
                <a:latin typeface="휴먼세엑스포" pitchFamily="18" charset="-127"/>
                <a:ea typeface="휴먼세엑스포" pitchFamily="18" charset="-127"/>
              </a:rPr>
              <a:t> </a:t>
            </a:r>
          </a:p>
          <a:p>
            <a:pPr algn="ctr">
              <a:lnSpc>
                <a:spcPct val="140000"/>
              </a:lnSpc>
            </a:pPr>
            <a:r>
              <a:rPr lang="en-US" altLang="ko-KR" sz="2800" b="1" i="0" dirty="0" smtClean="0">
                <a:solidFill>
                  <a:srgbClr val="000099"/>
                </a:solidFill>
                <a:latin typeface="휴먼세엑스포" pitchFamily="18" charset="-127"/>
                <a:ea typeface="휴먼세엑스포" pitchFamily="18" charset="-127"/>
              </a:rPr>
              <a:t>Indoor Air Quality Problem</a:t>
            </a:r>
            <a:endParaRPr lang="ko-KR" altLang="en-US" sz="2800" b="1" i="0" dirty="0">
              <a:solidFill>
                <a:srgbClr val="000099"/>
              </a:solidFill>
              <a:latin typeface="휴먼세엑스포" pitchFamily="18" charset="-127"/>
              <a:ea typeface="휴먼세엑스포" pitchFamily="18"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공기청정01"/>
          <p:cNvPicPr>
            <a:picLocks noChangeAspect="1" noChangeArrowheads="1"/>
          </p:cNvPicPr>
          <p:nvPr/>
        </p:nvPicPr>
        <p:blipFill>
          <a:blip r:embed="rId2" cstate="print"/>
          <a:srcRect b="11226"/>
          <a:stretch>
            <a:fillRect/>
          </a:stretch>
        </p:blipFill>
        <p:spPr bwMode="auto">
          <a:xfrm>
            <a:off x="368300" y="2181225"/>
            <a:ext cx="8466138" cy="3816350"/>
          </a:xfrm>
          <a:prstGeom prst="rect">
            <a:avLst/>
          </a:prstGeom>
          <a:noFill/>
        </p:spPr>
      </p:pic>
      <p:sp>
        <p:nvSpPr>
          <p:cNvPr id="4" name="제목 3"/>
          <p:cNvSpPr>
            <a:spLocks noGrp="1"/>
          </p:cNvSpPr>
          <p:nvPr>
            <p:ph type="title"/>
          </p:nvPr>
        </p:nvSpPr>
        <p:spPr/>
        <p:txBody>
          <a:bodyPr/>
          <a:lstStyle/>
          <a:p>
            <a:r>
              <a:rPr lang="en-US" altLang="ko-KR" sz="2000" dirty="0" smtClean="0">
                <a:solidFill>
                  <a:srgbClr val="006600"/>
                </a:solidFill>
                <a:latin typeface="Tahoma" pitchFamily="34" charset="0"/>
              </a:rPr>
              <a:t>Structure of Air conditioning system in Clean Room</a:t>
            </a:r>
            <a:endParaRPr lang="ko-KR" alt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공기청정05"/>
          <p:cNvPicPr>
            <a:picLocks noChangeAspect="1" noChangeArrowheads="1"/>
          </p:cNvPicPr>
          <p:nvPr/>
        </p:nvPicPr>
        <p:blipFill>
          <a:blip r:embed="rId2" cstate="print"/>
          <a:srcRect b="21086"/>
          <a:stretch>
            <a:fillRect/>
          </a:stretch>
        </p:blipFill>
        <p:spPr bwMode="auto">
          <a:xfrm>
            <a:off x="692150" y="1566863"/>
            <a:ext cx="2679700" cy="1616075"/>
          </a:xfrm>
          <a:prstGeom prst="rect">
            <a:avLst/>
          </a:prstGeom>
          <a:noFill/>
        </p:spPr>
      </p:pic>
      <p:pic>
        <p:nvPicPr>
          <p:cNvPr id="11267" name="Picture 3" descr="공기청정06"/>
          <p:cNvPicPr>
            <a:picLocks noChangeAspect="1" noChangeArrowheads="1"/>
          </p:cNvPicPr>
          <p:nvPr/>
        </p:nvPicPr>
        <p:blipFill>
          <a:blip r:embed="rId3" cstate="print"/>
          <a:srcRect b="8350"/>
          <a:stretch>
            <a:fillRect/>
          </a:stretch>
        </p:blipFill>
        <p:spPr bwMode="auto">
          <a:xfrm>
            <a:off x="5773738" y="1827213"/>
            <a:ext cx="2624137" cy="3067050"/>
          </a:xfrm>
          <a:prstGeom prst="rect">
            <a:avLst/>
          </a:prstGeom>
          <a:noFill/>
        </p:spPr>
      </p:pic>
      <p:pic>
        <p:nvPicPr>
          <p:cNvPr id="11268" name="Picture 4" descr="공기청정07"/>
          <p:cNvPicPr>
            <a:picLocks noChangeAspect="1" noChangeArrowheads="1"/>
          </p:cNvPicPr>
          <p:nvPr/>
        </p:nvPicPr>
        <p:blipFill>
          <a:blip r:embed="rId4" cstate="print"/>
          <a:srcRect b="15375"/>
          <a:stretch>
            <a:fillRect/>
          </a:stretch>
        </p:blipFill>
        <p:spPr bwMode="auto">
          <a:xfrm>
            <a:off x="1042988" y="4151313"/>
            <a:ext cx="4389437" cy="1957387"/>
          </a:xfrm>
          <a:prstGeom prst="rect">
            <a:avLst/>
          </a:prstGeom>
          <a:noFill/>
          <a:ln w="9525">
            <a:noFill/>
            <a:miter lim="800000"/>
            <a:headEnd/>
            <a:tailEnd/>
          </a:ln>
          <a:effectLst/>
        </p:spPr>
      </p:pic>
      <p:sp>
        <p:nvSpPr>
          <p:cNvPr id="11269" name="Rectangle 5"/>
          <p:cNvSpPr>
            <a:spLocks noChangeArrowheads="1"/>
          </p:cNvSpPr>
          <p:nvPr/>
        </p:nvSpPr>
        <p:spPr bwMode="auto">
          <a:xfrm>
            <a:off x="554038" y="3295799"/>
            <a:ext cx="3081858" cy="461665"/>
          </a:xfrm>
          <a:prstGeom prst="rect">
            <a:avLst/>
          </a:prstGeom>
          <a:noFill/>
          <a:ln w="9525" algn="ctr">
            <a:noFill/>
            <a:miter lim="800000"/>
            <a:headEnd/>
            <a:tailEnd/>
          </a:ln>
          <a:effectLst/>
        </p:spPr>
        <p:txBody>
          <a:bodyPr wrap="square" anchor="ctr">
            <a:spAutoFit/>
          </a:bodyPr>
          <a:lstStyle/>
          <a:p>
            <a:pPr algn="ctr">
              <a:lnSpc>
                <a:spcPct val="150000"/>
              </a:lnSpc>
            </a:pPr>
            <a:r>
              <a:rPr lang="en-US" altLang="ko-KR" sz="1600" b="1" i="0" dirty="0" smtClean="0">
                <a:solidFill>
                  <a:srgbClr val="006600"/>
                </a:solidFill>
                <a:latin typeface="Tahoma" pitchFamily="34" charset="0"/>
              </a:rPr>
              <a:t>Gravity type dust chamber</a:t>
            </a:r>
            <a:endParaRPr lang="ko-KR" altLang="en-US" sz="1600" b="1" i="0" dirty="0">
              <a:solidFill>
                <a:srgbClr val="006600"/>
              </a:solidFill>
              <a:latin typeface="Tahoma" pitchFamily="34" charset="0"/>
            </a:endParaRPr>
          </a:p>
        </p:txBody>
      </p:sp>
      <p:sp>
        <p:nvSpPr>
          <p:cNvPr id="11270" name="Rectangle 6"/>
          <p:cNvSpPr>
            <a:spLocks noChangeArrowheads="1"/>
          </p:cNvSpPr>
          <p:nvPr/>
        </p:nvSpPr>
        <p:spPr bwMode="auto">
          <a:xfrm>
            <a:off x="5580112" y="4509120"/>
            <a:ext cx="3096344" cy="830997"/>
          </a:xfrm>
          <a:prstGeom prst="rect">
            <a:avLst/>
          </a:prstGeom>
          <a:noFill/>
          <a:ln w="9525" algn="ctr">
            <a:noFill/>
            <a:miter lim="800000"/>
            <a:headEnd/>
            <a:tailEnd/>
          </a:ln>
          <a:effectLst/>
        </p:spPr>
        <p:txBody>
          <a:bodyPr wrap="square" anchor="ctr">
            <a:spAutoFit/>
          </a:bodyPr>
          <a:lstStyle/>
          <a:p>
            <a:pPr algn="ctr">
              <a:lnSpc>
                <a:spcPct val="150000"/>
              </a:lnSpc>
            </a:pPr>
            <a:endParaRPr lang="en-US" altLang="ko-KR" sz="1600" b="1" i="0" dirty="0" smtClean="0">
              <a:solidFill>
                <a:srgbClr val="006600"/>
              </a:solidFill>
              <a:latin typeface="Tahoma" pitchFamily="34" charset="0"/>
            </a:endParaRPr>
          </a:p>
          <a:p>
            <a:pPr algn="ctr">
              <a:lnSpc>
                <a:spcPct val="150000"/>
              </a:lnSpc>
            </a:pPr>
            <a:r>
              <a:rPr lang="en-US" altLang="ko-KR" sz="1600" b="1" dirty="0" smtClean="0">
                <a:solidFill>
                  <a:srgbClr val="006600"/>
                </a:solidFill>
                <a:latin typeface="Tahoma" pitchFamily="34" charset="0"/>
              </a:rPr>
              <a:t>Cyclone </a:t>
            </a:r>
            <a:r>
              <a:rPr lang="en-US" altLang="ko-KR" sz="1600" b="1" dirty="0">
                <a:solidFill>
                  <a:srgbClr val="006600"/>
                </a:solidFill>
                <a:latin typeface="Tahoma" pitchFamily="34" charset="0"/>
              </a:rPr>
              <a:t>type dust chamber</a:t>
            </a:r>
            <a:endParaRPr lang="ko-KR" altLang="en-US" sz="1600" b="1" dirty="0">
              <a:solidFill>
                <a:srgbClr val="006600"/>
              </a:solidFill>
              <a:latin typeface="Tahoma" pitchFamily="34" charset="0"/>
            </a:endParaRPr>
          </a:p>
        </p:txBody>
      </p:sp>
      <p:sp>
        <p:nvSpPr>
          <p:cNvPr id="11271" name="Rectangle 7"/>
          <p:cNvSpPr>
            <a:spLocks noChangeArrowheads="1"/>
          </p:cNvSpPr>
          <p:nvPr/>
        </p:nvSpPr>
        <p:spPr bwMode="auto">
          <a:xfrm>
            <a:off x="755576" y="6102499"/>
            <a:ext cx="4874146" cy="461665"/>
          </a:xfrm>
          <a:prstGeom prst="rect">
            <a:avLst/>
          </a:prstGeom>
          <a:noFill/>
          <a:ln w="9525" algn="ctr">
            <a:noFill/>
            <a:miter lim="800000"/>
            <a:headEnd/>
            <a:tailEnd/>
          </a:ln>
          <a:effectLst/>
        </p:spPr>
        <p:txBody>
          <a:bodyPr wrap="square" anchor="ctr">
            <a:spAutoFit/>
          </a:bodyPr>
          <a:lstStyle/>
          <a:p>
            <a:pPr algn="ctr">
              <a:lnSpc>
                <a:spcPct val="150000"/>
              </a:lnSpc>
            </a:pPr>
            <a:r>
              <a:rPr lang="en-US" altLang="ko-KR" sz="1600" b="1" dirty="0" smtClean="0">
                <a:solidFill>
                  <a:srgbClr val="006600"/>
                </a:solidFill>
                <a:latin typeface="Tahoma" pitchFamily="34" charset="0"/>
              </a:rPr>
              <a:t>The principle of electricity type dust chamber</a:t>
            </a:r>
            <a:endParaRPr lang="ko-KR" altLang="en-US" sz="1600" b="1" i="0" dirty="0">
              <a:solidFill>
                <a:srgbClr val="006600"/>
              </a:solidFill>
              <a:latin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공기청정12"/>
          <p:cNvPicPr>
            <a:picLocks noChangeAspect="1" noChangeArrowheads="1"/>
          </p:cNvPicPr>
          <p:nvPr/>
        </p:nvPicPr>
        <p:blipFill>
          <a:blip r:embed="rId2" cstate="print"/>
          <a:srcRect b="5998"/>
          <a:stretch>
            <a:fillRect/>
          </a:stretch>
        </p:blipFill>
        <p:spPr bwMode="auto">
          <a:xfrm>
            <a:off x="809625" y="2154238"/>
            <a:ext cx="7637463" cy="3781425"/>
          </a:xfrm>
          <a:prstGeom prst="rect">
            <a:avLst/>
          </a:prstGeom>
          <a:noFill/>
        </p:spPr>
      </p:pic>
      <p:sp>
        <p:nvSpPr>
          <p:cNvPr id="4" name="제목 3"/>
          <p:cNvSpPr>
            <a:spLocks noGrp="1"/>
          </p:cNvSpPr>
          <p:nvPr>
            <p:ph type="title"/>
          </p:nvPr>
        </p:nvSpPr>
        <p:spPr/>
        <p:txBody>
          <a:bodyPr/>
          <a:lstStyle/>
          <a:p>
            <a:r>
              <a:rPr lang="en-US" altLang="ko-KR" dirty="0">
                <a:solidFill>
                  <a:srgbClr val="006600"/>
                </a:solidFill>
                <a:latin typeface="Tahoma" pitchFamily="34" charset="0"/>
              </a:rPr>
              <a:t>TFT-LCD Clean </a:t>
            </a:r>
            <a:r>
              <a:rPr lang="en-US" altLang="ko-KR" dirty="0" smtClean="0">
                <a:solidFill>
                  <a:srgbClr val="006600"/>
                </a:solidFill>
                <a:latin typeface="Tahoma" pitchFamily="34" charset="0"/>
              </a:rPr>
              <a:t>Room</a:t>
            </a:r>
            <a:endParaRPr lang="ko-KR"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sz="2400" dirty="0" smtClean="0">
                <a:solidFill>
                  <a:srgbClr val="006600"/>
                </a:solidFill>
                <a:latin typeface="Tahoma" pitchFamily="34" charset="0"/>
              </a:rPr>
              <a:t>The vertical characteristic of Clean Room</a:t>
            </a:r>
            <a:endParaRPr lang="ko-KR" altLang="en-US" sz="2400" dirty="0"/>
          </a:p>
        </p:txBody>
      </p:sp>
      <p:pic>
        <p:nvPicPr>
          <p:cNvPr id="63492" name="Picture 4" descr="공기청정15"/>
          <p:cNvPicPr>
            <a:picLocks noGrp="1" noChangeAspect="1" noChangeArrowheads="1"/>
          </p:cNvPicPr>
          <p:nvPr>
            <p:ph idx="4294967295"/>
          </p:nvPr>
        </p:nvPicPr>
        <p:blipFill>
          <a:blip r:embed="rId2" cstate="print"/>
          <a:srcRect t="44954" b="7426"/>
          <a:stretch>
            <a:fillRect/>
          </a:stretch>
        </p:blipFill>
        <p:spPr bwMode="auto">
          <a:xfrm>
            <a:off x="2195736" y="1484784"/>
            <a:ext cx="5721350" cy="4397375"/>
          </a:xfrm>
          <a:noFill/>
          <a:ln>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2012950" y="1988840"/>
            <a:ext cx="5867400" cy="2768194"/>
          </a:xfrm>
          <a:prstGeom prst="rect">
            <a:avLst/>
          </a:prstGeom>
          <a:noFill/>
          <a:ln w="9525" algn="ctr">
            <a:noFill/>
            <a:miter lim="800000"/>
            <a:headEnd/>
            <a:tailEnd/>
          </a:ln>
          <a:effectLst/>
        </p:spPr>
        <p:txBody>
          <a:bodyPr anchor="ctr">
            <a:spAutoFit/>
          </a:bodyPr>
          <a:lstStyle/>
          <a:p>
            <a:pPr algn="ctr">
              <a:lnSpc>
                <a:spcPct val="150000"/>
              </a:lnSpc>
            </a:pPr>
            <a:r>
              <a:rPr lang="en-US" altLang="ko-KR" sz="3000" b="1" i="0" dirty="0">
                <a:solidFill>
                  <a:srgbClr val="990000"/>
                </a:solidFill>
                <a:latin typeface="Tahoma" pitchFamily="34" charset="0"/>
              </a:rPr>
              <a:t>PART  I</a:t>
            </a:r>
          </a:p>
          <a:p>
            <a:pPr algn="ctr">
              <a:lnSpc>
                <a:spcPct val="150000"/>
              </a:lnSpc>
            </a:pPr>
            <a:endParaRPr lang="en-US" altLang="ko-KR" sz="3000" b="1" i="0" dirty="0">
              <a:solidFill>
                <a:srgbClr val="990000"/>
              </a:solidFill>
              <a:latin typeface="Tahoma" pitchFamily="34" charset="0"/>
            </a:endParaRPr>
          </a:p>
          <a:p>
            <a:pPr algn="ctr">
              <a:lnSpc>
                <a:spcPct val="150000"/>
              </a:lnSpc>
            </a:pPr>
            <a:r>
              <a:rPr lang="en-US" altLang="ko-KR" sz="3000" b="1" i="0" dirty="0">
                <a:solidFill>
                  <a:srgbClr val="006600"/>
                </a:solidFill>
                <a:latin typeface="Tahoma" pitchFamily="34" charset="0"/>
              </a:rPr>
              <a:t>Indoor Air Quality, IAQ</a:t>
            </a:r>
          </a:p>
          <a:p>
            <a:pPr algn="ctr">
              <a:lnSpc>
                <a:spcPct val="150000"/>
              </a:lnSpc>
            </a:pPr>
            <a:r>
              <a:rPr lang="en-US" altLang="ko-KR" sz="3000" b="1" i="0" dirty="0">
                <a:solidFill>
                  <a:srgbClr val="006600"/>
                </a:solidFill>
                <a:latin typeface="Tahoma" pitchFamily="34" charset="0"/>
              </a:rPr>
              <a:t>Sick Building Syndrome, SBS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indoor_pollutants"/>
          <p:cNvPicPr>
            <a:picLocks noChangeAspect="1" noChangeArrowheads="1"/>
          </p:cNvPicPr>
          <p:nvPr/>
        </p:nvPicPr>
        <p:blipFill>
          <a:blip r:embed="rId2" cstate="print"/>
          <a:srcRect/>
          <a:stretch>
            <a:fillRect/>
          </a:stretch>
        </p:blipFill>
        <p:spPr bwMode="auto">
          <a:xfrm>
            <a:off x="1538288" y="1268760"/>
            <a:ext cx="6723062" cy="4370388"/>
          </a:xfrm>
          <a:prstGeom prst="rect">
            <a:avLst/>
          </a:prstGeom>
          <a:noFill/>
        </p:spPr>
      </p:pic>
      <p:sp>
        <p:nvSpPr>
          <p:cNvPr id="48137" name="Rectangle 9"/>
          <p:cNvSpPr>
            <a:spLocks noChangeArrowheads="1"/>
          </p:cNvSpPr>
          <p:nvPr/>
        </p:nvSpPr>
        <p:spPr bwMode="auto">
          <a:xfrm>
            <a:off x="4913313" y="6408738"/>
            <a:ext cx="3700462" cy="390525"/>
          </a:xfrm>
          <a:prstGeom prst="rect">
            <a:avLst/>
          </a:prstGeom>
          <a:noFill/>
          <a:ln w="9525" algn="ctr">
            <a:noFill/>
            <a:miter lim="800000"/>
            <a:headEnd/>
            <a:tailEnd/>
          </a:ln>
          <a:effectLst/>
        </p:spPr>
        <p:txBody>
          <a:bodyPr anchor="ctr">
            <a:spAutoFit/>
          </a:bodyPr>
          <a:lstStyle/>
          <a:p>
            <a:pPr>
              <a:lnSpc>
                <a:spcPct val="140000"/>
              </a:lnSpc>
            </a:pPr>
            <a:r>
              <a:rPr lang="en-US" altLang="ko-KR" sz="1400" b="1" i="0">
                <a:solidFill>
                  <a:srgbClr val="006600"/>
                </a:solidFill>
                <a:latin typeface="Tahoma" pitchFamily="34" charset="0"/>
              </a:rPr>
              <a:t>U.S. Environmental Protection Agency </a:t>
            </a:r>
          </a:p>
        </p:txBody>
      </p:sp>
      <p:sp>
        <p:nvSpPr>
          <p:cNvPr id="48138" name="Rectangle 10"/>
          <p:cNvSpPr>
            <a:spLocks noChangeArrowheads="1"/>
          </p:cNvSpPr>
          <p:nvPr/>
        </p:nvSpPr>
        <p:spPr bwMode="auto">
          <a:xfrm>
            <a:off x="992188" y="6002338"/>
            <a:ext cx="7423150" cy="476250"/>
          </a:xfrm>
          <a:prstGeom prst="rect">
            <a:avLst/>
          </a:prstGeom>
          <a:noFill/>
          <a:ln w="9525" algn="ctr">
            <a:noFill/>
            <a:miter lim="800000"/>
            <a:headEnd/>
            <a:tailEnd/>
          </a:ln>
          <a:effectLst/>
        </p:spPr>
        <p:txBody>
          <a:bodyPr anchor="ctr">
            <a:spAutoFit/>
          </a:bodyPr>
          <a:lstStyle/>
          <a:p>
            <a:pPr>
              <a:lnSpc>
                <a:spcPct val="140000"/>
              </a:lnSpc>
            </a:pPr>
            <a:r>
              <a:rPr lang="en-US" altLang="ko-KR" sz="1800" b="1" i="0">
                <a:solidFill>
                  <a:srgbClr val="006600"/>
                </a:solidFill>
                <a:latin typeface="Tahoma" pitchFamily="34" charset="0"/>
              </a:rPr>
              <a:t>"The #1 Pollution Problem in America is Indoor Pollution"</a:t>
            </a:r>
          </a:p>
        </p:txBody>
      </p:sp>
      <p:sp>
        <p:nvSpPr>
          <p:cNvPr id="6" name="제목 5"/>
          <p:cNvSpPr>
            <a:spLocks noGrp="1"/>
          </p:cNvSpPr>
          <p:nvPr>
            <p:ph type="title"/>
          </p:nvPr>
        </p:nvSpPr>
        <p:spPr/>
        <p:txBody>
          <a:bodyPr/>
          <a:lstStyle/>
          <a:p>
            <a:r>
              <a:rPr lang="en-US" altLang="ko-KR" dirty="0">
                <a:solidFill>
                  <a:srgbClr val="990000"/>
                </a:solidFill>
                <a:latin typeface="Tahoma" pitchFamily="34" charset="0"/>
              </a:rPr>
              <a:t>Indoor Air Quality, </a:t>
            </a:r>
            <a:r>
              <a:rPr lang="en-US" altLang="ko-KR" dirty="0" smtClean="0">
                <a:solidFill>
                  <a:srgbClr val="990000"/>
                </a:solidFill>
                <a:latin typeface="Tahoma" pitchFamily="34" charset="0"/>
              </a:rPr>
              <a:t>IAQ</a:t>
            </a:r>
            <a:endParaRPr lang="ko-KR"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 Typical Residential Heating and Cooling System"/>
          <p:cNvPicPr>
            <a:picLocks noChangeAspect="1" noChangeArrowheads="1"/>
          </p:cNvPicPr>
          <p:nvPr/>
        </p:nvPicPr>
        <p:blipFill>
          <a:blip r:embed="rId2" cstate="print"/>
          <a:srcRect/>
          <a:stretch>
            <a:fillRect/>
          </a:stretch>
        </p:blipFill>
        <p:spPr bwMode="auto">
          <a:xfrm>
            <a:off x="3992563" y="1808163"/>
            <a:ext cx="4983162" cy="3887787"/>
          </a:xfrm>
          <a:prstGeom prst="rect">
            <a:avLst/>
          </a:prstGeom>
          <a:noFill/>
        </p:spPr>
      </p:pic>
      <p:sp>
        <p:nvSpPr>
          <p:cNvPr id="4101" name="Rectangle 5"/>
          <p:cNvSpPr>
            <a:spLocks noChangeArrowheads="1"/>
          </p:cNvSpPr>
          <p:nvPr/>
        </p:nvSpPr>
        <p:spPr bwMode="auto">
          <a:xfrm>
            <a:off x="0" y="2535238"/>
            <a:ext cx="4041775" cy="1735137"/>
          </a:xfrm>
          <a:prstGeom prst="rect">
            <a:avLst/>
          </a:prstGeom>
          <a:noFill/>
          <a:ln w="9525" algn="ctr">
            <a:noFill/>
            <a:miter lim="800000"/>
            <a:headEnd/>
            <a:tailEnd/>
          </a:ln>
          <a:effectLst/>
        </p:spPr>
        <p:txBody>
          <a:bodyPr anchor="ctr">
            <a:spAutoFit/>
          </a:bodyPr>
          <a:lstStyle/>
          <a:p>
            <a:pPr algn="ctr">
              <a:lnSpc>
                <a:spcPct val="150000"/>
              </a:lnSpc>
            </a:pPr>
            <a:r>
              <a:rPr lang="en-US" altLang="ko-KR" b="1" i="0">
                <a:solidFill>
                  <a:srgbClr val="006600"/>
                </a:solidFill>
                <a:latin typeface="Tahoma" pitchFamily="34" charset="0"/>
              </a:rPr>
              <a:t>A Typical Residential </a:t>
            </a:r>
          </a:p>
          <a:p>
            <a:pPr algn="ctr">
              <a:lnSpc>
                <a:spcPct val="150000"/>
              </a:lnSpc>
            </a:pPr>
            <a:r>
              <a:rPr lang="en-US" altLang="ko-KR" b="1" i="0">
                <a:solidFill>
                  <a:srgbClr val="006600"/>
                </a:solidFill>
                <a:latin typeface="Tahoma" pitchFamily="34" charset="0"/>
              </a:rPr>
              <a:t>Heating and </a:t>
            </a:r>
          </a:p>
          <a:p>
            <a:pPr algn="ctr">
              <a:lnSpc>
                <a:spcPct val="150000"/>
              </a:lnSpc>
            </a:pPr>
            <a:r>
              <a:rPr lang="en-US" altLang="ko-KR" b="1" i="0">
                <a:solidFill>
                  <a:srgbClr val="006600"/>
                </a:solidFill>
                <a:latin typeface="Tahoma" pitchFamily="34" charset="0"/>
              </a:rPr>
              <a:t>Cooling System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ompssy2"/>
          <p:cNvPicPr>
            <a:picLocks noChangeAspect="1" noChangeArrowheads="1"/>
          </p:cNvPicPr>
          <p:nvPr/>
        </p:nvPicPr>
        <p:blipFill>
          <a:blip r:embed="rId2" cstate="print"/>
          <a:srcRect l="-3874" t="14259"/>
          <a:stretch>
            <a:fillRect/>
          </a:stretch>
        </p:blipFill>
        <p:spPr bwMode="auto">
          <a:xfrm>
            <a:off x="4079875" y="1100138"/>
            <a:ext cx="4719638" cy="5094287"/>
          </a:xfrm>
          <a:prstGeom prst="rect">
            <a:avLst/>
          </a:prstGeom>
          <a:noFill/>
        </p:spPr>
      </p:pic>
      <p:sp>
        <p:nvSpPr>
          <p:cNvPr id="5127" name="Rectangle 7"/>
          <p:cNvSpPr>
            <a:spLocks noChangeArrowheads="1"/>
          </p:cNvSpPr>
          <p:nvPr/>
        </p:nvSpPr>
        <p:spPr bwMode="auto">
          <a:xfrm>
            <a:off x="155575" y="2455863"/>
            <a:ext cx="3952875" cy="1735137"/>
          </a:xfrm>
          <a:prstGeom prst="rect">
            <a:avLst/>
          </a:prstGeom>
          <a:noFill/>
          <a:ln w="9525">
            <a:noFill/>
            <a:miter lim="800000"/>
            <a:headEnd/>
            <a:tailEnd/>
          </a:ln>
          <a:effectLst/>
        </p:spPr>
        <p:txBody>
          <a:bodyPr anchor="ctr">
            <a:spAutoFit/>
          </a:bodyPr>
          <a:lstStyle/>
          <a:p>
            <a:pPr algn="ctr">
              <a:lnSpc>
                <a:spcPct val="150000"/>
              </a:lnSpc>
            </a:pPr>
            <a:r>
              <a:rPr lang="en-US" altLang="ko-KR" b="1" i="0">
                <a:solidFill>
                  <a:srgbClr val="006600"/>
                </a:solidFill>
                <a:latin typeface="Tahoma" pitchFamily="34" charset="0"/>
              </a:rPr>
              <a:t>Components of a Typical </a:t>
            </a:r>
            <a:br>
              <a:rPr lang="en-US" altLang="ko-KR" b="1" i="0">
                <a:solidFill>
                  <a:srgbClr val="006600"/>
                </a:solidFill>
                <a:latin typeface="Tahoma" pitchFamily="34" charset="0"/>
              </a:rPr>
            </a:br>
            <a:r>
              <a:rPr lang="en-US" altLang="ko-KR" b="1" i="0">
                <a:solidFill>
                  <a:srgbClr val="006600"/>
                </a:solidFill>
                <a:latin typeface="Tahoma" pitchFamily="34" charset="0"/>
              </a:rPr>
              <a:t>Residential Heating and </a:t>
            </a:r>
            <a:br>
              <a:rPr lang="en-US" altLang="ko-KR" b="1" i="0">
                <a:solidFill>
                  <a:srgbClr val="006600"/>
                </a:solidFill>
                <a:latin typeface="Tahoma" pitchFamily="34" charset="0"/>
              </a:rPr>
            </a:br>
            <a:r>
              <a:rPr lang="en-US" altLang="ko-KR" b="1" i="0">
                <a:solidFill>
                  <a:srgbClr val="006600"/>
                </a:solidFill>
                <a:latin typeface="Tahoma" pitchFamily="34" charset="0"/>
              </a:rPr>
              <a:t>Cooling System</a:t>
            </a:r>
            <a:r>
              <a:rPr lang="en-US" altLang="ko-KR" i="0">
                <a:solidFill>
                  <a:srgbClr val="006600"/>
                </a:solidFill>
                <a:latin typeface="Tahoma"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dust2"/>
          <p:cNvPicPr>
            <a:picLocks noChangeAspect="1" noChangeArrowheads="1"/>
          </p:cNvPicPr>
          <p:nvPr/>
        </p:nvPicPr>
        <p:blipFill>
          <a:blip r:embed="rId2" cstate="print"/>
          <a:srcRect/>
          <a:stretch>
            <a:fillRect/>
          </a:stretch>
        </p:blipFill>
        <p:spPr bwMode="auto">
          <a:xfrm>
            <a:off x="4668838" y="1447800"/>
            <a:ext cx="3219450" cy="4184650"/>
          </a:xfrm>
          <a:prstGeom prst="rect">
            <a:avLst/>
          </a:prstGeom>
          <a:noFill/>
        </p:spPr>
      </p:pic>
      <p:sp>
        <p:nvSpPr>
          <p:cNvPr id="35845" name="Rectangle 5"/>
          <p:cNvSpPr>
            <a:spLocks noChangeArrowheads="1"/>
          </p:cNvSpPr>
          <p:nvPr/>
        </p:nvSpPr>
        <p:spPr bwMode="auto">
          <a:xfrm>
            <a:off x="1693863" y="2411413"/>
            <a:ext cx="1206500" cy="393700"/>
          </a:xfrm>
          <a:prstGeom prst="rect">
            <a:avLst/>
          </a:prstGeom>
          <a:noFill/>
          <a:ln w="9525" algn="ctr">
            <a:noFill/>
            <a:miter lim="800000"/>
            <a:headEnd/>
            <a:tailEnd/>
          </a:ln>
          <a:effectLst/>
        </p:spPr>
        <p:txBody>
          <a:bodyPr anchor="ctr">
            <a:spAutoFit/>
          </a:bodyPr>
          <a:lstStyle/>
          <a:p>
            <a:pPr>
              <a:lnSpc>
                <a:spcPct val="110000"/>
              </a:lnSpc>
            </a:pPr>
            <a:r>
              <a:rPr lang="en-US" altLang="ko-KR" sz="1800" b="1" i="0">
                <a:solidFill>
                  <a:srgbClr val="006600"/>
                </a:solidFill>
                <a:latin typeface="Tahoma" pitchFamily="34" charset="0"/>
              </a:rPr>
              <a:t>Particles</a:t>
            </a:r>
          </a:p>
        </p:txBody>
      </p:sp>
      <p:sp>
        <p:nvSpPr>
          <p:cNvPr id="35846" name="Rectangle 6"/>
          <p:cNvSpPr>
            <a:spLocks noChangeArrowheads="1"/>
          </p:cNvSpPr>
          <p:nvPr/>
        </p:nvSpPr>
        <p:spPr bwMode="auto">
          <a:xfrm>
            <a:off x="1776413" y="3357563"/>
            <a:ext cx="1008062" cy="393700"/>
          </a:xfrm>
          <a:prstGeom prst="rect">
            <a:avLst/>
          </a:prstGeom>
          <a:noFill/>
          <a:ln w="9525" algn="ctr">
            <a:noFill/>
            <a:miter lim="800000"/>
            <a:headEnd/>
            <a:tailEnd/>
          </a:ln>
          <a:effectLst/>
        </p:spPr>
        <p:txBody>
          <a:bodyPr anchor="ctr">
            <a:spAutoFit/>
          </a:bodyPr>
          <a:lstStyle/>
          <a:p>
            <a:pPr>
              <a:lnSpc>
                <a:spcPct val="110000"/>
              </a:lnSpc>
            </a:pPr>
            <a:r>
              <a:rPr lang="en-US" altLang="ko-KR" sz="1800" b="1" i="0">
                <a:solidFill>
                  <a:srgbClr val="006600"/>
                </a:solidFill>
                <a:latin typeface="Tahoma" pitchFamily="34" charset="0"/>
              </a:rPr>
              <a:t>Gases</a:t>
            </a:r>
          </a:p>
        </p:txBody>
      </p:sp>
      <p:sp>
        <p:nvSpPr>
          <p:cNvPr id="35847" name="Rectangle 7"/>
          <p:cNvSpPr>
            <a:spLocks noChangeArrowheads="1"/>
          </p:cNvSpPr>
          <p:nvPr/>
        </p:nvSpPr>
        <p:spPr bwMode="auto">
          <a:xfrm>
            <a:off x="1568450" y="4173538"/>
            <a:ext cx="1609725" cy="695325"/>
          </a:xfrm>
          <a:prstGeom prst="rect">
            <a:avLst/>
          </a:prstGeom>
          <a:noFill/>
          <a:ln w="9525" algn="ctr">
            <a:noFill/>
            <a:miter lim="800000"/>
            <a:headEnd/>
            <a:tailEnd/>
          </a:ln>
          <a:effectLst/>
        </p:spPr>
        <p:txBody>
          <a:bodyPr anchor="ctr">
            <a:spAutoFit/>
          </a:bodyPr>
          <a:lstStyle/>
          <a:p>
            <a:pPr>
              <a:lnSpc>
                <a:spcPct val="110000"/>
              </a:lnSpc>
            </a:pPr>
            <a:r>
              <a:rPr lang="en-US" altLang="ko-KR" sz="1800" b="1" i="0">
                <a:solidFill>
                  <a:srgbClr val="006600"/>
                </a:solidFill>
                <a:latin typeface="Tahoma" pitchFamily="34" charset="0"/>
              </a:rPr>
              <a:t>Electrical </a:t>
            </a:r>
          </a:p>
          <a:p>
            <a:pPr>
              <a:lnSpc>
                <a:spcPct val="110000"/>
              </a:lnSpc>
            </a:pPr>
            <a:r>
              <a:rPr lang="en-US" altLang="ko-KR" sz="1800" b="1" i="0">
                <a:solidFill>
                  <a:srgbClr val="006600"/>
                </a:solidFill>
                <a:latin typeface="Tahoma" pitchFamily="34" charset="0"/>
              </a:rPr>
              <a:t>imbalance</a:t>
            </a:r>
          </a:p>
        </p:txBody>
      </p:sp>
      <p:sp>
        <p:nvSpPr>
          <p:cNvPr id="35848" name="Film"/>
          <p:cNvSpPr>
            <a:spLocks noEditPoints="1" noChangeArrowheads="1"/>
          </p:cNvSpPr>
          <p:nvPr/>
        </p:nvSpPr>
        <p:spPr bwMode="auto">
          <a:xfrm>
            <a:off x="1274763" y="2138363"/>
            <a:ext cx="1955800" cy="29337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noFill/>
          <a:ln w="22225">
            <a:solidFill>
              <a:srgbClr val="000000"/>
            </a:solidFill>
            <a:miter lim="800000"/>
            <a:headEnd/>
            <a:tailEnd/>
          </a:ln>
        </p:spPr>
        <p:txBody>
          <a:bodyPr/>
          <a:lstStyle/>
          <a:p>
            <a:endParaRPr lang="ko-KR" altLang="en-US"/>
          </a:p>
        </p:txBody>
      </p:sp>
      <p:sp>
        <p:nvSpPr>
          <p:cNvPr id="8" name="제목 7"/>
          <p:cNvSpPr>
            <a:spLocks noGrp="1"/>
          </p:cNvSpPr>
          <p:nvPr>
            <p:ph type="title"/>
          </p:nvPr>
        </p:nvSpPr>
        <p:spPr/>
        <p:txBody>
          <a:bodyPr/>
          <a:lstStyle/>
          <a:p>
            <a:r>
              <a:rPr lang="en-US" altLang="ko-KR" dirty="0" smtClean="0"/>
              <a:t>Indoor air problems</a:t>
            </a:r>
            <a:endParaRPr lang="ko-KR"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12800" y="1200150"/>
            <a:ext cx="7650163" cy="5367338"/>
          </a:xfrm>
          <a:prstGeom prst="rect">
            <a:avLst/>
          </a:prstGeom>
          <a:noFill/>
          <a:ln w="9525">
            <a:noFill/>
            <a:miter lim="800000"/>
            <a:headEnd/>
            <a:tailEnd/>
          </a:ln>
          <a:effectLst/>
        </p:spPr>
        <p:txBody>
          <a:bodyPr>
            <a:spAutoFit/>
          </a:bodyPr>
          <a:lstStyle/>
          <a:p>
            <a:r>
              <a:rPr lang="en-US" altLang="ko-KR" sz="1400" i="0">
                <a:solidFill>
                  <a:srgbClr val="006600"/>
                </a:solidFill>
                <a:latin typeface="Tahoma" pitchFamily="34" charset="0"/>
              </a:rPr>
              <a:t>Many solutions have been proposed to solve indoor air problems. The solutions range from chemical cover-ups, various methods of </a:t>
            </a:r>
            <a:r>
              <a:rPr lang="en-US" altLang="ko-KR" sz="1600" i="0">
                <a:solidFill>
                  <a:srgbClr val="006600"/>
                </a:solidFill>
                <a:latin typeface="Tahoma" pitchFamily="34" charset="0"/>
              </a:rPr>
              <a:t>filtration</a:t>
            </a:r>
            <a:r>
              <a:rPr lang="en-US" altLang="ko-KR" sz="1400" i="0">
                <a:solidFill>
                  <a:srgbClr val="006600"/>
                </a:solidFill>
                <a:latin typeface="Tahoma" pitchFamily="34" charset="0"/>
              </a:rPr>
              <a:t>, </a:t>
            </a:r>
            <a:r>
              <a:rPr lang="en-US" altLang="ko-KR" sz="1600" i="0">
                <a:solidFill>
                  <a:srgbClr val="006600"/>
                </a:solidFill>
                <a:latin typeface="Tahoma" pitchFamily="34" charset="0"/>
              </a:rPr>
              <a:t>ion generators</a:t>
            </a:r>
            <a:r>
              <a:rPr lang="en-US" altLang="ko-KR" sz="1400" i="0">
                <a:solidFill>
                  <a:srgbClr val="006600"/>
                </a:solidFill>
                <a:latin typeface="Tahoma" pitchFamily="34" charset="0"/>
              </a:rPr>
              <a:t>, and </a:t>
            </a:r>
            <a:r>
              <a:rPr lang="en-US" altLang="ko-KR" sz="1600" i="0">
                <a:solidFill>
                  <a:srgbClr val="006600"/>
                </a:solidFill>
                <a:latin typeface="Tahoma" pitchFamily="34" charset="0"/>
              </a:rPr>
              <a:t>activated oxygen or ozone</a:t>
            </a:r>
            <a:r>
              <a:rPr lang="en-US" altLang="ko-KR" sz="1400" i="0">
                <a:solidFill>
                  <a:srgbClr val="006600"/>
                </a:solidFill>
                <a:latin typeface="Tahoma" pitchFamily="34" charset="0"/>
              </a:rPr>
              <a:t>. Ozone is frequently the best choice: oxidizing the chemical and odor molecules is a superior outcome. Negative ions and filtration can be helpful, but nothing beats elimination of the problem at its source.</a:t>
            </a:r>
          </a:p>
          <a:p>
            <a:endParaRPr lang="en-US" altLang="ko-KR" sz="1400" i="0">
              <a:solidFill>
                <a:srgbClr val="006600"/>
              </a:solidFill>
              <a:latin typeface="Tahoma" pitchFamily="34" charset="0"/>
            </a:endParaRPr>
          </a:p>
          <a:p>
            <a:r>
              <a:rPr lang="en-US" altLang="ko-KR" sz="1400" i="0">
                <a:solidFill>
                  <a:srgbClr val="006600"/>
                </a:solidFill>
                <a:latin typeface="Tahoma" pitchFamily="34" charset="0"/>
              </a:rPr>
              <a:t>And colds are just a small part of the problem. The results of a "surveillance program" reported by the Centers for Disease Control showed that 60.8% of work-related asthma was brought on by "exposures not recognized as known asthma inducers." </a:t>
            </a:r>
          </a:p>
          <a:p>
            <a:endParaRPr lang="en-US" altLang="ko-KR" sz="1400" i="0">
              <a:solidFill>
                <a:srgbClr val="006600"/>
              </a:solidFill>
              <a:latin typeface="Tahoma" pitchFamily="34" charset="0"/>
            </a:endParaRPr>
          </a:p>
          <a:p>
            <a:r>
              <a:rPr lang="en-US" altLang="ko-KR" sz="1400" i="0">
                <a:solidFill>
                  <a:srgbClr val="006600"/>
                </a:solidFill>
                <a:latin typeface="Tahoma" pitchFamily="34" charset="0"/>
              </a:rPr>
              <a:t>Since air is so vital, shouldn't it be clean? According to the EPA, there are three solutions.</a:t>
            </a:r>
          </a:p>
          <a:p>
            <a:endParaRPr lang="en-US" altLang="ko-KR" sz="1400" i="0">
              <a:solidFill>
                <a:srgbClr val="006600"/>
              </a:solidFill>
              <a:latin typeface="Tahoma" pitchFamily="34" charset="0"/>
            </a:endParaRPr>
          </a:p>
          <a:p>
            <a:r>
              <a:rPr lang="en-US" altLang="ko-KR" sz="1400" b="1" i="0">
                <a:solidFill>
                  <a:srgbClr val="006600"/>
                </a:solidFill>
                <a:latin typeface="Tahoma" pitchFamily="34" charset="0"/>
              </a:rPr>
              <a:t>#1. Eliminate all sources of pollution. . . .</a:t>
            </a:r>
            <a:r>
              <a:rPr lang="en-US" altLang="ko-KR" sz="1400" i="0">
                <a:solidFill>
                  <a:srgbClr val="006600"/>
                </a:solidFill>
                <a:latin typeface="Tahoma" pitchFamily="34" charset="0"/>
              </a:rPr>
              <a:t> not exactly practical. After all, you and your family still have to live and work there. And who can control what the neighbors do?</a:t>
            </a:r>
          </a:p>
          <a:p>
            <a:endParaRPr lang="en-US" altLang="ko-KR" sz="1400" i="0">
              <a:solidFill>
                <a:srgbClr val="006600"/>
              </a:solidFill>
              <a:latin typeface="Tahoma" pitchFamily="34" charset="0"/>
            </a:endParaRPr>
          </a:p>
          <a:p>
            <a:r>
              <a:rPr lang="en-US" altLang="ko-KR" sz="1400" b="1" i="0">
                <a:solidFill>
                  <a:srgbClr val="006600"/>
                </a:solidFill>
                <a:latin typeface="Tahoma" pitchFamily="34" charset="0"/>
              </a:rPr>
              <a:t>#2. Increase ventilation.</a:t>
            </a:r>
            <a:r>
              <a:rPr lang="en-US" altLang="ko-KR" sz="1400" i="0">
                <a:solidFill>
                  <a:srgbClr val="006600"/>
                </a:solidFill>
                <a:latin typeface="Tahoma" pitchFamily="34" charset="0"/>
              </a:rPr>
              <a:t> But what if the air you bring in isn't fresh? If you live near a city, it won't be. What contaminants will the air pick up upon entering your home? And did you know that even with the best ventilation systems, only about one-third of the air is exchanged. And how much is it costing you to heat(or cool) the great outdoors in the meantime? </a:t>
            </a:r>
          </a:p>
          <a:p>
            <a:r>
              <a:rPr lang="en-US" altLang="ko-KR" sz="1400" i="0">
                <a:solidFill>
                  <a:srgbClr val="006600"/>
                </a:solidFill>
                <a:latin typeface="Tahoma" pitchFamily="34" charset="0"/>
              </a:rPr>
              <a:t>Air pollution now linked to diabetes - Science Daily Report.</a:t>
            </a:r>
          </a:p>
          <a:p>
            <a:endParaRPr lang="en-US" altLang="ko-KR" sz="1400" i="0">
              <a:solidFill>
                <a:srgbClr val="006600"/>
              </a:solidFill>
              <a:latin typeface="Tahoma" pitchFamily="34" charset="0"/>
            </a:endParaRPr>
          </a:p>
          <a:p>
            <a:r>
              <a:rPr lang="en-US" altLang="ko-KR" sz="1400" b="1" i="0">
                <a:solidFill>
                  <a:srgbClr val="006600"/>
                </a:solidFill>
                <a:latin typeface="Tahoma" pitchFamily="34" charset="0"/>
              </a:rPr>
              <a:t>#3. Filter and reuse the air.</a:t>
            </a:r>
            <a:r>
              <a:rPr lang="en-US" altLang="ko-KR" sz="1400" i="0">
                <a:solidFill>
                  <a:srgbClr val="006600"/>
                </a:solidFill>
                <a:latin typeface="Tahoma" pitchFamily="34" charset="0"/>
              </a:rPr>
              <a:t> The Allergy Machine has finally got the stuff to ease night-time allergy symptoms. But filters are way too inefficient for cleaning the air in larger spaces. </a:t>
            </a:r>
          </a:p>
          <a:p>
            <a:pPr>
              <a:spcBef>
                <a:spcPct val="50000"/>
              </a:spcBef>
            </a:pPr>
            <a:endParaRPr lang="en-US" altLang="ko-KR" sz="1400" i="0">
              <a:solidFill>
                <a:srgbClr val="006600"/>
              </a:solidFill>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epa_animation"/>
          <p:cNvPicPr>
            <a:picLocks noChangeAspect="1" noChangeArrowheads="1" noCrop="1"/>
          </p:cNvPicPr>
          <p:nvPr/>
        </p:nvPicPr>
        <p:blipFill>
          <a:blip r:embed="rId2" cstate="print"/>
          <a:srcRect/>
          <a:stretch>
            <a:fillRect/>
          </a:stretch>
        </p:blipFill>
        <p:spPr bwMode="auto">
          <a:xfrm>
            <a:off x="1866900" y="2220913"/>
            <a:ext cx="5238750" cy="1905000"/>
          </a:xfrm>
          <a:prstGeom prst="rect">
            <a:avLst/>
          </a:prstGeom>
          <a:noFill/>
        </p:spPr>
      </p:pic>
      <p:sp>
        <p:nvSpPr>
          <p:cNvPr id="37891" name="Rectangle 3"/>
          <p:cNvSpPr>
            <a:spLocks noChangeArrowheads="1"/>
          </p:cNvSpPr>
          <p:nvPr/>
        </p:nvSpPr>
        <p:spPr bwMode="auto">
          <a:xfrm>
            <a:off x="784225" y="4506913"/>
            <a:ext cx="7280275" cy="1600200"/>
          </a:xfrm>
          <a:prstGeom prst="rect">
            <a:avLst/>
          </a:prstGeom>
          <a:noFill/>
          <a:ln w="9525" algn="ctr">
            <a:noFill/>
            <a:miter lim="800000"/>
            <a:headEnd/>
            <a:tailEnd/>
          </a:ln>
          <a:effectLst/>
        </p:spPr>
        <p:txBody>
          <a:bodyPr anchor="ctr">
            <a:spAutoFit/>
          </a:bodyPr>
          <a:lstStyle/>
          <a:p>
            <a:pPr>
              <a:lnSpc>
                <a:spcPct val="110000"/>
              </a:lnSpc>
            </a:pPr>
            <a:r>
              <a:rPr lang="en-US" altLang="ko-KR" sz="1800" i="0">
                <a:solidFill>
                  <a:srgbClr val="006600"/>
                </a:solidFill>
                <a:latin typeface="Tahoma" pitchFamily="34" charset="0"/>
              </a:rPr>
              <a:t>As air passes through a filter, small particles that are floating in the air are trapped. This is helpful in reducing particles such as dust, pollen and dander but is only part of the solution. Most gases and odors pass right through even the best Hepa filters.</a:t>
            </a:r>
            <a:br>
              <a:rPr lang="en-US" altLang="ko-KR" sz="1800" i="0">
                <a:solidFill>
                  <a:srgbClr val="006600"/>
                </a:solidFill>
                <a:latin typeface="Tahoma" pitchFamily="34" charset="0"/>
              </a:rPr>
            </a:br>
            <a:endParaRPr lang="en-US" altLang="ko-KR" sz="1800" i="0">
              <a:solidFill>
                <a:srgbClr val="006600"/>
              </a:solidFill>
              <a:latin typeface="Tahoma" pitchFamily="34" charset="0"/>
            </a:endParaRPr>
          </a:p>
        </p:txBody>
      </p:sp>
      <p:sp>
        <p:nvSpPr>
          <p:cNvPr id="37892" name="Rectangle 4"/>
          <p:cNvSpPr>
            <a:spLocks noChangeArrowheads="1"/>
          </p:cNvSpPr>
          <p:nvPr/>
        </p:nvSpPr>
        <p:spPr bwMode="auto">
          <a:xfrm>
            <a:off x="2082800" y="1173163"/>
            <a:ext cx="5057775" cy="519112"/>
          </a:xfrm>
          <a:prstGeom prst="rect">
            <a:avLst/>
          </a:prstGeom>
          <a:noFill/>
          <a:ln w="9525">
            <a:noFill/>
            <a:miter lim="800000"/>
            <a:headEnd/>
            <a:tailEnd/>
          </a:ln>
          <a:effectLst/>
        </p:spPr>
        <p:txBody>
          <a:bodyPr>
            <a:spAutoFit/>
          </a:bodyPr>
          <a:lstStyle/>
          <a:p>
            <a:r>
              <a:rPr lang="en-US" altLang="ko-KR" sz="2800" b="1" i="0">
                <a:solidFill>
                  <a:srgbClr val="990000"/>
                </a:solidFill>
                <a:latin typeface="Tahoma" pitchFamily="34" charset="0"/>
              </a:rPr>
              <a:t>A Solution Using Air Filters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4900</TotalTime>
  <Words>787</Words>
  <Application>Microsoft Office PowerPoint</Application>
  <PresentationFormat>화면 슬라이드 쇼(4:3)</PresentationFormat>
  <Paragraphs>84</Paragraphs>
  <Slides>23</Slides>
  <Notes>1</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23</vt:i4>
      </vt:variant>
    </vt:vector>
  </HeadingPairs>
  <TitlesOfParts>
    <vt:vector size="30" baseType="lpstr">
      <vt:lpstr>맑은 고딕</vt:lpstr>
      <vt:lpstr>휴먼세엑스포</vt:lpstr>
      <vt:lpstr>Arial</vt:lpstr>
      <vt:lpstr>Tahoma</vt:lpstr>
      <vt:lpstr>Times New Roman</vt:lpstr>
      <vt:lpstr>Wingdings</vt:lpstr>
      <vt:lpstr>Office 테마</vt:lpstr>
      <vt:lpstr>Environmental Thermal Engineering</vt:lpstr>
      <vt:lpstr>PowerPoint 프레젠테이션</vt:lpstr>
      <vt:lpstr>PowerPoint 프레젠테이션</vt:lpstr>
      <vt:lpstr>Indoor Air Quality, IAQ</vt:lpstr>
      <vt:lpstr>PowerPoint 프레젠테이션</vt:lpstr>
      <vt:lpstr>PowerPoint 프레젠테이션</vt:lpstr>
      <vt:lpstr>Indoor air problems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What is AEROSOL ?</vt:lpstr>
      <vt:lpstr>Structure of Air conditioning system in Clean Room</vt:lpstr>
      <vt:lpstr>PowerPoint 프레젠테이션</vt:lpstr>
      <vt:lpstr>TFT-LCD Clean Room</vt:lpstr>
      <vt:lpstr>The vertical characteristic of Clean Room</vt:lpstr>
    </vt:vector>
  </TitlesOfParts>
  <Company>snu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spykan</dc:creator>
  <cp:lastModifiedBy>Richard</cp:lastModifiedBy>
  <cp:revision>1040</cp:revision>
  <dcterms:created xsi:type="dcterms:W3CDTF">2011-01-15T15:21:51Z</dcterms:created>
  <dcterms:modified xsi:type="dcterms:W3CDTF">2014-01-27T06:19:40Z</dcterms:modified>
</cp:coreProperties>
</file>