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03" r:id="rId2"/>
    <p:sldId id="404" r:id="rId3"/>
    <p:sldId id="278" r:id="rId4"/>
    <p:sldId id="280" r:id="rId5"/>
    <p:sldId id="282" r:id="rId6"/>
    <p:sldId id="281" r:id="rId7"/>
    <p:sldId id="283" r:id="rId8"/>
    <p:sldId id="422" r:id="rId9"/>
    <p:sldId id="414" r:id="rId10"/>
    <p:sldId id="406" r:id="rId11"/>
    <p:sldId id="409" r:id="rId12"/>
    <p:sldId id="286" r:id="rId13"/>
    <p:sldId id="410" r:id="rId14"/>
    <p:sldId id="295" r:id="rId15"/>
    <p:sldId id="413" r:id="rId16"/>
    <p:sldId id="279" r:id="rId17"/>
    <p:sldId id="417" r:id="rId18"/>
    <p:sldId id="418" r:id="rId19"/>
    <p:sldId id="419" r:id="rId20"/>
    <p:sldId id="288" r:id="rId21"/>
    <p:sldId id="399" r:id="rId22"/>
    <p:sldId id="296" r:id="rId23"/>
    <p:sldId id="289" r:id="rId24"/>
    <p:sldId id="291" r:id="rId25"/>
    <p:sldId id="297" r:id="rId26"/>
    <p:sldId id="292" r:id="rId27"/>
    <p:sldId id="293" r:id="rId28"/>
    <p:sldId id="294" r:id="rId29"/>
    <p:sldId id="420" r:id="rId30"/>
    <p:sldId id="299" r:id="rId31"/>
    <p:sldId id="400" r:id="rId32"/>
    <p:sldId id="401" r:id="rId33"/>
    <p:sldId id="300" r:id="rId34"/>
    <p:sldId id="302" r:id="rId35"/>
    <p:sldId id="303" r:id="rId36"/>
    <p:sldId id="306" r:id="rId37"/>
    <p:sldId id="308" r:id="rId38"/>
    <p:sldId id="423" r:id="rId39"/>
  </p:sldIdLst>
  <p:sldSz cx="9144000" cy="6858000" type="screen4x3"/>
  <p:notesSz cx="6842125" cy="9983788"/>
  <p:defaultTextStyle>
    <a:defPPr>
      <a:defRPr lang="ko-KR"/>
    </a:defPPr>
    <a:lvl1pPr algn="l" rtl="0" fontAlgn="base" latinLnBrk="1">
      <a:spcBef>
        <a:spcPct val="50000"/>
      </a:spcBef>
      <a:spcAft>
        <a:spcPct val="0"/>
      </a:spcAft>
      <a:defRPr kumimoji="1" sz="2000" kern="1200" baseline="-25000">
        <a:solidFill>
          <a:schemeClr val="tx1"/>
        </a:solidFill>
        <a:latin typeface="Times New Roman" pitchFamily="18" charset="0"/>
        <a:ea typeface="굴림" charset="-127"/>
        <a:cs typeface="+mn-cs"/>
        <a:sym typeface="Symbol" pitchFamily="18" charset="2"/>
      </a:defRPr>
    </a:lvl1pPr>
    <a:lvl2pPr marL="457200" algn="l" rtl="0" fontAlgn="base" latinLnBrk="1">
      <a:spcBef>
        <a:spcPct val="50000"/>
      </a:spcBef>
      <a:spcAft>
        <a:spcPct val="0"/>
      </a:spcAft>
      <a:defRPr kumimoji="1" sz="2000" kern="1200" baseline="-25000">
        <a:solidFill>
          <a:schemeClr val="tx1"/>
        </a:solidFill>
        <a:latin typeface="Times New Roman" pitchFamily="18" charset="0"/>
        <a:ea typeface="굴림" charset="-127"/>
        <a:cs typeface="+mn-cs"/>
        <a:sym typeface="Symbol" pitchFamily="18" charset="2"/>
      </a:defRPr>
    </a:lvl2pPr>
    <a:lvl3pPr marL="914400" algn="l" rtl="0" fontAlgn="base" latinLnBrk="1">
      <a:spcBef>
        <a:spcPct val="50000"/>
      </a:spcBef>
      <a:spcAft>
        <a:spcPct val="0"/>
      </a:spcAft>
      <a:defRPr kumimoji="1" sz="2000" kern="1200" baseline="-25000">
        <a:solidFill>
          <a:schemeClr val="tx1"/>
        </a:solidFill>
        <a:latin typeface="Times New Roman" pitchFamily="18" charset="0"/>
        <a:ea typeface="굴림" charset="-127"/>
        <a:cs typeface="+mn-cs"/>
        <a:sym typeface="Symbol" pitchFamily="18" charset="2"/>
      </a:defRPr>
    </a:lvl3pPr>
    <a:lvl4pPr marL="1371600" algn="l" rtl="0" fontAlgn="base" latinLnBrk="1">
      <a:spcBef>
        <a:spcPct val="50000"/>
      </a:spcBef>
      <a:spcAft>
        <a:spcPct val="0"/>
      </a:spcAft>
      <a:defRPr kumimoji="1" sz="2000" kern="1200" baseline="-25000">
        <a:solidFill>
          <a:schemeClr val="tx1"/>
        </a:solidFill>
        <a:latin typeface="Times New Roman" pitchFamily="18" charset="0"/>
        <a:ea typeface="굴림" charset="-127"/>
        <a:cs typeface="+mn-cs"/>
        <a:sym typeface="Symbol" pitchFamily="18" charset="2"/>
      </a:defRPr>
    </a:lvl4pPr>
    <a:lvl5pPr marL="1828800" algn="l" rtl="0" fontAlgn="base" latinLnBrk="1">
      <a:spcBef>
        <a:spcPct val="50000"/>
      </a:spcBef>
      <a:spcAft>
        <a:spcPct val="0"/>
      </a:spcAft>
      <a:defRPr kumimoji="1" sz="2000" kern="1200" baseline="-25000">
        <a:solidFill>
          <a:schemeClr val="tx1"/>
        </a:solidFill>
        <a:latin typeface="Times New Roman" pitchFamily="18" charset="0"/>
        <a:ea typeface="굴림" charset="-127"/>
        <a:cs typeface="+mn-cs"/>
        <a:sym typeface="Symbol" pitchFamily="18" charset="2"/>
      </a:defRPr>
    </a:lvl5pPr>
    <a:lvl6pPr marL="2286000" algn="l" defTabSz="914400" rtl="0" eaLnBrk="1" latinLnBrk="1" hangingPunct="1">
      <a:defRPr kumimoji="1" sz="2000" kern="1200" baseline="-25000">
        <a:solidFill>
          <a:schemeClr val="tx1"/>
        </a:solidFill>
        <a:latin typeface="Times New Roman" pitchFamily="18" charset="0"/>
        <a:ea typeface="굴림" charset="-127"/>
        <a:cs typeface="+mn-cs"/>
        <a:sym typeface="Symbol" pitchFamily="18" charset="2"/>
      </a:defRPr>
    </a:lvl6pPr>
    <a:lvl7pPr marL="2743200" algn="l" defTabSz="914400" rtl="0" eaLnBrk="1" latinLnBrk="1" hangingPunct="1">
      <a:defRPr kumimoji="1" sz="2000" kern="1200" baseline="-25000">
        <a:solidFill>
          <a:schemeClr val="tx1"/>
        </a:solidFill>
        <a:latin typeface="Times New Roman" pitchFamily="18" charset="0"/>
        <a:ea typeface="굴림" charset="-127"/>
        <a:cs typeface="+mn-cs"/>
        <a:sym typeface="Symbol" pitchFamily="18" charset="2"/>
      </a:defRPr>
    </a:lvl7pPr>
    <a:lvl8pPr marL="3200400" algn="l" defTabSz="914400" rtl="0" eaLnBrk="1" latinLnBrk="1" hangingPunct="1">
      <a:defRPr kumimoji="1" sz="2000" kern="1200" baseline="-25000">
        <a:solidFill>
          <a:schemeClr val="tx1"/>
        </a:solidFill>
        <a:latin typeface="Times New Roman" pitchFamily="18" charset="0"/>
        <a:ea typeface="굴림" charset="-127"/>
        <a:cs typeface="+mn-cs"/>
        <a:sym typeface="Symbol" pitchFamily="18" charset="2"/>
      </a:defRPr>
    </a:lvl8pPr>
    <a:lvl9pPr marL="3657600" algn="l" defTabSz="914400" rtl="0" eaLnBrk="1" latinLnBrk="1" hangingPunct="1">
      <a:defRPr kumimoji="1" sz="2000" kern="1200" baseline="-25000">
        <a:solidFill>
          <a:schemeClr val="tx1"/>
        </a:solidFill>
        <a:latin typeface="Times New Roman" pitchFamily="18" charset="0"/>
        <a:ea typeface="굴림" charset="-127"/>
        <a:cs typeface="+mn-cs"/>
        <a:sym typeface="Symbol" pitchFamily="18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3648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pos="2880">
          <p15:clr>
            <a:srgbClr val="A4A3A4"/>
          </p15:clr>
        </p15:guide>
        <p15:guide id="6" pos="4464">
          <p15:clr>
            <a:srgbClr val="A4A3A4"/>
          </p15:clr>
        </p15:guide>
        <p15:guide id="7" pos="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>
          <p15:clr>
            <a:srgbClr val="A4A3A4"/>
          </p15:clr>
        </p15:guide>
        <p15:guide id="2" pos="215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9900"/>
    <a:srgbClr val="CCFF99"/>
    <a:srgbClr val="99FF66"/>
    <a:srgbClr val="CCFF33"/>
    <a:srgbClr val="CC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1" autoAdjust="0"/>
    <p:restoredTop sz="94746" autoAdjust="0"/>
  </p:normalViewPr>
  <p:slideViewPr>
    <p:cSldViewPr>
      <p:cViewPr varScale="1">
        <p:scale>
          <a:sx n="112" d="100"/>
          <a:sy n="112" d="100"/>
        </p:scale>
        <p:origin x="696" y="78"/>
      </p:cViewPr>
      <p:guideLst>
        <p:guide orient="horz" pos="2208"/>
        <p:guide orient="horz" pos="720"/>
        <p:guide orient="horz" pos="3648"/>
        <p:guide orient="horz" pos="1152"/>
        <p:guide pos="2880"/>
        <p:guide pos="4464"/>
        <p:guide pos="8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264"/>
    </p:cViewPr>
  </p:sorterViewPr>
  <p:notesViewPr>
    <p:cSldViewPr>
      <p:cViewPr varScale="1">
        <p:scale>
          <a:sx n="50" d="100"/>
          <a:sy n="50" d="100"/>
        </p:scale>
        <p:origin x="-3024" y="-102"/>
      </p:cViewPr>
      <p:guideLst>
        <p:guide orient="horz" pos="3144"/>
        <p:guide pos="215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23.xml"/><Relationship Id="rId18" Type="http://schemas.openxmlformats.org/officeDocument/2006/relationships/slide" Target="slides/slide28.xml"/><Relationship Id="rId3" Type="http://schemas.openxmlformats.org/officeDocument/2006/relationships/slide" Target="slides/slide5.xml"/><Relationship Id="rId21" Type="http://schemas.openxmlformats.org/officeDocument/2006/relationships/slide" Target="slides/slide32.xml"/><Relationship Id="rId7" Type="http://schemas.openxmlformats.org/officeDocument/2006/relationships/slide" Target="slides/slide12.xml"/><Relationship Id="rId12" Type="http://schemas.openxmlformats.org/officeDocument/2006/relationships/slide" Target="slides/slide22.xml"/><Relationship Id="rId17" Type="http://schemas.openxmlformats.org/officeDocument/2006/relationships/slide" Target="slides/slide27.xml"/><Relationship Id="rId2" Type="http://schemas.openxmlformats.org/officeDocument/2006/relationships/slide" Target="slides/slide4.xml"/><Relationship Id="rId16" Type="http://schemas.openxmlformats.org/officeDocument/2006/relationships/slide" Target="slides/slide26.xml"/><Relationship Id="rId20" Type="http://schemas.openxmlformats.org/officeDocument/2006/relationships/slide" Target="slides/slide31.xml"/><Relationship Id="rId1" Type="http://schemas.openxmlformats.org/officeDocument/2006/relationships/slide" Target="slides/slide3.xml"/><Relationship Id="rId6" Type="http://schemas.openxmlformats.org/officeDocument/2006/relationships/slide" Target="slides/slide11.xml"/><Relationship Id="rId11" Type="http://schemas.openxmlformats.org/officeDocument/2006/relationships/slide" Target="slides/slide21.xml"/><Relationship Id="rId24" Type="http://schemas.openxmlformats.org/officeDocument/2006/relationships/slide" Target="slides/slide35.xml"/><Relationship Id="rId5" Type="http://schemas.openxmlformats.org/officeDocument/2006/relationships/slide" Target="slides/slide7.xml"/><Relationship Id="rId15" Type="http://schemas.openxmlformats.org/officeDocument/2006/relationships/slide" Target="slides/slide25.xml"/><Relationship Id="rId23" Type="http://schemas.openxmlformats.org/officeDocument/2006/relationships/slide" Target="slides/slide34.xml"/><Relationship Id="rId10" Type="http://schemas.openxmlformats.org/officeDocument/2006/relationships/slide" Target="slides/slide20.xml"/><Relationship Id="rId19" Type="http://schemas.openxmlformats.org/officeDocument/2006/relationships/slide" Target="slides/slide30.xml"/><Relationship Id="rId4" Type="http://schemas.openxmlformats.org/officeDocument/2006/relationships/slide" Target="slides/slide6.xml"/><Relationship Id="rId9" Type="http://schemas.openxmlformats.org/officeDocument/2006/relationships/slide" Target="slides/slide16.xml"/><Relationship Id="rId14" Type="http://schemas.openxmlformats.org/officeDocument/2006/relationships/slide" Target="slides/slide24.xml"/><Relationship Id="rId22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54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aseline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654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5313"/>
            <a:ext cx="29654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aseline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9485313"/>
            <a:ext cx="29654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0C4359E-B873-4FF4-B6A0-AA06F9B9922E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08466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54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75088" y="0"/>
            <a:ext cx="29654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A9005F4-A29A-4917-A6EA-37FC7061EF26}" type="datetimeFigureOut">
              <a:rPr lang="ko-KR" altLang="en-US"/>
              <a:pPr>
                <a:defRPr/>
              </a:pPr>
              <a:t>2014-03-24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4213" y="4741863"/>
            <a:ext cx="5473700" cy="449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6545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75088" y="9482138"/>
            <a:ext cx="296545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4568145-B456-4437-9C6D-02C06E091F4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6175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512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95FDE7-6370-4788-ABC8-EBDA56E5BDE1}" type="slidenum">
              <a:rPr lang="ko-KR" altLang="en-US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180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6453188"/>
            <a:ext cx="1806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i="1" dirty="0">
                <a:solidFill>
                  <a:srgbClr val="0000FF"/>
                </a:solidFill>
                <a:cs typeface="Times New Roman" pitchFamily="18" charset="0"/>
              </a:rPr>
              <a:t>http://bp.snu.ac.kr</a:t>
            </a:r>
            <a:endParaRPr lang="ko-KR" altLang="en-US" sz="24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23FBBD7-2EFB-44A0-AE93-ACB8F8BF211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4D78E-F58E-4BBB-A034-6E4816E807C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2E5F-E0A6-4259-8B89-F7C9BDDE459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B00C1-129A-4256-A6EB-6EF68E362B6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EBD9-DF3E-415D-B892-B45B09384F9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D47C-20BF-444B-817B-8F3716AD14D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1DD7C-64B6-453B-BD4B-FB5DC5F9D4A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160FB-C124-4490-BA0E-3C656B0C5420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FFE93-4908-4D75-905F-6F23425FFBE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D1DDD-DFCD-4268-8171-E3DB532F9A0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CE86-56B6-4D52-AC3B-DDE92674BD9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9294E-1874-4CE1-AB4D-070D5078EE9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6453188"/>
            <a:ext cx="1806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i="1" dirty="0">
                <a:solidFill>
                  <a:srgbClr val="0000FF"/>
                </a:solidFill>
                <a:cs typeface="Times New Roman" pitchFamily="18" charset="0"/>
              </a:rPr>
              <a:t>http://bp.snu.ac.kr</a:t>
            </a:r>
            <a:endParaRPr lang="ko-KR" altLang="en-US" sz="24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9925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AC4DA6B-A433-4EB2-A8C9-9D08F8D6CFE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5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4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595313" y="188913"/>
            <a:ext cx="7921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800" b="1" baseline="0" dirty="0">
                <a:solidFill>
                  <a:schemeClr val="accent2"/>
                </a:solidFill>
                <a:latin typeface="Arial" charset="0"/>
                <a:cs typeface="Arial" charset="0"/>
              </a:rPr>
              <a:t>Chapter </a:t>
            </a:r>
            <a:r>
              <a:rPr lang="en-US" altLang="ko-KR" sz="2800" b="1" baseline="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1.  </a:t>
            </a:r>
            <a:r>
              <a:rPr lang="en-US" altLang="ko-KR" sz="2800" b="1" baseline="0" dirty="0">
                <a:solidFill>
                  <a:schemeClr val="accent2"/>
                </a:solidFill>
                <a:latin typeface="Arial" charset="0"/>
                <a:cs typeface="Arial" charset="0"/>
              </a:rPr>
              <a:t>Properties of </a:t>
            </a:r>
            <a:r>
              <a:rPr lang="en-US" altLang="ko-KR" sz="2800" b="1" baseline="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Gases</a:t>
            </a:r>
            <a:endParaRPr lang="en-US" altLang="ko-KR" sz="2800" b="1" baseline="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214282" y="785794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b="1" u="sng" baseline="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Equation </a:t>
            </a:r>
            <a:r>
              <a:rPr lang="en-US" altLang="ko-KR" sz="2400" b="1" u="sng" baseline="0" dirty="0">
                <a:solidFill>
                  <a:srgbClr val="0000FF"/>
                </a:solidFill>
                <a:latin typeface="Arial" charset="0"/>
                <a:cs typeface="Arial" charset="0"/>
              </a:rPr>
              <a:t>of State</a:t>
            </a:r>
          </a:p>
        </p:txBody>
      </p:sp>
      <p:grpSp>
        <p:nvGrpSpPr>
          <p:cNvPr id="1030" name="Group 16"/>
          <p:cNvGrpSpPr>
            <a:grpSpLocks/>
          </p:cNvGrpSpPr>
          <p:nvPr/>
        </p:nvGrpSpPr>
        <p:grpSpPr bwMode="auto">
          <a:xfrm>
            <a:off x="214282" y="2928934"/>
            <a:ext cx="8594726" cy="935038"/>
            <a:chOff x="839" y="1117"/>
            <a:chExt cx="5324" cy="589"/>
          </a:xfrm>
        </p:grpSpPr>
        <p:sp>
          <p:nvSpPr>
            <p:cNvPr id="1040" name="Text Box 4"/>
            <p:cNvSpPr txBox="1">
              <a:spLocks noChangeArrowheads="1"/>
            </p:cNvSpPr>
            <p:nvPr/>
          </p:nvSpPr>
          <p:spPr bwMode="auto">
            <a:xfrm>
              <a:off x="839" y="1117"/>
              <a:ext cx="53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611438" indent="-2611438"/>
              <a:r>
                <a:rPr lang="en-US" altLang="ko-KR" sz="2200" b="1" u="sng" baseline="0" dirty="0">
                  <a:solidFill>
                    <a:srgbClr val="0000CC"/>
                  </a:solidFill>
                  <a:cs typeface="Times New Roman" pitchFamily="18" charset="0"/>
                </a:rPr>
                <a:t>Extensive </a:t>
              </a:r>
              <a:r>
                <a:rPr lang="en-US" altLang="ko-KR" sz="2200" b="1" u="sng" baseline="0" dirty="0" smtClean="0">
                  <a:solidFill>
                    <a:srgbClr val="0000CC"/>
                  </a:solidFill>
                  <a:cs typeface="Times New Roman" pitchFamily="18" charset="0"/>
                </a:rPr>
                <a:t>Properties</a:t>
              </a:r>
              <a:r>
                <a:rPr lang="en-US" altLang="ko-KR" sz="2200" baseline="0" dirty="0">
                  <a:cs typeface="Times New Roman" pitchFamily="18" charset="0"/>
                </a:rPr>
                <a:t>: properties proportional to the amount of material.</a:t>
              </a:r>
            </a:p>
          </p:txBody>
        </p:sp>
        <p:sp>
          <p:nvSpPr>
            <p:cNvPr id="1041" name="Text Box 5"/>
            <p:cNvSpPr txBox="1">
              <a:spLocks noChangeArrowheads="1"/>
            </p:cNvSpPr>
            <p:nvPr/>
          </p:nvSpPr>
          <p:spPr bwMode="auto">
            <a:xfrm>
              <a:off x="2023" y="1435"/>
              <a:ext cx="408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200" baseline="0" dirty="0">
                  <a:cs typeface="Times New Roman" pitchFamily="18" charset="0"/>
                </a:rPr>
                <a:t>e.g</a:t>
              </a:r>
              <a:r>
                <a:rPr lang="en-US" altLang="ko-KR" sz="2200" baseline="0" dirty="0" smtClean="0">
                  <a:cs typeface="Times New Roman" pitchFamily="18" charset="0"/>
                </a:rPr>
                <a:t>., </a:t>
              </a:r>
              <a:r>
                <a:rPr lang="en-US" altLang="ko-KR" sz="2200" b="1" baseline="0" dirty="0">
                  <a:solidFill>
                    <a:srgbClr val="FF0000"/>
                  </a:solidFill>
                  <a:cs typeface="Times New Roman" pitchFamily="18" charset="0"/>
                </a:rPr>
                <a:t>mass, volume, number of moles, heat capacity</a:t>
              </a:r>
              <a:r>
                <a:rPr lang="en-US" altLang="ko-KR" sz="2200" baseline="0" dirty="0"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214236" y="3521076"/>
            <a:ext cx="9572780" cy="2039564"/>
            <a:chOff x="690" y="1979"/>
            <a:chExt cx="5551" cy="1475"/>
          </a:xfrm>
        </p:grpSpPr>
        <p:sp>
          <p:nvSpPr>
            <p:cNvPr id="1038" name="Text Box 6"/>
            <p:cNvSpPr txBox="1">
              <a:spLocks noChangeArrowheads="1"/>
            </p:cNvSpPr>
            <p:nvPr/>
          </p:nvSpPr>
          <p:spPr bwMode="auto">
            <a:xfrm>
              <a:off x="839" y="1979"/>
              <a:ext cx="453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ko-KR" sz="2200" baseline="0" dirty="0"/>
            </a:p>
          </p:txBody>
        </p:sp>
        <p:sp>
          <p:nvSpPr>
            <p:cNvPr id="171015" name="Text Box 7"/>
            <p:cNvSpPr txBox="1">
              <a:spLocks noChangeArrowheads="1"/>
            </p:cNvSpPr>
            <p:nvPr/>
          </p:nvSpPr>
          <p:spPr bwMode="auto">
            <a:xfrm>
              <a:off x="690" y="2584"/>
              <a:ext cx="5551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544763" indent="-2544763">
                <a:lnSpc>
                  <a:spcPts val="2000"/>
                </a:lnSpc>
                <a:defRPr/>
              </a:pPr>
              <a:r>
                <a:rPr lang="en-US" altLang="ko-KR" sz="2200" b="1" u="sng" baseline="0" dirty="0">
                  <a:solidFill>
                    <a:srgbClr val="0000CC"/>
                  </a:solidFill>
                  <a:ea typeface="Ebrima" pitchFamily="2" charset="0"/>
                  <a:cs typeface="Times New Roman" pitchFamily="18" charset="0"/>
                </a:rPr>
                <a:t>Intensive </a:t>
              </a:r>
              <a:r>
                <a:rPr lang="en-US" altLang="ko-KR" sz="2200" b="1" u="sng" baseline="0" dirty="0" smtClean="0">
                  <a:solidFill>
                    <a:srgbClr val="0000CC"/>
                  </a:solidFill>
                  <a:ea typeface="Ebrima" pitchFamily="2" charset="0"/>
                  <a:cs typeface="Times New Roman" pitchFamily="18" charset="0"/>
                </a:rPr>
                <a:t>Properties</a:t>
              </a:r>
              <a:r>
                <a:rPr lang="en-US" altLang="ko-KR" sz="2200" baseline="0" dirty="0">
                  <a:ea typeface="Ebrima" pitchFamily="2" charset="0"/>
                  <a:cs typeface="Times New Roman" pitchFamily="18" charset="0"/>
                </a:rPr>
                <a:t>: the nature of material </a:t>
              </a:r>
              <a:r>
                <a:rPr lang="en-US" altLang="ko-KR" sz="2200" baseline="0" dirty="0">
                  <a:solidFill>
                    <a:srgbClr val="CC0000"/>
                  </a:solidFill>
                  <a:ea typeface="Ebrima" pitchFamily="2" charset="0"/>
                  <a:cs typeface="Times New Roman" pitchFamily="18" charset="0"/>
                </a:rPr>
                <a:t>not</a:t>
              </a:r>
              <a:r>
                <a:rPr lang="en-US" altLang="ko-KR" sz="2200" baseline="0" dirty="0">
                  <a:solidFill>
                    <a:srgbClr val="FF0000"/>
                  </a:solidFill>
                  <a:ea typeface="Ebrima" pitchFamily="2" charset="0"/>
                  <a:cs typeface="Times New Roman" pitchFamily="18" charset="0"/>
                </a:rPr>
                <a:t> </a:t>
              </a:r>
              <a:r>
                <a:rPr lang="en-US" altLang="ko-KR" sz="2200" baseline="0" dirty="0">
                  <a:ea typeface="Ebrima" pitchFamily="2" charset="0"/>
                  <a:cs typeface="Times New Roman" pitchFamily="18" charset="0"/>
                </a:rPr>
                <a:t>depending upon the amount.</a:t>
              </a:r>
            </a:p>
            <a:p>
              <a:pPr marL="1179513" indent="-1179513">
                <a:lnSpc>
                  <a:spcPts val="2000"/>
                </a:lnSpc>
                <a:defRPr/>
              </a:pPr>
              <a:r>
                <a:rPr lang="en-US" altLang="ko-KR" sz="2200" baseline="0" dirty="0">
                  <a:ea typeface="Ebrima" pitchFamily="2" charset="0"/>
                  <a:cs typeface="Times New Roman" pitchFamily="18" charset="0"/>
                </a:rPr>
                <a:t>        </a:t>
              </a:r>
              <a:r>
                <a:rPr lang="en-US" altLang="ko-KR" sz="2200" baseline="0" dirty="0" smtClean="0">
                  <a:ea typeface="Ebrima" pitchFamily="2" charset="0"/>
                  <a:cs typeface="Times New Roman" pitchFamily="18" charset="0"/>
                </a:rPr>
                <a:t> e.g., </a:t>
              </a:r>
              <a:r>
                <a:rPr lang="en-US" altLang="ko-KR" sz="2200" b="1" baseline="0" dirty="0">
                  <a:solidFill>
                    <a:srgbClr val="FF0000"/>
                  </a:solidFill>
                  <a:ea typeface="Ebrima" pitchFamily="2" charset="0"/>
                  <a:cs typeface="Times New Roman" pitchFamily="18" charset="0"/>
                </a:rPr>
                <a:t>temperature</a:t>
              </a:r>
              <a:r>
                <a:rPr lang="en-US" altLang="ko-KR" sz="2200" b="1" baseline="0" dirty="0" smtClean="0">
                  <a:solidFill>
                    <a:srgbClr val="FF0000"/>
                  </a:solidFill>
                  <a:ea typeface="Ebrima" pitchFamily="2" charset="0"/>
                  <a:cs typeface="Times New Roman" pitchFamily="18" charset="0"/>
                </a:rPr>
                <a:t>, pressure, diffusivity, viscosity,</a:t>
              </a:r>
            </a:p>
            <a:p>
              <a:pPr marL="1179513" indent="-1179513">
                <a:lnSpc>
                  <a:spcPts val="2000"/>
                </a:lnSpc>
                <a:defRPr/>
              </a:pPr>
              <a:r>
                <a:rPr lang="en-US" altLang="ko-KR" sz="2200" b="1" baseline="0" dirty="0">
                  <a:solidFill>
                    <a:srgbClr val="FF0000"/>
                  </a:solidFill>
                  <a:ea typeface="Ebrima" pitchFamily="2" charset="0"/>
                  <a:cs typeface="Times New Roman" pitchFamily="18" charset="0"/>
                </a:rPr>
                <a:t> </a:t>
              </a:r>
              <a:r>
                <a:rPr lang="en-US" altLang="ko-KR" sz="2200" b="1" baseline="0" dirty="0" smtClean="0">
                  <a:solidFill>
                    <a:srgbClr val="FF0000"/>
                  </a:solidFill>
                  <a:ea typeface="Ebrima" pitchFamily="2" charset="0"/>
                  <a:cs typeface="Times New Roman" pitchFamily="18" charset="0"/>
                </a:rPr>
                <a:t>                thermal </a:t>
              </a:r>
              <a:r>
                <a:rPr lang="en-US" altLang="ko-KR" sz="2200" b="1" baseline="0" dirty="0">
                  <a:solidFill>
                    <a:srgbClr val="FF0000"/>
                  </a:solidFill>
                  <a:ea typeface="Ebrima" pitchFamily="2" charset="0"/>
                  <a:cs typeface="Times New Roman" pitchFamily="18" charset="0"/>
                </a:rPr>
                <a:t>conductivity, </a:t>
              </a:r>
              <a:r>
                <a:rPr lang="en-US" altLang="ko-KR" sz="2200" b="1" baseline="0" dirty="0" smtClean="0">
                  <a:solidFill>
                    <a:srgbClr val="FF0000"/>
                  </a:solidFill>
                  <a:ea typeface="Ebrima" pitchFamily="2" charset="0"/>
                  <a:cs typeface="Times New Roman" pitchFamily="18" charset="0"/>
                </a:rPr>
                <a:t>electrical </a:t>
              </a:r>
              <a:r>
                <a:rPr lang="en-US" altLang="ko-KR" sz="2200" b="1" baseline="0" dirty="0">
                  <a:solidFill>
                    <a:srgbClr val="FF0000"/>
                  </a:solidFill>
                  <a:ea typeface="Ebrima" pitchFamily="2" charset="0"/>
                  <a:cs typeface="Times New Roman" pitchFamily="18" charset="0"/>
                </a:rPr>
                <a:t>conductivity, dielectric constant</a:t>
              </a:r>
              <a:r>
                <a:rPr lang="en-US" altLang="ko-KR" sz="2200" baseline="0" dirty="0">
                  <a:ea typeface="Ebrima" pitchFamily="2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033" name="Text Box 17"/>
          <p:cNvSpPr txBox="1">
            <a:spLocks noChangeArrowheads="1"/>
          </p:cNvSpPr>
          <p:nvPr/>
        </p:nvSpPr>
        <p:spPr bwMode="auto">
          <a:xfrm>
            <a:off x="214282" y="1285860"/>
            <a:ext cx="8929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baseline="0" dirty="0">
                <a:cs typeface="Times New Roman" pitchFamily="18" charset="0"/>
              </a:rPr>
              <a:t>The physical state of a substance is defined </a:t>
            </a:r>
            <a:r>
              <a:rPr lang="en-US" altLang="ko-KR" sz="2200" u="sng" baseline="0" dirty="0">
                <a:solidFill>
                  <a:srgbClr val="0000FF"/>
                </a:solidFill>
                <a:cs typeface="Times New Roman" pitchFamily="18" charset="0"/>
              </a:rPr>
              <a:t>by its physical properties</a:t>
            </a:r>
            <a:r>
              <a:rPr lang="en-US" altLang="ko-KR" sz="2200" baseline="0" dirty="0">
                <a:cs typeface="Times New Roman" pitchFamily="18" charset="0"/>
              </a:rPr>
              <a:t>. </a:t>
            </a:r>
            <a:r>
              <a:rPr lang="en-US" altLang="ko-KR" sz="2200" baseline="0" dirty="0" smtClean="0">
                <a:cs typeface="Times New Roman" pitchFamily="18" charset="0"/>
              </a:rPr>
              <a:t> The </a:t>
            </a:r>
            <a:r>
              <a:rPr lang="en-US" altLang="ko-KR" sz="2200" baseline="0" dirty="0">
                <a:cs typeface="Times New Roman" pitchFamily="18" charset="0"/>
              </a:rPr>
              <a:t>state of a pure gas, for example, is specified by giving its value, </a:t>
            </a:r>
            <a:r>
              <a:rPr lang="en-US" altLang="ko-KR" sz="2200" i="1" baseline="0" dirty="0">
                <a:cs typeface="Times New Roman" pitchFamily="18" charset="0"/>
              </a:rPr>
              <a:t>V</a:t>
            </a:r>
            <a:r>
              <a:rPr lang="en-US" altLang="ko-KR" sz="2200" baseline="0" dirty="0">
                <a:cs typeface="Times New Roman" pitchFamily="18" charset="0"/>
              </a:rPr>
              <a:t>, </a:t>
            </a:r>
            <a:r>
              <a:rPr lang="en-US" altLang="ko-KR" sz="2200" i="1" baseline="0" dirty="0">
                <a:cs typeface="Times New Roman" pitchFamily="18" charset="0"/>
              </a:rPr>
              <a:t>n</a:t>
            </a:r>
            <a:r>
              <a:rPr lang="en-US" altLang="ko-KR" sz="2200" baseline="0" dirty="0">
                <a:cs typeface="Times New Roman" pitchFamily="18" charset="0"/>
              </a:rPr>
              <a:t>, </a:t>
            </a:r>
            <a:r>
              <a:rPr lang="en-US" altLang="ko-KR" sz="2200" i="1" baseline="0" dirty="0">
                <a:cs typeface="Times New Roman" pitchFamily="18" charset="0"/>
              </a:rPr>
              <a:t>p</a:t>
            </a:r>
            <a:r>
              <a:rPr lang="en-US" altLang="ko-KR" sz="2200" baseline="0" dirty="0">
                <a:cs typeface="Times New Roman" pitchFamily="18" charset="0"/>
              </a:rPr>
              <a:t>, and </a:t>
            </a:r>
            <a:r>
              <a:rPr lang="en-US" altLang="ko-KR" sz="2200" i="1" baseline="0" dirty="0">
                <a:cs typeface="Times New Roman" pitchFamily="18" charset="0"/>
              </a:rPr>
              <a:t>T</a:t>
            </a:r>
            <a:r>
              <a:rPr lang="en-US" altLang="ko-KR" sz="2200" baseline="0" dirty="0">
                <a:cs typeface="Times New Roman" pitchFamily="18" charset="0"/>
              </a:rPr>
              <a:t>. </a:t>
            </a:r>
            <a:r>
              <a:rPr lang="en-US" altLang="ko-KR" sz="2200" baseline="0" dirty="0">
                <a:solidFill>
                  <a:srgbClr val="C00000"/>
                </a:solidFill>
                <a:cs typeface="Times New Roman" pitchFamily="18" charset="0"/>
              </a:rPr>
              <a:t>Equation of state </a:t>
            </a:r>
            <a:r>
              <a:rPr lang="en-US" altLang="ko-KR" sz="2200" baseline="0" dirty="0">
                <a:cs typeface="Times New Roman" pitchFamily="18" charset="0"/>
              </a:rPr>
              <a:t>is an equation which </a:t>
            </a:r>
            <a:r>
              <a:rPr lang="en-US" altLang="ko-KR" sz="2200" u="sng" baseline="0" dirty="0">
                <a:solidFill>
                  <a:srgbClr val="FF0000"/>
                </a:solidFill>
                <a:cs typeface="Times New Roman" pitchFamily="18" charset="0"/>
              </a:rPr>
              <a:t>interrelate</a:t>
            </a:r>
            <a:r>
              <a:rPr lang="en-US" altLang="ko-KR" sz="2200" baseline="0" dirty="0">
                <a:cs typeface="Times New Roman" pitchFamily="18" charset="0"/>
              </a:rPr>
              <a:t> these four variables:</a:t>
            </a:r>
          </a:p>
          <a:p>
            <a:endParaRPr lang="en-US" altLang="ko-KR" baseline="0" dirty="0"/>
          </a:p>
        </p:txBody>
      </p:sp>
      <p:sp>
        <p:nvSpPr>
          <p:cNvPr id="1034" name="슬라이드 번호 개체 틀 1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E3B620-706B-41BA-B2B3-123A40D028A4}" type="slidenum">
              <a:rPr lang="ko-KR" altLang="en-US"/>
              <a:pPr/>
              <a:t>1</a:t>
            </a:fld>
            <a:endParaRPr lang="ko-KR" altLang="en-US" dirty="0"/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/>
        </p:nvGraphicFramePr>
        <p:xfrm>
          <a:off x="2149475" y="2470150"/>
          <a:ext cx="1720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4" imgW="901440" imgH="203040" progId="Equation.3">
                  <p:embed/>
                </p:oleObj>
              </mc:Choice>
              <mc:Fallback>
                <p:oleObj name="Equation" r:id="rId4" imgW="9014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2470150"/>
                        <a:ext cx="172085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26" descr="스켄"/>
          <p:cNvPicPr>
            <a:picLocks noChangeAspect="1" noChangeArrowheads="1"/>
          </p:cNvPicPr>
          <p:nvPr/>
        </p:nvPicPr>
        <p:blipFill>
          <a:blip r:embed="rId2" cstate="print">
            <a:lum bright="2000" contrast="8000"/>
          </a:blip>
          <a:srcRect l="20792" t="22147" b="53690"/>
          <a:stretch>
            <a:fillRect/>
          </a:stretch>
        </p:blipFill>
        <p:spPr bwMode="auto">
          <a:xfrm>
            <a:off x="611188" y="981075"/>
            <a:ext cx="792162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1027"/>
          <p:cNvSpPr txBox="1">
            <a:spLocks noChangeArrowheads="1"/>
          </p:cNvSpPr>
          <p:nvPr/>
        </p:nvSpPr>
        <p:spPr bwMode="auto">
          <a:xfrm>
            <a:off x="611188" y="4652963"/>
            <a:ext cx="7921625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aseline="0" dirty="0" smtClean="0"/>
              <a:t>Excluded </a:t>
            </a:r>
            <a:r>
              <a:rPr lang="en-US" altLang="ko-KR" baseline="0" dirty="0"/>
              <a:t>volume. </a:t>
            </a:r>
            <a:r>
              <a:rPr lang="en-US" altLang="ko-KR" baseline="0" dirty="0" smtClean="0"/>
              <a:t> A </a:t>
            </a:r>
            <a:r>
              <a:rPr lang="en-US" altLang="ko-KR" baseline="0" dirty="0"/>
              <a:t>sphere of diameter </a:t>
            </a:r>
            <a:r>
              <a:rPr lang="en-US" altLang="ko-KR" baseline="0" dirty="0" smtClean="0"/>
              <a:t>2</a:t>
            </a:r>
            <a:r>
              <a:rPr lang="en-US" altLang="ko-KR" i="1" baseline="0" dirty="0" smtClean="0"/>
              <a:t>r</a:t>
            </a:r>
            <a:r>
              <a:rPr lang="en-US" altLang="ko-KR" baseline="0" dirty="0" smtClean="0"/>
              <a:t> </a:t>
            </a:r>
            <a:r>
              <a:rPr lang="en-US" altLang="ko-KR" baseline="0" dirty="0"/>
              <a:t>creates an excluded volume, which is a sphere of radius </a:t>
            </a:r>
            <a:r>
              <a:rPr lang="en-US" altLang="ko-KR" i="1" baseline="0" dirty="0" smtClean="0"/>
              <a:t>r</a:t>
            </a:r>
            <a:r>
              <a:rPr lang="en-US" altLang="ko-KR" baseline="0" dirty="0" smtClean="0"/>
              <a:t>, </a:t>
            </a:r>
            <a:r>
              <a:rPr lang="en-US" altLang="ko-KR" baseline="0" dirty="0"/>
              <a:t>into which the center of a another sphere of the same size may not penetrate.</a:t>
            </a:r>
            <a:endParaRPr lang="en-US" altLang="ko-KR" baseline="0" dirty="0">
              <a:latin typeface="Symbol" pitchFamily="18" charset="2"/>
            </a:endParaRPr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AE8C09-0A15-41BC-8FFB-2FA3EA07F7B1}" type="slidenum">
              <a:rPr lang="ko-KR" altLang="en-US"/>
              <a:pPr/>
              <a:t>10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614870" y="3922940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aseline="0" dirty="0" smtClean="0"/>
              <a:t>2</a:t>
            </a:r>
            <a:r>
              <a:rPr lang="en-US" altLang="ko-KR" sz="3600" i="1" baseline="0" dirty="0" smtClean="0"/>
              <a:t>r</a:t>
            </a:r>
            <a:endParaRPr lang="ko-KR" alt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1026"/>
          <p:cNvSpPr txBox="1">
            <a:spLocks noChangeArrowheads="1"/>
          </p:cNvSpPr>
          <p:nvPr/>
        </p:nvSpPr>
        <p:spPr bwMode="auto">
          <a:xfrm>
            <a:off x="660400" y="533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b="1" baseline="0" dirty="0" smtClean="0">
                <a:solidFill>
                  <a:schemeClr val="accent2"/>
                </a:solidFill>
                <a:latin typeface="Arial" charset="0"/>
              </a:rPr>
              <a:t>1.3(b) The </a:t>
            </a:r>
            <a:r>
              <a:rPr lang="en-US" altLang="ko-KR" sz="2400" b="1" baseline="0" dirty="0">
                <a:solidFill>
                  <a:schemeClr val="accent2"/>
                </a:solidFill>
                <a:latin typeface="Arial" charset="0"/>
              </a:rPr>
              <a:t>Virial Series</a:t>
            </a:r>
          </a:p>
        </p:txBody>
      </p:sp>
      <p:sp>
        <p:nvSpPr>
          <p:cNvPr id="10250" name="Text Box 1027"/>
          <p:cNvSpPr txBox="1">
            <a:spLocks noChangeArrowheads="1"/>
          </p:cNvSpPr>
          <p:nvPr/>
        </p:nvSpPr>
        <p:spPr bwMode="auto">
          <a:xfrm>
            <a:off x="685800" y="1066800"/>
            <a:ext cx="7772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Define </a:t>
            </a:r>
            <a:r>
              <a:rPr lang="en-US" altLang="ko-KR" sz="2100" baseline="0" dirty="0">
                <a:solidFill>
                  <a:srgbClr val="C00000"/>
                </a:solidFill>
                <a:latin typeface="Ebrima" pitchFamily="2" charset="0"/>
              </a:rPr>
              <a:t>the </a:t>
            </a:r>
            <a:r>
              <a:rPr lang="en-US" altLang="ko-KR" sz="2100" baseline="0" dirty="0" smtClean="0">
                <a:solidFill>
                  <a:srgbClr val="C00000"/>
                </a:solidFill>
                <a:latin typeface="Ebrima" pitchFamily="2" charset="0"/>
              </a:rPr>
              <a:t>compression </a:t>
            </a:r>
            <a:r>
              <a:rPr lang="en-US" altLang="ko-KR" sz="2100" baseline="0" dirty="0">
                <a:solidFill>
                  <a:srgbClr val="C00000"/>
                </a:solidFill>
                <a:latin typeface="Ebrima" pitchFamily="2" charset="0"/>
              </a:rPr>
              <a:t>factor</a:t>
            </a:r>
            <a:r>
              <a:rPr lang="en-US" altLang="ko-KR" sz="2200" baseline="0" dirty="0"/>
              <a:t>: </a:t>
            </a:r>
          </a:p>
        </p:txBody>
      </p:sp>
      <p:sp>
        <p:nvSpPr>
          <p:cNvPr id="10251" name="Text Box 1029"/>
          <p:cNvSpPr txBox="1">
            <a:spLocks noChangeArrowheads="1"/>
          </p:cNvSpPr>
          <p:nvPr/>
        </p:nvSpPr>
        <p:spPr bwMode="auto">
          <a:xfrm>
            <a:off x="685800" y="2286000"/>
            <a:ext cx="7772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For ideal gas,</a:t>
            </a:r>
          </a:p>
        </p:txBody>
      </p:sp>
      <p:sp>
        <p:nvSpPr>
          <p:cNvPr id="10252" name="Text Box 1030"/>
          <p:cNvSpPr txBox="1">
            <a:spLocks noChangeArrowheads="1"/>
          </p:cNvSpPr>
          <p:nvPr/>
        </p:nvSpPr>
        <p:spPr bwMode="auto">
          <a:xfrm>
            <a:off x="685800" y="2862263"/>
            <a:ext cx="77724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For real gas, </a:t>
            </a:r>
          </a:p>
        </p:txBody>
      </p:sp>
      <p:sp>
        <p:nvSpPr>
          <p:cNvPr id="10254" name="Text Box 1034"/>
          <p:cNvSpPr txBox="1">
            <a:spLocks noChangeArrowheads="1"/>
          </p:cNvSpPr>
          <p:nvPr/>
        </p:nvSpPr>
        <p:spPr bwMode="auto">
          <a:xfrm>
            <a:off x="685800" y="3429000"/>
            <a:ext cx="8458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baseline="0" dirty="0"/>
              <a:t> We might represent </a:t>
            </a:r>
            <a:r>
              <a:rPr lang="en-US" altLang="ko-KR" sz="2200" i="1" baseline="0" dirty="0"/>
              <a:t>Z</a:t>
            </a:r>
            <a:r>
              <a:rPr lang="en-US" altLang="ko-KR" sz="2200" baseline="0" dirty="0"/>
              <a:t> as a power series in </a:t>
            </a:r>
            <a:r>
              <a:rPr lang="en-US" altLang="ko-KR" sz="2100" baseline="0" dirty="0">
                <a:solidFill>
                  <a:srgbClr val="0000CC"/>
                </a:solidFill>
                <a:latin typeface="Ebrima" pitchFamily="2" charset="0"/>
              </a:rPr>
              <a:t>the mole concentration</a:t>
            </a:r>
            <a:r>
              <a:rPr lang="en-US" altLang="ko-KR" sz="2200" baseline="0" dirty="0"/>
              <a:t>:</a:t>
            </a:r>
          </a:p>
        </p:txBody>
      </p:sp>
      <p:grpSp>
        <p:nvGrpSpPr>
          <p:cNvPr id="10256" name="그룹 17"/>
          <p:cNvGrpSpPr>
            <a:grpSpLocks/>
          </p:cNvGrpSpPr>
          <p:nvPr/>
        </p:nvGrpSpPr>
        <p:grpSpPr bwMode="auto">
          <a:xfrm>
            <a:off x="1000100" y="5195888"/>
            <a:ext cx="5929354" cy="1061804"/>
            <a:chOff x="1236652" y="4881947"/>
            <a:chExt cx="5928506" cy="1060596"/>
          </a:xfrm>
        </p:grpSpPr>
        <p:sp>
          <p:nvSpPr>
            <p:cNvPr id="10258" name="Text Box 1040"/>
            <p:cNvSpPr txBox="1">
              <a:spLocks noChangeArrowheads="1"/>
            </p:cNvSpPr>
            <p:nvPr/>
          </p:nvSpPr>
          <p:spPr bwMode="auto">
            <a:xfrm>
              <a:off x="1236652" y="4881947"/>
              <a:ext cx="5857078" cy="52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800" baseline="0" dirty="0">
                  <a:cs typeface="Times New Roman" pitchFamily="18" charset="0"/>
                </a:rPr>
                <a:t> </a:t>
              </a:r>
              <a:r>
                <a:rPr lang="en-US" altLang="ko-KR" sz="2800" i="1" baseline="0" dirty="0" smtClean="0">
                  <a:cs typeface="Times New Roman" pitchFamily="18" charset="0"/>
                </a:rPr>
                <a:t>B=B(T)</a:t>
              </a:r>
              <a:r>
                <a:rPr lang="en-US" altLang="ko-KR" sz="2200" i="1" baseline="0" dirty="0" smtClean="0">
                  <a:cs typeface="Times New Roman" pitchFamily="18" charset="0"/>
                </a:rPr>
                <a:t> </a:t>
              </a:r>
              <a:r>
                <a:rPr lang="en-US" altLang="ko-KR" sz="2200" baseline="0" dirty="0" smtClean="0">
                  <a:latin typeface="Ebrima" pitchFamily="2" charset="0"/>
                </a:rPr>
                <a:t>: </a:t>
              </a:r>
              <a:r>
                <a:rPr lang="en-US" altLang="ko-KR" sz="2100" baseline="0" dirty="0">
                  <a:latin typeface="Ebrima" pitchFamily="2" charset="0"/>
                </a:rPr>
                <a:t>the second virial coefficient</a:t>
              </a:r>
            </a:p>
          </p:txBody>
        </p:sp>
        <p:sp>
          <p:nvSpPr>
            <p:cNvPr id="10259" name="Text Box 1041"/>
            <p:cNvSpPr txBox="1">
              <a:spLocks noChangeArrowheads="1"/>
            </p:cNvSpPr>
            <p:nvPr/>
          </p:nvSpPr>
          <p:spPr bwMode="auto">
            <a:xfrm>
              <a:off x="1295636" y="5419918"/>
              <a:ext cx="5869522" cy="52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800" i="1" baseline="0" dirty="0" smtClean="0">
                  <a:cs typeface="Times New Roman" pitchFamily="18" charset="0"/>
                </a:rPr>
                <a:t>C=C(T)</a:t>
              </a:r>
              <a:r>
                <a:rPr lang="en-US" altLang="ko-KR" sz="2100" baseline="0" dirty="0" smtClean="0">
                  <a:latin typeface="Ebrima" pitchFamily="2" charset="0"/>
                </a:rPr>
                <a:t> : the </a:t>
              </a:r>
              <a:r>
                <a:rPr lang="en-US" altLang="ko-KR" sz="2100" baseline="0" dirty="0">
                  <a:latin typeface="Ebrima" pitchFamily="2" charset="0"/>
                </a:rPr>
                <a:t>third virial coefficient</a:t>
              </a:r>
            </a:p>
          </p:txBody>
        </p:sp>
      </p:grpSp>
      <p:sp>
        <p:nvSpPr>
          <p:cNvPr id="10257" name="슬라이드 번호 개체 틀 2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982D6F-515E-4CD8-ABE8-FF3EE343687C}" type="slidenum">
              <a:rPr lang="ko-KR" altLang="en-US"/>
              <a:pPr/>
              <a:t>11</a:t>
            </a:fld>
            <a:endParaRPr lang="ko-KR" altLang="en-US" dirty="0"/>
          </a:p>
        </p:txBody>
      </p:sp>
      <p:graphicFrame>
        <p:nvGraphicFramePr>
          <p:cNvPr id="21" name="개체 20"/>
          <p:cNvGraphicFramePr>
            <a:graphicFrameLocks noChangeAspect="1"/>
          </p:cNvGraphicFramePr>
          <p:nvPr/>
        </p:nvGraphicFramePr>
        <p:xfrm>
          <a:off x="3252788" y="1403350"/>
          <a:ext cx="12731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" name="Equation" r:id="rId3" imgW="647640" imgH="482400" progId="Equation.3">
                  <p:embed/>
                </p:oleObj>
              </mc:Choice>
              <mc:Fallback>
                <p:oleObj name="Equation" r:id="rId3" imgW="647640" imgH="482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1403350"/>
                        <a:ext cx="1273175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개체 21"/>
          <p:cNvGraphicFramePr>
            <a:graphicFrameLocks noChangeAspect="1"/>
          </p:cNvGraphicFramePr>
          <p:nvPr/>
        </p:nvGraphicFramePr>
        <p:xfrm>
          <a:off x="2483768" y="2348880"/>
          <a:ext cx="864096" cy="366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Equation" r:id="rId5" imgW="419040" imgH="177480" progId="Equation.3">
                  <p:embed/>
                </p:oleObj>
              </mc:Choice>
              <mc:Fallback>
                <p:oleObj name="Equation" r:id="rId5" imgW="41904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348880"/>
                        <a:ext cx="864096" cy="3665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개체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250099"/>
              </p:ext>
            </p:extLst>
          </p:nvPr>
        </p:nvGraphicFramePr>
        <p:xfrm>
          <a:off x="2525713" y="2852738"/>
          <a:ext cx="22764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수식" r:id="rId7" imgW="850680" imgH="203040" progId="Equation.3">
                  <p:embed/>
                </p:oleObj>
              </mc:Choice>
              <mc:Fallback>
                <p:oleObj name="수식" r:id="rId7" imgW="85068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2852738"/>
                        <a:ext cx="22764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개체 23"/>
          <p:cNvGraphicFramePr>
            <a:graphicFrameLocks noChangeAspect="1"/>
          </p:cNvGraphicFramePr>
          <p:nvPr/>
        </p:nvGraphicFramePr>
        <p:xfrm>
          <a:off x="1142976" y="4032250"/>
          <a:ext cx="62484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" name="Equation" r:id="rId9" imgW="2869920" imgH="469800" progId="Equation.3">
                  <p:embed/>
                </p:oleObj>
              </mc:Choice>
              <mc:Fallback>
                <p:oleObj name="Equation" r:id="rId9" imgW="2869920" imgH="469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4032250"/>
                        <a:ext cx="62484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직사각형 17"/>
          <p:cNvSpPr/>
          <p:nvPr/>
        </p:nvSpPr>
        <p:spPr>
          <a:xfrm>
            <a:off x="714348" y="1571612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i="1" baseline="0" dirty="0" smtClean="0">
                <a:solidFill>
                  <a:srgbClr val="0000CC"/>
                </a:solidFill>
              </a:rPr>
              <a:t>p V</a:t>
            </a:r>
            <a:r>
              <a:rPr lang="en-US" altLang="ko-KR" sz="2800" b="1" i="1" dirty="0" smtClean="0">
                <a:solidFill>
                  <a:srgbClr val="0000CC"/>
                </a:solidFill>
              </a:rPr>
              <a:t>m</a:t>
            </a:r>
            <a:r>
              <a:rPr lang="en-US" altLang="ko-KR" sz="2800" b="1" i="1" baseline="0" dirty="0" smtClean="0">
                <a:solidFill>
                  <a:srgbClr val="0000CC"/>
                </a:solidFill>
              </a:rPr>
              <a:t> = R T Z</a:t>
            </a:r>
            <a:endParaRPr lang="ko-KR" altLang="en-US" sz="2800" b="1" i="1" dirty="0">
              <a:solidFill>
                <a:srgbClr val="0000CC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858148" y="1500174"/>
            <a:ext cx="803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baseline="0" dirty="0" smtClean="0">
                <a:solidFill>
                  <a:srgbClr val="0000CC"/>
                </a:solidFill>
              </a:rPr>
              <a:t>(1.18)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215338" y="4214818"/>
            <a:ext cx="946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baseline="0" dirty="0" smtClean="0">
                <a:solidFill>
                  <a:srgbClr val="0000CC"/>
                </a:solidFill>
              </a:rPr>
              <a:t>(1.19b)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479708" y="2608036"/>
            <a:ext cx="2819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baseline="0" dirty="0" smtClean="0">
                <a:solidFill>
                  <a:srgbClr val="FF0000"/>
                </a:solidFill>
              </a:rPr>
              <a:t>_________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599849"/>
              </p:ext>
            </p:extLst>
          </p:nvPr>
        </p:nvGraphicFramePr>
        <p:xfrm>
          <a:off x="6875463" y="61913"/>
          <a:ext cx="20367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" name="수식" r:id="rId11" imgW="1066680" imgH="444240" progId="Equation.3">
                  <p:embed/>
                </p:oleObj>
              </mc:Choice>
              <mc:Fallback>
                <p:oleObj name="수식" r:id="rId11" imgW="1066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61913"/>
                        <a:ext cx="2036762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4932362" y="4005263"/>
            <a:ext cx="42116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baseline="0" dirty="0">
                <a:cs typeface="Arial" charset="0"/>
              </a:rPr>
              <a:t>Figure </a:t>
            </a:r>
            <a:r>
              <a:rPr lang="en-US" altLang="ko-KR" b="1" baseline="0" dirty="0" smtClean="0">
                <a:cs typeface="Arial" charset="0"/>
              </a:rPr>
              <a:t>1.14</a:t>
            </a:r>
            <a:r>
              <a:rPr lang="en-US" altLang="ko-KR" baseline="0" dirty="0"/>
              <a:t/>
            </a:r>
            <a:br>
              <a:rPr lang="en-US" altLang="ko-KR" baseline="0" dirty="0"/>
            </a:br>
            <a:r>
              <a:rPr lang="en-US" altLang="ko-KR" baseline="0" dirty="0">
                <a:cs typeface="Arial" charset="0"/>
              </a:rPr>
              <a:t>The variation of the compression factor </a:t>
            </a:r>
            <a:r>
              <a:rPr lang="en-US" altLang="ko-KR" i="1" baseline="0" dirty="0">
                <a:cs typeface="Arial" charset="0"/>
              </a:rPr>
              <a:t>Z = pV</a:t>
            </a:r>
            <a:r>
              <a:rPr lang="en-US" altLang="ko-KR" i="1" dirty="0">
                <a:cs typeface="Arial" charset="0"/>
              </a:rPr>
              <a:t>m</a:t>
            </a:r>
            <a:r>
              <a:rPr lang="en-US" altLang="ko-KR" i="1" baseline="0" dirty="0">
                <a:cs typeface="Arial" charset="0"/>
              </a:rPr>
              <a:t>/RT</a:t>
            </a:r>
            <a:r>
              <a:rPr lang="en-US" altLang="ko-KR" baseline="0" dirty="0">
                <a:cs typeface="Arial" charset="0"/>
              </a:rPr>
              <a:t> with pressure for several gases </a:t>
            </a:r>
            <a:r>
              <a:rPr lang="en-US" altLang="ko-KR" u="sng" baseline="0" dirty="0">
                <a:solidFill>
                  <a:srgbClr val="0000FF"/>
                </a:solidFill>
                <a:cs typeface="Arial" charset="0"/>
              </a:rPr>
              <a:t>at 0</a:t>
            </a:r>
            <a:r>
              <a:rPr lang="en-US" altLang="ko-KR" u="sng" baseline="0" dirty="0">
                <a:solidFill>
                  <a:srgbClr val="0000FF"/>
                </a:solidFill>
                <a:cs typeface="Times New Roman" pitchFamily="18" charset="0"/>
              </a:rPr>
              <a:t>°</a:t>
            </a:r>
            <a:r>
              <a:rPr lang="en-US" altLang="ko-KR" u="sng" baseline="0" dirty="0">
                <a:solidFill>
                  <a:srgbClr val="0000FF"/>
                </a:solidFill>
              </a:rPr>
              <a:t>C</a:t>
            </a:r>
            <a:r>
              <a:rPr lang="en-US" altLang="ko-KR" baseline="0" dirty="0">
                <a:cs typeface="Arial" charset="0"/>
              </a:rPr>
              <a:t>. </a:t>
            </a:r>
            <a:r>
              <a:rPr lang="en-US" altLang="ko-KR" baseline="0" dirty="0" smtClean="0">
                <a:cs typeface="Arial" charset="0"/>
              </a:rPr>
              <a:t> A </a:t>
            </a:r>
            <a:r>
              <a:rPr lang="en-US" altLang="ko-KR" baseline="0" dirty="0">
                <a:cs typeface="Arial" charset="0"/>
              </a:rPr>
              <a:t>perfect gas has </a:t>
            </a:r>
            <a:r>
              <a:rPr lang="en-US" altLang="ko-KR" i="1" baseline="0" dirty="0">
                <a:cs typeface="Arial" charset="0"/>
              </a:rPr>
              <a:t>Z</a:t>
            </a:r>
            <a:r>
              <a:rPr lang="en-US" altLang="ko-KR" baseline="0" dirty="0">
                <a:cs typeface="Arial" charset="0"/>
              </a:rPr>
              <a:t> = 1 at all pressures</a:t>
            </a:r>
            <a:r>
              <a:rPr lang="en-US" altLang="ko-KR" baseline="0" dirty="0" smtClean="0">
                <a:cs typeface="Arial" charset="0"/>
              </a:rPr>
              <a:t>.  </a:t>
            </a:r>
            <a:r>
              <a:rPr lang="en-US" altLang="ko-KR" baseline="0" dirty="0">
                <a:cs typeface="Arial" charset="0"/>
              </a:rPr>
              <a:t>Notice that, although the curves </a:t>
            </a:r>
            <a:r>
              <a:rPr lang="en-US" altLang="ko-KR" u="sng" baseline="0" dirty="0">
                <a:solidFill>
                  <a:srgbClr val="FF0000"/>
                </a:solidFill>
                <a:cs typeface="Arial" charset="0"/>
              </a:rPr>
              <a:t>approach 1 as </a:t>
            </a:r>
            <a:r>
              <a:rPr lang="en-US" altLang="ko-KR" i="1" u="sng" baseline="0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altLang="ko-KR" u="sng" baseline="0" dirty="0">
                <a:solidFill>
                  <a:srgbClr val="FF0000"/>
                </a:solidFill>
                <a:cs typeface="Arial" charset="0"/>
              </a:rPr>
              <a:t>  0</a:t>
            </a:r>
            <a:r>
              <a:rPr lang="en-US" altLang="ko-KR" baseline="0" dirty="0">
                <a:cs typeface="Arial" charset="0"/>
              </a:rPr>
              <a:t>, they do so with different slopes. 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4463"/>
            <a:ext cx="4376738" cy="645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68" name="슬라이드 번호 개체 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0FC684-DA0A-4901-912D-32DC43D308A9}" type="slidenum">
              <a:rPr lang="ko-KR" altLang="en-US"/>
              <a:pPr/>
              <a:t>12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572000" y="271462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baseline="0" dirty="0" smtClean="0">
                <a:solidFill>
                  <a:srgbClr val="FF0000"/>
                </a:solidFill>
              </a:rPr>
              <a:t>1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786058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baseline="0" dirty="0" smtClean="0">
                <a:solidFill>
                  <a:srgbClr val="FF0000"/>
                </a:solidFill>
              </a:rPr>
              <a:t>1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300192" y="1988840"/>
            <a:ext cx="2614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i="1" baseline="0" dirty="0">
                <a:solidFill>
                  <a:srgbClr val="0000CC"/>
                </a:solidFill>
              </a:rPr>
              <a:t>Z = p </a:t>
            </a:r>
            <a:r>
              <a:rPr lang="en-US" altLang="ko-KR" sz="3200" b="1" i="1" baseline="0" dirty="0" err="1">
                <a:solidFill>
                  <a:srgbClr val="0000CC"/>
                </a:solidFill>
              </a:rPr>
              <a:t>V</a:t>
            </a:r>
            <a:r>
              <a:rPr lang="en-US" altLang="ko-KR" sz="3200" b="1" i="1" dirty="0" err="1">
                <a:solidFill>
                  <a:srgbClr val="0000CC"/>
                </a:solidFill>
              </a:rPr>
              <a:t>m</a:t>
            </a:r>
            <a:r>
              <a:rPr lang="en-US" altLang="ko-KR" sz="3200" b="1" i="1" baseline="0" dirty="0">
                <a:solidFill>
                  <a:srgbClr val="0000CC"/>
                </a:solidFill>
              </a:rPr>
              <a:t> / R T</a:t>
            </a:r>
            <a:endParaRPr lang="ko-KR" altLang="en-US" sz="3200" b="1" i="1" dirty="0">
              <a:solidFill>
                <a:srgbClr val="0000CC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331640" y="1602646"/>
            <a:ext cx="2063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 smtClean="0">
                <a:solidFill>
                  <a:srgbClr val="FF0000"/>
                </a:solidFill>
              </a:rPr>
              <a:t>Repulsive Forces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67439" y="3861048"/>
            <a:ext cx="2061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 smtClean="0">
                <a:solidFill>
                  <a:srgbClr val="FF0000"/>
                </a:solidFill>
              </a:rPr>
              <a:t>Attractive Forces 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Text Box 2050"/>
          <p:cNvSpPr txBox="1">
            <a:spLocks noChangeArrowheads="1"/>
          </p:cNvSpPr>
          <p:nvPr/>
        </p:nvSpPr>
        <p:spPr bwMode="auto">
          <a:xfrm>
            <a:off x="673100" y="188913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b="1" baseline="0" dirty="0">
                <a:solidFill>
                  <a:schemeClr val="accent2"/>
                </a:solidFill>
                <a:latin typeface="Arial" charset="0"/>
              </a:rPr>
              <a:t>Estimation of Virial Coefficients</a:t>
            </a:r>
          </a:p>
        </p:txBody>
      </p:sp>
      <p:sp>
        <p:nvSpPr>
          <p:cNvPr id="11274" name="Text Box 2051"/>
          <p:cNvSpPr txBox="1">
            <a:spLocks noChangeArrowheads="1"/>
          </p:cNvSpPr>
          <p:nvPr/>
        </p:nvSpPr>
        <p:spPr bwMode="auto">
          <a:xfrm>
            <a:off x="685800" y="692150"/>
            <a:ext cx="7772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The virial coefficients can be related to the </a:t>
            </a:r>
            <a:r>
              <a:rPr lang="en-US" altLang="ko-KR" sz="2200" u="sng" baseline="0" dirty="0">
                <a:solidFill>
                  <a:srgbClr val="0000FF"/>
                </a:solidFill>
              </a:rPr>
              <a:t>van der Waals constants</a:t>
            </a:r>
            <a:r>
              <a:rPr lang="en-US" altLang="ko-KR" sz="2200" baseline="0" dirty="0"/>
              <a:t>.</a:t>
            </a:r>
          </a:p>
        </p:txBody>
      </p:sp>
      <p:sp>
        <p:nvSpPr>
          <p:cNvPr id="11278" name="슬라이드 번호 개체 틀 1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C9D17B-8102-40E4-BEB8-C3FADA3FEC6D}" type="slidenum">
              <a:rPr lang="ko-KR" altLang="en-US"/>
              <a:pPr/>
              <a:t>13</a:t>
            </a:fld>
            <a:endParaRPr lang="ko-KR" altLang="en-US" dirty="0"/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/>
        </p:nvGraphicFramePr>
        <p:xfrm>
          <a:off x="1214414" y="1428736"/>
          <a:ext cx="2032875" cy="863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Equation" r:id="rId3" imgW="1015920" imgH="431640" progId="Equation.3">
                  <p:embed/>
                </p:oleObj>
              </mc:Choice>
              <mc:Fallback>
                <p:oleObj name="Equation" r:id="rId3" imgW="101592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428736"/>
                        <a:ext cx="2032875" cy="863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716340"/>
              </p:ext>
            </p:extLst>
          </p:nvPr>
        </p:nvGraphicFramePr>
        <p:xfrm>
          <a:off x="1774824" y="2500313"/>
          <a:ext cx="4165327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수식" r:id="rId5" imgW="2298600" imgH="469800" progId="Equation.3">
                  <p:embed/>
                </p:oleObj>
              </mc:Choice>
              <mc:Fallback>
                <p:oleObj name="수식" r:id="rId5" imgW="2298600" imgH="469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4" y="2500313"/>
                        <a:ext cx="4165327" cy="747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431562"/>
              </p:ext>
            </p:extLst>
          </p:nvPr>
        </p:nvGraphicFramePr>
        <p:xfrm>
          <a:off x="1946275" y="3571875"/>
          <a:ext cx="50736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수식" r:id="rId7" imgW="2031840" imgH="393480" progId="Equation.3">
                  <p:embed/>
                </p:oleObj>
              </mc:Choice>
              <mc:Fallback>
                <p:oleObj name="수식" r:id="rId7" imgW="203184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3571875"/>
                        <a:ext cx="5073650" cy="696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28" descr="F1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476250"/>
            <a:ext cx="4745038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1029"/>
          <p:cNvSpPr txBox="1">
            <a:spLocks noChangeArrowheads="1"/>
          </p:cNvSpPr>
          <p:nvPr/>
        </p:nvSpPr>
        <p:spPr bwMode="auto">
          <a:xfrm>
            <a:off x="4932363" y="2863850"/>
            <a:ext cx="41767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 baseline="0" dirty="0">
                <a:cs typeface="Arial" charset="0"/>
              </a:rPr>
              <a:t>Figure </a:t>
            </a:r>
            <a:r>
              <a:rPr lang="en-US" altLang="ko-KR" b="1" baseline="0" dirty="0" smtClean="0">
                <a:cs typeface="Arial" charset="0"/>
              </a:rPr>
              <a:t>1.16</a:t>
            </a:r>
            <a:r>
              <a:rPr lang="en-US" altLang="ko-KR" b="1" baseline="0" dirty="0"/>
              <a:t/>
            </a:r>
            <a:br>
              <a:rPr lang="en-US" altLang="ko-KR" b="1" baseline="0" dirty="0"/>
            </a:br>
            <a:r>
              <a:rPr lang="en-US" altLang="ko-KR" baseline="0" dirty="0">
                <a:cs typeface="Arial" charset="0"/>
              </a:rPr>
              <a:t>The compression factor approaches 1 at low pressures, but does so with different slopes</a:t>
            </a:r>
            <a:r>
              <a:rPr lang="en-US" altLang="ko-KR" baseline="0" dirty="0" smtClean="0">
                <a:cs typeface="Arial" charset="0"/>
              </a:rPr>
              <a:t>.  Real </a:t>
            </a:r>
            <a:r>
              <a:rPr lang="en-US" altLang="ko-KR" baseline="0" dirty="0">
                <a:cs typeface="Arial" charset="0"/>
              </a:rPr>
              <a:t>gases may have either positive or negative slopes, and the slope may vary with temperature. At the Boyle temperature, the slope is zero and the gas behaves perfectly over a wider range of conditions than at other temperatures.</a:t>
            </a:r>
            <a:r>
              <a:rPr lang="en-US" altLang="ko-KR" sz="1800" baseline="0" dirty="0">
                <a:cs typeface="Arial" charset="0"/>
              </a:rPr>
              <a:t> </a:t>
            </a:r>
          </a:p>
        </p:txBody>
      </p:sp>
      <p:sp>
        <p:nvSpPr>
          <p:cNvPr id="37892" name="슬라이드 번호 개체 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662AC2-436C-4DF5-9A24-2F31C40F57A3}" type="slidenum">
              <a:rPr lang="ko-KR" altLang="en-US"/>
              <a:pPr/>
              <a:t>14</a:t>
            </a:fld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5220073" y="836712"/>
            <a:ext cx="38890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i="1" baseline="0" dirty="0" smtClean="0">
                <a:solidFill>
                  <a:srgbClr val="0000CC"/>
                </a:solidFill>
              </a:rPr>
              <a:t>Z </a:t>
            </a:r>
            <a:r>
              <a:rPr lang="en-US" altLang="ko-KR" sz="3200" b="1" baseline="0" dirty="0" smtClean="0">
                <a:solidFill>
                  <a:srgbClr val="0000CC"/>
                </a:solidFill>
              </a:rPr>
              <a:t>(</a:t>
            </a:r>
            <a:r>
              <a:rPr lang="en-US" altLang="ko-KR" sz="3200" b="1" i="1" baseline="0" dirty="0" err="1" smtClean="0">
                <a:solidFill>
                  <a:srgbClr val="0000CC"/>
                </a:solidFill>
              </a:rPr>
              <a:t>p</a:t>
            </a:r>
            <a:r>
              <a:rPr lang="en-US" altLang="ko-KR" sz="3200" b="1" baseline="0" dirty="0" err="1" smtClean="0">
                <a:solidFill>
                  <a:srgbClr val="0000CC"/>
                </a:solidFill>
              </a:rPr>
              <a:t>,</a:t>
            </a:r>
            <a:r>
              <a:rPr lang="en-US" altLang="ko-KR" sz="3200" b="1" i="1" baseline="0" dirty="0" err="1" smtClean="0">
                <a:solidFill>
                  <a:srgbClr val="0000CC"/>
                </a:solidFill>
              </a:rPr>
              <a:t>T</a:t>
            </a:r>
            <a:r>
              <a:rPr lang="en-US" altLang="ko-KR" sz="3200" b="1" baseline="0" dirty="0" smtClean="0">
                <a:solidFill>
                  <a:srgbClr val="0000CC"/>
                </a:solidFill>
              </a:rPr>
              <a:t>) </a:t>
            </a:r>
            <a:r>
              <a:rPr lang="en-US" altLang="ko-KR" sz="3200" b="1" i="1" baseline="0" dirty="0" smtClean="0">
                <a:solidFill>
                  <a:srgbClr val="0000CC"/>
                </a:solidFill>
              </a:rPr>
              <a:t>= p </a:t>
            </a:r>
            <a:r>
              <a:rPr lang="en-US" altLang="ko-KR" sz="3200" b="1" i="1" baseline="0" dirty="0" err="1">
                <a:solidFill>
                  <a:srgbClr val="0000CC"/>
                </a:solidFill>
              </a:rPr>
              <a:t>V</a:t>
            </a:r>
            <a:r>
              <a:rPr lang="en-US" altLang="ko-KR" sz="3200" b="1" i="1" dirty="0" err="1">
                <a:solidFill>
                  <a:srgbClr val="0000CC"/>
                </a:solidFill>
              </a:rPr>
              <a:t>m</a:t>
            </a:r>
            <a:r>
              <a:rPr lang="en-US" altLang="ko-KR" sz="3200" b="1" i="1" baseline="0" dirty="0">
                <a:solidFill>
                  <a:srgbClr val="0000CC"/>
                </a:solidFill>
              </a:rPr>
              <a:t> </a:t>
            </a:r>
            <a:r>
              <a:rPr lang="en-US" altLang="ko-KR" sz="3200" b="1" i="1" baseline="0" dirty="0" smtClean="0">
                <a:solidFill>
                  <a:srgbClr val="0000CC"/>
                </a:solidFill>
              </a:rPr>
              <a:t>/ R T</a:t>
            </a:r>
          </a:p>
          <a:p>
            <a:r>
              <a:rPr lang="en-US" altLang="ko-KR" sz="3200" b="1" i="1" baseline="0" dirty="0" smtClean="0">
                <a:solidFill>
                  <a:srgbClr val="0000CC"/>
                </a:solidFill>
              </a:rPr>
              <a:t>             = </a:t>
            </a:r>
            <a:r>
              <a:rPr lang="en-US" altLang="ko-KR" sz="3200" b="1" i="1" baseline="0" dirty="0" err="1">
                <a:solidFill>
                  <a:srgbClr val="0000CC"/>
                </a:solidFill>
              </a:rPr>
              <a:t>V</a:t>
            </a:r>
            <a:r>
              <a:rPr lang="en-US" altLang="ko-KR" sz="3200" b="1" i="1" dirty="0" err="1">
                <a:solidFill>
                  <a:srgbClr val="0000CC"/>
                </a:solidFill>
              </a:rPr>
              <a:t>m</a:t>
            </a:r>
            <a:r>
              <a:rPr lang="en-US" altLang="ko-KR" sz="3200" b="1" i="1" baseline="0" dirty="0">
                <a:solidFill>
                  <a:srgbClr val="0000CC"/>
                </a:solidFill>
              </a:rPr>
              <a:t> </a:t>
            </a:r>
            <a:r>
              <a:rPr lang="en-US" altLang="ko-KR" sz="3200" b="1" i="1" baseline="0" dirty="0" smtClean="0">
                <a:solidFill>
                  <a:srgbClr val="0000CC"/>
                </a:solidFill>
              </a:rPr>
              <a:t>/ </a:t>
            </a:r>
            <a:r>
              <a:rPr lang="en-US" altLang="ko-KR" sz="3200" b="1" i="1" baseline="0" dirty="0" err="1" smtClean="0">
                <a:solidFill>
                  <a:srgbClr val="0000CC"/>
                </a:solidFill>
              </a:rPr>
              <a:t>V</a:t>
            </a:r>
            <a:r>
              <a:rPr lang="en-US" altLang="ko-KR" sz="3200" b="1" i="1" dirty="0" err="1" smtClean="0">
                <a:solidFill>
                  <a:srgbClr val="0000CC"/>
                </a:solidFill>
              </a:rPr>
              <a:t>m</a:t>
            </a:r>
            <a:r>
              <a:rPr lang="en-US" altLang="ko-KR" sz="3200" b="1" i="1" baseline="30000" dirty="0" err="1" smtClean="0">
                <a:solidFill>
                  <a:srgbClr val="0000CC"/>
                </a:solidFill>
              </a:rPr>
              <a:t>ideal</a:t>
            </a:r>
            <a:endParaRPr lang="ko-KR" altLang="en-US" sz="3200" b="1" i="1" baseline="30000" dirty="0">
              <a:solidFill>
                <a:srgbClr val="0000CC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619672" y="4869160"/>
            <a:ext cx="2061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>
                <a:solidFill>
                  <a:srgbClr val="FF0000"/>
                </a:solidFill>
              </a:rPr>
              <a:t>Attractive Forces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056896" y="3378960"/>
            <a:ext cx="2063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>
                <a:solidFill>
                  <a:srgbClr val="FF0000"/>
                </a:solidFill>
              </a:rPr>
              <a:t>Repulsive Forces 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2"/>
          <p:cNvSpPr txBox="1">
            <a:spLocks noChangeArrowheads="1"/>
          </p:cNvSpPr>
          <p:nvPr/>
        </p:nvSpPr>
        <p:spPr bwMode="auto">
          <a:xfrm>
            <a:off x="660400" y="47625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b="1" baseline="0" dirty="0">
                <a:solidFill>
                  <a:schemeClr val="accent2"/>
                </a:solidFill>
                <a:latin typeface="Arial" charset="0"/>
              </a:rPr>
              <a:t>The Boyle Temperature</a:t>
            </a:r>
          </a:p>
        </p:txBody>
      </p:sp>
      <p:sp>
        <p:nvSpPr>
          <p:cNvPr id="13320" name="Text Box 3"/>
          <p:cNvSpPr txBox="1">
            <a:spLocks noChangeArrowheads="1"/>
          </p:cNvSpPr>
          <p:nvPr/>
        </p:nvSpPr>
        <p:spPr bwMode="auto">
          <a:xfrm>
            <a:off x="685800" y="1052513"/>
            <a:ext cx="77724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For all gases, there is some temperature at which </a:t>
            </a:r>
            <a:r>
              <a:rPr lang="en-US" altLang="ko-KR" sz="2200" i="1" baseline="0" dirty="0"/>
              <a:t>B</a:t>
            </a:r>
            <a:r>
              <a:rPr lang="en-US" altLang="ko-KR" sz="2200" baseline="0" dirty="0"/>
              <a:t>(</a:t>
            </a:r>
            <a:r>
              <a:rPr lang="en-US" altLang="ko-KR" sz="2200" i="1" baseline="0" dirty="0"/>
              <a:t>T</a:t>
            </a:r>
            <a:r>
              <a:rPr lang="en-US" altLang="ko-KR" sz="2200" baseline="0" dirty="0"/>
              <a:t>) = 0.</a:t>
            </a:r>
          </a:p>
        </p:txBody>
      </p:sp>
      <p:sp>
        <p:nvSpPr>
          <p:cNvPr id="13321" name="Text Box 4"/>
          <p:cNvSpPr txBox="1">
            <a:spLocks noChangeArrowheads="1"/>
          </p:cNvSpPr>
          <p:nvPr/>
        </p:nvSpPr>
        <p:spPr bwMode="auto">
          <a:xfrm>
            <a:off x="685800" y="1484313"/>
            <a:ext cx="7772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5413" indent="-2665413"/>
            <a:r>
              <a:rPr lang="en-US" altLang="ko-KR" sz="2200" baseline="0" dirty="0">
                <a:solidFill>
                  <a:srgbClr val="C00000"/>
                </a:solidFill>
                <a:latin typeface="Ebrima" pitchFamily="2" charset="0"/>
              </a:rPr>
              <a:t>Boyle temperature </a:t>
            </a:r>
            <a:r>
              <a:rPr lang="en-US" altLang="ko-KR" sz="2200" baseline="0" dirty="0">
                <a:solidFill>
                  <a:srgbClr val="C00000"/>
                </a:solidFill>
              </a:rPr>
              <a:t> </a:t>
            </a:r>
            <a:r>
              <a:rPr lang="en-US" altLang="ko-KR" sz="2200" baseline="0" dirty="0"/>
              <a:t>the </a:t>
            </a:r>
            <a:r>
              <a:rPr lang="en-US" altLang="ko-KR" sz="2200" u="sng" baseline="0" dirty="0">
                <a:solidFill>
                  <a:srgbClr val="0000FF"/>
                </a:solidFill>
              </a:rPr>
              <a:t>repulsive and attractive forces cancel </a:t>
            </a:r>
            <a:r>
              <a:rPr lang="en-US" altLang="ko-KR" sz="2200" u="sng" baseline="0" dirty="0" smtClean="0">
                <a:solidFill>
                  <a:srgbClr val="0000FF"/>
                </a:solidFill>
              </a:rPr>
              <a:t> </a:t>
            </a:r>
            <a:r>
              <a:rPr lang="en-US" altLang="ko-KR" sz="2200" baseline="0" dirty="0" smtClean="0"/>
              <a:t>each </a:t>
            </a:r>
            <a:r>
              <a:rPr lang="en-US" altLang="ko-KR" sz="2200" baseline="0" dirty="0"/>
              <a:t>other, giving nearly ideal behavior.</a:t>
            </a:r>
          </a:p>
        </p:txBody>
      </p:sp>
      <p:sp>
        <p:nvSpPr>
          <p:cNvPr id="13322" name="Text Box 5"/>
          <p:cNvSpPr txBox="1">
            <a:spLocks noChangeArrowheads="1"/>
          </p:cNvSpPr>
          <p:nvPr/>
        </p:nvSpPr>
        <p:spPr bwMode="auto">
          <a:xfrm>
            <a:off x="636588" y="2636838"/>
            <a:ext cx="7772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7288" indent="-1157288"/>
            <a:r>
              <a:rPr lang="en-US" altLang="ko-KR" sz="2200" baseline="0" dirty="0">
                <a:solidFill>
                  <a:schemeClr val="accent2"/>
                </a:solidFill>
                <a:latin typeface="Ebrima" pitchFamily="2" charset="0"/>
              </a:rPr>
              <a:t>Example:</a:t>
            </a:r>
            <a:r>
              <a:rPr lang="en-US" altLang="ko-KR" sz="2200" baseline="0" dirty="0">
                <a:latin typeface="Ebrima" pitchFamily="2" charset="0"/>
              </a:rPr>
              <a:t> </a:t>
            </a:r>
            <a:r>
              <a:rPr lang="en-US" altLang="ko-KR" sz="2200" baseline="0" dirty="0"/>
              <a:t>Estimate the Boyle Temperature of N</a:t>
            </a:r>
            <a:r>
              <a:rPr lang="en-US" altLang="ko-KR" sz="2200" dirty="0"/>
              <a:t>2</a:t>
            </a:r>
            <a:r>
              <a:rPr lang="en-US" altLang="ko-KR" sz="2200" baseline="0" dirty="0"/>
              <a:t>:</a:t>
            </a:r>
            <a:br>
              <a:rPr lang="en-US" altLang="ko-KR" sz="2200" baseline="0" dirty="0"/>
            </a:br>
            <a:r>
              <a:rPr lang="en-US" altLang="ko-KR" sz="2200" baseline="0" dirty="0"/>
              <a:t>the actual value is </a:t>
            </a:r>
            <a:r>
              <a:rPr lang="en-US" altLang="ko-KR" sz="2200" u="sng" baseline="0" dirty="0">
                <a:solidFill>
                  <a:srgbClr val="0000FF"/>
                </a:solidFill>
              </a:rPr>
              <a:t>324 </a:t>
            </a:r>
            <a:r>
              <a:rPr lang="en-US" altLang="ko-KR" sz="2200" i="1" u="sng" baseline="0" dirty="0">
                <a:solidFill>
                  <a:srgbClr val="0000FF"/>
                </a:solidFill>
              </a:rPr>
              <a:t>K</a:t>
            </a:r>
            <a:r>
              <a:rPr lang="en-US" altLang="ko-KR" sz="2200" baseline="0" dirty="0"/>
              <a:t>.</a:t>
            </a:r>
          </a:p>
        </p:txBody>
      </p:sp>
      <p:grpSp>
        <p:nvGrpSpPr>
          <p:cNvPr id="3" name="그룹 18"/>
          <p:cNvGrpSpPr>
            <a:grpSpLocks/>
          </p:cNvGrpSpPr>
          <p:nvPr/>
        </p:nvGrpSpPr>
        <p:grpSpPr bwMode="auto">
          <a:xfrm>
            <a:off x="633413" y="4292600"/>
            <a:ext cx="4648200" cy="2276475"/>
            <a:chOff x="685800" y="3889375"/>
            <a:chExt cx="4648200" cy="2276475"/>
          </a:xfrm>
        </p:grpSpPr>
        <p:sp>
          <p:nvSpPr>
            <p:cNvPr id="13326" name="Text Box 7"/>
            <p:cNvSpPr txBox="1">
              <a:spLocks noChangeArrowheads="1"/>
            </p:cNvSpPr>
            <p:nvPr/>
          </p:nvSpPr>
          <p:spPr bwMode="auto">
            <a:xfrm>
              <a:off x="685800" y="3889375"/>
              <a:ext cx="3742184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200" baseline="0" dirty="0"/>
                <a:t>From van der Waals constants,</a:t>
              </a:r>
            </a:p>
          </p:txBody>
        </p:sp>
        <p:sp>
          <p:nvSpPr>
            <p:cNvPr id="13327" name="Line 13"/>
            <p:cNvSpPr>
              <a:spLocks noChangeShapeType="1"/>
            </p:cNvSpPr>
            <p:nvPr/>
          </p:nvSpPr>
          <p:spPr bwMode="auto">
            <a:xfrm>
              <a:off x="5334000" y="4413250"/>
              <a:ext cx="0" cy="17526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13328" name="Line 14"/>
            <p:cNvSpPr>
              <a:spLocks noChangeShapeType="1"/>
            </p:cNvSpPr>
            <p:nvPr/>
          </p:nvSpPr>
          <p:spPr bwMode="auto">
            <a:xfrm>
              <a:off x="5257800" y="4489450"/>
              <a:ext cx="0" cy="16002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13329" name="Line 15"/>
            <p:cNvSpPr>
              <a:spLocks noChangeShapeType="1"/>
            </p:cNvSpPr>
            <p:nvPr/>
          </p:nvSpPr>
          <p:spPr bwMode="auto">
            <a:xfrm>
              <a:off x="5334000" y="4565650"/>
              <a:ext cx="0" cy="152400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13330" name="Line 16"/>
            <p:cNvSpPr>
              <a:spLocks noChangeShapeType="1"/>
            </p:cNvSpPr>
            <p:nvPr/>
          </p:nvSpPr>
          <p:spPr bwMode="auto">
            <a:xfrm>
              <a:off x="5181600" y="4489450"/>
              <a:ext cx="0" cy="16002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13331" name="Line 17"/>
            <p:cNvSpPr>
              <a:spLocks noChangeShapeType="1"/>
            </p:cNvSpPr>
            <p:nvPr/>
          </p:nvSpPr>
          <p:spPr bwMode="auto">
            <a:xfrm>
              <a:off x="5105400" y="4413250"/>
              <a:ext cx="0" cy="16764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dirty="0"/>
            </a:p>
          </p:txBody>
        </p:sp>
      </p:grpSp>
      <p:sp>
        <p:nvSpPr>
          <p:cNvPr id="13325" name="슬라이드 번호 개체 틀 2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8CD084-A0DE-4143-AB0E-317905C4DEE6}" type="slidenum">
              <a:rPr lang="ko-KR" altLang="en-US"/>
              <a:pPr/>
              <a:t>15</a:t>
            </a:fld>
            <a:endParaRPr lang="ko-KR" altLang="en-US" dirty="0"/>
          </a:p>
        </p:txBody>
      </p:sp>
      <p:graphicFrame>
        <p:nvGraphicFramePr>
          <p:cNvPr id="20" name="개체 19"/>
          <p:cNvGraphicFramePr>
            <a:graphicFrameLocks noChangeAspect="1"/>
          </p:cNvGraphicFramePr>
          <p:nvPr/>
        </p:nvGraphicFramePr>
        <p:xfrm>
          <a:off x="1125538" y="4724400"/>
          <a:ext cx="1469540" cy="84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" name="Equation" r:id="rId3" imgW="749160" imgH="431640" progId="Equation.3">
                  <p:embed/>
                </p:oleObj>
              </mc:Choice>
              <mc:Fallback>
                <p:oleObj name="Equation" r:id="rId3" imgW="74916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4724400"/>
                        <a:ext cx="1469540" cy="847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개체 20"/>
          <p:cNvGraphicFramePr>
            <a:graphicFrameLocks noChangeAspect="1"/>
          </p:cNvGraphicFramePr>
          <p:nvPr/>
        </p:nvGraphicFramePr>
        <p:xfrm>
          <a:off x="2915816" y="4725144"/>
          <a:ext cx="1080120" cy="778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9" name="Equation" r:id="rId5" imgW="545760" imgH="393480" progId="Equation.3">
                  <p:embed/>
                </p:oleObj>
              </mc:Choice>
              <mc:Fallback>
                <p:oleObj name="Equation" r:id="rId5" imgW="54576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725144"/>
                        <a:ext cx="1080120" cy="7786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개체 22"/>
          <p:cNvGraphicFramePr>
            <a:graphicFrameLocks noChangeAspect="1"/>
          </p:cNvGraphicFramePr>
          <p:nvPr/>
        </p:nvGraphicFramePr>
        <p:xfrm>
          <a:off x="985838" y="5546725"/>
          <a:ext cx="4364037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0" name="수식" r:id="rId7" imgW="1968480" imgH="419040" progId="Equation.3">
                  <p:embed/>
                </p:oleObj>
              </mc:Choice>
              <mc:Fallback>
                <p:oleObj name="수식" r:id="rId7" imgW="196848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5546725"/>
                        <a:ext cx="4364037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개체 23"/>
          <p:cNvGraphicFramePr>
            <a:graphicFrameLocks noChangeAspect="1"/>
          </p:cNvGraphicFramePr>
          <p:nvPr/>
        </p:nvGraphicFramePr>
        <p:xfrm>
          <a:off x="1857375" y="3429000"/>
          <a:ext cx="35623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1" name="수식" r:id="rId9" imgW="1726920" imgH="228600" progId="Equation.3">
                  <p:embed/>
                </p:oleObj>
              </mc:Choice>
              <mc:Fallback>
                <p:oleObj name="수식" r:id="rId9" imgW="172692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429000"/>
                        <a:ext cx="356235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1872104" y="3857628"/>
          <a:ext cx="32496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" name="Equation" r:id="rId11" imgW="1574640" imgH="228600" progId="Equation.3">
                  <p:embed/>
                </p:oleObj>
              </mc:Choice>
              <mc:Fallback>
                <p:oleObj name="Equation" r:id="rId11" imgW="157464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104" y="3857628"/>
                        <a:ext cx="32496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839788" y="5213350"/>
            <a:ext cx="762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 baseline="0" dirty="0">
                <a:cs typeface="Arial" charset="0"/>
              </a:rPr>
              <a:t>Figure </a:t>
            </a:r>
            <a:r>
              <a:rPr lang="en-US" altLang="ko-KR" b="1" baseline="0" dirty="0" smtClean="0">
                <a:cs typeface="Arial" charset="0"/>
              </a:rPr>
              <a:t>1.3</a:t>
            </a:r>
            <a:r>
              <a:rPr lang="en-US" altLang="ko-KR" b="1" baseline="0" dirty="0" smtClean="0"/>
              <a:t> </a:t>
            </a:r>
            <a:r>
              <a:rPr lang="en-US" altLang="ko-KR" b="1" baseline="0" dirty="0"/>
              <a:t/>
            </a:r>
            <a:br>
              <a:rPr lang="en-US" altLang="ko-KR" b="1" baseline="0" dirty="0"/>
            </a:br>
            <a:r>
              <a:rPr lang="en-US" altLang="ko-KR" baseline="0" dirty="0">
                <a:cs typeface="Arial" charset="0"/>
              </a:rPr>
              <a:t>The experience summarized by </a:t>
            </a:r>
            <a:r>
              <a:rPr lang="en-US" altLang="ko-KR" baseline="0" dirty="0">
                <a:solidFill>
                  <a:srgbClr val="C00000"/>
                </a:solidFill>
                <a:latin typeface="Ebrima" pitchFamily="2" charset="0"/>
              </a:rPr>
              <a:t>the Zeroth Law of </a:t>
            </a:r>
            <a:r>
              <a:rPr lang="en-US" altLang="ko-KR" baseline="0" dirty="0" smtClean="0">
                <a:solidFill>
                  <a:srgbClr val="C00000"/>
                </a:solidFill>
                <a:latin typeface="Ebrima" pitchFamily="2" charset="0"/>
              </a:rPr>
              <a:t>Thermodynamics: </a:t>
            </a:r>
            <a:r>
              <a:rPr lang="en-US" altLang="ko-KR" baseline="0" dirty="0" smtClean="0">
                <a:cs typeface="Arial" charset="0"/>
              </a:rPr>
              <a:t>If </a:t>
            </a:r>
            <a:r>
              <a:rPr lang="en-US" altLang="ko-KR" baseline="0" dirty="0">
                <a:cs typeface="Arial" charset="0"/>
              </a:rPr>
              <a:t>an object A is in thermal equilibrium with </a:t>
            </a:r>
            <a:r>
              <a:rPr lang="en-US" altLang="ko-KR" baseline="0" dirty="0" smtClean="0">
                <a:cs typeface="Arial" charset="0"/>
              </a:rPr>
              <a:t>B, </a:t>
            </a:r>
            <a:r>
              <a:rPr lang="en-US" altLang="ko-KR" baseline="0" dirty="0">
                <a:cs typeface="Arial" charset="0"/>
              </a:rPr>
              <a:t>and if B is in thermal equilibrium with C, then </a:t>
            </a:r>
            <a:r>
              <a:rPr lang="en-US" altLang="ko-KR" baseline="0" dirty="0" smtClean="0">
                <a:cs typeface="Arial" charset="0"/>
              </a:rPr>
              <a:t>C </a:t>
            </a:r>
            <a:r>
              <a:rPr lang="en-US" altLang="ko-KR" baseline="0" dirty="0">
                <a:cs typeface="Arial" charset="0"/>
              </a:rPr>
              <a:t>is in thermal equilibrium with A. </a:t>
            </a:r>
          </a:p>
        </p:txBody>
      </p:sp>
      <p:sp>
        <p:nvSpPr>
          <p:cNvPr id="39939" name="Rectangle 9"/>
          <p:cNvSpPr>
            <a:spLocks noChangeArrowheads="1"/>
          </p:cNvSpPr>
          <p:nvPr/>
        </p:nvSpPr>
        <p:spPr bwMode="auto">
          <a:xfrm>
            <a:off x="3810000" y="2243138"/>
            <a:ext cx="76200" cy="24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 dirty="0"/>
          </a:p>
        </p:txBody>
      </p:sp>
      <p:pic>
        <p:nvPicPr>
          <p:cNvPr id="399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613" y="147638"/>
            <a:ext cx="5583237" cy="501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41" name="슬라이드 번호 개체 틀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EA5091-E108-431F-BE62-F546BB158230}" type="slidenum">
              <a:rPr lang="ko-KR" altLang="en-US"/>
              <a:pPr/>
              <a:t>16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1406" y="0"/>
            <a:ext cx="3978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baseline="0" dirty="0" smtClean="0">
                <a:solidFill>
                  <a:srgbClr val="0000CC"/>
                </a:solidFill>
              </a:rPr>
              <a:t>Thermal Equilibrium</a:t>
            </a:r>
            <a:endParaRPr lang="ko-KR" altLang="en-US" sz="32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6025" y="343309"/>
            <a:ext cx="8589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i="1" baseline="0" dirty="0">
                <a:solidFill>
                  <a:srgbClr val="0000FF"/>
                </a:solidFill>
                <a:cs typeface="Times New Roman" panose="02020603050405020304" pitchFamily="18" charset="0"/>
              </a:rPr>
              <a:t>p</a:t>
            </a:r>
            <a:r>
              <a:rPr lang="en-US" altLang="ko-KR" sz="2200" baseline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2200" baseline="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vs</a:t>
            </a:r>
            <a:r>
              <a:rPr lang="en-US" altLang="ko-KR" sz="2200" baseline="0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altLang="ko-KR" sz="2200" i="1" baseline="0" dirty="0">
                <a:solidFill>
                  <a:srgbClr val="0000FF"/>
                </a:solidFill>
                <a:cs typeface="Times New Roman" panose="02020603050405020304" pitchFamily="18" charset="0"/>
              </a:rPr>
              <a:t>V</a:t>
            </a:r>
            <a:r>
              <a:rPr lang="en-US" altLang="ko-KR" sz="2200" baseline="0" dirty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en-US" altLang="ko-KR" sz="2200" baseline="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(or  </a:t>
            </a:r>
            <a:r>
              <a:rPr lang="en-US" altLang="ko-KR" sz="2200" i="1" baseline="0" dirty="0">
                <a:solidFill>
                  <a:srgbClr val="0000FF"/>
                </a:solidFill>
                <a:cs typeface="Times New Roman" panose="02020603050405020304" pitchFamily="18" charset="0"/>
              </a:rPr>
              <a:t>p</a:t>
            </a:r>
            <a:r>
              <a:rPr lang="en-US" altLang="ko-KR" sz="2200" baseline="0" dirty="0">
                <a:solidFill>
                  <a:srgbClr val="0000FF"/>
                </a:solidFill>
                <a:cs typeface="Times New Roman" panose="02020603050405020304" pitchFamily="18" charset="0"/>
              </a:rPr>
              <a:t>  vs. </a:t>
            </a:r>
            <a:r>
              <a:rPr lang="en-US" altLang="ko-KR" sz="2200" i="1" baseline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</a:t>
            </a:r>
            <a:r>
              <a:rPr lang="en-US" altLang="ko-KR" sz="2200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m</a:t>
            </a:r>
            <a:r>
              <a:rPr lang="en-US" altLang="ko-KR" sz="2200" baseline="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) for </a:t>
            </a:r>
            <a:r>
              <a:rPr lang="en-US" altLang="ko-KR" sz="2200" baseline="0" dirty="0">
                <a:solidFill>
                  <a:srgbClr val="0000FF"/>
                </a:solidFill>
                <a:cs typeface="Times New Roman" panose="02020603050405020304" pitchFamily="18" charset="0"/>
              </a:rPr>
              <a:t>a gas at constant temperature (isotherms) 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196342"/>
              </p:ext>
            </p:extLst>
          </p:nvPr>
        </p:nvGraphicFramePr>
        <p:xfrm>
          <a:off x="2457236" y="901729"/>
          <a:ext cx="3609975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비트맵 이미지" r:id="rId3" imgW="3610479" imgH="3648584" progId="PBrush">
                  <p:embed/>
                </p:oleObj>
              </mc:Choice>
              <mc:Fallback>
                <p:oleObj name="비트맵 이미지" r:id="rId3" imgW="3610479" imgH="3648584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2000" contras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236" y="901729"/>
                        <a:ext cx="3609975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11188" y="5516563"/>
            <a:ext cx="792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ko-KR" sz="1800" baseline="0" dirty="0">
              <a:latin typeface="굴림" charset="-127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0" y="4500570"/>
            <a:ext cx="903605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b="1" baseline="0" dirty="0" smtClean="0"/>
              <a:t>~Fig. 1.15</a:t>
            </a:r>
          </a:p>
          <a:p>
            <a:pPr>
              <a:lnSpc>
                <a:spcPts val="2000"/>
              </a:lnSpc>
            </a:pPr>
            <a:r>
              <a:rPr lang="en-US" altLang="ko-KR" baseline="0" dirty="0" smtClean="0"/>
              <a:t>At </a:t>
            </a:r>
            <a:r>
              <a:rPr lang="en-US" altLang="ko-KR" baseline="0" dirty="0"/>
              <a:t>high temperatures, these are similar to the hyperbolae predicted by the </a:t>
            </a:r>
            <a:r>
              <a:rPr lang="en-US" altLang="ko-KR" u="sng" baseline="0" dirty="0"/>
              <a:t>ideal gas law</a:t>
            </a:r>
            <a:r>
              <a:rPr lang="en-US" altLang="ko-KR" baseline="0" dirty="0" smtClean="0"/>
              <a:t>.</a:t>
            </a:r>
          </a:p>
          <a:p>
            <a:pPr>
              <a:lnSpc>
                <a:spcPts val="2000"/>
              </a:lnSpc>
            </a:pPr>
            <a:r>
              <a:rPr lang="en-US" altLang="ko-KR" baseline="0" dirty="0" smtClean="0"/>
              <a:t>At </a:t>
            </a:r>
            <a:r>
              <a:rPr lang="en-US" altLang="ko-KR" baseline="0" dirty="0"/>
              <a:t>the </a:t>
            </a:r>
            <a:r>
              <a:rPr lang="en-US" altLang="ko-KR" b="1" baseline="0" dirty="0">
                <a:solidFill>
                  <a:srgbClr val="FF0000"/>
                </a:solidFill>
              </a:rPr>
              <a:t>critical temperature</a:t>
            </a:r>
            <a:r>
              <a:rPr lang="en-US" altLang="ko-KR" baseline="0" dirty="0"/>
              <a:t>, the isotherm has a horizontal inflection at the critical point (C). </a:t>
            </a:r>
            <a:endParaRPr lang="en-US" altLang="ko-KR" baseline="0" dirty="0" smtClean="0"/>
          </a:p>
          <a:p>
            <a:pPr>
              <a:lnSpc>
                <a:spcPts val="2000"/>
              </a:lnSpc>
            </a:pPr>
            <a:r>
              <a:rPr lang="en-US" altLang="ko-KR" u="sng" baseline="0" dirty="0" smtClean="0"/>
              <a:t>Below </a:t>
            </a:r>
            <a:r>
              <a:rPr lang="en-US" altLang="ko-KR" u="sng" baseline="0" dirty="0"/>
              <a:t>the critical temperature</a:t>
            </a:r>
            <a:r>
              <a:rPr lang="en-US" altLang="ko-KR" baseline="0" dirty="0"/>
              <a:t>, the isotherms have a horizontal segment (shown by the dotted lines) in the </a:t>
            </a:r>
            <a:r>
              <a:rPr lang="en-US" altLang="ko-KR" b="1" baseline="0" dirty="0">
                <a:solidFill>
                  <a:srgbClr val="FF0000"/>
                </a:solidFill>
              </a:rPr>
              <a:t>two-phase region</a:t>
            </a:r>
            <a:r>
              <a:rPr lang="en-US" altLang="ko-KR" baseline="0" dirty="0"/>
              <a:t>, where both liquid and vapor are present.</a:t>
            </a:r>
            <a:endParaRPr lang="en-US" altLang="ko-KR" b="1" baseline="0" dirty="0"/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 flipV="1">
            <a:off x="4643438" y="2133600"/>
            <a:ext cx="792162" cy="18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5335588" y="1773238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="1" i="1" baseline="0" dirty="0"/>
              <a:t>T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1476375" y="2420938"/>
            <a:ext cx="1008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aseline="0" dirty="0">
                <a:latin typeface="Ebrima" pitchFamily="2" charset="0"/>
              </a:rPr>
              <a:t>Pressure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3924300" y="4564063"/>
            <a:ext cx="9350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aseline="0" dirty="0">
                <a:latin typeface="Ebrima" pitchFamily="2" charset="0"/>
              </a:rPr>
              <a:t>Volume</a:t>
            </a:r>
          </a:p>
        </p:txBody>
      </p:sp>
      <p:sp>
        <p:nvSpPr>
          <p:cNvPr id="16394" name="Line 13"/>
          <p:cNvSpPr>
            <a:spLocks noChangeShapeType="1"/>
          </p:cNvSpPr>
          <p:nvPr/>
        </p:nvSpPr>
        <p:spPr bwMode="auto">
          <a:xfrm>
            <a:off x="2908300" y="3368675"/>
            <a:ext cx="576263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16395" name="Line 14"/>
          <p:cNvSpPr>
            <a:spLocks noChangeShapeType="1"/>
          </p:cNvSpPr>
          <p:nvPr/>
        </p:nvSpPr>
        <p:spPr bwMode="auto">
          <a:xfrm>
            <a:off x="2900363" y="3540125"/>
            <a:ext cx="792162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16396" name="Line 15"/>
          <p:cNvSpPr>
            <a:spLocks noChangeShapeType="1"/>
          </p:cNvSpPr>
          <p:nvPr/>
        </p:nvSpPr>
        <p:spPr bwMode="auto">
          <a:xfrm>
            <a:off x="2892425" y="3673475"/>
            <a:ext cx="935038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16397" name="Line 16"/>
          <p:cNvSpPr>
            <a:spLocks noChangeShapeType="1"/>
          </p:cNvSpPr>
          <p:nvPr/>
        </p:nvSpPr>
        <p:spPr bwMode="auto">
          <a:xfrm>
            <a:off x="2843213" y="3789363"/>
            <a:ext cx="1081087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 dirty="0"/>
          </a:p>
        </p:txBody>
      </p:sp>
      <p:sp>
        <p:nvSpPr>
          <p:cNvPr id="16398" name="Line 17"/>
          <p:cNvSpPr>
            <a:spLocks noChangeShapeType="1"/>
          </p:cNvSpPr>
          <p:nvPr/>
        </p:nvSpPr>
        <p:spPr bwMode="auto">
          <a:xfrm>
            <a:off x="2843213" y="3889375"/>
            <a:ext cx="1152525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 dirty="0"/>
          </a:p>
        </p:txBody>
      </p:sp>
      <p:sp>
        <p:nvSpPr>
          <p:cNvPr id="16399" name="TextBox 14"/>
          <p:cNvSpPr txBox="1">
            <a:spLocks noChangeArrowheads="1"/>
          </p:cNvSpPr>
          <p:nvPr/>
        </p:nvSpPr>
        <p:spPr bwMode="auto">
          <a:xfrm>
            <a:off x="4311650" y="1076325"/>
            <a:ext cx="1739900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>
                <a:latin typeface="Ebrima" pitchFamily="2" charset="0"/>
              </a:rPr>
              <a:t>Isotherms for various temperature</a:t>
            </a:r>
            <a:endParaRPr lang="ko-KR" altLang="en-US" dirty="0">
              <a:latin typeface="Ebrima" pitchFamily="2" charset="0"/>
            </a:endParaRPr>
          </a:p>
        </p:txBody>
      </p:sp>
      <p:sp>
        <p:nvSpPr>
          <p:cNvPr id="16400" name="슬라이드 번호 개체 틀 1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A2D631-4EC8-4263-A4D8-19E9F5B191B2}" type="slidenum">
              <a:rPr lang="ko-KR" altLang="en-US"/>
              <a:pPr/>
              <a:t>17</a:t>
            </a:fld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3358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baseline="0" dirty="0" smtClean="0">
                <a:solidFill>
                  <a:schemeClr val="accent2"/>
                </a:solidFill>
                <a:latin typeface="Arial" charset="0"/>
              </a:rPr>
              <a:t>Critical Behavior of Fluids</a:t>
            </a:r>
            <a:endParaRPr lang="en-US" altLang="ko-KR" b="1" baseline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00298" y="4071942"/>
            <a:ext cx="405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 smtClean="0">
                <a:solidFill>
                  <a:srgbClr val="FF0000"/>
                </a:solidFill>
              </a:rPr>
              <a:t>L</a:t>
            </a:r>
            <a:r>
              <a:rPr lang="en-US" altLang="ko-KR" b="1" baseline="0" dirty="0" smtClean="0">
                <a:solidFill>
                  <a:srgbClr val="FF0000"/>
                </a:solidFill>
              </a:rPr>
              <a:t> 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928926" y="3429000"/>
            <a:ext cx="801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 smtClean="0">
                <a:solidFill>
                  <a:srgbClr val="FF0000"/>
                </a:solidFill>
              </a:rPr>
              <a:t>L</a:t>
            </a:r>
            <a:r>
              <a:rPr lang="en-US" altLang="ko-KR" b="1" baseline="0" dirty="0" smtClean="0">
                <a:solidFill>
                  <a:srgbClr val="FF0000"/>
                </a:solidFill>
              </a:rPr>
              <a:t> + </a:t>
            </a:r>
            <a:r>
              <a:rPr lang="en-US" altLang="ko-KR" b="1" i="1" baseline="0" dirty="0" smtClean="0">
                <a:solidFill>
                  <a:srgbClr val="FF0000"/>
                </a:solidFill>
              </a:rPr>
              <a:t>G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643438" y="407194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 smtClean="0">
                <a:solidFill>
                  <a:srgbClr val="FF0000"/>
                </a:solidFill>
              </a:rPr>
              <a:t>G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857620" y="2000240"/>
            <a:ext cx="893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 smtClean="0">
                <a:solidFill>
                  <a:srgbClr val="FF0000"/>
                </a:solidFill>
              </a:rPr>
              <a:t>L</a:t>
            </a:r>
            <a:r>
              <a:rPr lang="en-US" altLang="ko-KR" b="1" baseline="0" dirty="0" smtClean="0">
                <a:solidFill>
                  <a:srgbClr val="FF0000"/>
                </a:solidFill>
              </a:rPr>
              <a:t> or </a:t>
            </a:r>
            <a:r>
              <a:rPr lang="en-US" altLang="ko-KR" b="1" i="1" baseline="0" dirty="0" smtClean="0">
                <a:solidFill>
                  <a:srgbClr val="FF0000"/>
                </a:solidFill>
              </a:rPr>
              <a:t>G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  <p:sp>
        <p:nvSpPr>
          <p:cNvPr id="3" name="웃는 얼굴 2"/>
          <p:cNvSpPr/>
          <p:nvPr/>
        </p:nvSpPr>
        <p:spPr bwMode="auto">
          <a:xfrm>
            <a:off x="7311811" y="1943150"/>
            <a:ext cx="914400" cy="914400"/>
          </a:xfrm>
          <a:prstGeom prst="smileyFace">
            <a:avLst>
              <a:gd name="adj" fmla="val -4653"/>
            </a:avLst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92552" y="290966"/>
            <a:ext cx="146706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0" baseline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endParaRPr lang="en-US" sz="20000" dirty="0">
              <a:solidFill>
                <a:srgbClr val="FF000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485033" y="4004029"/>
            <a:ext cx="17636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0" dirty="0">
                <a:solidFill>
                  <a:srgbClr val="0000FF"/>
                </a:solidFill>
              </a:rPr>
              <a:t>-</a:t>
            </a:r>
            <a:r>
              <a:rPr lang="en-US" b="1" baseline="0" dirty="0" smtClean="0">
                <a:solidFill>
                  <a:srgbClr val="0000FF"/>
                </a:solidFill>
              </a:rPr>
              <a:t>2014-3-11</a:t>
            </a:r>
          </a:p>
          <a:p>
            <a:r>
              <a:rPr lang="en-US" altLang="ko-KR" b="1" baseline="0" dirty="0" smtClean="0">
                <a:solidFill>
                  <a:srgbClr val="0000FF"/>
                </a:solidFill>
              </a:rPr>
              <a:t>-2014-3-13 </a:t>
            </a:r>
            <a:r>
              <a:rPr lang="ko-KR" altLang="en-US" sz="1200" b="1" baseline="0" smtClean="0">
                <a:solidFill>
                  <a:srgbClr val="0000FF"/>
                </a:solidFill>
              </a:rPr>
              <a:t>휴강</a:t>
            </a:r>
            <a:endParaRPr lang="ko-KR" altLang="en-US" sz="1200" b="1" baseline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8712968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baseline="0" dirty="0"/>
              <a:t>Near the critical </a:t>
            </a:r>
            <a:r>
              <a:rPr lang="en-US" altLang="ko-KR" sz="2200" baseline="0" dirty="0" smtClean="0"/>
              <a:t>temperature, </a:t>
            </a:r>
            <a:r>
              <a:rPr lang="en-US" altLang="ko-KR" sz="2200" baseline="0" dirty="0"/>
              <a:t>the isotherms have a nearly horizontal </a:t>
            </a:r>
            <a:r>
              <a:rPr lang="en-US" altLang="ko-KR" sz="2200" baseline="0" dirty="0" smtClean="0"/>
              <a:t>section.</a:t>
            </a:r>
          </a:p>
          <a:p>
            <a:r>
              <a:rPr lang="en-US" altLang="ko-KR" sz="2200" baseline="0" dirty="0" smtClean="0"/>
              <a:t>At </a:t>
            </a:r>
            <a:r>
              <a:rPr lang="en-US" altLang="ko-KR" sz="2200" baseline="0" dirty="0"/>
              <a:t>the critical </a:t>
            </a:r>
            <a:r>
              <a:rPr lang="en-US" altLang="ko-KR" sz="2200" baseline="0" dirty="0" smtClean="0"/>
              <a:t>temperature, </a:t>
            </a:r>
            <a:r>
              <a:rPr lang="en-US" altLang="ko-KR" sz="2200" baseline="0" dirty="0"/>
              <a:t>this becomes an </a:t>
            </a:r>
            <a:r>
              <a:rPr lang="en-US" altLang="ko-KR" sz="2200" baseline="0" dirty="0">
                <a:solidFill>
                  <a:srgbClr val="C00000"/>
                </a:solidFill>
                <a:latin typeface="Ebrima" pitchFamily="2" charset="0"/>
              </a:rPr>
              <a:t>inflection point </a:t>
            </a:r>
            <a:r>
              <a:rPr lang="en-US" altLang="ko-KR" sz="2200" baseline="0" dirty="0"/>
              <a:t>for which the slope is zero at some point </a:t>
            </a:r>
            <a:r>
              <a:rPr lang="en-US" altLang="ko-KR" sz="2200" baseline="0" dirty="0">
                <a:latin typeface="Symbol" pitchFamily="18" charset="2"/>
              </a:rPr>
              <a:t>-</a:t>
            </a:r>
            <a:r>
              <a:rPr lang="en-US" altLang="ko-KR" sz="2200" baseline="0" dirty="0"/>
              <a:t> namely, the critical point (</a:t>
            </a:r>
            <a:r>
              <a:rPr lang="en-US" altLang="ko-KR" sz="2200" b="1" i="1" baseline="0" dirty="0">
                <a:solidFill>
                  <a:srgbClr val="FF0000"/>
                </a:solidFill>
              </a:rPr>
              <a:t>P</a:t>
            </a:r>
            <a:r>
              <a:rPr lang="en-US" altLang="ko-KR" sz="2200" b="1" dirty="0">
                <a:solidFill>
                  <a:srgbClr val="FF0000"/>
                </a:solidFill>
              </a:rPr>
              <a:t>c</a:t>
            </a:r>
            <a:r>
              <a:rPr lang="en-US" altLang="ko-KR" sz="2200" b="1" baseline="0" dirty="0">
                <a:solidFill>
                  <a:srgbClr val="FF0000"/>
                </a:solidFill>
              </a:rPr>
              <a:t>, </a:t>
            </a:r>
            <a:r>
              <a:rPr lang="en-US" altLang="ko-KR" sz="2200" b="1" i="1" baseline="0" dirty="0" smtClean="0">
                <a:solidFill>
                  <a:srgbClr val="FF0000"/>
                </a:solidFill>
              </a:rPr>
              <a:t>V</a:t>
            </a:r>
            <a:r>
              <a:rPr lang="en-US" altLang="ko-KR" sz="2200" b="1" dirty="0" smtClean="0">
                <a:solidFill>
                  <a:srgbClr val="FF0000"/>
                </a:solidFill>
              </a:rPr>
              <a:t>c</a:t>
            </a:r>
            <a:r>
              <a:rPr lang="en-US" altLang="ko-KR" sz="2200" b="1" baseline="0" dirty="0" smtClean="0">
                <a:solidFill>
                  <a:srgbClr val="FF0000"/>
                </a:solidFill>
              </a:rPr>
              <a:t>, </a:t>
            </a:r>
            <a:r>
              <a:rPr lang="en-US" altLang="ko-KR" sz="2200" b="1" i="1" baseline="0" dirty="0" smtClean="0">
                <a:solidFill>
                  <a:srgbClr val="FF0000"/>
                </a:solidFill>
              </a:rPr>
              <a:t>T</a:t>
            </a:r>
            <a:r>
              <a:rPr lang="en-US" altLang="ko-KR" sz="2200" b="1" dirty="0" smtClean="0">
                <a:solidFill>
                  <a:srgbClr val="FF0000"/>
                </a:solidFill>
              </a:rPr>
              <a:t>c</a:t>
            </a:r>
            <a:r>
              <a:rPr lang="en-US" altLang="ko-KR" sz="2200" baseline="0" dirty="0" smtClean="0"/>
              <a:t>).</a:t>
            </a:r>
            <a:endParaRPr lang="en-US" altLang="ko-KR" sz="2200" baseline="0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51520" y="1844824"/>
            <a:ext cx="79928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ko-KR" sz="2200" baseline="0" dirty="0" smtClean="0"/>
              <a:t>The </a:t>
            </a:r>
            <a:r>
              <a:rPr lang="en-US" altLang="ko-KR" sz="2200" baseline="0" dirty="0"/>
              <a:t>value of the pressure at which, for a given temperature</a:t>
            </a:r>
            <a:r>
              <a:rPr lang="en-US" altLang="ko-KR" sz="2200" baseline="0" dirty="0" smtClean="0"/>
              <a:t>, </a:t>
            </a:r>
            <a:r>
              <a:rPr lang="en-US" altLang="ko-KR" sz="2200" baseline="0" dirty="0">
                <a:solidFill>
                  <a:srgbClr val="FF0000"/>
                </a:solidFill>
              </a:rPr>
              <a:t>liquid and vapor </a:t>
            </a:r>
            <a:r>
              <a:rPr lang="en-US" altLang="ko-KR" sz="2200" baseline="0" dirty="0" smtClean="0">
                <a:solidFill>
                  <a:srgbClr val="FF0000"/>
                </a:solidFill>
              </a:rPr>
              <a:t>phases </a:t>
            </a:r>
            <a:r>
              <a:rPr lang="en-US" altLang="ko-KR" sz="2200" baseline="0" dirty="0">
                <a:solidFill>
                  <a:srgbClr val="FF0000"/>
                </a:solidFill>
              </a:rPr>
              <a:t>are in equilibrium </a:t>
            </a:r>
            <a:r>
              <a:rPr lang="en-US" altLang="ko-KR" sz="2200" baseline="0" dirty="0"/>
              <a:t>(i.e., the horizontal lines) is called the </a:t>
            </a:r>
            <a:r>
              <a:rPr lang="en-US" altLang="ko-KR" sz="2200" baseline="0" dirty="0">
                <a:solidFill>
                  <a:srgbClr val="FF0000"/>
                </a:solidFill>
              </a:rPr>
              <a:t>vapor pressure</a:t>
            </a:r>
            <a:r>
              <a:rPr lang="en-US" altLang="ko-KR" sz="2200" baseline="0" dirty="0" smtClean="0"/>
              <a:t>.</a:t>
            </a:r>
          </a:p>
          <a:p>
            <a:pPr algn="just"/>
            <a:endParaRPr lang="en-US" altLang="ko-KR" sz="2200" baseline="0" dirty="0" smtClean="0"/>
          </a:p>
          <a:p>
            <a:pPr algn="just"/>
            <a:r>
              <a:rPr lang="en-US" altLang="ko-KR" sz="2200" baseline="0" dirty="0" smtClean="0"/>
              <a:t>The </a:t>
            </a:r>
            <a:r>
              <a:rPr lang="en-US" altLang="ko-KR" sz="2200" baseline="0" dirty="0"/>
              <a:t>meaning of the horizontal part of the isotherms below </a:t>
            </a:r>
            <a:r>
              <a:rPr lang="en-US" altLang="ko-KR" sz="2200" b="1" i="1" baseline="0" dirty="0" err="1" smtClean="0">
                <a:solidFill>
                  <a:srgbClr val="FF0000"/>
                </a:solidFill>
              </a:rPr>
              <a:t>T</a:t>
            </a:r>
            <a:r>
              <a:rPr lang="en-US" altLang="ko-KR" sz="2200" b="1" dirty="0" err="1" smtClean="0">
                <a:solidFill>
                  <a:srgbClr val="FF0000"/>
                </a:solidFill>
              </a:rPr>
              <a:t>c</a:t>
            </a:r>
            <a:r>
              <a:rPr lang="en-US" altLang="ko-KR" sz="2200" baseline="0" dirty="0" smtClean="0"/>
              <a:t>:</a:t>
            </a:r>
          </a:p>
          <a:p>
            <a:pPr algn="just"/>
            <a:r>
              <a:rPr lang="en-US" altLang="ko-KR" sz="2200" baseline="0" dirty="0" smtClean="0"/>
              <a:t>The </a:t>
            </a:r>
            <a:r>
              <a:rPr lang="en-US" altLang="ko-KR" sz="2200" baseline="0" dirty="0"/>
              <a:t>total volume of the fluid (liquid plus vapor) can be decreased </a:t>
            </a:r>
            <a:r>
              <a:rPr lang="en-US" altLang="ko-KR" sz="2200" u="sng" baseline="0" dirty="0">
                <a:solidFill>
                  <a:srgbClr val="0000FF"/>
                </a:solidFill>
              </a:rPr>
              <a:t>without a change in </a:t>
            </a:r>
            <a:r>
              <a:rPr lang="en-US" altLang="ko-KR" sz="2200" u="sng" baseline="0" dirty="0" smtClean="0">
                <a:solidFill>
                  <a:srgbClr val="0000FF"/>
                </a:solidFill>
              </a:rPr>
              <a:t>pressure</a:t>
            </a:r>
            <a:r>
              <a:rPr lang="en-US" altLang="ko-KR" sz="2200" baseline="0" dirty="0" smtClean="0"/>
              <a:t>. </a:t>
            </a:r>
          </a:p>
          <a:p>
            <a:pPr algn="just"/>
            <a:r>
              <a:rPr lang="en-US" altLang="ko-KR" sz="2200" baseline="0" dirty="0" smtClean="0"/>
              <a:t>If </a:t>
            </a:r>
            <a:r>
              <a:rPr lang="en-US" altLang="ko-KR" sz="2200" baseline="0" dirty="0"/>
              <a:t>there are two phases in the container, compression will cause more vapor to condense into the higher-density liquid, but the pressure will not be altered. </a:t>
            </a:r>
          </a:p>
        </p:txBody>
      </p:sp>
      <p:sp>
        <p:nvSpPr>
          <p:cNvPr id="40964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50EC1F-92BF-4856-9F42-855C1C743F87}" type="slidenum">
              <a:rPr lang="ko-KR" altLang="en-US"/>
              <a:pPr/>
              <a:t>18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95288" y="363538"/>
          <a:ext cx="4295775" cy="616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비트맵 이미지" r:id="rId3" imgW="4296375" imgH="6304762" progId="PBrush">
                  <p:embed/>
                </p:oleObj>
              </mc:Choice>
              <mc:Fallback>
                <p:oleObj name="비트맵 이미지" r:id="rId3" imgW="4296375" imgH="630476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63538"/>
                        <a:ext cx="4295775" cy="616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59338" y="620713"/>
            <a:ext cx="42846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aseline="0" dirty="0" smtClean="0"/>
              <a:t>Liquefaction </a:t>
            </a:r>
            <a:r>
              <a:rPr lang="en-US" altLang="ko-KR" baseline="0" dirty="0"/>
              <a:t>of a gas</a:t>
            </a:r>
            <a:r>
              <a:rPr lang="en-US" altLang="ko-KR" baseline="0" dirty="0" smtClean="0"/>
              <a:t>.  </a:t>
            </a:r>
            <a:r>
              <a:rPr lang="en-US" altLang="ko-KR" baseline="0" dirty="0"/>
              <a:t>The </a:t>
            </a:r>
            <a:r>
              <a:rPr lang="en-US" altLang="ko-KR" u="sng" baseline="0" dirty="0">
                <a:solidFill>
                  <a:srgbClr val="0000FF"/>
                </a:solidFill>
              </a:rPr>
              <a:t>isothermal compression</a:t>
            </a:r>
            <a:r>
              <a:rPr lang="en-US" altLang="ko-KR" baseline="0" dirty="0"/>
              <a:t> of a gas that is below its critical temperature will, at the </a:t>
            </a:r>
            <a:r>
              <a:rPr lang="en-US" altLang="ko-KR" i="1" baseline="0" dirty="0"/>
              <a:t>pV </a:t>
            </a:r>
            <a:r>
              <a:rPr lang="en-US" altLang="ko-KR" baseline="0" dirty="0"/>
              <a:t>point </a:t>
            </a:r>
            <a:r>
              <a:rPr lang="en-US" altLang="ko-KR" baseline="0" dirty="0" smtClean="0"/>
              <a:t>(a), </a:t>
            </a:r>
            <a:r>
              <a:rPr lang="en-US" altLang="ko-KR" baseline="0" dirty="0"/>
              <a:t>cause the condensation of a liquid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Further </a:t>
            </a:r>
            <a:r>
              <a:rPr lang="en-US" altLang="ko-KR" baseline="0" dirty="0"/>
              <a:t>reduction of volume will cause more liquid to condense, but the pressure will not change; this is the </a:t>
            </a:r>
            <a:r>
              <a:rPr lang="en-US" altLang="ko-KR" i="1" u="sng" baseline="0" dirty="0" smtClean="0">
                <a:solidFill>
                  <a:srgbClr val="FF0000"/>
                </a:solidFill>
              </a:rPr>
              <a:t>vapor pressure</a:t>
            </a:r>
            <a:r>
              <a:rPr lang="en-US" altLang="ko-KR" i="1" baseline="0" dirty="0" smtClean="0"/>
              <a:t> </a:t>
            </a:r>
            <a:r>
              <a:rPr lang="en-US" altLang="ko-KR" baseline="0" dirty="0"/>
              <a:t>of the liquid at </a:t>
            </a:r>
            <a:r>
              <a:rPr lang="en-US" altLang="ko-KR" baseline="0" dirty="0" smtClean="0"/>
              <a:t>this </a:t>
            </a:r>
            <a:r>
              <a:rPr lang="en-US" altLang="ko-KR" baseline="0" dirty="0"/>
              <a:t>temperature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At the point (c) </a:t>
            </a:r>
            <a:r>
              <a:rPr lang="en-US" altLang="ko-KR" baseline="0" dirty="0"/>
              <a:t>on the diagram</a:t>
            </a:r>
            <a:r>
              <a:rPr lang="en-US" altLang="ko-KR" baseline="0" dirty="0" smtClean="0"/>
              <a:t>), </a:t>
            </a:r>
            <a:r>
              <a:rPr lang="en-US" altLang="ko-KR" baseline="0" dirty="0"/>
              <a:t>all the gas will have condensed to a liquid, and further reduction of volume requires the compression of the </a:t>
            </a:r>
            <a:r>
              <a:rPr lang="en-US" altLang="ko-KR" baseline="0" dirty="0" smtClean="0"/>
              <a:t>liquid.</a:t>
            </a:r>
            <a:endParaRPr lang="en-US" altLang="ko-KR" b="1" baseline="0" dirty="0"/>
          </a:p>
        </p:txBody>
      </p:sp>
      <p:sp>
        <p:nvSpPr>
          <p:cNvPr id="17414" name="슬라이드 번호 개체 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E09EFE-33F5-46F6-81F3-058A758EE0B5}" type="slidenum">
              <a:rPr lang="ko-KR" altLang="en-US"/>
              <a:pPr/>
              <a:t>19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428728" y="4929198"/>
            <a:ext cx="801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 smtClean="0">
                <a:solidFill>
                  <a:srgbClr val="FF0000"/>
                </a:solidFill>
              </a:rPr>
              <a:t>L</a:t>
            </a:r>
            <a:r>
              <a:rPr lang="en-US" altLang="ko-KR" b="1" baseline="0" dirty="0" smtClean="0">
                <a:solidFill>
                  <a:srgbClr val="FF0000"/>
                </a:solidFill>
              </a:rPr>
              <a:t> + </a:t>
            </a:r>
            <a:r>
              <a:rPr lang="en-US" altLang="ko-KR" b="1" i="1" baseline="0" dirty="0" smtClean="0">
                <a:solidFill>
                  <a:srgbClr val="FF0000"/>
                </a:solidFill>
              </a:rPr>
              <a:t>G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428860" y="507207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 smtClean="0">
                <a:solidFill>
                  <a:srgbClr val="FF0000"/>
                </a:solidFill>
              </a:rPr>
              <a:t>G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42976" y="378619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 smtClean="0">
                <a:solidFill>
                  <a:srgbClr val="FF0000"/>
                </a:solidFill>
              </a:rPr>
              <a:t>L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071670" y="2643182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i="1" baseline="0" dirty="0">
                <a:solidFill>
                  <a:srgbClr val="FF0000"/>
                </a:solidFill>
              </a:rPr>
              <a:t>a</a:t>
            </a:r>
            <a:r>
              <a:rPr lang="en-US" altLang="ko-KR" sz="2400" b="1" i="1" baseline="0" dirty="0" smtClean="0">
                <a:solidFill>
                  <a:srgbClr val="FF0000"/>
                </a:solidFill>
              </a:rPr>
              <a:t>t T</a:t>
            </a:r>
            <a:r>
              <a:rPr lang="ko-KR" altLang="en-US" sz="2400" b="1" i="1" baseline="0" smtClean="0">
                <a:solidFill>
                  <a:srgbClr val="FF0000"/>
                </a:solidFill>
              </a:rPr>
              <a:t> </a:t>
            </a:r>
            <a:r>
              <a:rPr lang="en-US" altLang="ko-KR" sz="2400" b="1" i="1" baseline="0" dirty="0" smtClean="0">
                <a:solidFill>
                  <a:srgbClr val="FF0000"/>
                </a:solidFill>
              </a:rPr>
              <a:t>&lt; T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c</a:t>
            </a:r>
            <a:endParaRPr lang="ko-KR" altLang="en-US" sz="2400" dirty="0"/>
          </a:p>
        </p:txBody>
      </p:sp>
      <p:sp>
        <p:nvSpPr>
          <p:cNvPr id="2" name="직사각형 1"/>
          <p:cNvSpPr/>
          <p:nvPr/>
        </p:nvSpPr>
        <p:spPr>
          <a:xfrm>
            <a:off x="2201415" y="171677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>
                <a:solidFill>
                  <a:srgbClr val="FF0000"/>
                </a:solidFill>
              </a:rPr>
              <a:t>T</a:t>
            </a:r>
            <a:endParaRPr 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923928" y="191683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>
                <a:solidFill>
                  <a:srgbClr val="FF0000"/>
                </a:solidFill>
              </a:rPr>
              <a:t>T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11560" y="191683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>
                <a:solidFill>
                  <a:srgbClr val="FF0000"/>
                </a:solidFill>
              </a:rPr>
              <a:t>T</a:t>
            </a:r>
            <a:endParaRPr 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271174" y="191683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 smtClean="0">
                <a:solidFill>
                  <a:srgbClr val="FF0000"/>
                </a:solidFill>
              </a:rPr>
              <a:t>P</a:t>
            </a:r>
            <a:endParaRPr 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327376" y="1316667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 smtClean="0">
                <a:solidFill>
                  <a:srgbClr val="FF0000"/>
                </a:solidFill>
              </a:rPr>
              <a:t>P</a:t>
            </a:r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736309" y="66433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 smtClean="0">
                <a:solidFill>
                  <a:srgbClr val="FF0000"/>
                </a:solidFill>
              </a:rPr>
              <a:t>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571471" y="-23510"/>
            <a:ext cx="7921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>
                <a:cs typeface="Times New Roman" pitchFamily="18" charset="0"/>
              </a:rPr>
              <a:t>For a </a:t>
            </a:r>
            <a:r>
              <a:rPr lang="en-US" altLang="ko-KR" sz="2200" u="sng" baseline="0" dirty="0" smtClean="0">
                <a:solidFill>
                  <a:srgbClr val="0000FF"/>
                </a:solidFill>
                <a:cs typeface="Times New Roman" pitchFamily="18" charset="0"/>
              </a:rPr>
              <a:t>homogeneous</a:t>
            </a:r>
            <a:r>
              <a:rPr lang="en-US" altLang="ko-KR" sz="2200" baseline="0" dirty="0" smtClean="0">
                <a:cs typeface="Times New Roman" pitchFamily="18" charset="0"/>
              </a:rPr>
              <a:t> </a:t>
            </a:r>
            <a:r>
              <a:rPr lang="en-US" altLang="ko-KR" sz="2200" baseline="0" dirty="0">
                <a:cs typeface="Times New Roman" pitchFamily="18" charset="0"/>
              </a:rPr>
              <a:t>material, </a:t>
            </a:r>
            <a:r>
              <a:rPr lang="en-US" altLang="ko-KR" sz="2200" baseline="0" dirty="0">
                <a:solidFill>
                  <a:srgbClr val="CC0000"/>
                </a:solidFill>
                <a:cs typeface="Times New Roman" pitchFamily="18" charset="0"/>
              </a:rPr>
              <a:t>only two intensive variables</a:t>
            </a:r>
            <a:r>
              <a:rPr lang="en-US" altLang="ko-KR" sz="2200" baseline="0" dirty="0">
                <a:cs typeface="Times New Roman" pitchFamily="18" charset="0"/>
              </a:rPr>
              <a:t> can be independent; the remaining variables must then be a function of these two. 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611188" y="1752600"/>
            <a:ext cx="7921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7638" indent="-2687638"/>
            <a:r>
              <a:rPr lang="en-US" altLang="ko-KR" sz="2200" baseline="0" dirty="0">
                <a:cs typeface="Times New Roman" pitchFamily="18" charset="0"/>
              </a:rPr>
              <a:t>Equation of state        </a:t>
            </a:r>
            <a:r>
              <a:rPr lang="en-US" altLang="ko-KR" sz="2200" baseline="0" dirty="0" smtClean="0">
                <a:cs typeface="Times New Roman" pitchFamily="18" charset="0"/>
              </a:rPr>
              <a:t> Functional </a:t>
            </a:r>
            <a:r>
              <a:rPr lang="en-US" altLang="ko-KR" sz="2200" baseline="0" dirty="0">
                <a:cs typeface="Times New Roman" pitchFamily="18" charset="0"/>
              </a:rPr>
              <a:t>dependence of any other </a:t>
            </a:r>
            <a:r>
              <a:rPr lang="en-US" altLang="ko-KR" sz="2200" baseline="0" dirty="0" smtClean="0">
                <a:cs typeface="Times New Roman" pitchFamily="18" charset="0"/>
              </a:rPr>
              <a:t>properties </a:t>
            </a:r>
            <a:r>
              <a:rPr lang="en-US" altLang="ko-KR" sz="2200" baseline="0" dirty="0">
                <a:cs typeface="Times New Roman" pitchFamily="18" charset="0"/>
              </a:rPr>
              <a:t>on these </a:t>
            </a:r>
            <a:r>
              <a:rPr lang="en-US" altLang="ko-KR" sz="2200" baseline="0" dirty="0" smtClean="0">
                <a:cs typeface="Times New Roman" pitchFamily="18" charset="0"/>
              </a:rPr>
              <a:t>two variables</a:t>
            </a:r>
            <a:r>
              <a:rPr lang="en-US" altLang="ko-KR" sz="2200" baseline="0" dirty="0">
                <a:cs typeface="Times New Roman" pitchFamily="18" charset="0"/>
              </a:rPr>
              <a:t>.</a:t>
            </a:r>
          </a:p>
        </p:txBody>
      </p:sp>
      <p:sp>
        <p:nvSpPr>
          <p:cNvPr id="2055" name="Line 4"/>
          <p:cNvSpPr>
            <a:spLocks noChangeShapeType="1"/>
          </p:cNvSpPr>
          <p:nvPr/>
        </p:nvSpPr>
        <p:spPr bwMode="auto">
          <a:xfrm>
            <a:off x="2714612" y="200024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571472" y="3071810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b="1" baseline="0" dirty="0" smtClean="0">
                <a:solidFill>
                  <a:schemeClr val="accent2"/>
                </a:solidFill>
                <a:latin typeface="Arial" charset="0"/>
              </a:rPr>
              <a:t>1.2 The Ideal Gas Law</a:t>
            </a:r>
            <a:endParaRPr lang="en-US" altLang="ko-KR" sz="2400" b="1" baseline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571472" y="3929066"/>
            <a:ext cx="8064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ko-KR" sz="2200" baseline="0" dirty="0">
                <a:cs typeface="Times New Roman" pitchFamily="18" charset="0"/>
              </a:rPr>
              <a:t>Ideal </a:t>
            </a:r>
            <a:r>
              <a:rPr lang="en-US" altLang="ko-KR" sz="2200" baseline="0" dirty="0" smtClean="0">
                <a:cs typeface="Times New Roman" pitchFamily="18" charset="0"/>
              </a:rPr>
              <a:t>Gas</a:t>
            </a:r>
            <a:r>
              <a:rPr lang="en-US" altLang="ko-KR" sz="2200" baseline="0" dirty="0">
                <a:cs typeface="Times New Roman" pitchFamily="18" charset="0"/>
              </a:rPr>
              <a:t>:  1. The size of molecule is negligibly small.</a:t>
            </a:r>
          </a:p>
          <a:p>
            <a:pPr>
              <a:lnSpc>
                <a:spcPct val="75000"/>
              </a:lnSpc>
            </a:pPr>
            <a:r>
              <a:rPr lang="en-US" altLang="ko-KR" sz="2200" baseline="0" dirty="0">
                <a:cs typeface="Times New Roman" pitchFamily="18" charset="0"/>
              </a:rPr>
              <a:t>            </a:t>
            </a:r>
            <a:r>
              <a:rPr lang="en-US" altLang="ko-KR" sz="2200" baseline="0" dirty="0" smtClean="0">
                <a:cs typeface="Times New Roman" pitchFamily="18" charset="0"/>
              </a:rPr>
              <a:t>      </a:t>
            </a:r>
            <a:r>
              <a:rPr lang="en-US" altLang="ko-KR" sz="2200" baseline="0" dirty="0">
                <a:cs typeface="Times New Roman" pitchFamily="18" charset="0"/>
              </a:rPr>
              <a:t>2. The </a:t>
            </a:r>
            <a:r>
              <a:rPr lang="en-US" altLang="ko-KR" sz="2200" baseline="0" dirty="0" smtClean="0">
                <a:cs typeface="Times New Roman" pitchFamily="18" charset="0"/>
              </a:rPr>
              <a:t>interactions </a:t>
            </a:r>
            <a:r>
              <a:rPr lang="en-US" altLang="ko-KR" sz="2200" baseline="0" dirty="0">
                <a:cs typeface="Times New Roman" pitchFamily="18" charset="0"/>
              </a:rPr>
              <a:t>between molecules </a:t>
            </a:r>
            <a:r>
              <a:rPr lang="en-US" altLang="ko-KR" sz="2200" baseline="0" dirty="0" smtClean="0">
                <a:cs typeface="Times New Roman" pitchFamily="18" charset="0"/>
              </a:rPr>
              <a:t>do </a:t>
            </a:r>
            <a:r>
              <a:rPr lang="en-US" altLang="ko-KR" sz="2200" baseline="0" dirty="0">
                <a:cs typeface="Times New Roman" pitchFamily="18" charset="0"/>
              </a:rPr>
              <a:t>not exist.</a:t>
            </a:r>
          </a:p>
        </p:txBody>
      </p:sp>
      <p:sp>
        <p:nvSpPr>
          <p:cNvPr id="2060" name="슬라이드 번호 개체 틀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907B68-EA23-4FC0-825E-73862C427D47}" type="slidenum">
              <a:rPr lang="ko-KR" altLang="en-US"/>
              <a:pPr/>
              <a:t>2</a:t>
            </a:fld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1714480" y="5000636"/>
            <a:ext cx="4422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i="1" baseline="0" dirty="0" smtClean="0">
                <a:solidFill>
                  <a:srgbClr val="0000CC"/>
                </a:solidFill>
                <a:cs typeface="Times New Roman" pitchFamily="18" charset="0"/>
              </a:rPr>
              <a:t>p V = n R T       p V = N k</a:t>
            </a:r>
            <a:r>
              <a:rPr lang="en-US" altLang="ko-KR" sz="2800" b="1" i="1" dirty="0" smtClean="0">
                <a:solidFill>
                  <a:srgbClr val="0000CC"/>
                </a:solidFill>
                <a:cs typeface="Times New Roman" pitchFamily="18" charset="0"/>
              </a:rPr>
              <a:t>B</a:t>
            </a:r>
            <a:r>
              <a:rPr lang="en-US" altLang="ko-KR" sz="2800" b="1" i="1" baseline="0" dirty="0" smtClean="0">
                <a:solidFill>
                  <a:srgbClr val="0000CC"/>
                </a:solidFill>
                <a:cs typeface="Times New Roman" pitchFamily="18" charset="0"/>
              </a:rPr>
              <a:t> T</a:t>
            </a:r>
            <a:endParaRPr lang="ko-KR" altLang="en-US" sz="2800" b="1" i="1" dirty="0">
              <a:solidFill>
                <a:srgbClr val="0000CC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627784" y="680329"/>
            <a:ext cx="67447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aseline="0" dirty="0" smtClean="0">
                <a:solidFill>
                  <a:srgbClr val="CC0000"/>
                </a:solidFill>
                <a:cs typeface="Times New Roman" pitchFamily="18" charset="0"/>
              </a:rPr>
              <a:t>e.g.,      </a:t>
            </a:r>
            <a:r>
              <a:rPr lang="en-US" altLang="ko-KR" sz="6000" i="1" baseline="0" dirty="0" smtClean="0">
                <a:solidFill>
                  <a:srgbClr val="CC0000"/>
                </a:solidFill>
                <a:cs typeface="Times New Roman" pitchFamily="18" charset="0"/>
              </a:rPr>
              <a:t>f </a:t>
            </a:r>
            <a:r>
              <a:rPr lang="en-US" altLang="ko-KR" sz="6000" baseline="0" dirty="0" smtClean="0">
                <a:solidFill>
                  <a:srgbClr val="CC0000"/>
                </a:solidFill>
                <a:cs typeface="Times New Roman" pitchFamily="18" charset="0"/>
              </a:rPr>
              <a:t>(</a:t>
            </a:r>
            <a:r>
              <a:rPr lang="en-US" altLang="ko-KR" sz="6000" i="1" baseline="0" dirty="0" smtClean="0">
                <a:solidFill>
                  <a:srgbClr val="CC0000"/>
                </a:solidFill>
                <a:cs typeface="Times New Roman" pitchFamily="18" charset="0"/>
              </a:rPr>
              <a:t>P</a:t>
            </a:r>
            <a:r>
              <a:rPr lang="en-US" altLang="ko-KR" sz="6000" baseline="0" dirty="0" smtClean="0">
                <a:solidFill>
                  <a:srgbClr val="CC0000"/>
                </a:solidFill>
                <a:cs typeface="Times New Roman" pitchFamily="18" charset="0"/>
              </a:rPr>
              <a:t>,</a:t>
            </a:r>
            <a:r>
              <a:rPr lang="en-US" altLang="ko-KR" sz="6000" i="1" baseline="0" dirty="0" smtClean="0">
                <a:solidFill>
                  <a:srgbClr val="CC0000"/>
                </a:solidFill>
                <a:cs typeface="Times New Roman" pitchFamily="18" charset="0"/>
              </a:rPr>
              <a:t>T</a:t>
            </a:r>
            <a:r>
              <a:rPr lang="en-US" altLang="ko-KR" sz="6000" baseline="0" dirty="0" smtClean="0">
                <a:solidFill>
                  <a:srgbClr val="CC0000"/>
                </a:solidFill>
                <a:cs typeface="Times New Roman" pitchFamily="18" charset="0"/>
              </a:rPr>
              <a:t>)  or  </a:t>
            </a:r>
            <a:r>
              <a:rPr lang="en-US" altLang="ko-KR" sz="6000" i="1" baseline="0" dirty="0" smtClean="0">
                <a:solidFill>
                  <a:srgbClr val="CC0000"/>
                </a:solidFill>
                <a:cs typeface="Times New Roman" pitchFamily="18" charset="0"/>
              </a:rPr>
              <a:t>f </a:t>
            </a:r>
            <a:r>
              <a:rPr lang="en-US" altLang="ko-KR" sz="6000" baseline="0" dirty="0" smtClean="0">
                <a:solidFill>
                  <a:srgbClr val="CC0000"/>
                </a:solidFill>
                <a:cs typeface="Times New Roman" pitchFamily="18" charset="0"/>
              </a:rPr>
              <a:t>(</a:t>
            </a:r>
            <a:r>
              <a:rPr lang="en-US" altLang="ko-KR" sz="6000" i="1" baseline="0" dirty="0" err="1" smtClean="0">
                <a:solidFill>
                  <a:srgbClr val="CC0000"/>
                </a:solidFill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en-US" altLang="ko-KR" sz="6000" baseline="0" dirty="0" err="1" smtClean="0">
                <a:solidFill>
                  <a:srgbClr val="CC0000"/>
                </a:solidFill>
                <a:cs typeface="Times New Roman" pitchFamily="18" charset="0"/>
              </a:rPr>
              <a:t>,</a:t>
            </a:r>
            <a:r>
              <a:rPr lang="en-US" altLang="ko-KR" sz="6000" i="1" baseline="0" dirty="0" err="1" smtClean="0">
                <a:solidFill>
                  <a:srgbClr val="CC0000"/>
                </a:solidFill>
                <a:cs typeface="Times New Roman" pitchFamily="18" charset="0"/>
              </a:rPr>
              <a:t>T</a:t>
            </a:r>
            <a:r>
              <a:rPr lang="en-US" altLang="ko-KR" sz="6000" baseline="0" dirty="0" smtClean="0">
                <a:solidFill>
                  <a:srgbClr val="CC0000"/>
                </a:solidFill>
                <a:cs typeface="Times New Roman" pitchFamily="18" charset="0"/>
              </a:rPr>
              <a:t>)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4684697" y="548680"/>
            <a:ext cx="410527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 baseline="0" dirty="0">
                <a:cs typeface="Arial" charset="0"/>
              </a:rPr>
              <a:t>Figure </a:t>
            </a:r>
            <a:r>
              <a:rPr lang="en-US" altLang="ko-KR" b="1" baseline="0" dirty="0" smtClean="0">
                <a:cs typeface="Arial" charset="0"/>
              </a:rPr>
              <a:t>1.15</a:t>
            </a:r>
            <a:r>
              <a:rPr lang="en-US" altLang="ko-KR" baseline="0" dirty="0" smtClean="0"/>
              <a:t> </a:t>
            </a:r>
            <a:r>
              <a:rPr lang="en-US" altLang="ko-KR" baseline="0" dirty="0"/>
              <a:t/>
            </a:r>
            <a:br>
              <a:rPr lang="en-US" altLang="ko-KR" baseline="0" dirty="0"/>
            </a:br>
            <a:r>
              <a:rPr lang="en-US" altLang="ko-KR" baseline="0" dirty="0">
                <a:cs typeface="Arial" charset="0"/>
              </a:rPr>
              <a:t>Experimental isotherms of </a:t>
            </a:r>
            <a:r>
              <a:rPr lang="en-US" altLang="ko-KR" baseline="0" dirty="0">
                <a:solidFill>
                  <a:srgbClr val="0000CC"/>
                </a:solidFill>
                <a:cs typeface="Arial" charset="0"/>
              </a:rPr>
              <a:t>carbon dioxide (CO</a:t>
            </a:r>
            <a:r>
              <a:rPr lang="en-US" altLang="ko-KR" dirty="0">
                <a:solidFill>
                  <a:srgbClr val="0000CC"/>
                </a:solidFill>
                <a:cs typeface="Arial" charset="0"/>
              </a:rPr>
              <a:t>2</a:t>
            </a:r>
            <a:r>
              <a:rPr lang="en-US" altLang="ko-KR" baseline="0" dirty="0">
                <a:solidFill>
                  <a:srgbClr val="0000CC"/>
                </a:solidFill>
                <a:cs typeface="Arial" charset="0"/>
              </a:rPr>
              <a:t>) </a:t>
            </a:r>
            <a:r>
              <a:rPr lang="en-US" altLang="ko-KR" baseline="0" dirty="0">
                <a:cs typeface="Arial" charset="0"/>
              </a:rPr>
              <a:t>at several temperatures</a:t>
            </a:r>
            <a:r>
              <a:rPr lang="en-US" altLang="ko-KR" baseline="0" dirty="0" smtClean="0">
                <a:cs typeface="Arial" charset="0"/>
              </a:rPr>
              <a:t>.</a:t>
            </a:r>
          </a:p>
          <a:p>
            <a:r>
              <a:rPr lang="en-US" altLang="ko-KR" baseline="0" dirty="0" smtClean="0">
                <a:cs typeface="Arial" charset="0"/>
              </a:rPr>
              <a:t>The </a:t>
            </a:r>
            <a:r>
              <a:rPr lang="en-US" altLang="ko-KR" b="1" u="sng" baseline="0" dirty="0" smtClean="0">
                <a:solidFill>
                  <a:srgbClr val="FF0000"/>
                </a:solidFill>
                <a:latin typeface="Ebrima" pitchFamily="2" charset="0"/>
              </a:rPr>
              <a:t>critical isotherm *</a:t>
            </a:r>
            <a:r>
              <a:rPr lang="en-US" altLang="ko-KR" baseline="0" dirty="0" smtClean="0">
                <a:cs typeface="Arial" charset="0"/>
              </a:rPr>
              <a:t>, </a:t>
            </a:r>
            <a:r>
              <a:rPr lang="en-US" altLang="ko-KR" baseline="0" dirty="0">
                <a:cs typeface="Arial" charset="0"/>
              </a:rPr>
              <a:t>the isotherm at the critical temperature, is at 31.04 </a:t>
            </a:r>
            <a:r>
              <a:rPr lang="en-US" altLang="ko-KR" baseline="0" dirty="0">
                <a:cs typeface="Times New Roman" pitchFamily="18" charset="0"/>
              </a:rPr>
              <a:t>°</a:t>
            </a:r>
            <a:r>
              <a:rPr lang="en-US" altLang="ko-KR" baseline="0" dirty="0">
                <a:cs typeface="Arial" charset="0"/>
              </a:rPr>
              <a:t>C. </a:t>
            </a:r>
            <a:r>
              <a:rPr lang="en-US" altLang="ko-KR" baseline="0" dirty="0" smtClean="0">
                <a:cs typeface="Arial" charset="0"/>
              </a:rPr>
              <a:t> The </a:t>
            </a:r>
            <a:r>
              <a:rPr lang="en-US" altLang="ko-KR" baseline="0" dirty="0">
                <a:cs typeface="Arial" charset="0"/>
              </a:rPr>
              <a:t>critical point is marked with a star. </a:t>
            </a:r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215900"/>
            <a:ext cx="4308475" cy="6381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88" name="슬라이드 번호 개체 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169F0F-FCF7-4D77-9C49-3D2C7A2D5AB1}" type="slidenum">
              <a:rPr lang="ko-KR" altLang="en-US"/>
              <a:pPr/>
              <a:t>20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428860" y="250030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i="1" baseline="0" dirty="0" smtClean="0">
                <a:solidFill>
                  <a:srgbClr val="FF0000"/>
                </a:solidFill>
              </a:rPr>
              <a:t>______</a:t>
            </a:r>
            <a:endParaRPr lang="ko-KR" altLang="en-US" sz="3200" dirty="0"/>
          </a:p>
        </p:txBody>
      </p:sp>
      <p:sp>
        <p:nvSpPr>
          <p:cNvPr id="2" name="직사각형 1"/>
          <p:cNvSpPr/>
          <p:nvPr/>
        </p:nvSpPr>
        <p:spPr>
          <a:xfrm>
            <a:off x="4932040" y="4472347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baseline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dry ice = solid of </a:t>
            </a:r>
            <a:r>
              <a:rPr lang="en-US" altLang="ko-KR" sz="2400" b="1" baseline="0" dirty="0">
                <a:solidFill>
                  <a:srgbClr val="FF0000"/>
                </a:solidFill>
                <a:cs typeface="Times New Roman" panose="02020603050405020304" pitchFamily="18" charset="0"/>
              </a:rPr>
              <a:t>CO</a:t>
            </a:r>
            <a:r>
              <a:rPr lang="en-US" altLang="ko-K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ko-KR" sz="2400" b="1" baseline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518308" y="33580"/>
            <a:ext cx="8129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400" b="1" i="1" baseline="0" dirty="0" smtClean="0">
                <a:solidFill>
                  <a:schemeClr val="accent2"/>
                </a:solidFill>
                <a:latin typeface="Arial" charset="0"/>
              </a:rPr>
              <a:t>P – </a:t>
            </a:r>
            <a:r>
              <a:rPr lang="en-US" altLang="ko-KR" sz="2400" b="1" baseline="0" dirty="0" smtClean="0">
                <a:solidFill>
                  <a:schemeClr val="accent2"/>
                </a:solidFill>
                <a:latin typeface="Arial" charset="0"/>
              </a:rPr>
              <a:t>V Dependence at Different Temperatures</a:t>
            </a:r>
            <a:endParaRPr lang="en-US" altLang="ko-KR" sz="2200" baseline="0" dirty="0"/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330170" y="564442"/>
            <a:ext cx="882335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aseline="0" dirty="0" smtClean="0"/>
              <a:t>Gas isotherms:</a:t>
            </a:r>
          </a:p>
          <a:p>
            <a:r>
              <a:rPr lang="en-US" altLang="ko-KR" baseline="0" dirty="0" smtClean="0"/>
              <a:t>Comparison </a:t>
            </a:r>
            <a:r>
              <a:rPr lang="en-US" altLang="ko-KR" baseline="0" dirty="0"/>
              <a:t>of the isotherms of an ideal gas to </a:t>
            </a:r>
            <a:r>
              <a:rPr lang="en-US" altLang="ko-KR" baseline="0" dirty="0" smtClean="0"/>
              <a:t>that </a:t>
            </a:r>
            <a:r>
              <a:rPr lang="en-US" altLang="ko-KR" baseline="0" dirty="0"/>
              <a:t>predicted by the van der Waals </a:t>
            </a:r>
            <a:r>
              <a:rPr lang="en-US" altLang="ko-KR" baseline="0" dirty="0" smtClean="0"/>
              <a:t>equation </a:t>
            </a:r>
            <a:r>
              <a:rPr lang="en-US" altLang="ko-KR" baseline="0" dirty="0"/>
              <a:t>for ammonia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An </a:t>
            </a:r>
            <a:r>
              <a:rPr lang="en-US" altLang="ko-KR" baseline="0" dirty="0"/>
              <a:t>ideal gas will not condense at any temperature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The </a:t>
            </a:r>
            <a:r>
              <a:rPr lang="en-US" altLang="ko-KR" baseline="0" dirty="0"/>
              <a:t>other </a:t>
            </a:r>
            <a:r>
              <a:rPr lang="en-US" altLang="ko-KR" baseline="0" dirty="0" smtClean="0"/>
              <a:t>law (model) predicts </a:t>
            </a:r>
            <a:r>
              <a:rPr lang="en-US" altLang="ko-KR" baseline="0" dirty="0"/>
              <a:t>the location of the critical point, but their behavior in the two-phase region is unrealistic</a:t>
            </a:r>
            <a:r>
              <a:rPr lang="en-US" altLang="ko-KR" baseline="0" dirty="0" smtClean="0"/>
              <a:t>. </a:t>
            </a:r>
            <a:endParaRPr lang="en-US" altLang="ko-KR" baseline="0" dirty="0"/>
          </a:p>
        </p:txBody>
      </p:sp>
      <p:sp>
        <p:nvSpPr>
          <p:cNvPr id="43013" name="Line 7"/>
          <p:cNvSpPr>
            <a:spLocks noChangeShapeType="1"/>
          </p:cNvSpPr>
          <p:nvPr/>
        </p:nvSpPr>
        <p:spPr bwMode="auto">
          <a:xfrm>
            <a:off x="6643702" y="5525641"/>
            <a:ext cx="935037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 dirty="0"/>
          </a:p>
        </p:txBody>
      </p:sp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6500826" y="3214686"/>
            <a:ext cx="207170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  <a:cs typeface="Times New Roman" pitchFamily="18" charset="0"/>
              </a:rPr>
              <a:t>Ammonia</a:t>
            </a:r>
            <a:r>
              <a:rPr lang="en-US" altLang="ko-KR" b="1" baseline="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ko-KR" b="1" dirty="0">
                <a:solidFill>
                  <a:srgbClr val="0000FF"/>
                </a:solidFill>
                <a:cs typeface="Times New Roman" pitchFamily="18" charset="0"/>
              </a:rPr>
              <a:t>(van der Waals)</a:t>
            </a:r>
            <a:endParaRPr lang="ko-KR" altLang="en-US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3016" name="TextBox 7"/>
          <p:cNvSpPr txBox="1">
            <a:spLocks noChangeArrowheads="1"/>
          </p:cNvSpPr>
          <p:nvPr/>
        </p:nvSpPr>
        <p:spPr bwMode="auto">
          <a:xfrm>
            <a:off x="3143240" y="4538756"/>
            <a:ext cx="1439862" cy="257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dirty="0">
                <a:latin typeface="Ebrima" pitchFamily="2" charset="0"/>
              </a:rPr>
              <a:t>Ammonia (Dieterici)</a:t>
            </a:r>
            <a:endParaRPr lang="ko-KR" altLang="en-US" sz="1600" dirty="0">
              <a:latin typeface="Ebrima" pitchFamily="2" charset="0"/>
            </a:endParaRP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3071802" y="3357562"/>
            <a:ext cx="1143008" cy="2975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  <a:cs typeface="Times New Roman" pitchFamily="18" charset="0"/>
              </a:rPr>
              <a:t>Ideal gas</a:t>
            </a:r>
            <a:endParaRPr lang="ko-KR" altLang="en-US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3018" name="슬라이드 번호 개체 틀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6F0ED1-DFC8-424A-AE3C-42F066C6F5A9}" type="slidenum">
              <a:rPr lang="ko-KR" altLang="en-US"/>
              <a:pPr/>
              <a:t>21</a:t>
            </a:fld>
            <a:endParaRPr lang="ko-KR" altLang="en-US" dirty="0"/>
          </a:p>
        </p:txBody>
      </p:sp>
      <p:pic>
        <p:nvPicPr>
          <p:cNvPr id="11" name="Picture 6" descr="스캔0005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3117" r="2597"/>
          <a:stretch>
            <a:fillRect/>
          </a:stretch>
        </p:blipFill>
        <p:spPr bwMode="auto">
          <a:xfrm>
            <a:off x="1643042" y="3724276"/>
            <a:ext cx="721523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5508104" y="980728"/>
            <a:ext cx="384333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 baseline="0" dirty="0">
                <a:cs typeface="Times New Roman" panose="02020603050405020304" pitchFamily="18" charset="0"/>
              </a:rPr>
              <a:t>Figure </a:t>
            </a:r>
            <a:r>
              <a:rPr lang="en-US" altLang="ko-KR" b="1" baseline="0" dirty="0" smtClean="0">
                <a:cs typeface="Times New Roman" panose="02020603050405020304" pitchFamily="18" charset="0"/>
              </a:rPr>
              <a:t>1.19</a:t>
            </a:r>
            <a:r>
              <a:rPr lang="en-US" altLang="ko-KR" baseline="0" dirty="0" smtClean="0">
                <a:cs typeface="Times New Roman" panose="02020603050405020304" pitchFamily="18" charset="0"/>
              </a:rPr>
              <a:t> </a:t>
            </a:r>
            <a:r>
              <a:rPr lang="en-US" altLang="ko-KR" baseline="0" dirty="0">
                <a:cs typeface="Times New Roman" panose="02020603050405020304" pitchFamily="18" charset="0"/>
              </a:rPr>
              <a:t/>
            </a:r>
            <a:br>
              <a:rPr lang="en-US" altLang="ko-KR" baseline="0" dirty="0">
                <a:cs typeface="Times New Roman" panose="02020603050405020304" pitchFamily="18" charset="0"/>
              </a:rPr>
            </a:br>
            <a:r>
              <a:rPr lang="en-US" altLang="ko-KR" baseline="0" dirty="0">
                <a:cs typeface="Times New Roman" panose="02020603050405020304" pitchFamily="18" charset="0"/>
              </a:rPr>
              <a:t>The surface of possible states allowed by the </a:t>
            </a:r>
            <a:r>
              <a:rPr lang="en-US" altLang="ko-KR" baseline="0" dirty="0">
                <a:solidFill>
                  <a:srgbClr val="C00000"/>
                </a:solidFill>
                <a:cs typeface="Times New Roman" panose="02020603050405020304" pitchFamily="18" charset="0"/>
              </a:rPr>
              <a:t>van der Waals </a:t>
            </a:r>
            <a:r>
              <a:rPr lang="en-US" altLang="ko-KR" baseline="0" dirty="0">
                <a:cs typeface="Times New Roman" panose="02020603050405020304" pitchFamily="18" charset="0"/>
              </a:rPr>
              <a:t>equation. </a:t>
            </a:r>
            <a:r>
              <a:rPr lang="en-US" altLang="ko-KR" baseline="0" dirty="0" smtClean="0">
                <a:cs typeface="Times New Roman" panose="02020603050405020304" pitchFamily="18" charset="0"/>
              </a:rPr>
              <a:t> Compare </a:t>
            </a:r>
            <a:r>
              <a:rPr lang="en-US" altLang="ko-KR" baseline="0" dirty="0">
                <a:cs typeface="Times New Roman" panose="02020603050405020304" pitchFamily="18" charset="0"/>
              </a:rPr>
              <a:t>this surface with that shown in </a:t>
            </a:r>
            <a:r>
              <a:rPr lang="en-US" altLang="ko-KR" baseline="0" dirty="0" smtClean="0">
                <a:cs typeface="Times New Roman" panose="02020603050405020304" pitchFamily="18" charset="0"/>
              </a:rPr>
              <a:t>Fig.1.8. </a:t>
            </a:r>
            <a:endParaRPr lang="en-US" altLang="ko-KR" baseline="0" dirty="0">
              <a:cs typeface="Times New Roman" panose="02020603050405020304" pitchFamily="18" charset="0"/>
            </a:endParaRP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954" y="213860"/>
            <a:ext cx="4714875" cy="622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036" name="슬라이드 번호 개체 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4D0A11-F9E4-4DF3-8E37-9D20951B7706}" type="slidenum">
              <a:rPr lang="ko-KR" altLang="en-US"/>
              <a:pPr/>
              <a:t>22</a:t>
            </a:fld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-81640" y="5181684"/>
            <a:ext cx="872355" cy="618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ko-KR" sz="2400" b="1" i="1" baseline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ko-KR" sz="2400" b="1" baseline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= 0</a:t>
            </a:r>
          </a:p>
          <a:p>
            <a:pPr>
              <a:lnSpc>
                <a:spcPts val="1200"/>
              </a:lnSpc>
            </a:pPr>
            <a:r>
              <a:rPr lang="en-US" sz="2400" b="1" i="1" baseline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V</a:t>
            </a:r>
            <a:r>
              <a:rPr lang="en-US" sz="2400" b="1" baseline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= 0</a:t>
            </a:r>
            <a:endParaRPr lang="en-US" sz="2400" b="1" dirty="0"/>
          </a:p>
        </p:txBody>
      </p:sp>
      <p:sp>
        <p:nvSpPr>
          <p:cNvPr id="3" name="직사각형 2"/>
          <p:cNvSpPr/>
          <p:nvPr/>
        </p:nvSpPr>
        <p:spPr>
          <a:xfrm>
            <a:off x="543393" y="4212006"/>
            <a:ext cx="4924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baseline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762000" y="622300"/>
            <a:ext cx="7620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>
                <a:latin typeface="Ebrima" pitchFamily="2" charset="0"/>
              </a:rPr>
              <a:t>For van der </a:t>
            </a:r>
            <a:r>
              <a:rPr lang="en-US" altLang="ko-KR" sz="2200" baseline="0" dirty="0" smtClean="0">
                <a:latin typeface="Ebrima" pitchFamily="2" charset="0"/>
              </a:rPr>
              <a:t>Waals equation</a:t>
            </a:r>
            <a:r>
              <a:rPr lang="en-US" altLang="ko-KR" sz="2200" baseline="0" dirty="0" smtClean="0"/>
              <a:t>,     </a:t>
            </a:r>
            <a:endParaRPr lang="en-US" altLang="ko-KR" sz="2200" baseline="0" dirty="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295400" y="1263650"/>
            <a:ext cx="7620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62000" indent="-762000">
              <a:defRPr/>
            </a:pPr>
            <a:r>
              <a:rPr lang="en-US" altLang="ko-KR" sz="2200" i="1" baseline="0" dirty="0">
                <a:ea typeface="굴림" pitchFamily="50" charset="-127"/>
              </a:rPr>
              <a:t>T &gt; T</a:t>
            </a:r>
            <a:r>
              <a:rPr lang="en-US" altLang="ko-KR" sz="2200" i="1" dirty="0">
                <a:ea typeface="굴림" pitchFamily="50" charset="-127"/>
              </a:rPr>
              <a:t>c</a:t>
            </a:r>
            <a:r>
              <a:rPr lang="en-US" altLang="ko-KR" sz="2200" baseline="0" dirty="0">
                <a:ea typeface="굴림" pitchFamily="50" charset="-127"/>
              </a:rPr>
              <a:t>, </a:t>
            </a:r>
            <a:r>
              <a:rPr lang="en-US" altLang="ko-KR" sz="2200" baseline="0" dirty="0" smtClean="0">
                <a:ea typeface="굴림" pitchFamily="50" charset="-127"/>
              </a:rPr>
              <a:t>somewhat </a:t>
            </a:r>
            <a:r>
              <a:rPr lang="en-US" altLang="ko-KR" sz="2200" baseline="0" dirty="0">
                <a:ea typeface="굴림" pitchFamily="50" charset="-127"/>
              </a:rPr>
              <a:t>realistic</a:t>
            </a:r>
          </a:p>
          <a:p>
            <a:pPr marL="825500" indent="-825500">
              <a:defRPr/>
            </a:pPr>
            <a:r>
              <a:rPr lang="en-US" altLang="ko-KR" sz="2200" i="1" baseline="0" dirty="0">
                <a:ea typeface="굴림" pitchFamily="50" charset="-127"/>
              </a:rPr>
              <a:t>T &lt; T</a:t>
            </a:r>
            <a:r>
              <a:rPr lang="en-US" altLang="ko-KR" sz="2200" i="1" dirty="0">
                <a:ea typeface="굴림" pitchFamily="50" charset="-127"/>
              </a:rPr>
              <a:t>c</a:t>
            </a:r>
            <a:r>
              <a:rPr lang="en-US" altLang="ko-KR" sz="2200" baseline="0" dirty="0">
                <a:ea typeface="굴림" pitchFamily="50" charset="-127"/>
              </a:rPr>
              <a:t>, the isotherms show an </a:t>
            </a:r>
            <a:r>
              <a:rPr lang="en-US" altLang="ko-KR" sz="2200" baseline="0" dirty="0">
                <a:solidFill>
                  <a:srgbClr val="C00000"/>
                </a:solidFill>
                <a:ea typeface="굴림" pitchFamily="50" charset="-127"/>
              </a:rPr>
              <a:t>undulation</a:t>
            </a:r>
            <a:r>
              <a:rPr lang="en-US" altLang="ko-KR" sz="2200" baseline="0" dirty="0">
                <a:solidFill>
                  <a:schemeClr val="accent2"/>
                </a:solidFill>
                <a:ea typeface="굴림" pitchFamily="50" charset="-127"/>
              </a:rPr>
              <a:t> </a:t>
            </a:r>
            <a:r>
              <a:rPr lang="en-US" altLang="ko-KR" sz="2200" baseline="0" dirty="0">
                <a:ea typeface="굴림" pitchFamily="50" charset="-127"/>
              </a:rPr>
              <a:t>which is not at all like the  observed behavior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762000" y="2711450"/>
            <a:ext cx="7620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>
                <a:solidFill>
                  <a:srgbClr val="0000FF"/>
                </a:solidFill>
                <a:latin typeface="Ebrima" pitchFamily="2" charset="0"/>
              </a:rPr>
              <a:t>Reason:</a:t>
            </a:r>
            <a:r>
              <a:rPr lang="en-US" altLang="ko-KR" baseline="0" dirty="0"/>
              <a:t>         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762000" y="3321050"/>
            <a:ext cx="7620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>
                <a:latin typeface="Ebrima" pitchFamily="2" charset="0"/>
              </a:rPr>
              <a:t>Van der Waals equation  cube in volume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762000" y="5683250"/>
            <a:ext cx="81311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For </a:t>
            </a:r>
            <a:r>
              <a:rPr lang="en-US" altLang="ko-KR" sz="2200" b="1" u="sng" baseline="0" dirty="0">
                <a:solidFill>
                  <a:srgbClr val="FF0000"/>
                </a:solidFill>
              </a:rPr>
              <a:t>any choice of </a:t>
            </a:r>
            <a:r>
              <a:rPr lang="en-US" altLang="ko-KR" sz="2200" b="1" i="1" u="sng" baseline="0" dirty="0">
                <a:solidFill>
                  <a:srgbClr val="FF0000"/>
                </a:solidFill>
              </a:rPr>
              <a:t>T</a:t>
            </a:r>
            <a:r>
              <a:rPr lang="en-US" altLang="ko-KR" sz="2200" b="1" u="sng" baseline="0" dirty="0">
                <a:solidFill>
                  <a:srgbClr val="FF0000"/>
                </a:solidFill>
              </a:rPr>
              <a:t> and </a:t>
            </a:r>
            <a:r>
              <a:rPr lang="en-US" altLang="ko-KR" sz="2200" b="1" i="1" u="sng" baseline="0" dirty="0">
                <a:solidFill>
                  <a:srgbClr val="FF0000"/>
                </a:solidFill>
              </a:rPr>
              <a:t>p</a:t>
            </a:r>
            <a:r>
              <a:rPr lang="en-US" altLang="ko-KR" sz="2200" baseline="0" dirty="0"/>
              <a:t>, there will be </a:t>
            </a:r>
            <a:r>
              <a:rPr lang="en-US" altLang="ko-KR" sz="2200" u="sng" baseline="0" dirty="0"/>
              <a:t>three values of the volume </a:t>
            </a:r>
            <a:r>
              <a:rPr lang="en-US" altLang="ko-KR" sz="2200" baseline="0" dirty="0"/>
              <a:t>which will, mathematically, satisfy the van der Waals equation.</a:t>
            </a:r>
          </a:p>
        </p:txBody>
      </p:sp>
      <p:sp>
        <p:nvSpPr>
          <p:cNvPr id="18440" name="슬라이드 번호 개체 틀 9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F45C46-D26C-4F06-80C3-F8A1FF7994B6}" type="slidenum">
              <a:rPr lang="ko-KR" altLang="en-US"/>
              <a:pPr/>
              <a:t>23</a:t>
            </a:fld>
            <a:endParaRPr lang="ko-KR" altLang="en-US" dirty="0"/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/>
        </p:nvGraphicFramePr>
        <p:xfrm>
          <a:off x="1000100" y="3861048"/>
          <a:ext cx="1921128" cy="85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3" imgW="1015920" imgH="431640" progId="Equation.3">
                  <p:embed/>
                </p:oleObj>
              </mc:Choice>
              <mc:Fallback>
                <p:oleObj name="Equation" r:id="rId3" imgW="10159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3861048"/>
                        <a:ext cx="1921128" cy="8538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/>
        </p:nvGraphicFramePr>
        <p:xfrm>
          <a:off x="1019175" y="4760913"/>
          <a:ext cx="49958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5" imgW="2349360" imgH="457200" progId="Equation.3">
                  <p:embed/>
                </p:oleObj>
              </mc:Choice>
              <mc:Fallback>
                <p:oleObj name="Equation" r:id="rId5" imgW="23493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4760913"/>
                        <a:ext cx="4995863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794859" y="2320172"/>
            <a:ext cx="7620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>
                <a:latin typeface="Ebrima" pitchFamily="2" charset="0"/>
              </a:rPr>
              <a:t>A cubic equation  three roots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331640" y="2863401"/>
            <a:ext cx="7620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i="1" baseline="0" dirty="0" smtClean="0"/>
              <a:t>T &gt; </a:t>
            </a:r>
            <a:r>
              <a:rPr lang="en-US" altLang="ko-KR" sz="2200" i="1" baseline="0" dirty="0" err="1" smtClean="0"/>
              <a:t>T</a:t>
            </a:r>
            <a:r>
              <a:rPr lang="en-US" altLang="ko-KR" sz="2200" i="1" dirty="0" err="1" smtClean="0"/>
              <a:t>c</a:t>
            </a:r>
            <a:r>
              <a:rPr lang="en-US" altLang="ko-KR" sz="2200" baseline="0" dirty="0" smtClean="0"/>
              <a:t>   </a:t>
            </a:r>
            <a:r>
              <a:rPr lang="en-US" altLang="ko-KR" sz="2200" baseline="0" dirty="0">
                <a:latin typeface="Ebrima" pitchFamily="2" charset="0"/>
              </a:rPr>
              <a:t>one real, two complex</a:t>
            </a:r>
          </a:p>
          <a:p>
            <a:r>
              <a:rPr lang="en-US" altLang="ko-KR" sz="2200" i="1" baseline="0" dirty="0" smtClean="0"/>
              <a:t>T = </a:t>
            </a:r>
            <a:r>
              <a:rPr lang="en-US" altLang="ko-KR" sz="2200" i="1" baseline="0" dirty="0" err="1" smtClean="0"/>
              <a:t>T</a:t>
            </a:r>
            <a:r>
              <a:rPr lang="en-US" altLang="ko-KR" sz="2200" i="1" dirty="0" err="1" smtClean="0"/>
              <a:t>c</a:t>
            </a:r>
            <a:r>
              <a:rPr lang="en-US" altLang="ko-KR" sz="2200" baseline="0" dirty="0" smtClean="0"/>
              <a:t>   </a:t>
            </a:r>
            <a:r>
              <a:rPr lang="en-US" altLang="ko-KR" sz="2200" baseline="0" dirty="0">
                <a:latin typeface="Ebrima" pitchFamily="2" charset="0"/>
              </a:rPr>
              <a:t>all three </a:t>
            </a:r>
            <a:r>
              <a:rPr lang="en-US" altLang="ko-KR" sz="2200" baseline="0" dirty="0" smtClean="0">
                <a:latin typeface="Ebrima" pitchFamily="2" charset="0"/>
              </a:rPr>
              <a:t>roots: </a:t>
            </a:r>
            <a:r>
              <a:rPr lang="en-US" altLang="ko-KR" sz="2200" baseline="0" dirty="0">
                <a:latin typeface="Ebrima" pitchFamily="2" charset="0"/>
              </a:rPr>
              <a:t>real and equal</a:t>
            </a:r>
          </a:p>
          <a:p>
            <a:r>
              <a:rPr lang="en-US" altLang="ko-KR" sz="2200" i="1" baseline="0" dirty="0" smtClean="0"/>
              <a:t>T &lt; </a:t>
            </a:r>
            <a:r>
              <a:rPr lang="en-US" altLang="ko-KR" sz="2200" i="1" baseline="0" dirty="0" err="1" smtClean="0"/>
              <a:t>T</a:t>
            </a:r>
            <a:r>
              <a:rPr lang="en-US" altLang="ko-KR" sz="2200" i="1" dirty="0" err="1" smtClean="0"/>
              <a:t>c</a:t>
            </a:r>
            <a:r>
              <a:rPr lang="en-US" altLang="ko-KR" sz="2200" dirty="0" smtClean="0"/>
              <a:t>   </a:t>
            </a:r>
            <a:r>
              <a:rPr lang="en-US" altLang="ko-KR" sz="2200" baseline="0" dirty="0" smtClean="0"/>
              <a:t> </a:t>
            </a:r>
            <a:r>
              <a:rPr lang="en-US" altLang="ko-KR" sz="2200" baseline="0" dirty="0">
                <a:latin typeface="Ebrima" pitchFamily="2" charset="0"/>
              </a:rPr>
              <a:t>all three </a:t>
            </a:r>
            <a:r>
              <a:rPr lang="en-US" altLang="ko-KR" sz="2200" baseline="0" dirty="0" smtClean="0">
                <a:latin typeface="Ebrima" pitchFamily="2" charset="0"/>
              </a:rPr>
              <a:t>roots: </a:t>
            </a:r>
            <a:r>
              <a:rPr lang="en-US" altLang="ko-KR" sz="2200" baseline="0" dirty="0">
                <a:latin typeface="Ebrima" pitchFamily="2" charset="0"/>
              </a:rPr>
              <a:t>real and unequal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0" y="4447427"/>
            <a:ext cx="925252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u="sng" baseline="0" dirty="0">
                <a:solidFill>
                  <a:srgbClr val="0000FF"/>
                </a:solidFill>
              </a:rPr>
              <a:t>Horizontal line is drawn through the undulation with equal areas above </a:t>
            </a:r>
            <a:r>
              <a:rPr lang="en-US" altLang="ko-KR" sz="2200" u="sng" baseline="0" dirty="0" smtClean="0">
                <a:solidFill>
                  <a:srgbClr val="0000FF"/>
                </a:solidFill>
              </a:rPr>
              <a:t>&amp; below:</a:t>
            </a:r>
          </a:p>
          <a:p>
            <a:r>
              <a:rPr lang="en-US" altLang="ko-KR" sz="2200" baseline="0" dirty="0" smtClean="0"/>
              <a:t>Interpreted </a:t>
            </a:r>
            <a:r>
              <a:rPr lang="en-US" altLang="ko-KR" sz="2200" baseline="0" dirty="0"/>
              <a:t>as the vapor pressure of the liquid. </a:t>
            </a:r>
            <a:r>
              <a:rPr lang="en-US" altLang="ko-KR" sz="2200" baseline="0" dirty="0">
                <a:solidFill>
                  <a:srgbClr val="C00000"/>
                </a:solidFill>
                <a:latin typeface="Ebrima" pitchFamily="2" charset="0"/>
              </a:rPr>
              <a:t>(Maxwell construction</a:t>
            </a:r>
            <a:r>
              <a:rPr lang="en-US" altLang="ko-KR" sz="2200" baseline="0" dirty="0" smtClean="0">
                <a:solidFill>
                  <a:srgbClr val="C00000"/>
                </a:solidFill>
                <a:latin typeface="Ebrima" pitchFamily="2" charset="0"/>
              </a:rPr>
              <a:t>)</a:t>
            </a:r>
          </a:p>
          <a:p>
            <a:r>
              <a:rPr lang="en-US" altLang="ko-KR" sz="2200" baseline="0" dirty="0" smtClean="0">
                <a:solidFill>
                  <a:srgbClr val="C00000"/>
                </a:solidFill>
                <a:latin typeface="Ebrima" pitchFamily="2" charset="0"/>
              </a:rPr>
              <a:t> </a:t>
            </a:r>
            <a:r>
              <a:rPr lang="en-US" altLang="ko-KR" sz="3200" b="1" baseline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Why? </a:t>
            </a:r>
            <a:r>
              <a:rPr lang="en-US" altLang="ko-KR" b="1" baseline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(derivation on white board)</a:t>
            </a:r>
            <a:endParaRPr lang="en-US" altLang="ko-KR" b="1" baseline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462" name="슬라이드 번호 개체 틀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07FF30-7A53-4477-B241-4C564F562A42}" type="slidenum">
              <a:rPr lang="ko-KR" altLang="en-US"/>
              <a:pPr/>
              <a:t>24</a:t>
            </a:fld>
            <a:endParaRPr lang="ko-KR" altLang="en-US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849579"/>
              </p:ext>
            </p:extLst>
          </p:nvPr>
        </p:nvGraphicFramePr>
        <p:xfrm>
          <a:off x="1119397" y="252673"/>
          <a:ext cx="210421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tion" r:id="rId3" imgW="1015920" imgH="431640" progId="Equation.3">
                  <p:embed/>
                </p:oleObj>
              </mc:Choice>
              <mc:Fallback>
                <p:oleObj name="Equation" r:id="rId3" imgW="10159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397" y="252673"/>
                        <a:ext cx="2104217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053512"/>
              </p:ext>
            </p:extLst>
          </p:nvPr>
        </p:nvGraphicFramePr>
        <p:xfrm>
          <a:off x="1121881" y="1276430"/>
          <a:ext cx="49958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Equation" r:id="rId5" imgW="2349360" imgH="457200" progId="Equation.3">
                  <p:embed/>
                </p:oleObj>
              </mc:Choice>
              <mc:Fallback>
                <p:oleObj name="Equation" r:id="rId5" imgW="234936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1881" y="1276430"/>
                        <a:ext cx="4995863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F1_2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52578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928662" y="5072074"/>
            <a:ext cx="7620000" cy="15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b="1" baseline="0" dirty="0">
                <a:cs typeface="Arial" charset="0"/>
              </a:rPr>
              <a:t>Figure </a:t>
            </a:r>
            <a:r>
              <a:rPr lang="en-US" altLang="ko-KR" b="1" baseline="0" dirty="0" smtClean="0">
                <a:cs typeface="Arial" charset="0"/>
              </a:rPr>
              <a:t>1.20</a:t>
            </a:r>
          </a:p>
          <a:p>
            <a:pPr>
              <a:lnSpc>
                <a:spcPts val="2000"/>
              </a:lnSpc>
            </a:pPr>
            <a:r>
              <a:rPr lang="en-US" altLang="ko-KR" baseline="0" dirty="0" smtClean="0">
                <a:cs typeface="Arial" charset="0"/>
              </a:rPr>
              <a:t>Van </a:t>
            </a:r>
            <a:r>
              <a:rPr lang="en-US" altLang="ko-KR" baseline="0" dirty="0">
                <a:cs typeface="Arial" charset="0"/>
              </a:rPr>
              <a:t>der Waals isotherms at several values of </a:t>
            </a:r>
            <a:r>
              <a:rPr lang="en-US" altLang="ko-KR" i="1" baseline="0" dirty="0">
                <a:cs typeface="Arial" charset="0"/>
              </a:rPr>
              <a:t>T/T</a:t>
            </a:r>
            <a:r>
              <a:rPr lang="en-US" altLang="ko-KR" i="1" dirty="0">
                <a:cs typeface="Arial" charset="0"/>
              </a:rPr>
              <a:t>c</a:t>
            </a:r>
            <a:r>
              <a:rPr lang="en-US" altLang="ko-KR" baseline="0" dirty="0" smtClean="0">
                <a:cs typeface="Arial" charset="0"/>
              </a:rPr>
              <a:t>.</a:t>
            </a:r>
          </a:p>
          <a:p>
            <a:pPr>
              <a:lnSpc>
                <a:spcPts val="2000"/>
              </a:lnSpc>
            </a:pPr>
            <a:r>
              <a:rPr lang="en-US" altLang="ko-KR" baseline="0" dirty="0" smtClean="0">
                <a:cs typeface="Arial" charset="0"/>
              </a:rPr>
              <a:t>The </a:t>
            </a:r>
            <a:r>
              <a:rPr lang="en-US" altLang="ko-KR" baseline="0" dirty="0">
                <a:cs typeface="Arial" charset="0"/>
              </a:rPr>
              <a:t>van der Waals loops are </a:t>
            </a:r>
            <a:r>
              <a:rPr lang="en-US" altLang="ko-KR" baseline="0" dirty="0" smtClean="0">
                <a:cs typeface="Arial" charset="0"/>
              </a:rPr>
              <a:t>replaced </a:t>
            </a:r>
            <a:r>
              <a:rPr lang="en-US" altLang="ko-KR" baseline="0" dirty="0">
                <a:cs typeface="Arial" charset="0"/>
              </a:rPr>
              <a:t>by horizontal straight lines</a:t>
            </a:r>
            <a:r>
              <a:rPr lang="en-US" altLang="ko-KR" baseline="0" dirty="0" smtClean="0">
                <a:cs typeface="Arial" charset="0"/>
              </a:rPr>
              <a:t>.</a:t>
            </a:r>
          </a:p>
          <a:p>
            <a:pPr>
              <a:lnSpc>
                <a:spcPts val="2000"/>
              </a:lnSpc>
            </a:pPr>
            <a:r>
              <a:rPr lang="en-US" altLang="ko-KR" baseline="0" dirty="0" smtClean="0">
                <a:cs typeface="Arial" charset="0"/>
              </a:rPr>
              <a:t>The </a:t>
            </a:r>
            <a:r>
              <a:rPr lang="en-US" altLang="ko-KR" baseline="0" dirty="0">
                <a:cs typeface="Arial" charset="0"/>
              </a:rPr>
              <a:t>critical isotherm is the isotherm for </a:t>
            </a:r>
            <a:r>
              <a:rPr lang="en-US" altLang="ko-KR" i="1" baseline="0" dirty="0">
                <a:cs typeface="Arial" charset="0"/>
              </a:rPr>
              <a:t>T/T</a:t>
            </a:r>
            <a:r>
              <a:rPr lang="en-US" altLang="ko-KR" i="1" dirty="0">
                <a:cs typeface="Arial" charset="0"/>
              </a:rPr>
              <a:t>c</a:t>
            </a:r>
            <a:r>
              <a:rPr lang="en-US" altLang="ko-KR" dirty="0">
                <a:cs typeface="Arial" charset="0"/>
              </a:rPr>
              <a:t> </a:t>
            </a:r>
            <a:r>
              <a:rPr lang="en-US" altLang="ko-KR" baseline="0" dirty="0">
                <a:cs typeface="Arial" charset="0"/>
              </a:rPr>
              <a:t>= 1. </a:t>
            </a:r>
          </a:p>
        </p:txBody>
      </p:sp>
      <p:sp>
        <p:nvSpPr>
          <p:cNvPr id="45060" name="Line 9"/>
          <p:cNvSpPr>
            <a:spLocks noChangeShapeType="1"/>
          </p:cNvSpPr>
          <p:nvPr/>
        </p:nvSpPr>
        <p:spPr bwMode="auto">
          <a:xfrm>
            <a:off x="2627313" y="2903538"/>
            <a:ext cx="13716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 dirty="0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8338" y="2924175"/>
            <a:ext cx="3071812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062" name="슬라이드 번호 개체 틀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338EAA-A1B4-4A6C-B3BF-C26A54883D71}" type="slidenum">
              <a:rPr lang="ko-KR" altLang="en-US"/>
              <a:pPr/>
              <a:t>25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142844" y="152400"/>
            <a:ext cx="8239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baseline="0" dirty="0" smtClean="0">
                <a:solidFill>
                  <a:schemeClr val="accent2"/>
                </a:solidFill>
                <a:latin typeface="Arial" charset="0"/>
              </a:rPr>
              <a:t>1.4(b) Evaluation </a:t>
            </a:r>
            <a:r>
              <a:rPr lang="en-US" altLang="ko-KR" sz="2400" b="1" baseline="0" dirty="0">
                <a:solidFill>
                  <a:schemeClr val="accent2"/>
                </a:solidFill>
                <a:latin typeface="Arial" charset="0"/>
              </a:rPr>
              <a:t>of Gas Constants from Critical Data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762000" y="822325"/>
            <a:ext cx="7620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At critical temperature, the curve has an inflection at which the gradient and curvature are zero.</a:t>
            </a: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4419600" y="2924175"/>
            <a:ext cx="3810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aseline="0" dirty="0"/>
              <a:t> </a:t>
            </a:r>
            <a:r>
              <a:rPr lang="en-US" altLang="ko-KR" sz="2200" baseline="0" dirty="0"/>
              <a:t>at </a:t>
            </a:r>
            <a:r>
              <a:rPr lang="en-US" altLang="ko-KR" sz="2200" i="1" baseline="0" dirty="0"/>
              <a:t>T = T</a:t>
            </a:r>
            <a:r>
              <a:rPr lang="en-US" altLang="ko-KR" sz="2200" i="1" dirty="0"/>
              <a:t>c</a:t>
            </a:r>
            <a:r>
              <a:rPr lang="en-US" altLang="ko-KR" sz="2200" i="1" baseline="0" dirty="0"/>
              <a:t>, p = p</a:t>
            </a:r>
            <a:r>
              <a:rPr lang="en-US" altLang="ko-KR" sz="2200" i="1" dirty="0"/>
              <a:t>c</a:t>
            </a:r>
            <a:r>
              <a:rPr lang="en-US" altLang="ko-KR" sz="2200" i="1" baseline="0" dirty="0"/>
              <a:t>, V</a:t>
            </a:r>
            <a:r>
              <a:rPr lang="en-US" altLang="ko-KR" sz="2200" i="1" dirty="0"/>
              <a:t>m</a:t>
            </a:r>
            <a:r>
              <a:rPr lang="en-US" altLang="ko-KR" sz="2200" i="1" baseline="0" dirty="0"/>
              <a:t> = V</a:t>
            </a:r>
            <a:r>
              <a:rPr lang="en-US" altLang="ko-KR" sz="2200" i="1" dirty="0"/>
              <a:t>m</a:t>
            </a:r>
            <a:r>
              <a:rPr lang="en-US" altLang="ko-KR" sz="2200" dirty="0"/>
              <a:t>,</a:t>
            </a:r>
            <a:r>
              <a:rPr lang="en-US" altLang="ko-KR" sz="2200" i="1" dirty="0"/>
              <a:t>c</a:t>
            </a:r>
          </a:p>
        </p:txBody>
      </p:sp>
      <p:sp>
        <p:nvSpPr>
          <p:cNvPr id="20489" name="AutoShape 12"/>
          <p:cNvSpPr>
            <a:spLocks/>
          </p:cNvSpPr>
          <p:nvPr/>
        </p:nvSpPr>
        <p:spPr bwMode="auto">
          <a:xfrm>
            <a:off x="4191000" y="2725738"/>
            <a:ext cx="76200" cy="9906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0492" name="슬라이드 번호 개체 틀 1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14980D-4E70-49B1-B764-FC0BF2763AD7}" type="slidenum">
              <a:rPr lang="ko-KR" altLang="en-US"/>
              <a:pPr/>
              <a:t>26</a:t>
            </a:fld>
            <a:endParaRPr lang="ko-KR" altLang="en-US" dirty="0"/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/>
        </p:nvGraphicFramePr>
        <p:xfrm>
          <a:off x="1331640" y="1556792"/>
          <a:ext cx="1800200" cy="76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" name="Equation" r:id="rId3" imgW="1015920" imgH="431640" progId="Equation.3">
                  <p:embed/>
                </p:oleObj>
              </mc:Choice>
              <mc:Fallback>
                <p:oleObj name="Equation" r:id="rId3" imgW="101592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556792"/>
                        <a:ext cx="1800200" cy="7650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/>
        </p:nvGraphicFramePr>
        <p:xfrm>
          <a:off x="1115616" y="2420888"/>
          <a:ext cx="266853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" name="수식" r:id="rId5" imgW="1600200" imgH="431640" progId="Equation.3">
                  <p:embed/>
                </p:oleObj>
              </mc:Choice>
              <mc:Fallback>
                <p:oleObj name="수식" r:id="rId5" imgW="160020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420888"/>
                        <a:ext cx="2668532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1117600" y="3213100"/>
          <a:ext cx="27701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" name="Equation" r:id="rId7" imgW="1600200" imgH="457200" progId="Equation.3">
                  <p:embed/>
                </p:oleObj>
              </mc:Choice>
              <mc:Fallback>
                <p:oleObj name="Equation" r:id="rId7" imgW="1600200" imgH="457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3213100"/>
                        <a:ext cx="2770188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/>
        </p:nvGraphicFramePr>
        <p:xfrm>
          <a:off x="1115616" y="4293096"/>
          <a:ext cx="1152128" cy="48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1" name="Equation" r:id="rId9" imgW="571320" imgH="241200" progId="Equation.3">
                  <p:embed/>
                </p:oleObj>
              </mc:Choice>
              <mc:Fallback>
                <p:oleObj name="Equation" r:id="rId9" imgW="57132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293096"/>
                        <a:ext cx="1152128" cy="486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/>
        </p:nvGraphicFramePr>
        <p:xfrm>
          <a:off x="1043608" y="4869160"/>
          <a:ext cx="1512168" cy="703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" name="Equation" r:id="rId11" imgW="672840" imgH="393480" progId="Equation.3">
                  <p:embed/>
                </p:oleObj>
              </mc:Choice>
              <mc:Fallback>
                <p:oleObj name="Equation" r:id="rId11" imgW="67284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869160"/>
                        <a:ext cx="1512168" cy="7037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/>
        </p:nvGraphicFramePr>
        <p:xfrm>
          <a:off x="1043608" y="5661248"/>
          <a:ext cx="1656184" cy="722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3" name="Equation" r:id="rId13" imgW="672840" imgH="393480" progId="Equation.3">
                  <p:embed/>
                </p:oleObj>
              </mc:Choice>
              <mc:Fallback>
                <p:oleObj name="Equation" r:id="rId13" imgW="67284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661248"/>
                        <a:ext cx="1656184" cy="722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직사각형 15"/>
          <p:cNvSpPr/>
          <p:nvPr/>
        </p:nvSpPr>
        <p:spPr>
          <a:xfrm>
            <a:off x="8340575" y="5500702"/>
            <a:ext cx="803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0" dirty="0" smtClean="0">
                <a:solidFill>
                  <a:srgbClr val="0000FF"/>
                </a:solidFill>
              </a:rPr>
              <a:t>(1.22)</a:t>
            </a:r>
            <a:endParaRPr lang="ko-KR" altLang="en-US" b="1" baseline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11560" y="178463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400" b="1" baseline="0" dirty="0" smtClean="0">
                <a:solidFill>
                  <a:schemeClr val="accent2"/>
                </a:solidFill>
                <a:latin typeface="Arial" charset="0"/>
              </a:rPr>
              <a:t>1.4(c) The </a:t>
            </a:r>
            <a:r>
              <a:rPr lang="en-US" altLang="ko-KR" sz="2400" b="1" baseline="0" dirty="0">
                <a:solidFill>
                  <a:schemeClr val="accent2"/>
                </a:solidFill>
                <a:latin typeface="Arial" charset="0"/>
              </a:rPr>
              <a:t>Law of Corresponding States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810292" y="825459"/>
            <a:ext cx="7620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The gases He and CO</a:t>
            </a:r>
            <a:r>
              <a:rPr lang="en-US" altLang="ko-KR" sz="2200" dirty="0"/>
              <a:t>2</a:t>
            </a:r>
            <a:r>
              <a:rPr lang="en-US" altLang="ko-KR" sz="2200" baseline="0" dirty="0"/>
              <a:t> are very different in their behavior at any given temperature and </a:t>
            </a:r>
            <a:r>
              <a:rPr lang="en-US" altLang="ko-KR" sz="2200" baseline="0" dirty="0" smtClean="0"/>
              <a:t>pressures.  However, </a:t>
            </a:r>
            <a:r>
              <a:rPr lang="en-US" altLang="ko-KR" sz="2200" baseline="0" dirty="0"/>
              <a:t>if we compare them, each </a:t>
            </a:r>
            <a:r>
              <a:rPr lang="en-US" altLang="ko-KR" sz="2200" u="sng" baseline="0" dirty="0">
                <a:solidFill>
                  <a:srgbClr val="FF0000"/>
                </a:solidFill>
              </a:rPr>
              <a:t>at its critical point</a:t>
            </a:r>
            <a:r>
              <a:rPr lang="en-US" altLang="ko-KR" sz="2200" baseline="0" dirty="0"/>
              <a:t>, their </a:t>
            </a:r>
            <a:r>
              <a:rPr lang="en-US" altLang="ko-KR" sz="2200" baseline="0" dirty="0" smtClean="0"/>
              <a:t>compression </a:t>
            </a:r>
            <a:r>
              <a:rPr lang="en-US" altLang="ko-KR" sz="2200" baseline="0" dirty="0"/>
              <a:t>factors are nearly the same.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798223" y="2374900"/>
            <a:ext cx="8136904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450" indent="-44450"/>
            <a:r>
              <a:rPr lang="en-US" altLang="ko-KR" sz="2200" baseline="0" dirty="0">
                <a:solidFill>
                  <a:srgbClr val="0000FF"/>
                </a:solidFill>
              </a:rPr>
              <a:t>   </a:t>
            </a:r>
            <a:r>
              <a:rPr lang="en-US" altLang="ko-KR" sz="2200" baseline="0" dirty="0">
                <a:solidFill>
                  <a:srgbClr val="0000FF"/>
                </a:solidFill>
                <a:latin typeface="Ebrima" pitchFamily="2" charset="0"/>
              </a:rPr>
              <a:t>He</a:t>
            </a:r>
            <a:r>
              <a:rPr lang="en-US" altLang="ko-KR" sz="2200" baseline="0" dirty="0"/>
              <a:t>: </a:t>
            </a:r>
            <a:r>
              <a:rPr lang="en-US" altLang="ko-KR" sz="2200" i="1" baseline="0" dirty="0"/>
              <a:t>T</a:t>
            </a:r>
            <a:r>
              <a:rPr lang="en-US" altLang="ko-KR" sz="2200" i="1" dirty="0"/>
              <a:t>c</a:t>
            </a:r>
            <a:r>
              <a:rPr lang="en-US" altLang="ko-KR" sz="2200" baseline="0" dirty="0"/>
              <a:t>=5.3 K, </a:t>
            </a:r>
            <a:r>
              <a:rPr lang="en-US" altLang="ko-KR" sz="2200" baseline="0" dirty="0" smtClean="0"/>
              <a:t>     </a:t>
            </a:r>
            <a:r>
              <a:rPr lang="en-US" altLang="ko-KR" sz="2200" i="1" baseline="0" dirty="0" smtClean="0"/>
              <a:t>p</a:t>
            </a:r>
            <a:r>
              <a:rPr lang="en-US" altLang="ko-KR" sz="2200" i="1" dirty="0" smtClean="0"/>
              <a:t>c</a:t>
            </a:r>
            <a:r>
              <a:rPr lang="en-US" altLang="ko-KR" sz="2200" baseline="0" dirty="0" smtClean="0"/>
              <a:t>=2.26 </a:t>
            </a:r>
            <a:r>
              <a:rPr lang="en-US" altLang="ko-KR" sz="2200" baseline="0" dirty="0"/>
              <a:t>atm,</a:t>
            </a:r>
            <a:r>
              <a:rPr lang="en-US" altLang="ko-KR" sz="2200" i="1" baseline="0" dirty="0"/>
              <a:t> </a:t>
            </a:r>
            <a:r>
              <a:rPr lang="en-US" altLang="ko-KR" sz="2200" i="1" baseline="0" dirty="0" smtClean="0"/>
              <a:t> </a:t>
            </a:r>
            <a:r>
              <a:rPr lang="en-US" altLang="ko-KR" sz="2200" i="1" baseline="0" dirty="0" err="1" smtClean="0"/>
              <a:t>V</a:t>
            </a:r>
            <a:r>
              <a:rPr lang="en-US" altLang="ko-KR" sz="2200" i="1" dirty="0" err="1" smtClean="0"/>
              <a:t>c</a:t>
            </a:r>
            <a:r>
              <a:rPr lang="en-US" altLang="ko-KR" sz="2200" baseline="0" dirty="0" smtClean="0"/>
              <a:t>=57.7 </a:t>
            </a:r>
            <a:r>
              <a:rPr lang="en-US" altLang="ko-KR" sz="2200" baseline="0" dirty="0"/>
              <a:t>cm</a:t>
            </a:r>
            <a:r>
              <a:rPr lang="en-US" altLang="ko-KR" sz="2200" baseline="30000" dirty="0"/>
              <a:t>3</a:t>
            </a:r>
            <a:r>
              <a:rPr lang="en-US" altLang="ko-KR" sz="2200" baseline="0" dirty="0"/>
              <a:t>/mol     </a:t>
            </a:r>
            <a:r>
              <a:rPr lang="en-US" altLang="ko-KR" sz="2200" baseline="0" dirty="0" smtClean="0"/>
              <a:t>   </a:t>
            </a:r>
            <a:r>
              <a:rPr lang="en-US" altLang="ko-KR" sz="2200" i="1" baseline="0" dirty="0" err="1" smtClean="0"/>
              <a:t>Z</a:t>
            </a:r>
            <a:r>
              <a:rPr lang="en-US" altLang="ko-KR" sz="2200" i="1" dirty="0" err="1" smtClean="0"/>
              <a:t>c</a:t>
            </a:r>
            <a:r>
              <a:rPr lang="en-US" altLang="ko-KR" sz="2200" baseline="0" dirty="0" smtClean="0"/>
              <a:t>=0.300</a:t>
            </a:r>
            <a:r>
              <a:rPr lang="en-US" altLang="ko-KR" sz="2200" baseline="0" dirty="0"/>
              <a:t/>
            </a:r>
            <a:br>
              <a:rPr lang="en-US" altLang="ko-KR" sz="2200" baseline="0" dirty="0"/>
            </a:br>
            <a:r>
              <a:rPr lang="en-US" altLang="ko-KR" sz="2200" baseline="0" dirty="0">
                <a:solidFill>
                  <a:srgbClr val="0000FF"/>
                </a:solidFill>
                <a:latin typeface="Ebrima" pitchFamily="2" charset="0"/>
              </a:rPr>
              <a:t>CO</a:t>
            </a:r>
            <a:r>
              <a:rPr lang="en-US" altLang="ko-KR" sz="2200" dirty="0">
                <a:solidFill>
                  <a:srgbClr val="0000FF"/>
                </a:solidFill>
                <a:latin typeface="Ebrima" pitchFamily="2" charset="0"/>
              </a:rPr>
              <a:t>2</a:t>
            </a:r>
            <a:r>
              <a:rPr lang="en-US" altLang="ko-KR" sz="2200" baseline="0" dirty="0"/>
              <a:t>: </a:t>
            </a:r>
            <a:r>
              <a:rPr lang="en-US" altLang="ko-KR" sz="2200" i="1" baseline="0" dirty="0"/>
              <a:t>T</a:t>
            </a:r>
            <a:r>
              <a:rPr lang="en-US" altLang="ko-KR" sz="2200" i="1" dirty="0"/>
              <a:t>c</a:t>
            </a:r>
            <a:r>
              <a:rPr lang="en-US" altLang="ko-KR" sz="2200" baseline="0" dirty="0"/>
              <a:t>=304.2 K, </a:t>
            </a:r>
            <a:r>
              <a:rPr lang="en-US" altLang="ko-KR" sz="2200" baseline="0" dirty="0" smtClean="0"/>
              <a:t> </a:t>
            </a:r>
            <a:r>
              <a:rPr lang="en-US" altLang="ko-KR" sz="2200" i="1" baseline="0" dirty="0" smtClean="0"/>
              <a:t>p</a:t>
            </a:r>
            <a:r>
              <a:rPr lang="en-US" altLang="ko-KR" sz="2200" i="1" dirty="0" smtClean="0"/>
              <a:t>c</a:t>
            </a:r>
            <a:r>
              <a:rPr lang="en-US" altLang="ko-KR" sz="2200" baseline="0" dirty="0" smtClean="0"/>
              <a:t>=73.0 </a:t>
            </a:r>
            <a:r>
              <a:rPr lang="en-US" altLang="ko-KR" sz="2200" baseline="0" dirty="0"/>
              <a:t>atm,</a:t>
            </a:r>
            <a:r>
              <a:rPr lang="en-US" altLang="ko-KR" sz="2200" i="1" baseline="0" dirty="0"/>
              <a:t> </a:t>
            </a:r>
            <a:r>
              <a:rPr lang="en-US" altLang="ko-KR" sz="2200" i="1" baseline="0" dirty="0" smtClean="0"/>
              <a:t> </a:t>
            </a:r>
            <a:r>
              <a:rPr lang="en-US" altLang="ko-KR" sz="2200" i="1" baseline="0" dirty="0" err="1" smtClean="0"/>
              <a:t>V</a:t>
            </a:r>
            <a:r>
              <a:rPr lang="en-US" altLang="ko-KR" sz="2200" i="1" dirty="0" err="1" smtClean="0"/>
              <a:t>c</a:t>
            </a:r>
            <a:r>
              <a:rPr lang="en-US" altLang="ko-KR" sz="2200" baseline="0" dirty="0" smtClean="0"/>
              <a:t>=95.6 </a:t>
            </a:r>
            <a:r>
              <a:rPr lang="en-US" altLang="ko-KR" sz="2200" baseline="0" dirty="0"/>
              <a:t>cm</a:t>
            </a:r>
            <a:r>
              <a:rPr lang="en-US" altLang="ko-KR" sz="2200" baseline="30000" dirty="0"/>
              <a:t>3</a:t>
            </a:r>
            <a:r>
              <a:rPr lang="en-US" altLang="ko-KR" sz="2200" baseline="0" dirty="0"/>
              <a:t>/</a:t>
            </a:r>
            <a:r>
              <a:rPr lang="en-US" altLang="ko-KR" sz="2200" baseline="0" dirty="0" err="1"/>
              <a:t>mol</a:t>
            </a:r>
            <a:r>
              <a:rPr lang="en-US" altLang="ko-KR" sz="2200" baseline="0" dirty="0"/>
              <a:t> </a:t>
            </a:r>
            <a:r>
              <a:rPr lang="en-US" altLang="ko-KR" sz="2200" baseline="0" dirty="0" smtClean="0"/>
              <a:t>        </a:t>
            </a:r>
            <a:r>
              <a:rPr lang="en-US" altLang="ko-KR" sz="2200" i="1" baseline="0" dirty="0" err="1" smtClean="0"/>
              <a:t>Z</a:t>
            </a:r>
            <a:r>
              <a:rPr lang="en-US" altLang="ko-KR" sz="2200" i="1" dirty="0" err="1" smtClean="0"/>
              <a:t>c</a:t>
            </a:r>
            <a:r>
              <a:rPr lang="en-US" altLang="ko-KR" sz="2200" baseline="0" dirty="0" smtClean="0"/>
              <a:t>=0.280</a:t>
            </a:r>
            <a:endParaRPr lang="en-US" altLang="ko-KR" sz="2200" baseline="0" dirty="0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889973" y="3365753"/>
            <a:ext cx="79534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baseline="0" dirty="0">
                <a:solidFill>
                  <a:srgbClr val="C00000"/>
                </a:solidFill>
                <a:cs typeface="Times New Roman" pitchFamily="18" charset="0"/>
              </a:rPr>
              <a:t>The law of corresponding states </a:t>
            </a:r>
            <a:r>
              <a:rPr lang="en-US" altLang="ko-KR" sz="2200" baseline="0" dirty="0">
                <a:cs typeface="Times New Roman" pitchFamily="18" charset="0"/>
              </a:rPr>
              <a:t>demonstrates that the </a:t>
            </a:r>
            <a:r>
              <a:rPr lang="en-US" altLang="ko-KR" sz="2200" baseline="0" dirty="0" smtClean="0">
                <a:cs typeface="Times New Roman" pitchFamily="18" charset="0"/>
              </a:rPr>
              <a:t>compression </a:t>
            </a:r>
            <a:r>
              <a:rPr lang="en-US" altLang="ko-KR" sz="2200" baseline="0" dirty="0">
                <a:cs typeface="Times New Roman" pitchFamily="18" charset="0"/>
              </a:rPr>
              <a:t>factor (and many other intensive properties) of any gas can be written as a </a:t>
            </a:r>
            <a:r>
              <a:rPr lang="en-US" altLang="ko-KR" sz="5200" b="1" u="sng" baseline="0" dirty="0">
                <a:solidFill>
                  <a:srgbClr val="FF0000"/>
                </a:solidFill>
                <a:cs typeface="Times New Roman" pitchFamily="18" charset="0"/>
              </a:rPr>
              <a:t>universal function</a:t>
            </a:r>
            <a:r>
              <a:rPr lang="en-US" altLang="ko-KR" sz="5400" b="1" baseline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ko-KR" sz="2200" baseline="0" dirty="0">
                <a:cs typeface="Times New Roman" pitchFamily="18" charset="0"/>
              </a:rPr>
              <a:t>of the reduced variables:</a:t>
            </a:r>
          </a:p>
        </p:txBody>
      </p:sp>
      <p:graphicFrame>
        <p:nvGraphicFramePr>
          <p:cNvPr id="2150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534028"/>
              </p:ext>
            </p:extLst>
          </p:nvPr>
        </p:nvGraphicFramePr>
        <p:xfrm>
          <a:off x="2483768" y="5373216"/>
          <a:ext cx="36068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Equation" r:id="rId3" imgW="2958840" imgH="698400" progId="">
                  <p:embed/>
                </p:oleObj>
              </mc:Choice>
              <mc:Fallback>
                <p:oleObj name="Equation" r:id="rId3" imgW="2958840" imgH="698400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373216"/>
                        <a:ext cx="36068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8990C2-A10D-48DE-8697-FFAD9179334B}" type="slidenum">
              <a:rPr lang="ko-KR" altLang="en-US"/>
              <a:pPr/>
              <a:t>27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726281" y="12880"/>
            <a:ext cx="79136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The </a:t>
            </a:r>
            <a:r>
              <a:rPr lang="en-US" altLang="ko-KR" sz="2200" baseline="0" dirty="0" smtClean="0"/>
              <a:t>compression </a:t>
            </a:r>
            <a:r>
              <a:rPr lang="en-US" altLang="ko-KR" sz="2200" baseline="0" dirty="0"/>
              <a:t>factor </a:t>
            </a:r>
            <a:r>
              <a:rPr lang="en-US" altLang="ko-KR" sz="2200" i="1" baseline="0" dirty="0" smtClean="0"/>
              <a:t>Z</a:t>
            </a:r>
            <a:r>
              <a:rPr lang="en-US" altLang="ko-KR" sz="2200" baseline="0" dirty="0" smtClean="0"/>
              <a:t> </a:t>
            </a:r>
            <a:r>
              <a:rPr lang="en-US" altLang="ko-KR" sz="2200" baseline="0" dirty="0"/>
              <a:t>is plotted as a function of reduced pressure. </a:t>
            </a:r>
            <a:r>
              <a:rPr lang="en-US" altLang="ko-KR" sz="2200" baseline="0" dirty="0" smtClean="0"/>
              <a:t> It </a:t>
            </a:r>
            <a:r>
              <a:rPr lang="en-US" altLang="ko-KR" sz="2200" baseline="0" dirty="0"/>
              <a:t>is strikingly clear that the values of </a:t>
            </a:r>
            <a:r>
              <a:rPr lang="en-US" altLang="ko-KR" sz="2200" i="1" baseline="0" dirty="0"/>
              <a:t>Z</a:t>
            </a:r>
            <a:r>
              <a:rPr lang="en-US" altLang="ko-KR" sz="2200" baseline="0" dirty="0"/>
              <a:t> are approximately the same for a wide variety of gases under a wide range of conditions.</a:t>
            </a: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776674" y="1131797"/>
            <a:ext cx="78422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Write the </a:t>
            </a:r>
            <a:r>
              <a:rPr lang="en-US" altLang="ko-KR" sz="2200" i="1" baseline="0" dirty="0"/>
              <a:t>p</a:t>
            </a:r>
            <a:r>
              <a:rPr lang="en-US" altLang="ko-KR" sz="2200" baseline="0" dirty="0"/>
              <a:t>, </a:t>
            </a:r>
            <a:r>
              <a:rPr lang="en-US" altLang="ko-KR" sz="2200" i="1" baseline="0" dirty="0"/>
              <a:t>V</a:t>
            </a:r>
            <a:r>
              <a:rPr lang="en-US" altLang="ko-KR" sz="2200" i="1" dirty="0"/>
              <a:t>m</a:t>
            </a:r>
            <a:r>
              <a:rPr lang="en-US" altLang="ko-KR" sz="2200" baseline="0" dirty="0"/>
              <a:t> and </a:t>
            </a:r>
            <a:r>
              <a:rPr lang="en-US" altLang="ko-KR" sz="2200" i="1" baseline="0" dirty="0"/>
              <a:t>T</a:t>
            </a:r>
            <a:r>
              <a:rPr lang="en-US" altLang="ko-KR" sz="2200" baseline="0" dirty="0"/>
              <a:t> of van der Waals </a:t>
            </a:r>
            <a:r>
              <a:rPr lang="en-US" altLang="ko-KR" sz="2200" baseline="0" dirty="0" smtClean="0"/>
              <a:t>equation </a:t>
            </a:r>
            <a:r>
              <a:rPr lang="en-US" altLang="ko-KR" sz="2200" baseline="0" dirty="0"/>
              <a:t>in terms of the reduced variables, and then express the latter in terms of the relations in </a:t>
            </a:r>
            <a:r>
              <a:rPr lang="en-US" altLang="ko-KR" sz="2200" baseline="0" dirty="0" smtClean="0"/>
              <a:t>eqs:</a:t>
            </a:r>
            <a:endParaRPr lang="en-US" altLang="ko-KR" sz="2200" baseline="0" dirty="0"/>
          </a:p>
        </p:txBody>
      </p:sp>
      <p:graphicFrame>
        <p:nvGraphicFramePr>
          <p:cNvPr id="225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554887"/>
              </p:ext>
            </p:extLst>
          </p:nvPr>
        </p:nvGraphicFramePr>
        <p:xfrm>
          <a:off x="4054475" y="2015150"/>
          <a:ext cx="40322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8" name="Equation" r:id="rId3" imgW="3632040" imgH="368280" progId="">
                  <p:embed/>
                </p:oleObj>
              </mc:Choice>
              <mc:Fallback>
                <p:oleObj name="Equation" r:id="rId3" imgW="3632040" imgH="3682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2015150"/>
                        <a:ext cx="403225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383827"/>
              </p:ext>
            </p:extLst>
          </p:nvPr>
        </p:nvGraphicFramePr>
        <p:xfrm>
          <a:off x="1331913" y="2467588"/>
          <a:ext cx="6877050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9" name="Equation" r:id="rId5" imgW="6616440" imgH="1828800" progId="">
                  <p:embed/>
                </p:oleObj>
              </mc:Choice>
              <mc:Fallback>
                <p:oleObj name="Equation" r:id="rId5" imgW="6616440" imgH="18288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467588"/>
                        <a:ext cx="6877050" cy="190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182718"/>
              </p:ext>
            </p:extLst>
          </p:nvPr>
        </p:nvGraphicFramePr>
        <p:xfrm>
          <a:off x="1382912" y="4504277"/>
          <a:ext cx="21748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name="Equation" r:id="rId7" imgW="1968480" imgH="685800" progId="">
                  <p:embed/>
                </p:oleObj>
              </mc:Choice>
              <mc:Fallback>
                <p:oleObj name="Equation" r:id="rId7" imgW="1968480" imgH="6858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912" y="4504277"/>
                        <a:ext cx="2174875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42766" y="5358083"/>
            <a:ext cx="8993729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baseline="0" dirty="0">
                <a:solidFill>
                  <a:srgbClr val="0000CC"/>
                </a:solidFill>
              </a:rPr>
              <a:t>These have the same form as the original </a:t>
            </a:r>
            <a:r>
              <a:rPr lang="en-US" altLang="ko-KR" sz="2200" baseline="0" dirty="0" smtClean="0">
                <a:solidFill>
                  <a:srgbClr val="0000CC"/>
                </a:solidFill>
              </a:rPr>
              <a:t>equation.  However,</a:t>
            </a:r>
          </a:p>
          <a:p>
            <a:r>
              <a:rPr lang="en-US" altLang="ko-KR" sz="2200" b="1" u="sng" baseline="0" dirty="0" smtClean="0">
                <a:solidFill>
                  <a:srgbClr val="FF0000"/>
                </a:solidFill>
              </a:rPr>
              <a:t>the </a:t>
            </a:r>
            <a:r>
              <a:rPr lang="en-US" altLang="ko-KR" sz="2200" b="1" u="sng" baseline="0" dirty="0">
                <a:solidFill>
                  <a:srgbClr val="FF0000"/>
                </a:solidFill>
              </a:rPr>
              <a:t>constants </a:t>
            </a:r>
            <a:r>
              <a:rPr lang="en-US" altLang="ko-KR" sz="2200" b="1" i="1" u="sng" baseline="0" dirty="0">
                <a:solidFill>
                  <a:srgbClr val="FF0000"/>
                </a:solidFill>
              </a:rPr>
              <a:t>a</a:t>
            </a:r>
            <a:r>
              <a:rPr lang="en-US" altLang="ko-KR" sz="2200" b="1" u="sng" baseline="0" dirty="0">
                <a:solidFill>
                  <a:srgbClr val="FF0000"/>
                </a:solidFill>
              </a:rPr>
              <a:t> and </a:t>
            </a:r>
            <a:r>
              <a:rPr lang="en-US" altLang="ko-KR" sz="2200" b="1" i="1" u="sng" baseline="0" dirty="0">
                <a:solidFill>
                  <a:srgbClr val="FF0000"/>
                </a:solidFill>
              </a:rPr>
              <a:t>b</a:t>
            </a:r>
            <a:r>
              <a:rPr lang="en-US" altLang="ko-KR" sz="2200" b="1" u="sng" baseline="0" dirty="0">
                <a:solidFill>
                  <a:srgbClr val="FF0000"/>
                </a:solidFill>
              </a:rPr>
              <a:t>, which differ from gas to gas, have disappeared.</a:t>
            </a: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1361831" y="4423680"/>
            <a:ext cx="2209800" cy="914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ko-KR" altLang="ko-KR" baseline="0" dirty="0"/>
          </a:p>
        </p:txBody>
      </p:sp>
      <p:graphicFrame>
        <p:nvGraphicFramePr>
          <p:cNvPr id="22533" name="Object 11"/>
          <p:cNvGraphicFramePr>
            <a:graphicFrameLocks noChangeAspect="1"/>
          </p:cNvGraphicFramePr>
          <p:nvPr/>
        </p:nvGraphicFramePr>
        <p:xfrm>
          <a:off x="5372100" y="2895600"/>
          <a:ext cx="9144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Equation" r:id="rId9" imgW="914400" imgH="267840" progId="">
                  <p:embed/>
                </p:oleObj>
              </mc:Choice>
              <mc:Fallback>
                <p:oleObj name="Equation" r:id="rId9" imgW="914400" imgH="26784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2895600"/>
                        <a:ext cx="914400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슬라이드 번호 개체 틀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79B324-FDE3-42C5-9343-5EC763410326}" type="slidenum">
              <a:rPr lang="ko-KR" altLang="en-US"/>
              <a:pPr/>
              <a:t>28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8233071" y="4765944"/>
            <a:ext cx="803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0" dirty="0" smtClean="0">
                <a:solidFill>
                  <a:srgbClr val="0000FF"/>
                </a:solidFill>
              </a:rPr>
              <a:t>(1.25)</a:t>
            </a:r>
            <a:endParaRPr lang="ko-KR" altLang="en-US" b="1" baseline="0" dirty="0">
              <a:solidFill>
                <a:srgbClr val="0000FF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285" y="3933056"/>
            <a:ext cx="1091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u="sng" baseline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의미</a:t>
            </a:r>
            <a:endParaRPr lang="en-US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4463"/>
            <a:ext cx="4176712" cy="645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5004048" y="3352459"/>
            <a:ext cx="388843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baseline="0" dirty="0"/>
              <a:t>Figure </a:t>
            </a:r>
            <a:r>
              <a:rPr lang="en-US" altLang="ko-KR" b="1" baseline="0" dirty="0" smtClean="0"/>
              <a:t>1.21</a:t>
            </a:r>
            <a:endParaRPr lang="en-US" altLang="ko-KR" b="1" baseline="0" dirty="0"/>
          </a:p>
          <a:p>
            <a:r>
              <a:rPr lang="en-US" altLang="ko-KR" baseline="0" dirty="0"/>
              <a:t>The compression factors of four gases plotted using reduced variables. </a:t>
            </a:r>
            <a:r>
              <a:rPr lang="en-US" altLang="ko-KR" baseline="0" dirty="0" smtClean="0"/>
              <a:t> The </a:t>
            </a:r>
            <a:r>
              <a:rPr lang="en-US" altLang="ko-KR" baseline="0" dirty="0"/>
              <a:t>curves are labelled with the reduced temperature </a:t>
            </a:r>
            <a:r>
              <a:rPr lang="en-US" altLang="ko-KR" i="1" baseline="0" dirty="0"/>
              <a:t>T</a:t>
            </a:r>
            <a:r>
              <a:rPr lang="en-US" altLang="ko-KR" i="1" dirty="0"/>
              <a:t>r</a:t>
            </a:r>
            <a:r>
              <a:rPr lang="en-US" altLang="ko-KR" baseline="0" dirty="0"/>
              <a:t>=</a:t>
            </a:r>
            <a:r>
              <a:rPr lang="en-US" altLang="ko-KR" i="1" baseline="0" dirty="0"/>
              <a:t>T/T</a:t>
            </a:r>
            <a:r>
              <a:rPr lang="en-US" altLang="ko-KR" i="1" dirty="0"/>
              <a:t>c</a:t>
            </a:r>
            <a:r>
              <a:rPr lang="en-US" altLang="ko-KR" baseline="0" dirty="0"/>
              <a:t>. </a:t>
            </a:r>
            <a:r>
              <a:rPr lang="en-US" altLang="ko-KR" baseline="0" dirty="0" smtClean="0"/>
              <a:t> </a:t>
            </a:r>
            <a:r>
              <a:rPr lang="en-US" altLang="ko-KR" u="sng" baseline="0" dirty="0" smtClean="0">
                <a:solidFill>
                  <a:srgbClr val="0000FF"/>
                </a:solidFill>
              </a:rPr>
              <a:t>The </a:t>
            </a:r>
            <a:r>
              <a:rPr lang="en-US" altLang="ko-KR" u="sng" baseline="0" dirty="0">
                <a:solidFill>
                  <a:srgbClr val="0000FF"/>
                </a:solidFill>
              </a:rPr>
              <a:t>use of reduced variables organizes the data on to single curves.</a:t>
            </a:r>
            <a:endParaRPr lang="ko-KR" altLang="en-US" u="sng" dirty="0">
              <a:solidFill>
                <a:srgbClr val="0000FF"/>
              </a:solidFill>
            </a:endParaRPr>
          </a:p>
        </p:txBody>
      </p:sp>
      <p:sp>
        <p:nvSpPr>
          <p:cNvPr id="46084" name="슬라이드 번호 개체 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18821A-DDED-4158-872C-4BB1DFDF166A}" type="slidenum">
              <a:rPr lang="ko-KR" altLang="en-US"/>
              <a:pPr/>
              <a:t>29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992068" y="857232"/>
            <a:ext cx="1867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i="1" baseline="0" dirty="0" smtClean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en-US" altLang="ko-KR" sz="3200" b="1" i="1" dirty="0" smtClean="0">
                <a:solidFill>
                  <a:srgbClr val="FF0000"/>
                </a:solidFill>
                <a:cs typeface="Times New Roman" pitchFamily="18" charset="0"/>
              </a:rPr>
              <a:t>r</a:t>
            </a:r>
            <a:r>
              <a:rPr lang="ko-KR" altLang="en-US" sz="3200" b="1" i="1" baseline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ko-KR" sz="3200" b="1" i="1" baseline="0" dirty="0" smtClean="0">
                <a:solidFill>
                  <a:srgbClr val="FF0000"/>
                </a:solidFill>
                <a:cs typeface="Times New Roman" pitchFamily="18" charset="0"/>
              </a:rPr>
              <a:t>= T / T</a:t>
            </a:r>
            <a:r>
              <a:rPr lang="en-US" altLang="ko-KR" sz="3200" b="1" i="1" dirty="0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endParaRPr lang="ko-KR" altLang="en-US" sz="3200" i="1" dirty="0">
              <a:cs typeface="Times New Roman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143372" y="6143644"/>
            <a:ext cx="2186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i="1" baseline="0" dirty="0" smtClean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altLang="ko-KR" sz="4000" b="1" i="1" dirty="0" smtClean="0">
                <a:solidFill>
                  <a:srgbClr val="FF0000"/>
                </a:solidFill>
                <a:cs typeface="Times New Roman" pitchFamily="18" charset="0"/>
              </a:rPr>
              <a:t>r</a:t>
            </a:r>
            <a:r>
              <a:rPr lang="ko-KR" altLang="en-US" sz="4000" b="1" i="1" baseline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ko-KR" sz="4000" b="1" i="1" baseline="0" dirty="0" smtClean="0">
                <a:solidFill>
                  <a:srgbClr val="FF0000"/>
                </a:solidFill>
                <a:cs typeface="Times New Roman" pitchFamily="18" charset="0"/>
              </a:rPr>
              <a:t>= p / p</a:t>
            </a:r>
            <a:r>
              <a:rPr lang="en-US" altLang="ko-KR" sz="4000" b="1" i="1" dirty="0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endParaRPr lang="ko-KR" altLang="en-US" sz="4000" i="1" dirty="0">
              <a:cs typeface="Times New Roman" pitchFamily="18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652120" y="1442666"/>
            <a:ext cx="34563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i="1" baseline="0" dirty="0">
                <a:solidFill>
                  <a:srgbClr val="0000CC"/>
                </a:solidFill>
              </a:rPr>
              <a:t>Z </a:t>
            </a:r>
            <a:r>
              <a:rPr lang="en-US" altLang="ko-KR" sz="2800" b="1" baseline="0" dirty="0">
                <a:solidFill>
                  <a:srgbClr val="0000CC"/>
                </a:solidFill>
              </a:rPr>
              <a:t>(</a:t>
            </a:r>
            <a:r>
              <a:rPr lang="en-US" altLang="ko-KR" sz="2800" b="1" i="1" baseline="0" dirty="0" err="1">
                <a:solidFill>
                  <a:srgbClr val="0000CC"/>
                </a:solidFill>
              </a:rPr>
              <a:t>p</a:t>
            </a:r>
            <a:r>
              <a:rPr lang="en-US" altLang="ko-KR" sz="2800" b="1" baseline="0" dirty="0" err="1">
                <a:solidFill>
                  <a:srgbClr val="0000CC"/>
                </a:solidFill>
              </a:rPr>
              <a:t>,</a:t>
            </a:r>
            <a:r>
              <a:rPr lang="en-US" altLang="ko-KR" sz="2800" b="1" i="1" baseline="0" dirty="0" err="1">
                <a:solidFill>
                  <a:srgbClr val="0000CC"/>
                </a:solidFill>
              </a:rPr>
              <a:t>T</a:t>
            </a:r>
            <a:r>
              <a:rPr lang="en-US" altLang="ko-KR" sz="2800" b="1" baseline="0" dirty="0">
                <a:solidFill>
                  <a:srgbClr val="0000CC"/>
                </a:solidFill>
              </a:rPr>
              <a:t>) </a:t>
            </a:r>
            <a:r>
              <a:rPr lang="en-US" altLang="ko-KR" sz="2800" b="1" i="1" baseline="0" dirty="0">
                <a:solidFill>
                  <a:srgbClr val="0000CC"/>
                </a:solidFill>
              </a:rPr>
              <a:t>= p </a:t>
            </a:r>
            <a:r>
              <a:rPr lang="en-US" altLang="ko-KR" sz="2800" b="1" i="1" baseline="0" dirty="0" err="1">
                <a:solidFill>
                  <a:srgbClr val="0000CC"/>
                </a:solidFill>
              </a:rPr>
              <a:t>V</a:t>
            </a:r>
            <a:r>
              <a:rPr lang="en-US" altLang="ko-KR" sz="2800" b="1" i="1" dirty="0" err="1">
                <a:solidFill>
                  <a:srgbClr val="0000CC"/>
                </a:solidFill>
              </a:rPr>
              <a:t>m</a:t>
            </a:r>
            <a:r>
              <a:rPr lang="en-US" altLang="ko-KR" sz="2800" b="1" i="1" baseline="0" dirty="0">
                <a:solidFill>
                  <a:srgbClr val="0000CC"/>
                </a:solidFill>
              </a:rPr>
              <a:t> / R T</a:t>
            </a:r>
          </a:p>
          <a:p>
            <a:r>
              <a:rPr lang="en-US" altLang="ko-KR" sz="2800" b="1" i="1" baseline="0" dirty="0">
                <a:solidFill>
                  <a:srgbClr val="0000CC"/>
                </a:solidFill>
              </a:rPr>
              <a:t>             = </a:t>
            </a:r>
            <a:r>
              <a:rPr lang="en-US" altLang="ko-KR" sz="2800" b="1" i="1" baseline="0" dirty="0" err="1">
                <a:solidFill>
                  <a:srgbClr val="0000CC"/>
                </a:solidFill>
              </a:rPr>
              <a:t>V</a:t>
            </a:r>
            <a:r>
              <a:rPr lang="en-US" altLang="ko-KR" sz="2800" b="1" i="1" dirty="0" err="1">
                <a:solidFill>
                  <a:srgbClr val="0000CC"/>
                </a:solidFill>
              </a:rPr>
              <a:t>m</a:t>
            </a:r>
            <a:r>
              <a:rPr lang="en-US" altLang="ko-KR" sz="2800" b="1" i="1" baseline="0" dirty="0">
                <a:solidFill>
                  <a:srgbClr val="0000CC"/>
                </a:solidFill>
              </a:rPr>
              <a:t> / </a:t>
            </a:r>
            <a:r>
              <a:rPr lang="en-US" altLang="ko-KR" sz="2800" b="1" i="1" baseline="0" dirty="0" err="1">
                <a:solidFill>
                  <a:srgbClr val="0000CC"/>
                </a:solidFill>
              </a:rPr>
              <a:t>V</a:t>
            </a:r>
            <a:r>
              <a:rPr lang="en-US" altLang="ko-KR" sz="2800" b="1" i="1" dirty="0" err="1">
                <a:solidFill>
                  <a:srgbClr val="0000CC"/>
                </a:solidFill>
              </a:rPr>
              <a:t>m</a:t>
            </a:r>
            <a:r>
              <a:rPr lang="en-US" altLang="ko-KR" sz="2800" b="1" i="1" baseline="30000" dirty="0" err="1">
                <a:solidFill>
                  <a:srgbClr val="0000CC"/>
                </a:solidFill>
              </a:rPr>
              <a:t>ideal</a:t>
            </a:r>
            <a:endParaRPr lang="ko-KR" altLang="en-US" sz="2800" b="1" i="1" baseline="30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003800" y="4437063"/>
            <a:ext cx="39608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 baseline="0" dirty="0">
                <a:cs typeface="Times New Roman" pitchFamily="18" charset="0"/>
              </a:rPr>
              <a:t>Figure </a:t>
            </a:r>
            <a:r>
              <a:rPr lang="en-US" altLang="ko-KR" b="1" baseline="0" dirty="0" smtClean="0">
                <a:cs typeface="Times New Roman" pitchFamily="18" charset="0"/>
              </a:rPr>
              <a:t>1.4 </a:t>
            </a:r>
            <a:r>
              <a:rPr lang="en-US" altLang="ko-KR" b="1" baseline="0" dirty="0">
                <a:cs typeface="Times New Roman" pitchFamily="18" charset="0"/>
              </a:rPr>
              <a:t/>
            </a:r>
            <a:br>
              <a:rPr lang="en-US" altLang="ko-KR" b="1" baseline="0" dirty="0">
                <a:cs typeface="Times New Roman" pitchFamily="18" charset="0"/>
              </a:rPr>
            </a:br>
            <a:r>
              <a:rPr lang="en-US" altLang="ko-KR" baseline="0" dirty="0">
                <a:cs typeface="Times New Roman" pitchFamily="18" charset="0"/>
              </a:rPr>
              <a:t>The pressure-volume dependence of a fixed amount of perfect gas at different temperatures. </a:t>
            </a:r>
            <a:r>
              <a:rPr lang="en-US" altLang="ko-KR" baseline="0" dirty="0" smtClean="0">
                <a:cs typeface="Times New Roman" pitchFamily="18" charset="0"/>
              </a:rPr>
              <a:t> Each </a:t>
            </a:r>
            <a:r>
              <a:rPr lang="en-US" altLang="ko-KR" baseline="0" dirty="0">
                <a:cs typeface="Times New Roman" pitchFamily="18" charset="0"/>
              </a:rPr>
              <a:t>curve is a hyperbola (</a:t>
            </a:r>
            <a:r>
              <a:rPr lang="en-US" altLang="ko-KR" i="1" baseline="0" dirty="0">
                <a:cs typeface="Times New Roman" pitchFamily="18" charset="0"/>
              </a:rPr>
              <a:t>pV</a:t>
            </a:r>
            <a:r>
              <a:rPr lang="en-US" altLang="ko-KR" baseline="0" dirty="0">
                <a:cs typeface="Times New Roman" pitchFamily="18" charset="0"/>
              </a:rPr>
              <a:t> = constant) and is called an </a:t>
            </a:r>
            <a:r>
              <a:rPr lang="en-US" altLang="ko-KR" baseline="0" dirty="0">
                <a:solidFill>
                  <a:srgbClr val="CC0000"/>
                </a:solidFill>
                <a:cs typeface="Times New Roman" pitchFamily="18" charset="0"/>
              </a:rPr>
              <a:t>isotherm</a:t>
            </a:r>
            <a:r>
              <a:rPr lang="en-US" altLang="ko-KR" baseline="0" dirty="0">
                <a:cs typeface="Times New Roman" pitchFamily="18" charset="0"/>
              </a:rPr>
              <a:t>. </a:t>
            </a: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144463"/>
            <a:ext cx="4295775" cy="6380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7" name="슬라이드 번호 개체 틀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E59FB8-0164-49FF-B916-46E77D4D12F3}" type="slidenum">
              <a:rPr lang="ko-KR" altLang="en-US"/>
              <a:pPr/>
              <a:t>3</a:t>
            </a:fld>
            <a:endParaRPr lang="ko-KR" altLang="en-US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076056" y="2564904"/>
          <a:ext cx="2353464" cy="64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Equation" r:id="rId4" imgW="685800" imgH="177480" progId="Equation.3">
                  <p:embed/>
                </p:oleObj>
              </mc:Choice>
              <mc:Fallback>
                <p:oleObj name="Equation" r:id="rId4" imgW="68580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564904"/>
                        <a:ext cx="2353464" cy="649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762000" y="4445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400" b="1" baseline="0" dirty="0" smtClean="0">
                <a:solidFill>
                  <a:schemeClr val="accent2"/>
                </a:solidFill>
                <a:latin typeface="Arial" charset="0"/>
              </a:rPr>
              <a:t>1.3 Intermolecular </a:t>
            </a:r>
            <a:r>
              <a:rPr lang="en-US" altLang="ko-KR" sz="2400" b="1" baseline="0" dirty="0">
                <a:solidFill>
                  <a:schemeClr val="accent2"/>
                </a:solidFill>
                <a:latin typeface="Arial" charset="0"/>
              </a:rPr>
              <a:t>Forces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762000" y="454025"/>
            <a:ext cx="7620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Pairwise potential function, </a:t>
            </a:r>
            <a:r>
              <a:rPr lang="en-US" altLang="ko-KR" sz="2200" i="1" baseline="0" dirty="0"/>
              <a:t>U</a:t>
            </a:r>
            <a:r>
              <a:rPr lang="en-US" altLang="ko-KR" sz="2200" baseline="0" dirty="0"/>
              <a:t>(</a:t>
            </a:r>
            <a:r>
              <a:rPr lang="en-US" altLang="ko-KR" sz="2200" i="1" baseline="0" dirty="0"/>
              <a:t>r</a:t>
            </a:r>
            <a:r>
              <a:rPr lang="en-US" altLang="ko-KR" sz="2200" baseline="0" dirty="0"/>
              <a:t>)</a:t>
            </a:r>
            <a:r>
              <a:rPr lang="en-US" altLang="ko-KR" sz="2200" i="1" baseline="0" dirty="0"/>
              <a:t>,</a:t>
            </a:r>
            <a:r>
              <a:rPr lang="en-US" altLang="ko-KR" sz="2200" baseline="0" dirty="0"/>
              <a:t> which gives the potential energy of the pair as a function of the distance (</a:t>
            </a:r>
            <a:r>
              <a:rPr lang="en-US" altLang="ko-KR" sz="2200" i="1" baseline="0" dirty="0"/>
              <a:t>r</a:t>
            </a:r>
            <a:r>
              <a:rPr lang="en-US" altLang="ko-KR" sz="2200" baseline="0" dirty="0"/>
              <a:t>) between their centers.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62000" y="1906588"/>
            <a:ext cx="7620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u="sng" baseline="0" dirty="0">
                <a:solidFill>
                  <a:srgbClr val="0000FF"/>
                </a:solidFill>
              </a:rPr>
              <a:t>At long range, a </a:t>
            </a:r>
            <a:r>
              <a:rPr lang="en-US" altLang="ko-KR" sz="2200" u="sng" baseline="0" dirty="0" smtClean="0">
                <a:solidFill>
                  <a:srgbClr val="0000FF"/>
                </a:solidFill>
              </a:rPr>
              <a:t>weak </a:t>
            </a:r>
            <a:r>
              <a:rPr lang="en-US" altLang="ko-KR" sz="2200" u="sng" baseline="0" dirty="0">
                <a:solidFill>
                  <a:srgbClr val="0000FF"/>
                </a:solidFill>
              </a:rPr>
              <a:t>attractive force</a:t>
            </a:r>
            <a:r>
              <a:rPr lang="en-US" altLang="ko-KR" sz="2200" baseline="0" dirty="0">
                <a:solidFill>
                  <a:srgbClr val="0000FF"/>
                </a:solidFill>
              </a:rPr>
              <a:t> </a:t>
            </a:r>
            <a:r>
              <a:rPr lang="en-US" altLang="ko-KR" sz="2200" baseline="0" dirty="0"/>
              <a:t>between the molecules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788988" y="2420938"/>
            <a:ext cx="66294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aseline="0" dirty="0"/>
              <a:t>    </a:t>
            </a:r>
            <a:r>
              <a:rPr lang="en-US" altLang="ko-KR" sz="2200" baseline="0" dirty="0"/>
              <a:t> </a:t>
            </a:r>
            <a:r>
              <a:rPr lang="en-US" altLang="ko-KR" sz="2200" i="1" baseline="0" dirty="0"/>
              <a:t>F</a:t>
            </a:r>
            <a:r>
              <a:rPr lang="en-US" altLang="ko-KR" sz="2200" baseline="0" dirty="0"/>
              <a:t>  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714348" y="3429000"/>
            <a:ext cx="77708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u="sng" baseline="0" dirty="0">
                <a:solidFill>
                  <a:srgbClr val="0000FF"/>
                </a:solidFill>
              </a:rPr>
              <a:t>At short range, the force becomes very strongly repulsive.</a:t>
            </a:r>
            <a:r>
              <a:rPr lang="en-US" altLang="ko-KR" sz="2200" baseline="0" dirty="0"/>
              <a:t/>
            </a:r>
            <a:br>
              <a:rPr lang="en-US" altLang="ko-KR" sz="2200" baseline="0" dirty="0"/>
            </a:br>
            <a:r>
              <a:rPr lang="en-US" altLang="ko-KR" sz="2200" baseline="0" dirty="0"/>
              <a:t>A number of semi-empirical potentials have been proposed and used. </a:t>
            </a:r>
            <a:r>
              <a:rPr lang="en-US" altLang="ko-KR" sz="2200" baseline="0" dirty="0" smtClean="0"/>
              <a:t> The </a:t>
            </a:r>
            <a:r>
              <a:rPr lang="en-US" altLang="ko-KR" sz="2200" baseline="0" dirty="0"/>
              <a:t>ability of a proposed potential to fit a variety of data over a range of temperatures with the </a:t>
            </a:r>
            <a:r>
              <a:rPr lang="en-US" altLang="ko-KR" sz="2200" baseline="0" dirty="0" smtClean="0"/>
              <a:t>set </a:t>
            </a:r>
            <a:r>
              <a:rPr lang="en-US" altLang="ko-KR" sz="2200" baseline="0" dirty="0"/>
              <a:t>of </a:t>
            </a:r>
            <a:r>
              <a:rPr lang="en-US" altLang="ko-KR" sz="2200" baseline="0" dirty="0" smtClean="0"/>
              <a:t>parameters </a:t>
            </a:r>
            <a:r>
              <a:rPr lang="en-US" altLang="ko-KR" sz="2200" baseline="0" dirty="0"/>
              <a:t>is an indicator of generality.</a:t>
            </a:r>
          </a:p>
        </p:txBody>
      </p:sp>
      <p:sp>
        <p:nvSpPr>
          <p:cNvPr id="23566" name="슬라이드 번호 개체 틀 1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33523C-60C0-4A29-9605-995A8812EED0}" type="slidenum">
              <a:rPr lang="ko-KR" altLang="en-US"/>
              <a:pPr/>
              <a:t>30</a:t>
            </a:fld>
            <a:endParaRPr lang="ko-KR" altLang="en-US" dirty="0"/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/>
        </p:nvGraphicFramePr>
        <p:xfrm>
          <a:off x="1403648" y="1196752"/>
          <a:ext cx="1250663" cy="76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Equation" r:id="rId3" imgW="647640" imgH="393480" progId="Equation.3">
                  <p:embed/>
                </p:oleObj>
              </mc:Choice>
              <mc:Fallback>
                <p:oleObj name="Equation" r:id="rId3" imgW="6476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196752"/>
                        <a:ext cx="1250663" cy="7602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2000468" y="2237116"/>
          <a:ext cx="638781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Equation" r:id="rId5" imgW="317160" imgH="393480" progId="Equation.3">
                  <p:embed/>
                </p:oleObj>
              </mc:Choice>
              <mc:Fallback>
                <p:oleObj name="Equation" r:id="rId5" imgW="3171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468" y="2237116"/>
                        <a:ext cx="638781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62000" y="5500688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aseline="0" dirty="0" smtClean="0"/>
              <a:t>Fig. 1.13</a:t>
            </a:r>
            <a:br>
              <a:rPr lang="en-US" altLang="ko-KR" baseline="0" dirty="0" smtClean="0"/>
            </a:br>
            <a:r>
              <a:rPr lang="en-US" altLang="ko-KR" baseline="0" dirty="0" smtClean="0"/>
              <a:t>Energy </a:t>
            </a:r>
            <a:r>
              <a:rPr lang="en-US" altLang="ko-KR" baseline="0" dirty="0"/>
              <a:t>vs. separation distance for two oppositely charged ions.</a:t>
            </a:r>
          </a:p>
        </p:txBody>
      </p:sp>
      <p:pic>
        <p:nvPicPr>
          <p:cNvPr id="24581" name="Picture 7" descr="스캔0010"/>
          <p:cNvPicPr>
            <a:picLocks noChangeAspect="1" noChangeArrowheads="1"/>
          </p:cNvPicPr>
          <p:nvPr/>
        </p:nvPicPr>
        <p:blipFill>
          <a:blip r:embed="rId3" cstate="print">
            <a:lum bright="10000" contrast="18000"/>
          </a:blip>
          <a:srcRect/>
          <a:stretch>
            <a:fillRect/>
          </a:stretch>
        </p:blipFill>
        <p:spPr bwMode="auto">
          <a:xfrm>
            <a:off x="1187450" y="692150"/>
            <a:ext cx="676751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3200400" y="852488"/>
            <a:ext cx="37338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</a:rPr>
              <a:t>Repulsive energy          (</a:t>
            </a:r>
            <a:r>
              <a:rPr lang="en-US" altLang="ko-KR" sz="1800" i="1" baseline="0" dirty="0">
                <a:latin typeface="Arial" charset="0"/>
              </a:rPr>
              <a:t>m</a:t>
            </a:r>
            <a:r>
              <a:rPr lang="en-US" altLang="ko-KR" sz="1800" baseline="0" dirty="0">
                <a:latin typeface="Arial" charset="0"/>
              </a:rPr>
              <a:t>  12)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3200400" y="1447800"/>
            <a:ext cx="16002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</a:rPr>
              <a:t>Total energy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5257800" y="2909888"/>
            <a:ext cx="28956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</a:rPr>
              <a:t>Ion separation distance (</a:t>
            </a:r>
            <a:r>
              <a:rPr lang="en-US" altLang="ko-KR" sz="1800" i="1" baseline="0" dirty="0">
                <a:latin typeface="Arial" charset="0"/>
              </a:rPr>
              <a:t>r</a:t>
            </a:r>
            <a:r>
              <a:rPr lang="en-US" altLang="ko-KR" sz="1800" baseline="0" dirty="0">
                <a:latin typeface="Arial" charset="0"/>
              </a:rPr>
              <a:t>)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3200400" y="4343400"/>
            <a:ext cx="2667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</a:rPr>
              <a:t>Attractive energy  1/</a:t>
            </a:r>
            <a:r>
              <a:rPr lang="en-US" altLang="ko-KR" sz="1800" i="1" baseline="0" dirty="0">
                <a:latin typeface="Arial" charset="0"/>
              </a:rPr>
              <a:t>r </a:t>
            </a:r>
            <a:r>
              <a:rPr lang="en-US" altLang="ko-KR" sz="1800" baseline="30000" dirty="0">
                <a:latin typeface="Arial" charset="0"/>
              </a:rPr>
              <a:t>6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 rot="-5400000">
            <a:off x="99219" y="2597944"/>
            <a:ext cx="26670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</a:rPr>
              <a:t>Potential energy (</a:t>
            </a:r>
            <a:r>
              <a:rPr lang="en-US" altLang="ko-KR" sz="1800" i="1" baseline="0" dirty="0">
                <a:latin typeface="Arial" charset="0"/>
              </a:rPr>
              <a:t>V</a:t>
            </a:r>
            <a:r>
              <a:rPr lang="en-US" altLang="ko-KR" sz="1800" baseline="0" dirty="0">
                <a:latin typeface="Arial" charset="0"/>
              </a:rPr>
              <a:t>)</a:t>
            </a:r>
          </a:p>
        </p:txBody>
      </p:sp>
      <p:sp>
        <p:nvSpPr>
          <p:cNvPr id="24587" name="Rectangle 14"/>
          <p:cNvSpPr>
            <a:spLocks noChangeArrowheads="1"/>
          </p:cNvSpPr>
          <p:nvPr/>
        </p:nvSpPr>
        <p:spPr bwMode="auto">
          <a:xfrm>
            <a:off x="4953000" y="76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dirty="0"/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3810000" y="3352800"/>
            <a:ext cx="4572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i="1" baseline="0" dirty="0">
                <a:latin typeface="Arial" charset="0"/>
              </a:rPr>
              <a:t>V</a:t>
            </a:r>
            <a:r>
              <a:rPr lang="en-US" altLang="ko-KR" sz="1800" i="1" dirty="0">
                <a:latin typeface="Arial" charset="0"/>
              </a:rPr>
              <a:t>0</a:t>
            </a:r>
          </a:p>
        </p:txBody>
      </p:sp>
      <p:sp>
        <p:nvSpPr>
          <p:cNvPr id="24589" name="Text Box 16"/>
          <p:cNvSpPr txBox="1">
            <a:spLocks noChangeArrowheads="1"/>
          </p:cNvSpPr>
          <p:nvPr/>
        </p:nvSpPr>
        <p:spPr bwMode="auto">
          <a:xfrm>
            <a:off x="1981200" y="3214688"/>
            <a:ext cx="4572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i="1" baseline="0" dirty="0">
                <a:latin typeface="Arial" charset="0"/>
              </a:rPr>
              <a:t>r</a:t>
            </a:r>
            <a:r>
              <a:rPr lang="en-US" altLang="ko-KR" sz="1800" i="1" dirty="0">
                <a:latin typeface="Arial" charset="0"/>
              </a:rPr>
              <a:t>0</a:t>
            </a:r>
          </a:p>
        </p:txBody>
      </p:sp>
      <p:sp>
        <p:nvSpPr>
          <p:cNvPr id="24590" name="Rectangle 17"/>
          <p:cNvSpPr>
            <a:spLocks noChangeArrowheads="1"/>
          </p:cNvSpPr>
          <p:nvPr/>
        </p:nvSpPr>
        <p:spPr bwMode="auto">
          <a:xfrm>
            <a:off x="3733800" y="3429000"/>
            <a:ext cx="152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dirty="0"/>
          </a:p>
        </p:txBody>
      </p:sp>
      <p:sp>
        <p:nvSpPr>
          <p:cNvPr id="24591" name="슬라이드 번호 개체 틀 1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3C82C9-7499-4494-9DF0-FCA09B2E23AB}" type="slidenum">
              <a:rPr lang="ko-KR" altLang="en-US"/>
              <a:pPr/>
              <a:t>31</a:t>
            </a:fld>
            <a:endParaRPr lang="ko-KR" altLang="en-US" dirty="0"/>
          </a:p>
        </p:txBody>
      </p:sp>
      <p:graphicFrame>
        <p:nvGraphicFramePr>
          <p:cNvPr id="16" name="개체 15"/>
          <p:cNvGraphicFramePr>
            <a:graphicFrameLocks noChangeAspect="1"/>
          </p:cNvGraphicFramePr>
          <p:nvPr/>
        </p:nvGraphicFramePr>
        <p:xfrm>
          <a:off x="5377340" y="711696"/>
          <a:ext cx="30542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4" name="Equation" r:id="rId4" imgW="228600" imgH="393480" progId="Equation.3">
                  <p:embed/>
                </p:oleObj>
              </mc:Choice>
              <mc:Fallback>
                <p:oleObj name="Equation" r:id="rId4" imgW="2286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340" y="711696"/>
                        <a:ext cx="305424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/>
        </p:nvGraphicFramePr>
        <p:xfrm>
          <a:off x="6228184" y="4077072"/>
          <a:ext cx="206268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Equation" r:id="rId6" imgW="939600" imgH="393480" progId="Equation.3">
                  <p:embed/>
                </p:oleObj>
              </mc:Choice>
              <mc:Fallback>
                <p:oleObj name="Equation" r:id="rId6" imgW="9396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077072"/>
                        <a:ext cx="2062680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762000" y="4495800"/>
            <a:ext cx="7986464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baseline="0" dirty="0"/>
              <a:t>Figure </a:t>
            </a:r>
            <a:r>
              <a:rPr lang="en-US" altLang="ko-KR" b="1" baseline="0" dirty="0" smtClean="0"/>
              <a:t>1.13</a:t>
            </a:r>
            <a:r>
              <a:rPr lang="en-US" altLang="ko-KR" b="1" baseline="0" dirty="0"/>
              <a:t/>
            </a:r>
            <a:br>
              <a:rPr lang="en-US" altLang="ko-KR" b="1" baseline="0" dirty="0"/>
            </a:br>
            <a:r>
              <a:rPr lang="en-US" altLang="ko-KR" baseline="0" dirty="0"/>
              <a:t>The intermolecular potential </a:t>
            </a:r>
            <a:r>
              <a:rPr lang="en-US" altLang="ko-KR" i="1" baseline="0" dirty="0"/>
              <a:t>U</a:t>
            </a:r>
            <a:r>
              <a:rPr lang="en-US" altLang="ko-KR" baseline="0" dirty="0"/>
              <a:t>(</a:t>
            </a:r>
            <a:r>
              <a:rPr lang="en-US" altLang="ko-KR" i="1" baseline="0" dirty="0"/>
              <a:t>r</a:t>
            </a:r>
            <a:r>
              <a:rPr lang="en-US" altLang="ko-KR" baseline="0" dirty="0"/>
              <a:t>)</a:t>
            </a:r>
            <a:r>
              <a:rPr lang="en-US" altLang="ko-KR" i="1" baseline="0" dirty="0"/>
              <a:t>.</a:t>
            </a:r>
            <a:r>
              <a:rPr lang="en-US" altLang="ko-KR" baseline="0" dirty="0"/>
              <a:t> </a:t>
            </a:r>
            <a:r>
              <a:rPr lang="en-US" altLang="ko-KR" baseline="0" dirty="0" smtClean="0"/>
              <a:t> The </a:t>
            </a:r>
            <a:r>
              <a:rPr lang="en-US" altLang="ko-KR" baseline="0" dirty="0"/>
              <a:t>potential is a function of the distance between the centers of the </a:t>
            </a:r>
            <a:r>
              <a:rPr lang="en-US" altLang="ko-KR" baseline="0" dirty="0" smtClean="0"/>
              <a:t>molecule</a:t>
            </a:r>
            <a:r>
              <a:rPr lang="en-US" altLang="ko-KR" i="1" baseline="0" dirty="0" smtClean="0"/>
              <a:t>.</a:t>
            </a:r>
            <a:r>
              <a:rPr lang="en-US" altLang="ko-KR" baseline="0" dirty="0" smtClean="0"/>
              <a:t>  This </a:t>
            </a:r>
            <a:r>
              <a:rPr lang="en-US" altLang="ko-KR" baseline="0" dirty="0"/>
              <a:t>figure illustrates two parameters </a:t>
            </a:r>
            <a:r>
              <a:rPr lang="en-US" altLang="ko-KR" baseline="0" dirty="0" smtClean="0"/>
              <a:t>(2</a:t>
            </a:r>
            <a:r>
              <a:rPr lang="en-US" altLang="ko-KR" i="1" baseline="0" dirty="0" smtClean="0"/>
              <a:t>r</a:t>
            </a:r>
            <a:r>
              <a:rPr lang="en-US" altLang="ko-KR" baseline="0" dirty="0" smtClean="0"/>
              <a:t>)</a:t>
            </a:r>
            <a:r>
              <a:rPr lang="en-US" altLang="ko-KR" i="1" baseline="0" dirty="0" smtClean="0"/>
              <a:t>,</a:t>
            </a:r>
            <a:r>
              <a:rPr lang="en-US" altLang="ko-KR" baseline="0" dirty="0" smtClean="0"/>
              <a:t> </a:t>
            </a:r>
            <a:r>
              <a:rPr lang="en-US" altLang="ko-KR" baseline="0" dirty="0"/>
              <a:t>which is the </a:t>
            </a:r>
            <a:r>
              <a:rPr lang="en-US" altLang="ko-KR" b="1" u="sng" baseline="0" dirty="0">
                <a:solidFill>
                  <a:srgbClr val="FF0000"/>
                </a:solidFill>
              </a:rPr>
              <a:t>distance between the centers of the molecules</a:t>
            </a:r>
            <a:r>
              <a:rPr lang="en-US" altLang="ko-KR" b="1" baseline="0" dirty="0"/>
              <a:t> </a:t>
            </a:r>
            <a:r>
              <a:rPr lang="en-US" altLang="ko-KR" baseline="0" dirty="0"/>
              <a:t>where the potential curve crosses zero, and the well-depth parameters (</a:t>
            </a:r>
            <a:r>
              <a:rPr lang="en-US" altLang="ko-KR" i="1" baseline="0" dirty="0"/>
              <a:t></a:t>
            </a:r>
            <a:r>
              <a:rPr lang="en-US" altLang="ko-KR" baseline="0" dirty="0"/>
              <a:t>)</a:t>
            </a:r>
            <a:r>
              <a:rPr lang="en-US" altLang="ko-KR" i="1" baseline="0" dirty="0"/>
              <a:t>,</a:t>
            </a:r>
            <a:r>
              <a:rPr lang="en-US" altLang="ko-KR" baseline="0" dirty="0"/>
              <a:t> which is the </a:t>
            </a:r>
            <a:r>
              <a:rPr lang="en-US" altLang="ko-KR" b="1" u="sng" baseline="0" dirty="0">
                <a:solidFill>
                  <a:srgbClr val="FF0000"/>
                </a:solidFill>
              </a:rPr>
              <a:t>depth of the potential well</a:t>
            </a:r>
            <a:r>
              <a:rPr lang="en-US" altLang="ko-KR" b="1" baseline="0" dirty="0">
                <a:solidFill>
                  <a:srgbClr val="FF0000"/>
                </a:solidFill>
              </a:rPr>
              <a:t> </a:t>
            </a:r>
            <a:r>
              <a:rPr lang="en-US" altLang="ko-KR" baseline="0" dirty="0"/>
              <a:t>at its minimum.</a:t>
            </a:r>
          </a:p>
        </p:txBody>
      </p:sp>
      <p:pic>
        <p:nvPicPr>
          <p:cNvPr id="47107" name="Picture 5" descr="스캔0006"/>
          <p:cNvPicPr>
            <a:picLocks noChangeAspect="1" noChangeArrowheads="1"/>
          </p:cNvPicPr>
          <p:nvPr/>
        </p:nvPicPr>
        <p:blipFill>
          <a:blip r:embed="rId2" cstate="print">
            <a:lum bright="10000" contrast="18000"/>
          </a:blip>
          <a:srcRect/>
          <a:stretch>
            <a:fillRect/>
          </a:stretch>
        </p:blipFill>
        <p:spPr bwMode="auto">
          <a:xfrm>
            <a:off x="2057400" y="304800"/>
            <a:ext cx="495300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429124" y="4000504"/>
            <a:ext cx="180976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800" i="1" baseline="0" dirty="0" smtClean="0">
                <a:latin typeface="Arial" charset="0"/>
              </a:rPr>
              <a:t>distance</a:t>
            </a:r>
            <a:endParaRPr lang="en-US" altLang="ko-KR" sz="1800" i="1" baseline="0" dirty="0">
              <a:latin typeface="Arial" charset="0"/>
            </a:endParaRP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1981200" y="2071688"/>
            <a:ext cx="6096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i="1" baseline="0" dirty="0">
                <a:latin typeface="Arial" charset="0"/>
              </a:rPr>
              <a:t>U</a:t>
            </a:r>
            <a:r>
              <a:rPr lang="en-US" altLang="ko-KR" sz="1800" baseline="0" dirty="0">
                <a:latin typeface="Arial" charset="0"/>
              </a:rPr>
              <a:t>(</a:t>
            </a:r>
            <a:r>
              <a:rPr lang="en-US" altLang="ko-KR" sz="1800" i="1" baseline="0" dirty="0">
                <a:latin typeface="Arial" charset="0"/>
              </a:rPr>
              <a:t>r</a:t>
            </a:r>
            <a:r>
              <a:rPr lang="en-US" altLang="ko-KR" sz="1800" baseline="0" dirty="0">
                <a:latin typeface="Arial" charset="0"/>
              </a:rPr>
              <a:t>)</a:t>
            </a:r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2678113" y="3951288"/>
            <a:ext cx="3810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</a:rPr>
              <a:t>0</a:t>
            </a:r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2209800" y="3581400"/>
            <a:ext cx="609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  <a:cs typeface="Arial" charset="0"/>
              </a:rPr>
              <a:t>–</a:t>
            </a:r>
            <a:endParaRPr lang="en-US" altLang="ko-KR" sz="1800" baseline="0" dirty="0">
              <a:latin typeface="Arial" charset="0"/>
            </a:endParaRPr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2438400" y="1447800"/>
            <a:ext cx="381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</a:rPr>
              <a:t>0</a:t>
            </a:r>
          </a:p>
        </p:txBody>
      </p:sp>
      <p:sp>
        <p:nvSpPr>
          <p:cNvPr id="47114" name="슬라이드 번호 개체 틀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D45DA6-7FEF-44B0-BF6F-962851E8DE0B}" type="slidenum">
              <a:rPr lang="ko-KR" altLang="en-US"/>
              <a:pPr/>
              <a:t>32</a:t>
            </a:fld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3714744" y="3933056"/>
            <a:ext cx="76446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4000" b="1" baseline="0" dirty="0" smtClean="0">
                <a:solidFill>
                  <a:srgbClr val="FF0000"/>
                </a:solidFill>
              </a:rPr>
              <a:t>2</a:t>
            </a:r>
            <a:r>
              <a:rPr lang="en-US" altLang="ko-KR" sz="4000" b="1" i="1" baseline="0" dirty="0" smtClean="0">
                <a:solidFill>
                  <a:srgbClr val="FF0000"/>
                </a:solidFill>
              </a:rPr>
              <a:t>r</a:t>
            </a:r>
            <a:r>
              <a:rPr lang="en-US" altLang="ko-KR" sz="3200" i="1" baseline="0" dirty="0" smtClean="0"/>
              <a:t> </a:t>
            </a:r>
            <a:endParaRPr lang="ko-KR" altLang="en-US" sz="3200" i="1" dirty="0"/>
          </a:p>
        </p:txBody>
      </p:sp>
      <p:sp>
        <p:nvSpPr>
          <p:cNvPr id="2" name="직사각형 1"/>
          <p:cNvSpPr/>
          <p:nvPr/>
        </p:nvSpPr>
        <p:spPr>
          <a:xfrm>
            <a:off x="1572775" y="3211314"/>
            <a:ext cx="4892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i="1" baseline="0" dirty="0">
                <a:solidFill>
                  <a:srgbClr val="FF0000"/>
                </a:solidFill>
              </a:rPr>
              <a:t>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4572000" y="928670"/>
            <a:ext cx="402431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baseline="0" dirty="0">
                <a:cs typeface="Arial" charset="0"/>
              </a:rPr>
              <a:t>Figure </a:t>
            </a:r>
            <a:r>
              <a:rPr lang="en-US" altLang="ko-KR" b="1" baseline="0" dirty="0" smtClean="0">
                <a:cs typeface="Arial" charset="0"/>
              </a:rPr>
              <a:t>1.13</a:t>
            </a:r>
          </a:p>
          <a:p>
            <a:r>
              <a:rPr lang="en-US" altLang="ko-KR" baseline="0" dirty="0" smtClean="0">
                <a:cs typeface="Arial" charset="0"/>
              </a:rPr>
              <a:t>The </a:t>
            </a:r>
            <a:r>
              <a:rPr lang="en-US" altLang="ko-KR" baseline="0" dirty="0">
                <a:cs typeface="Arial" charset="0"/>
              </a:rPr>
              <a:t>variation of the potential energy of two molecules on their separation</a:t>
            </a:r>
            <a:r>
              <a:rPr lang="en-US" altLang="ko-KR" baseline="0" dirty="0" smtClean="0">
                <a:cs typeface="Arial" charset="0"/>
              </a:rPr>
              <a:t>.</a:t>
            </a:r>
          </a:p>
          <a:p>
            <a:r>
              <a:rPr lang="en-US" altLang="ko-KR" baseline="0" dirty="0" smtClean="0">
                <a:cs typeface="Arial" charset="0"/>
              </a:rPr>
              <a:t>High </a:t>
            </a:r>
            <a:r>
              <a:rPr lang="en-US" altLang="ko-KR" baseline="0" dirty="0">
                <a:cs typeface="Arial" charset="0"/>
              </a:rPr>
              <a:t>positive potential energy (at very small separations) indicates that the interactions between them are </a:t>
            </a:r>
            <a:r>
              <a:rPr lang="en-US" altLang="ko-KR" u="sng" baseline="0" dirty="0">
                <a:cs typeface="Arial" charset="0"/>
              </a:rPr>
              <a:t>strongly repulsive </a:t>
            </a:r>
            <a:r>
              <a:rPr lang="en-US" altLang="ko-KR" baseline="0" dirty="0">
                <a:cs typeface="Arial" charset="0"/>
              </a:rPr>
              <a:t>at these distances</a:t>
            </a:r>
            <a:r>
              <a:rPr lang="en-US" altLang="ko-KR" baseline="0" dirty="0" smtClean="0">
                <a:cs typeface="Arial" charset="0"/>
              </a:rPr>
              <a:t>.</a:t>
            </a:r>
          </a:p>
          <a:p>
            <a:r>
              <a:rPr lang="en-US" altLang="ko-KR" baseline="0" dirty="0" smtClean="0">
                <a:cs typeface="Arial" charset="0"/>
              </a:rPr>
              <a:t>At </a:t>
            </a:r>
            <a:r>
              <a:rPr lang="en-US" altLang="ko-KR" baseline="0" dirty="0">
                <a:cs typeface="Arial" charset="0"/>
              </a:rPr>
              <a:t>intermediate separations, where the potential energy is negative, the </a:t>
            </a:r>
            <a:r>
              <a:rPr lang="en-US" altLang="ko-KR" u="sng" baseline="0" dirty="0">
                <a:cs typeface="Arial" charset="0"/>
              </a:rPr>
              <a:t>attractive</a:t>
            </a:r>
            <a:r>
              <a:rPr lang="en-US" altLang="ko-KR" baseline="0" dirty="0">
                <a:cs typeface="Arial" charset="0"/>
              </a:rPr>
              <a:t> interactions dominate</a:t>
            </a:r>
            <a:r>
              <a:rPr lang="en-US" altLang="ko-KR" baseline="0" dirty="0" smtClean="0">
                <a:cs typeface="Arial" charset="0"/>
              </a:rPr>
              <a:t>.</a:t>
            </a:r>
          </a:p>
          <a:p>
            <a:r>
              <a:rPr lang="en-US" altLang="ko-KR" baseline="0" dirty="0" smtClean="0">
                <a:cs typeface="Arial" charset="0"/>
              </a:rPr>
              <a:t>At </a:t>
            </a:r>
            <a:r>
              <a:rPr lang="en-US" altLang="ko-KR" baseline="0" dirty="0">
                <a:cs typeface="Arial" charset="0"/>
              </a:rPr>
              <a:t>large separations (on the right</a:t>
            </a:r>
            <a:r>
              <a:rPr lang="en-US" altLang="ko-KR" baseline="0" dirty="0" smtClean="0">
                <a:cs typeface="Arial" charset="0"/>
              </a:rPr>
              <a:t>), </a:t>
            </a:r>
            <a:r>
              <a:rPr lang="en-US" altLang="ko-KR" baseline="0" dirty="0">
                <a:cs typeface="Arial" charset="0"/>
              </a:rPr>
              <a:t>the potential energy is zero and there is </a:t>
            </a:r>
            <a:r>
              <a:rPr lang="en-US" altLang="ko-KR" u="sng" baseline="0" dirty="0" smtClean="0">
                <a:cs typeface="Arial" charset="0"/>
              </a:rPr>
              <a:t>negligible </a:t>
            </a:r>
            <a:r>
              <a:rPr lang="en-US" altLang="ko-KR" u="sng" baseline="0" dirty="0">
                <a:cs typeface="Arial" charset="0"/>
              </a:rPr>
              <a:t>interaction </a:t>
            </a:r>
            <a:r>
              <a:rPr lang="en-US" altLang="ko-KR" baseline="0" dirty="0">
                <a:cs typeface="Arial" charset="0"/>
              </a:rPr>
              <a:t>between the molecules. </a:t>
            </a:r>
          </a:p>
        </p:txBody>
      </p:sp>
      <p:pic>
        <p:nvPicPr>
          <p:cNvPr id="48131" name="Picture 6" descr="New 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38862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슬라이드 번호 개체 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D7EF1C-94E8-41DC-AF94-2F78762A1350}" type="slidenum">
              <a:rPr lang="ko-KR" altLang="en-US"/>
              <a:pPr/>
              <a:t>33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 Box 4"/>
          <p:cNvSpPr txBox="1">
            <a:spLocks noChangeArrowheads="1"/>
          </p:cNvSpPr>
          <p:nvPr/>
        </p:nvSpPr>
        <p:spPr bwMode="auto">
          <a:xfrm>
            <a:off x="762000" y="550863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b="1" baseline="0" dirty="0">
                <a:solidFill>
                  <a:schemeClr val="accent2"/>
                </a:solidFill>
                <a:latin typeface="Arial" charset="0"/>
              </a:rPr>
              <a:t>The Lennard-Jones Potential</a:t>
            </a:r>
          </a:p>
        </p:txBody>
      </p:sp>
      <p:graphicFrame>
        <p:nvGraphicFramePr>
          <p:cNvPr id="25602" name="Object 1024"/>
          <p:cNvGraphicFramePr>
            <a:graphicFrameLocks noChangeAspect="1"/>
          </p:cNvGraphicFramePr>
          <p:nvPr/>
        </p:nvGraphicFramePr>
        <p:xfrm>
          <a:off x="1447800" y="1389063"/>
          <a:ext cx="28384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4" name="Equation" r:id="rId3" imgW="2679480" imgH="838080" progId="">
                  <p:embed/>
                </p:oleObj>
              </mc:Choice>
              <mc:Fallback>
                <p:oleObj name="Equation" r:id="rId3" imgW="2679480" imgH="838080" progId="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89063"/>
                        <a:ext cx="2838450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7"/>
          <p:cNvSpPr txBox="1">
            <a:spLocks noChangeArrowheads="1"/>
          </p:cNvSpPr>
          <p:nvPr/>
        </p:nvSpPr>
        <p:spPr bwMode="auto">
          <a:xfrm>
            <a:off x="762000" y="2439988"/>
            <a:ext cx="7620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The integral part of the equation for the second virial coefficient can be done analytically, but the solution is complicated and in the form of an infinite series.</a:t>
            </a:r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auto">
          <a:xfrm>
            <a:off x="762000" y="3522663"/>
            <a:ext cx="7620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Define </a:t>
            </a:r>
            <a:r>
              <a:rPr lang="en-US" altLang="ko-KR" sz="2200" baseline="0" dirty="0">
                <a:solidFill>
                  <a:srgbClr val="C00000"/>
                </a:solidFill>
                <a:latin typeface="Ebrima" pitchFamily="2" charset="0"/>
              </a:rPr>
              <a:t>a unitless distance </a:t>
            </a:r>
            <a:r>
              <a:rPr lang="en-US" altLang="ko-KR" sz="2200" baseline="0" dirty="0"/>
              <a:t>as</a:t>
            </a:r>
          </a:p>
        </p:txBody>
      </p:sp>
      <p:graphicFrame>
        <p:nvGraphicFramePr>
          <p:cNvPr id="25603" name="Object 1025"/>
          <p:cNvGraphicFramePr>
            <a:graphicFrameLocks noChangeAspect="1"/>
          </p:cNvGraphicFramePr>
          <p:nvPr/>
        </p:nvGraphicFramePr>
        <p:xfrm>
          <a:off x="1506538" y="3979863"/>
          <a:ext cx="7620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5" name="Equation" r:id="rId5" imgW="622080" imgH="609480" progId="">
                  <p:embed/>
                </p:oleObj>
              </mc:Choice>
              <mc:Fallback>
                <p:oleObj name="Equation" r:id="rId5" imgW="622080" imgH="609480" progId="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3979863"/>
                        <a:ext cx="7620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1026"/>
          <p:cNvGraphicFramePr>
            <a:graphicFrameLocks noChangeAspect="1"/>
          </p:cNvGraphicFramePr>
          <p:nvPr/>
        </p:nvGraphicFramePr>
        <p:xfrm>
          <a:off x="3181350" y="3921125"/>
          <a:ext cx="443706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6" name="Equation" r:id="rId7" imgW="3682800" imgH="787320" progId="">
                  <p:embed/>
                </p:oleObj>
              </mc:Choice>
              <mc:Fallback>
                <p:oleObj name="Equation" r:id="rId7" imgW="3682800" imgH="787320" progId="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3921125"/>
                        <a:ext cx="4437063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755650" y="4724400"/>
            <a:ext cx="7620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Define a parameter:</a:t>
            </a:r>
          </a:p>
        </p:txBody>
      </p:sp>
      <p:graphicFrame>
        <p:nvGraphicFramePr>
          <p:cNvPr id="25605" name="Object 1027"/>
          <p:cNvGraphicFramePr>
            <a:graphicFrameLocks noChangeAspect="1"/>
          </p:cNvGraphicFramePr>
          <p:nvPr/>
        </p:nvGraphicFramePr>
        <p:xfrm>
          <a:off x="1403350" y="5373688"/>
          <a:ext cx="16621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7" name="Equation" r:id="rId9" imgW="1358640" imgH="647640" progId="">
                  <p:embed/>
                </p:oleObj>
              </mc:Choice>
              <mc:Fallback>
                <p:oleObj name="Equation" r:id="rId9" imgW="1358640" imgH="647640" progId="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373688"/>
                        <a:ext cx="1662113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1028"/>
          <p:cNvGraphicFramePr>
            <a:graphicFrameLocks noChangeAspect="1"/>
          </p:cNvGraphicFramePr>
          <p:nvPr/>
        </p:nvGraphicFramePr>
        <p:xfrm>
          <a:off x="3203575" y="5300663"/>
          <a:ext cx="35290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8" name="Equation" r:id="rId11" imgW="2755800" imgH="787320" progId="">
                  <p:embed/>
                </p:oleObj>
              </mc:Choice>
              <mc:Fallback>
                <p:oleObj name="Equation" r:id="rId11" imgW="2755800" imgH="787320" progId="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300663"/>
                        <a:ext cx="3529013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1029"/>
          <p:cNvGraphicFramePr>
            <a:graphicFrameLocks noGrp="1" noChangeAspect="1"/>
          </p:cNvGraphicFramePr>
          <p:nvPr>
            <p:ph idx="4294967295"/>
          </p:nvPr>
        </p:nvGraphicFramePr>
        <p:xfrm>
          <a:off x="6121400" y="1414463"/>
          <a:ext cx="30226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9" name="Equation" r:id="rId13" imgW="3035160" imgH="787320" progId="">
                  <p:embed/>
                </p:oleObj>
              </mc:Choice>
              <mc:Fallback>
                <p:oleObj name="Equation" r:id="rId13" imgW="3035160" imgH="787320" progId="">
                  <p:embed/>
                  <p:pic>
                    <p:nvPicPr>
                      <p:cNvPr id="0" name="Object 10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1414463"/>
                        <a:ext cx="30226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슬라이드 번호 개체 틀 1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DF60BC-3F03-4574-920F-16749547B123}" type="slidenum">
              <a:rPr lang="ko-KR" altLang="en-US"/>
              <a:pPr/>
              <a:t>34</a:t>
            </a:fld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8334163" y="0"/>
            <a:ext cx="809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baseline="0" dirty="0" smtClean="0">
                <a:solidFill>
                  <a:srgbClr val="0000CC"/>
                </a:solidFill>
              </a:rPr>
              <a:t>(skip)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143504" y="1000108"/>
            <a:ext cx="2858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u="sng" baseline="0" dirty="0" smtClean="0">
                <a:solidFill>
                  <a:srgbClr val="FF0000"/>
                </a:solidFill>
              </a:rPr>
              <a:t>Second virial coefficient </a:t>
            </a:r>
            <a:endParaRPr lang="ko-KR" altLang="en-US" b="1" u="sng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500958" y="642918"/>
            <a:ext cx="1643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aseline="0" dirty="0" smtClean="0"/>
              <a:t>(See page 13)</a:t>
            </a:r>
            <a:endParaRPr lang="ko-KR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762000" y="609600"/>
            <a:ext cx="79136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For the Lennard-Jones (L</a:t>
            </a:r>
            <a:r>
              <a:rPr lang="en-US" altLang="ko-KR" sz="2200" baseline="0" dirty="0">
                <a:latin typeface="Symbol" pitchFamily="18" charset="2"/>
              </a:rPr>
              <a:t>-</a:t>
            </a:r>
            <a:r>
              <a:rPr lang="en-US" altLang="ko-KR" sz="2200" baseline="0" dirty="0"/>
              <a:t>J) potential, the exponent in the integral is: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762000" y="2133600"/>
            <a:ext cx="7620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Note that </a:t>
            </a:r>
            <a:r>
              <a:rPr lang="en-US" altLang="ko-KR" sz="2200" i="1" baseline="0" dirty="0"/>
              <a:t></a:t>
            </a:r>
            <a:r>
              <a:rPr lang="en-US" altLang="ko-KR" sz="2200" baseline="0" dirty="0"/>
              <a:t>/</a:t>
            </a:r>
            <a:r>
              <a:rPr lang="en-US" altLang="ko-KR" sz="2200" i="1" baseline="0" dirty="0"/>
              <a:t>k </a:t>
            </a:r>
            <a:r>
              <a:rPr lang="en-US" altLang="ko-KR" sz="2200" baseline="0" dirty="0"/>
              <a:t>has unit of temperature, i.e., Kelvin. This suggests the use of two reduced parameters. </a:t>
            </a:r>
            <a:endParaRPr lang="en-US" altLang="ko-KR" sz="2200" i="1" baseline="0" dirty="0"/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762000" y="2955925"/>
            <a:ext cx="7620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Define a parameter</a:t>
            </a:r>
          </a:p>
        </p:txBody>
      </p:sp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1465263" y="3492500"/>
          <a:ext cx="2314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4" name="Equation" r:id="rId3" imgW="2019240" imgH="698400" progId="">
                  <p:embed/>
                </p:oleObj>
              </mc:Choice>
              <mc:Fallback>
                <p:oleObj name="Equation" r:id="rId3" imgW="2019240" imgH="6984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3492500"/>
                        <a:ext cx="2314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1500188" y="4365625"/>
          <a:ext cx="48006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5" name="Equation" r:id="rId5" imgW="4178160" imgH="939600" progId="">
                  <p:embed/>
                </p:oleObj>
              </mc:Choice>
              <mc:Fallback>
                <p:oleObj name="Equation" r:id="rId5" imgW="4178160" imgH="939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4365625"/>
                        <a:ext cx="48006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Text Box 15"/>
          <p:cNvSpPr txBox="1">
            <a:spLocks noChangeArrowheads="1"/>
          </p:cNvSpPr>
          <p:nvPr/>
        </p:nvSpPr>
        <p:spPr bwMode="auto">
          <a:xfrm>
            <a:off x="762000" y="5470525"/>
            <a:ext cx="7620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Note that the reduced virial coefficient is a universal function of the reduced temperature. The integral must be evaluated numerically for each of    .</a:t>
            </a:r>
          </a:p>
        </p:txBody>
      </p:sp>
      <p:graphicFrame>
        <p:nvGraphicFramePr>
          <p:cNvPr id="26628" name="Object 3"/>
          <p:cNvGraphicFramePr>
            <a:graphicFrameLocks noChangeAspect="1"/>
          </p:cNvGraphicFramePr>
          <p:nvPr/>
        </p:nvGraphicFramePr>
        <p:xfrm>
          <a:off x="3557588" y="6176963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6" name="Equation" r:id="rId7" imgW="215640" imgH="304560" progId="">
                  <p:embed/>
                </p:oleObj>
              </mc:Choice>
              <mc:Fallback>
                <p:oleObj name="Equation" r:id="rId7" imgW="215640" imgH="3045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6176963"/>
                        <a:ext cx="215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10"/>
          <p:cNvGraphicFramePr>
            <a:graphicFrameLocks noChangeAspect="1"/>
          </p:cNvGraphicFramePr>
          <p:nvPr/>
        </p:nvGraphicFramePr>
        <p:xfrm>
          <a:off x="1476375" y="1196975"/>
          <a:ext cx="2781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7" name="Equation" r:id="rId9" imgW="2781000" imgH="799920" progId="">
                  <p:embed/>
                </p:oleObj>
              </mc:Choice>
              <mc:Fallback>
                <p:oleObj name="Equation" r:id="rId9" imgW="2781000" imgH="79992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96975"/>
                        <a:ext cx="27813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슬라이드 번호 개체 틀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ED4E19-82F1-40BD-84EB-1C3C4E633420}" type="slidenum">
              <a:rPr lang="ko-KR" altLang="en-US"/>
              <a:pPr/>
              <a:t>35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8334163" y="0"/>
            <a:ext cx="809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baseline="0" dirty="0" smtClean="0">
                <a:solidFill>
                  <a:srgbClr val="0000CC"/>
                </a:solidFill>
              </a:rPr>
              <a:t>(skip)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884368" y="6276945"/>
            <a:ext cx="133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0" dirty="0">
                <a:solidFill>
                  <a:srgbClr val="0000FF"/>
                </a:solidFill>
              </a:rPr>
              <a:t>-</a:t>
            </a:r>
            <a:r>
              <a:rPr lang="en-US" b="1" baseline="0" dirty="0" smtClean="0">
                <a:solidFill>
                  <a:srgbClr val="0000FF"/>
                </a:solidFill>
              </a:rPr>
              <a:t>2014-3-18</a:t>
            </a:r>
            <a:endParaRPr lang="en-US" b="1" baseline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1" y="44450"/>
            <a:ext cx="341987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baseline="0" dirty="0" smtClean="0">
                <a:solidFill>
                  <a:srgbClr val="0000FF"/>
                </a:solidFill>
                <a:latin typeface="Arial" charset="0"/>
              </a:rPr>
              <a:t>1.2(c) Mixed </a:t>
            </a:r>
            <a:r>
              <a:rPr lang="en-US" altLang="ko-KR" sz="2400" b="1" baseline="0" dirty="0">
                <a:solidFill>
                  <a:srgbClr val="0000FF"/>
                </a:solidFill>
                <a:latin typeface="Arial" charset="0"/>
              </a:rPr>
              <a:t>Gases</a:t>
            </a: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654127" y="552842"/>
            <a:ext cx="7620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>
                <a:cs typeface="Times New Roman" pitchFamily="18" charset="0"/>
              </a:rPr>
              <a:t>The simplest assumption is that of </a:t>
            </a:r>
            <a:r>
              <a:rPr lang="en-US" altLang="ko-KR" sz="2200" baseline="0" dirty="0">
                <a:solidFill>
                  <a:srgbClr val="CC0000"/>
                </a:solidFill>
                <a:cs typeface="Times New Roman" pitchFamily="18" charset="0"/>
              </a:rPr>
              <a:t>an ideal mixture</a:t>
            </a:r>
            <a:r>
              <a:rPr lang="en-US" altLang="ko-KR" sz="2200" baseline="0" dirty="0">
                <a:cs typeface="Times New Roman" pitchFamily="18" charset="0"/>
              </a:rPr>
              <a:t>.</a:t>
            </a: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642910" y="1214422"/>
            <a:ext cx="7620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The </a:t>
            </a:r>
            <a:r>
              <a:rPr lang="en-US" altLang="ko-KR" sz="2200" baseline="0" dirty="0" smtClean="0"/>
              <a:t>ideal-mixing </a:t>
            </a:r>
            <a:r>
              <a:rPr lang="en-US" altLang="ko-KR" sz="2200" baseline="0" dirty="0"/>
              <a:t>approximation assumes that the properties of a mixture are either the sum or the mean of the properties </a:t>
            </a:r>
            <a:r>
              <a:rPr lang="en-US" altLang="ko-KR" sz="2200" baseline="0" dirty="0" smtClean="0"/>
              <a:t>that</a:t>
            </a:r>
            <a:r>
              <a:rPr lang="ko-KR" altLang="en-US" sz="2200" baseline="0" dirty="0" smtClean="0"/>
              <a:t> </a:t>
            </a:r>
            <a:r>
              <a:rPr lang="en-US" altLang="ko-KR" sz="2200" baseline="0" dirty="0" smtClean="0"/>
              <a:t>the </a:t>
            </a:r>
            <a:r>
              <a:rPr lang="en-US" altLang="ko-KR" sz="2200" baseline="0" dirty="0"/>
              <a:t>pure gases would have under the same conditions</a:t>
            </a:r>
            <a:r>
              <a:rPr lang="en-US" altLang="ko-KR" sz="2200" baseline="0" dirty="0" smtClean="0"/>
              <a:t>.</a:t>
            </a:r>
            <a:endParaRPr lang="en-US" altLang="ko-KR" sz="2200" baseline="0" dirty="0"/>
          </a:p>
        </p:txBody>
      </p: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762000" y="2919983"/>
            <a:ext cx="7620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>
                <a:solidFill>
                  <a:srgbClr val="0000FF"/>
                </a:solidFill>
                <a:cs typeface="Times New Roman" pitchFamily="18" charset="0"/>
              </a:rPr>
              <a:t>Daltons’s law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2350009" y="3560796"/>
            <a:ext cx="68135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/>
            <a:r>
              <a:rPr lang="en-US" altLang="ko-KR" sz="1800" baseline="0" dirty="0"/>
              <a:t> </a:t>
            </a:r>
            <a:r>
              <a:rPr lang="en-US" altLang="ko-KR" sz="1800" baseline="0" dirty="0" smtClean="0"/>
              <a:t> </a:t>
            </a:r>
            <a:r>
              <a:rPr lang="en-US" altLang="ko-KR" sz="2200" baseline="0" dirty="0"/>
              <a:t>where </a:t>
            </a:r>
            <a:r>
              <a:rPr lang="en-US" altLang="ko-KR" sz="2200" b="1" i="1" u="sng" baseline="0" dirty="0">
                <a:solidFill>
                  <a:srgbClr val="FF0000"/>
                </a:solidFill>
              </a:rPr>
              <a:t>p</a:t>
            </a:r>
            <a:r>
              <a:rPr lang="en-US" altLang="ko-KR" sz="2200" b="1" i="1" u="sng" dirty="0">
                <a:solidFill>
                  <a:srgbClr val="FF0000"/>
                </a:solidFill>
              </a:rPr>
              <a:t>i</a:t>
            </a:r>
            <a:r>
              <a:rPr lang="en-US" altLang="ko-KR" sz="2200" b="1" u="sng" baseline="0" dirty="0">
                <a:solidFill>
                  <a:srgbClr val="FF0000"/>
                </a:solidFill>
              </a:rPr>
              <a:t> is the partial pressure</a:t>
            </a:r>
            <a:r>
              <a:rPr lang="en-US" altLang="ko-KR" sz="2200" baseline="0" dirty="0"/>
              <a:t>, the pressure exerted by the individual gases.</a:t>
            </a: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762000" y="4264025"/>
            <a:ext cx="7620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/>
              <a:t>Assume that the pressure of a gas is in proportion to the numbers of molecules present, </a:t>
            </a:r>
            <a:r>
              <a:rPr lang="en-US" altLang="ko-KR" sz="2200" baseline="0" dirty="0" smtClean="0"/>
              <a:t>then:</a:t>
            </a:r>
            <a:endParaRPr lang="en-US" altLang="ko-KR" sz="2200" baseline="0" dirty="0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243138" y="4995863"/>
            <a:ext cx="5257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baseline="0" dirty="0" smtClean="0"/>
              <a:t>  </a:t>
            </a:r>
            <a:r>
              <a:rPr lang="en-US" altLang="ko-KR" sz="2200" baseline="0" dirty="0"/>
              <a:t>where </a:t>
            </a:r>
            <a:r>
              <a:rPr lang="en-US" altLang="ko-KR" sz="2200" b="1" i="1" u="sng" baseline="0" dirty="0" smtClean="0">
                <a:solidFill>
                  <a:srgbClr val="FF0000"/>
                </a:solidFill>
              </a:rPr>
              <a:t>X</a:t>
            </a:r>
            <a:r>
              <a:rPr lang="en-US" altLang="ko-KR" sz="2200" b="1" i="1" u="sng" dirty="0" smtClean="0">
                <a:solidFill>
                  <a:srgbClr val="FF0000"/>
                </a:solidFill>
              </a:rPr>
              <a:t>i</a:t>
            </a:r>
            <a:r>
              <a:rPr lang="en-US" altLang="ko-KR" sz="2200" b="1" u="sng" baseline="0" dirty="0" smtClean="0">
                <a:solidFill>
                  <a:srgbClr val="FF0000"/>
                </a:solidFill>
              </a:rPr>
              <a:t> is </a:t>
            </a:r>
            <a:r>
              <a:rPr lang="en-US" altLang="ko-KR" sz="2200" b="1" u="sng" baseline="0" dirty="0">
                <a:solidFill>
                  <a:srgbClr val="FF0000"/>
                </a:solidFill>
              </a:rPr>
              <a:t>the mole fraction</a:t>
            </a:r>
            <a:r>
              <a:rPr lang="en-US" altLang="ko-KR" sz="2200" baseline="0" dirty="0"/>
              <a:t>.</a:t>
            </a:r>
          </a:p>
        </p:txBody>
      </p:sp>
      <p:sp>
        <p:nvSpPr>
          <p:cNvPr id="27660" name="슬라이드 번호 개체 틀 1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E5548D-80AB-481E-AC7B-C61A7581617F}" type="slidenum">
              <a:rPr lang="ko-KR" altLang="en-US"/>
              <a:pPr/>
              <a:t>36</a:t>
            </a:fld>
            <a:endParaRPr lang="ko-KR" altLang="en-US" dirty="0"/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/>
        </p:nvGraphicFramePr>
        <p:xfrm>
          <a:off x="1043608" y="3501008"/>
          <a:ext cx="1319262" cy="72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3" imgW="622080" imgH="342720" progId="Equation.3">
                  <p:embed/>
                </p:oleObj>
              </mc:Choice>
              <mc:Fallback>
                <p:oleObj name="Equation" r:id="rId3" imgW="62208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501008"/>
                        <a:ext cx="1319262" cy="726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/>
        </p:nvGraphicFramePr>
        <p:xfrm>
          <a:off x="1003852" y="5013177"/>
          <a:ext cx="3744416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Equation" r:id="rId5" imgW="1828800" imgH="901440" progId="Equation.3">
                  <p:embed/>
                </p:oleObj>
              </mc:Choice>
              <mc:Fallback>
                <p:oleObj name="Equation" r:id="rId5" imgW="1828800" imgH="901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852" y="5013177"/>
                        <a:ext cx="3744416" cy="1656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1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65827"/>
            <a:ext cx="304165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357686" y="1142984"/>
            <a:ext cx="4500594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baseline="0" dirty="0" smtClean="0">
                <a:solidFill>
                  <a:srgbClr val="FF0000"/>
                </a:solidFill>
                <a:cs typeface="Arial" charset="0"/>
              </a:rPr>
              <a:t>The partial </a:t>
            </a:r>
            <a:r>
              <a:rPr lang="en-US" altLang="ko-KR" b="1" baseline="0" dirty="0">
                <a:solidFill>
                  <a:srgbClr val="FF0000"/>
                </a:solidFill>
                <a:cs typeface="Arial" charset="0"/>
              </a:rPr>
              <a:t>pressures </a:t>
            </a:r>
            <a:r>
              <a:rPr lang="en-US" altLang="ko-KR" b="1" i="1" baseline="0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altLang="ko-KR" b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altLang="ko-KR" b="1" baseline="0" dirty="0">
                <a:solidFill>
                  <a:srgbClr val="FF0000"/>
                </a:solidFill>
                <a:cs typeface="Arial" charset="0"/>
              </a:rPr>
              <a:t> and </a:t>
            </a:r>
            <a:r>
              <a:rPr lang="en-US" altLang="ko-KR" b="1" i="1" baseline="0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altLang="ko-KR" b="1" dirty="0">
                <a:solidFill>
                  <a:srgbClr val="FF0000"/>
                </a:solidFill>
                <a:cs typeface="Arial" charset="0"/>
              </a:rPr>
              <a:t>B</a:t>
            </a:r>
            <a:r>
              <a:rPr lang="en-US" altLang="ko-KR" b="1" baseline="0" dirty="0">
                <a:solidFill>
                  <a:srgbClr val="FF0000"/>
                </a:solidFill>
                <a:cs typeface="Arial" charset="0"/>
              </a:rPr>
              <a:t> of a binary mixture of (real or perfect) </a:t>
            </a:r>
            <a:r>
              <a:rPr lang="en-US" altLang="ko-KR" baseline="0" dirty="0">
                <a:cs typeface="Arial" charset="0"/>
              </a:rPr>
              <a:t>gases of total pressure </a:t>
            </a:r>
            <a:r>
              <a:rPr lang="en-US" altLang="ko-KR" i="1" baseline="0" dirty="0">
                <a:cs typeface="Arial" charset="0"/>
              </a:rPr>
              <a:t>p</a:t>
            </a:r>
            <a:r>
              <a:rPr lang="en-US" altLang="ko-KR" baseline="0" dirty="0">
                <a:cs typeface="Arial" charset="0"/>
              </a:rPr>
              <a:t> as the composition changes from pure A to pure B</a:t>
            </a:r>
            <a:r>
              <a:rPr lang="en-US" altLang="ko-KR" baseline="0" dirty="0" smtClean="0">
                <a:cs typeface="Arial" charset="0"/>
              </a:rPr>
              <a:t>.</a:t>
            </a:r>
          </a:p>
          <a:p>
            <a:endParaRPr lang="en-US" altLang="ko-KR" baseline="0" dirty="0" smtClean="0">
              <a:cs typeface="Arial" charset="0"/>
            </a:endParaRPr>
          </a:p>
          <a:p>
            <a:r>
              <a:rPr lang="en-US" altLang="ko-KR" baseline="0" dirty="0" smtClean="0">
                <a:cs typeface="Arial" charset="0"/>
              </a:rPr>
              <a:t>The </a:t>
            </a:r>
            <a:r>
              <a:rPr lang="en-US" altLang="ko-KR" baseline="0" dirty="0">
                <a:cs typeface="Arial" charset="0"/>
              </a:rPr>
              <a:t>sum of the partial pressures is equal to the total pressure</a:t>
            </a:r>
            <a:r>
              <a:rPr lang="en-US" altLang="ko-KR" baseline="0" dirty="0" smtClean="0">
                <a:cs typeface="Arial" charset="0"/>
              </a:rPr>
              <a:t>.</a:t>
            </a:r>
          </a:p>
          <a:p>
            <a:r>
              <a:rPr lang="en-US" altLang="ko-KR" baseline="0" dirty="0" smtClean="0">
                <a:cs typeface="Arial" charset="0"/>
              </a:rPr>
              <a:t>If </a:t>
            </a:r>
            <a:r>
              <a:rPr lang="en-US" altLang="ko-KR" baseline="0" dirty="0">
                <a:cs typeface="Arial" charset="0"/>
              </a:rPr>
              <a:t>the gases are </a:t>
            </a:r>
            <a:r>
              <a:rPr lang="en-US" altLang="ko-KR" baseline="0" dirty="0" smtClean="0">
                <a:cs typeface="Arial" charset="0"/>
              </a:rPr>
              <a:t>perfect (ideal), </a:t>
            </a:r>
            <a:r>
              <a:rPr lang="en-US" altLang="ko-KR" baseline="0" dirty="0">
                <a:cs typeface="Arial" charset="0"/>
              </a:rPr>
              <a:t>then the partial pressure is also the pressure that each gas would exert if it were present alone in the container. </a:t>
            </a:r>
          </a:p>
        </p:txBody>
      </p:sp>
      <p:sp>
        <p:nvSpPr>
          <p:cNvPr id="49156" name="슬라이드 번호 개체 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D981D0-5FC4-42DD-898D-7DAEFE3240E8}" type="slidenum">
              <a:rPr lang="ko-KR" altLang="en-US"/>
              <a:pPr/>
              <a:t>37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806774" y="614364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en-US" b="1" baseline="0" dirty="0">
              <a:solidFill>
                <a:srgbClr val="0000FF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99592" y="173633"/>
            <a:ext cx="2679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aseline="0" dirty="0" smtClean="0">
                <a:solidFill>
                  <a:srgbClr val="CC0000"/>
                </a:solidFill>
                <a:cs typeface="Times New Roman" pitchFamily="18" charset="0"/>
              </a:rPr>
              <a:t>Ideal Mixture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560DD-77EF-484E-BED2-0DCDC6ADFD50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642910" y="1785926"/>
            <a:ext cx="7715304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0" lang="en-US" altLang="ko-KR" sz="2800" b="1" baseline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baseline="0" dirty="0" smtClean="0">
                <a:latin typeface="Times New Roman" pitchFamily="18" charset="0"/>
                <a:cs typeface="Times New Roman" pitchFamily="18" charset="0"/>
              </a:rPr>
              <a:t>Problems from Chap. 1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00100" y="2571744"/>
            <a:ext cx="74295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1819275" eaLnBrk="1" hangingPunct="1">
              <a:lnSpc>
                <a:spcPct val="150000"/>
              </a:lnSpc>
              <a:buNone/>
            </a:pPr>
            <a:r>
              <a:rPr lang="en-US" altLang="ko-KR" sz="2800" b="1" baseline="0" dirty="0" smtClean="0">
                <a:solidFill>
                  <a:srgbClr val="0000CC"/>
                </a:solidFill>
                <a:cs typeface="Times New Roman" pitchFamily="18" charset="0"/>
              </a:rPr>
              <a:t>D1.3</a:t>
            </a:r>
          </a:p>
          <a:p>
            <a:pPr lvl="1" defTabSz="1819275" eaLnBrk="1" hangingPunct="1">
              <a:lnSpc>
                <a:spcPct val="150000"/>
              </a:lnSpc>
              <a:buNone/>
            </a:pPr>
            <a:r>
              <a:rPr lang="en-US" altLang="ko-KR" sz="2800" b="1" baseline="0" dirty="0" smtClean="0">
                <a:solidFill>
                  <a:srgbClr val="0000CC"/>
                </a:solidFill>
                <a:cs typeface="Times New Roman" pitchFamily="18" charset="0"/>
              </a:rPr>
              <a:t>E1.3(a)   E1.5(a)   E1.13(a)   E1.19(a)</a:t>
            </a:r>
          </a:p>
          <a:p>
            <a:pPr lvl="1" defTabSz="1819275" eaLnBrk="1" hangingPunct="1">
              <a:lnSpc>
                <a:spcPct val="150000"/>
              </a:lnSpc>
              <a:buNone/>
            </a:pPr>
            <a:r>
              <a:rPr lang="en-US" altLang="ko-KR" sz="2800" b="1" baseline="0" dirty="0" smtClean="0">
                <a:solidFill>
                  <a:srgbClr val="0000CC"/>
                </a:solidFill>
                <a:cs typeface="Times New Roman" pitchFamily="18" charset="0"/>
              </a:rPr>
              <a:t>P1.11   P1.15   P1.17   P1.21</a:t>
            </a:r>
            <a:endParaRPr kumimoji="0" lang="en-US" altLang="ko-KR" sz="2800" b="1" baseline="0" dirty="0" smtClean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710113" y="5221288"/>
            <a:ext cx="403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 baseline="0" dirty="0">
                <a:cs typeface="Arial" charset="0"/>
              </a:rPr>
              <a:t>Figure </a:t>
            </a:r>
            <a:r>
              <a:rPr lang="en-US" altLang="ko-KR" b="1" baseline="0" dirty="0" smtClean="0">
                <a:cs typeface="Arial" charset="0"/>
              </a:rPr>
              <a:t>1.5</a:t>
            </a:r>
            <a:r>
              <a:rPr lang="en-US" altLang="ko-KR" baseline="0" dirty="0" smtClean="0"/>
              <a:t> </a:t>
            </a:r>
            <a:r>
              <a:rPr lang="en-US" altLang="ko-KR" baseline="0" dirty="0"/>
              <a:t/>
            </a:r>
            <a:br>
              <a:rPr lang="en-US" altLang="ko-KR" baseline="0" dirty="0"/>
            </a:br>
            <a:r>
              <a:rPr lang="en-US" altLang="ko-KR" baseline="0" dirty="0">
                <a:cs typeface="Arial" charset="0"/>
              </a:rPr>
              <a:t>Straight lines are obtained when the pressure is plotted against 1</a:t>
            </a:r>
            <a:r>
              <a:rPr lang="en-US" altLang="ko-KR" i="1" baseline="0" dirty="0">
                <a:cs typeface="Arial" charset="0"/>
              </a:rPr>
              <a:t>/V</a:t>
            </a:r>
            <a:r>
              <a:rPr lang="en-US" altLang="ko-KR" baseline="0" dirty="0">
                <a:cs typeface="Arial" charset="0"/>
              </a:rPr>
              <a:t>. </a:t>
            </a:r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0500"/>
            <a:ext cx="4249738" cy="6335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01" name="슬라이드 번호 개체 틀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1D976A-89C3-46A0-A26C-28FD968F2301}" type="slidenum">
              <a:rPr lang="ko-KR" altLang="en-US"/>
              <a:pPr/>
              <a:t>4</a:t>
            </a:fld>
            <a:endParaRPr lang="ko-KR" alt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786314" y="2820988"/>
          <a:ext cx="1785950" cy="965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4" imgW="596880" imgH="393480" progId="Equation.3">
                  <p:embed/>
                </p:oleObj>
              </mc:Choice>
              <mc:Fallback>
                <p:oleObj name="Equation" r:id="rId4" imgW="5968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2820988"/>
                        <a:ext cx="1785950" cy="9652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211638" y="3860800"/>
            <a:ext cx="48609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 baseline="0" dirty="0">
                <a:cs typeface="Times New Roman" pitchFamily="18" charset="0"/>
              </a:rPr>
              <a:t>Figure </a:t>
            </a:r>
            <a:r>
              <a:rPr lang="en-US" altLang="ko-KR" b="1" baseline="0" dirty="0" smtClean="0">
                <a:cs typeface="Times New Roman" pitchFamily="18" charset="0"/>
              </a:rPr>
              <a:t>1.6</a:t>
            </a:r>
            <a:r>
              <a:rPr lang="en-US" altLang="ko-KR" b="1" baseline="0" dirty="0">
                <a:cs typeface="Times New Roman" pitchFamily="18" charset="0"/>
              </a:rPr>
              <a:t/>
            </a:r>
            <a:br>
              <a:rPr lang="en-US" altLang="ko-KR" b="1" baseline="0" dirty="0">
                <a:cs typeface="Times New Roman" pitchFamily="18" charset="0"/>
              </a:rPr>
            </a:br>
            <a:r>
              <a:rPr lang="en-US" altLang="ko-KR" baseline="0" dirty="0">
                <a:cs typeface="Times New Roman" pitchFamily="18" charset="0"/>
              </a:rPr>
              <a:t>The variation of </a:t>
            </a:r>
            <a:r>
              <a:rPr lang="en-US" altLang="ko-KR" baseline="0" dirty="0" smtClean="0">
                <a:cs typeface="Times New Roman" pitchFamily="18" charset="0"/>
              </a:rPr>
              <a:t>volume </a:t>
            </a:r>
            <a:r>
              <a:rPr lang="en-US" altLang="ko-KR" baseline="0" dirty="0">
                <a:cs typeface="Times New Roman" pitchFamily="18" charset="0"/>
              </a:rPr>
              <a:t>of a fixed amount of gas with the temperature at </a:t>
            </a:r>
            <a:r>
              <a:rPr lang="en-US" altLang="ko-KR" u="sng" baseline="0" dirty="0">
                <a:ea typeface="Ebrima" pitchFamily="2" charset="0"/>
                <a:cs typeface="Times New Roman" pitchFamily="18" charset="0"/>
              </a:rPr>
              <a:t>constant pressure </a:t>
            </a:r>
            <a:r>
              <a:rPr lang="en-US" altLang="ko-KR" baseline="0" dirty="0">
                <a:solidFill>
                  <a:srgbClr val="C00000"/>
                </a:solidFill>
                <a:cs typeface="Times New Roman" pitchFamily="18" charset="0"/>
              </a:rPr>
              <a:t>(isobar)</a:t>
            </a:r>
            <a:r>
              <a:rPr lang="en-US" altLang="ko-KR" baseline="0" dirty="0">
                <a:cs typeface="Times New Roman" pitchFamily="18" charset="0"/>
              </a:rPr>
              <a:t>. Note that in each case they extrapolate to zero volume at -273.15 °C.</a:t>
            </a:r>
          </a:p>
        </p:txBody>
      </p:sp>
      <p:pic>
        <p:nvPicPr>
          <p:cNvPr id="5125" name="Picture 6" descr="F1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36600"/>
            <a:ext cx="3357563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 rot="-5440433">
            <a:off x="-297656" y="1869282"/>
            <a:ext cx="16002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</a:rPr>
              <a:t>Volume, </a:t>
            </a:r>
            <a:r>
              <a:rPr lang="en-US" altLang="ko-KR" sz="1800" i="1" baseline="0" dirty="0">
                <a:latin typeface="Arial" charset="0"/>
              </a:rPr>
              <a:t>V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1600200" y="5686425"/>
            <a:ext cx="2438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</a:rPr>
              <a:t>Temperature, </a:t>
            </a:r>
            <a:r>
              <a:rPr lang="en-US" altLang="ko-KR" sz="1800" i="1" baseline="0" dirty="0">
                <a:latin typeface="Arial" charset="0"/>
              </a:rPr>
              <a:t>T</a:t>
            </a:r>
            <a:r>
              <a:rPr lang="en-US" altLang="ko-KR" sz="1800" baseline="0" dirty="0">
                <a:latin typeface="Arial" charset="0"/>
              </a:rPr>
              <a:t>/</a:t>
            </a:r>
            <a:r>
              <a:rPr lang="en-US" altLang="ko-KR" sz="1800" baseline="0" dirty="0">
                <a:latin typeface="Arial" charset="0"/>
                <a:cs typeface="Arial" charset="0"/>
              </a:rPr>
              <a:t>°C</a:t>
            </a:r>
            <a:endParaRPr lang="en-US" altLang="ko-KR" sz="1800" i="1" baseline="0" dirty="0">
              <a:latin typeface="Arial" charset="0"/>
            </a:endParaRP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286000" y="4452938"/>
            <a:ext cx="1600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</a:rPr>
              <a:t>Decreasing</a:t>
            </a:r>
            <a:br>
              <a:rPr lang="en-US" altLang="ko-KR" sz="1800" baseline="0" dirty="0">
                <a:latin typeface="Arial" charset="0"/>
              </a:rPr>
            </a:br>
            <a:r>
              <a:rPr lang="en-US" altLang="ko-KR" sz="1800" baseline="0" dirty="0">
                <a:latin typeface="Arial" charset="0"/>
              </a:rPr>
              <a:t>pressure, </a:t>
            </a:r>
            <a:r>
              <a:rPr lang="en-US" altLang="ko-KR" sz="1800" i="1" baseline="0" dirty="0">
                <a:latin typeface="Arial" charset="0"/>
              </a:rPr>
              <a:t>p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781050" y="5743575"/>
            <a:ext cx="8382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  <a:cs typeface="Arial" charset="0"/>
              </a:rPr>
              <a:t>–</a:t>
            </a:r>
            <a:r>
              <a:rPr lang="en-US" altLang="ko-KR" sz="1800" baseline="0" dirty="0">
                <a:latin typeface="Arial" charset="0"/>
              </a:rPr>
              <a:t>273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381000" y="5367338"/>
            <a:ext cx="3048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</a:rPr>
              <a:t>0</a:t>
            </a:r>
          </a:p>
        </p:txBody>
      </p:sp>
      <p:graphicFrame>
        <p:nvGraphicFramePr>
          <p:cNvPr id="5123" name="Object 14"/>
          <p:cNvGraphicFramePr>
            <a:graphicFrameLocks noChangeAspect="1"/>
          </p:cNvGraphicFramePr>
          <p:nvPr/>
        </p:nvGraphicFramePr>
        <p:xfrm>
          <a:off x="5292725" y="2636838"/>
          <a:ext cx="914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4" imgW="914400" imgH="285120" progId="">
                  <p:embed/>
                </p:oleObj>
              </mc:Choice>
              <mc:Fallback>
                <p:oleObj name="Equation" r:id="rId4" imgW="914400" imgH="28512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636838"/>
                        <a:ext cx="9144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슬라이드 번호 개체 틀 1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2B187A-4368-4737-A4CD-1896DA0A97E9}" type="slidenum">
              <a:rPr lang="ko-KR" altLang="en-US"/>
              <a:pPr/>
              <a:t>5</a:t>
            </a:fld>
            <a:endParaRPr lang="ko-KR" altLang="en-US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357686" y="2271710"/>
          <a:ext cx="1928826" cy="1014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6" imgW="596880" imgH="419040" progId="Equation.3">
                  <p:embed/>
                </p:oleObj>
              </mc:Choice>
              <mc:Fallback>
                <p:oleObj name="Equation" r:id="rId6" imgW="5968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271710"/>
                        <a:ext cx="1928826" cy="1014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356100" y="4265613"/>
            <a:ext cx="47164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baseline="0" dirty="0">
                <a:cs typeface="Times New Roman" pitchFamily="18" charset="0"/>
              </a:rPr>
              <a:t>Figure </a:t>
            </a:r>
            <a:r>
              <a:rPr lang="en-US" altLang="ko-KR" b="1" baseline="0" dirty="0" smtClean="0">
                <a:cs typeface="Times New Roman" pitchFamily="18" charset="0"/>
              </a:rPr>
              <a:t>1.7 </a:t>
            </a:r>
            <a:r>
              <a:rPr lang="en-US" altLang="ko-KR" b="1" baseline="0" dirty="0">
                <a:cs typeface="Times New Roman" pitchFamily="18" charset="0"/>
              </a:rPr>
              <a:t/>
            </a:r>
            <a:br>
              <a:rPr lang="en-US" altLang="ko-KR" b="1" baseline="0" dirty="0">
                <a:cs typeface="Times New Roman" pitchFamily="18" charset="0"/>
              </a:rPr>
            </a:br>
            <a:r>
              <a:rPr lang="en-US" altLang="ko-KR" baseline="0" dirty="0">
                <a:cs typeface="Times New Roman" pitchFamily="18" charset="0"/>
              </a:rPr>
              <a:t>The pressure also varies linearly with the temperature at </a:t>
            </a:r>
            <a:r>
              <a:rPr lang="en-US" altLang="ko-KR" u="sng" baseline="0" dirty="0">
                <a:ea typeface="Ebrima" pitchFamily="2" charset="0"/>
                <a:cs typeface="Times New Roman" pitchFamily="18" charset="0"/>
              </a:rPr>
              <a:t>constant </a:t>
            </a:r>
            <a:r>
              <a:rPr lang="en-US" altLang="ko-KR" u="sng" baseline="0" dirty="0" smtClean="0">
                <a:ea typeface="Ebrima" pitchFamily="2" charset="0"/>
                <a:cs typeface="Times New Roman" pitchFamily="18" charset="0"/>
              </a:rPr>
              <a:t>volume</a:t>
            </a:r>
            <a:r>
              <a:rPr lang="en-US" altLang="ko-KR" baseline="0" dirty="0" smtClean="0">
                <a:cs typeface="Times New Roman" pitchFamily="18" charset="0"/>
              </a:rPr>
              <a:t>, </a:t>
            </a:r>
            <a:r>
              <a:rPr lang="en-US" altLang="ko-KR" baseline="0" dirty="0">
                <a:cs typeface="Times New Roman" pitchFamily="18" charset="0"/>
              </a:rPr>
              <a:t>and extrapolates to zero at </a:t>
            </a:r>
            <a:r>
              <a:rPr lang="en-US" altLang="ko-KR" i="1" baseline="0" dirty="0">
                <a:cs typeface="Times New Roman" pitchFamily="18" charset="0"/>
              </a:rPr>
              <a:t>T</a:t>
            </a:r>
            <a:r>
              <a:rPr lang="en-US" altLang="ko-KR" baseline="0" dirty="0">
                <a:cs typeface="Times New Roman" pitchFamily="18" charset="0"/>
              </a:rPr>
              <a:t>= 0 </a:t>
            </a:r>
            <a:r>
              <a:rPr lang="en-US" altLang="ko-KR" baseline="0" dirty="0" smtClean="0">
                <a:cs typeface="Times New Roman" pitchFamily="18" charset="0"/>
              </a:rPr>
              <a:t>K (= -</a:t>
            </a:r>
            <a:r>
              <a:rPr lang="en-US" altLang="ko-KR" baseline="0" dirty="0">
                <a:cs typeface="Times New Roman" pitchFamily="18" charset="0"/>
              </a:rPr>
              <a:t>273.15°C).</a:t>
            </a:r>
          </a:p>
        </p:txBody>
      </p:sp>
      <p:pic>
        <p:nvPicPr>
          <p:cNvPr id="6148" name="Picture 6" descr="F1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44513"/>
            <a:ext cx="3386138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 rot="-5399011">
            <a:off x="-488156" y="1569244"/>
            <a:ext cx="19812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</a:rPr>
              <a:t>Pressure, </a:t>
            </a:r>
            <a:r>
              <a:rPr lang="en-US" altLang="ko-KR" sz="1800" i="1" baseline="0" dirty="0">
                <a:latin typeface="Arial" charset="0"/>
              </a:rPr>
              <a:t>p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752600" y="5562600"/>
            <a:ext cx="2438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</a:rPr>
              <a:t>Temperature, </a:t>
            </a:r>
            <a:r>
              <a:rPr lang="en-US" altLang="ko-KR" sz="1800" i="1" baseline="0" dirty="0">
                <a:latin typeface="Arial" charset="0"/>
              </a:rPr>
              <a:t>T/K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2286000" y="4365625"/>
            <a:ext cx="1600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</a:rPr>
              <a:t>Decreasing</a:t>
            </a:r>
            <a:br>
              <a:rPr lang="en-US" altLang="ko-KR" sz="1800" baseline="0" dirty="0">
                <a:latin typeface="Arial" charset="0"/>
              </a:rPr>
            </a:br>
            <a:r>
              <a:rPr lang="en-US" altLang="ko-KR" sz="1800" baseline="0" dirty="0">
                <a:latin typeface="Arial" charset="0"/>
              </a:rPr>
              <a:t>volume, </a:t>
            </a:r>
            <a:r>
              <a:rPr lang="en-US" altLang="ko-KR" sz="1800" i="1" baseline="0" dirty="0">
                <a:latin typeface="Arial" charset="0"/>
              </a:rPr>
              <a:t>V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04800" y="5181600"/>
            <a:ext cx="381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</a:rPr>
              <a:t>0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685800" y="5562600"/>
            <a:ext cx="381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aseline="0" dirty="0">
                <a:latin typeface="Arial" charset="0"/>
              </a:rPr>
              <a:t>0</a:t>
            </a:r>
          </a:p>
        </p:txBody>
      </p:sp>
      <p:sp>
        <p:nvSpPr>
          <p:cNvPr id="6154" name="슬라이드 번호 개체 틀 1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C80274-4CFC-44AB-9001-AE8F6E942A32}" type="slidenum">
              <a:rPr lang="ko-KR" altLang="en-US"/>
              <a:pPr/>
              <a:t>6</a:t>
            </a:fld>
            <a:endParaRPr lang="ko-KR" alt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429124" y="1714488"/>
          <a:ext cx="1714512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4" imgW="596880" imgH="393480" progId="Equation.3">
                  <p:embed/>
                </p:oleObj>
              </mc:Choice>
              <mc:Fallback>
                <p:oleObj name="Equation" r:id="rId4" imgW="5968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1714488"/>
                        <a:ext cx="1714512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5364163" y="4298950"/>
            <a:ext cx="35988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 baseline="0" dirty="0">
                <a:cs typeface="Arial" charset="0"/>
              </a:rPr>
              <a:t>Figure </a:t>
            </a:r>
            <a:r>
              <a:rPr lang="en-US" altLang="ko-KR" b="1" baseline="0" dirty="0" smtClean="0">
                <a:cs typeface="Arial" charset="0"/>
              </a:rPr>
              <a:t>1.8</a:t>
            </a:r>
            <a:r>
              <a:rPr lang="en-US" altLang="ko-KR" b="1" baseline="0" dirty="0"/>
              <a:t/>
            </a:r>
            <a:br>
              <a:rPr lang="en-US" altLang="ko-KR" b="1" baseline="0" dirty="0"/>
            </a:br>
            <a:r>
              <a:rPr lang="en-US" altLang="ko-KR" baseline="0" dirty="0">
                <a:cs typeface="Arial" charset="0"/>
              </a:rPr>
              <a:t>A region of the </a:t>
            </a:r>
            <a:r>
              <a:rPr lang="en-US" altLang="ko-KR" i="1" baseline="0" dirty="0">
                <a:cs typeface="Arial" charset="0"/>
              </a:rPr>
              <a:t>p, V, T</a:t>
            </a:r>
            <a:r>
              <a:rPr lang="en-US" altLang="ko-KR" baseline="0" dirty="0">
                <a:cs typeface="Arial" charset="0"/>
              </a:rPr>
              <a:t> surface of a fixed amount of perfect gas. The points forming the surface represent the only states of the gas that can exist. </a:t>
            </a:r>
          </a:p>
        </p:txBody>
      </p:sp>
      <p:pic>
        <p:nvPicPr>
          <p:cNvPr id="3379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44463"/>
            <a:ext cx="4767262" cy="645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796" name="슬라이드 번호 개체 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828821-57D1-48B3-B31E-90E76F1BF315}" type="slidenum">
              <a:rPr lang="ko-KR" altLang="en-US"/>
              <a:pPr/>
              <a:t>7</a:t>
            </a:fld>
            <a:endParaRPr lang="ko-KR" alt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274203"/>
              </p:ext>
            </p:extLst>
          </p:nvPr>
        </p:nvGraphicFramePr>
        <p:xfrm>
          <a:off x="5292080" y="2276872"/>
          <a:ext cx="2353464" cy="64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Equation" r:id="rId4" imgW="685800" imgH="177480" progId="Equation.3">
                  <p:embed/>
                </p:oleObj>
              </mc:Choice>
              <mc:Fallback>
                <p:oleObj name="Equation" r:id="rId4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276872"/>
                        <a:ext cx="2353464" cy="649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4581525" cy="604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5724525" y="1196975"/>
            <a:ext cx="3095625" cy="290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ko-KR" dirty="0"/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5508625" y="4005263"/>
            <a:ext cx="3455988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000" b="1" dirty="0"/>
              <a:t>Figure </a:t>
            </a:r>
            <a:r>
              <a:rPr lang="en-US" altLang="ko-KR" sz="3000" b="1" dirty="0" smtClean="0"/>
              <a:t>1.9</a:t>
            </a:r>
            <a:r>
              <a:rPr lang="en-US" altLang="ko-KR" sz="3000" dirty="0" smtClean="0"/>
              <a:t> </a:t>
            </a:r>
            <a:endParaRPr lang="en-US" altLang="ko-KR" sz="3000" dirty="0"/>
          </a:p>
          <a:p>
            <a:r>
              <a:rPr lang="en-US" altLang="ko-KR" sz="3000" dirty="0"/>
              <a:t>Sections through the surface </a:t>
            </a:r>
            <a:r>
              <a:rPr lang="en-US" altLang="ko-KR" sz="3000" dirty="0" smtClean="0"/>
              <a:t>shown </a:t>
            </a:r>
            <a:r>
              <a:rPr lang="en-US" altLang="ko-KR" sz="3000" dirty="0"/>
              <a:t>at </a:t>
            </a:r>
            <a:r>
              <a:rPr lang="en-US" altLang="ko-KR" sz="3000" dirty="0" smtClean="0"/>
              <a:t>a constant variable.</a:t>
            </a:r>
          </a:p>
          <a:p>
            <a:endParaRPr lang="en-US" altLang="ko-KR" sz="3000" dirty="0"/>
          </a:p>
        </p:txBody>
      </p:sp>
      <p:sp>
        <p:nvSpPr>
          <p:cNvPr id="34821" name="슬라이드 번호 개체 틀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7DCB4C-8DAE-4A35-8364-882C6FF52A1B}" type="slidenum">
              <a:rPr lang="ko-KR" altLang="en-US"/>
              <a:pPr/>
              <a:t>8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Text Box 3"/>
          <p:cNvSpPr txBox="1">
            <a:spLocks noChangeArrowheads="1"/>
          </p:cNvSpPr>
          <p:nvPr/>
        </p:nvSpPr>
        <p:spPr bwMode="auto">
          <a:xfrm>
            <a:off x="611188" y="260350"/>
            <a:ext cx="824709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b="1" baseline="0" dirty="0" smtClean="0">
                <a:solidFill>
                  <a:srgbClr val="0000FF"/>
                </a:solidFill>
                <a:latin typeface="Arial" charset="0"/>
              </a:rPr>
              <a:t>1.4 The </a:t>
            </a:r>
            <a:r>
              <a:rPr lang="en-US" altLang="ko-KR" sz="2400" b="1" baseline="0" dirty="0">
                <a:solidFill>
                  <a:srgbClr val="0000FF"/>
                </a:solidFill>
                <a:latin typeface="Arial" charset="0"/>
              </a:rPr>
              <a:t>van der Waals </a:t>
            </a:r>
            <a:r>
              <a:rPr lang="en-US" altLang="ko-KR" sz="2400" b="1" baseline="0" dirty="0" smtClean="0">
                <a:solidFill>
                  <a:srgbClr val="0000FF"/>
                </a:solidFill>
                <a:latin typeface="Arial" charset="0"/>
              </a:rPr>
              <a:t>Equation   </a:t>
            </a:r>
            <a:r>
              <a:rPr lang="en-US" altLang="ko-KR" sz="2400" b="1" baseline="0" dirty="0" smtClean="0">
                <a:solidFill>
                  <a:srgbClr val="FF0000"/>
                </a:solidFill>
                <a:latin typeface="Arial" charset="0"/>
              </a:rPr>
              <a:t>=   </a:t>
            </a:r>
            <a:r>
              <a:rPr lang="en-US" altLang="ko-KR" sz="2400" b="1" i="1" baseline="0" dirty="0" smtClean="0">
                <a:solidFill>
                  <a:srgbClr val="FF0000"/>
                </a:solidFill>
                <a:latin typeface="Arial" charset="0"/>
              </a:rPr>
              <a:t>Real Gases</a:t>
            </a:r>
            <a:endParaRPr lang="en-US" altLang="ko-KR" sz="2400" b="1" i="1" baseline="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11188" y="2500313"/>
            <a:ext cx="8641332" cy="3784601"/>
            <a:chOff x="385" y="1484"/>
            <a:chExt cx="5303" cy="2384"/>
          </a:xfrm>
        </p:grpSpPr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675" y="1484"/>
              <a:ext cx="501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649288" indent="-649288"/>
              <a:r>
                <a:rPr lang="en-US" altLang="ko-KR" sz="2200" i="1" baseline="0" dirty="0">
                  <a:cs typeface="Times New Roman" pitchFamily="18" charset="0"/>
                </a:rPr>
                <a:t>a</a:t>
              </a:r>
              <a:r>
                <a:rPr lang="en-US" altLang="ko-KR" sz="2200" baseline="0" dirty="0">
                  <a:cs typeface="Times New Roman" pitchFamily="18" charset="0"/>
                </a:rPr>
                <a:t>, </a:t>
              </a:r>
              <a:r>
                <a:rPr lang="en-US" altLang="ko-KR" sz="2200" i="1" baseline="0" dirty="0">
                  <a:cs typeface="Times New Roman" pitchFamily="18" charset="0"/>
                </a:rPr>
                <a:t>b </a:t>
              </a:r>
              <a:r>
                <a:rPr lang="en-US" altLang="ko-KR" sz="2200" baseline="0" dirty="0">
                  <a:latin typeface="Ebrima" pitchFamily="2" charset="0"/>
                </a:rPr>
                <a:t>: </a:t>
              </a:r>
              <a:r>
                <a:rPr lang="en-US" altLang="ko-KR" sz="2100" baseline="0" dirty="0">
                  <a:cs typeface="Times New Roman" pitchFamily="18" charset="0"/>
                </a:rPr>
                <a:t>empirical constants that are characteristic of the particular force.</a:t>
              </a:r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385" y="2160"/>
              <a:ext cx="49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ko-KR" baseline="0" dirty="0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385" y="1842"/>
              <a:ext cx="5126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057275" indent="-1057275"/>
              <a:r>
                <a:rPr lang="en-US" altLang="ko-KR" sz="2200" i="1" baseline="0" dirty="0"/>
                <a:t>     a        </a:t>
              </a:r>
              <a:r>
                <a:rPr lang="en-US" altLang="ko-KR" sz="2200" baseline="0" dirty="0"/>
                <a:t>At finite</a:t>
              </a:r>
              <a:r>
                <a:rPr lang="en-US" altLang="ko-KR" sz="2200" i="1" baseline="0" dirty="0"/>
                <a:t> </a:t>
              </a:r>
              <a:r>
                <a:rPr lang="en-US" altLang="ko-KR" sz="2200" baseline="0" dirty="0"/>
                <a:t>concentrations, molecules will have </a:t>
              </a:r>
              <a:r>
                <a:rPr lang="en-US" altLang="ko-KR" sz="2200" b="1" baseline="0" dirty="0">
                  <a:solidFill>
                    <a:srgbClr val="FF0000"/>
                  </a:solidFill>
                </a:rPr>
                <a:t>attractive forces</a:t>
              </a:r>
              <a:r>
                <a:rPr lang="en-US" altLang="ko-KR" sz="2200" baseline="0" dirty="0"/>
                <a:t> which will </a:t>
              </a:r>
              <a:r>
                <a:rPr lang="en-US" altLang="ko-KR" sz="2200" baseline="0" dirty="0">
                  <a:solidFill>
                    <a:srgbClr val="FF0000"/>
                  </a:solidFill>
                </a:rPr>
                <a:t>reduce the pressure</a:t>
              </a:r>
              <a:r>
                <a:rPr lang="en-US" altLang="ko-KR" sz="2200" baseline="0" dirty="0"/>
                <a:t>.</a:t>
              </a:r>
              <a:r>
                <a:rPr lang="en-US" altLang="ko-KR" sz="2200" i="1" baseline="0" dirty="0"/>
                <a:t>     </a:t>
              </a:r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385" y="2432"/>
              <a:ext cx="499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068388" indent="-1068388"/>
              <a:r>
                <a:rPr lang="en-US" altLang="ko-KR" sz="2200" baseline="0" dirty="0"/>
                <a:t>     </a:t>
              </a:r>
              <a:r>
                <a:rPr lang="en-US" altLang="ko-KR" sz="2200" i="1" baseline="0" dirty="0"/>
                <a:t>b</a:t>
              </a:r>
              <a:r>
                <a:rPr lang="en-US" altLang="ko-KR" i="1" baseline="0" dirty="0"/>
                <a:t>         </a:t>
              </a:r>
              <a:r>
                <a:rPr lang="en-US" altLang="ko-KR" sz="2200" baseline="0" dirty="0"/>
                <a:t>The volume in the ideal gas law should not be the volume of the container, but the </a:t>
              </a:r>
              <a:r>
                <a:rPr lang="en-US" altLang="ko-KR" sz="2200" b="1" baseline="0" dirty="0">
                  <a:solidFill>
                    <a:srgbClr val="FF0000"/>
                  </a:solidFill>
                </a:rPr>
                <a:t>volume available </a:t>
              </a:r>
              <a:r>
                <a:rPr lang="en-US" altLang="ko-KR" sz="2200" baseline="0" dirty="0"/>
                <a:t>to a molecule for kinetic movement.</a:t>
              </a:r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794" y="200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797" y="258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385" y="3203"/>
              <a:ext cx="4990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altLang="ko-KR" sz="2200" baseline="0" dirty="0"/>
                <a:t>The excluded volume per pair of </a:t>
              </a:r>
              <a:r>
                <a:rPr lang="en-US" altLang="ko-KR" sz="2200" baseline="0" dirty="0" smtClean="0"/>
                <a:t>spheres:                </a:t>
              </a:r>
              <a:r>
                <a:rPr lang="en-US" altLang="ko-KR" sz="2200" baseline="0" dirty="0"/>
                <a:t/>
              </a:r>
              <a:br>
                <a:rPr lang="en-US" altLang="ko-KR" sz="2200" baseline="0" dirty="0"/>
              </a:br>
              <a:r>
                <a:rPr lang="en-US" altLang="ko-KR" sz="2200" baseline="0" dirty="0" smtClean="0"/>
                <a:t>The </a:t>
              </a:r>
              <a:r>
                <a:rPr lang="en-US" altLang="ko-KR" sz="2200" baseline="0" dirty="0"/>
                <a:t>excluded volume is </a:t>
              </a:r>
            </a:p>
          </p:txBody>
        </p:sp>
      </p:grpSp>
      <p:sp>
        <p:nvSpPr>
          <p:cNvPr id="182292" name="Rectangle 20"/>
          <p:cNvSpPr>
            <a:spLocks noChangeArrowheads="1"/>
          </p:cNvSpPr>
          <p:nvPr/>
        </p:nvSpPr>
        <p:spPr bwMode="auto">
          <a:xfrm>
            <a:off x="4286216" y="1000108"/>
            <a:ext cx="4857784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altLang="ko-KR" sz="1900" baseline="0" dirty="0">
                <a:solidFill>
                  <a:srgbClr val="0000FF"/>
                </a:solidFill>
                <a:ea typeface="Ebrima" pitchFamily="2" charset="0"/>
                <a:cs typeface="Times New Roman" pitchFamily="18" charset="0"/>
              </a:rPr>
              <a:t>Ideal gas:  1. The size of molecule is </a:t>
            </a:r>
            <a:r>
              <a:rPr lang="en-US" altLang="ko-KR" sz="1900" baseline="0" dirty="0" smtClean="0">
                <a:solidFill>
                  <a:srgbClr val="0000FF"/>
                </a:solidFill>
                <a:ea typeface="Ebrima" pitchFamily="2" charset="0"/>
                <a:cs typeface="Times New Roman" pitchFamily="18" charset="0"/>
              </a:rPr>
              <a:t>negligible.</a:t>
            </a:r>
            <a:endParaRPr lang="en-US" altLang="ko-KR" sz="1900" baseline="0" dirty="0">
              <a:solidFill>
                <a:srgbClr val="0000FF"/>
              </a:solidFill>
              <a:ea typeface="Ebrima" pitchFamily="2" charset="0"/>
              <a:cs typeface="Times New Roman" pitchFamily="18" charset="0"/>
            </a:endParaRPr>
          </a:p>
          <a:p>
            <a:pPr marL="1376363" indent="-1376363">
              <a:defRPr/>
            </a:pPr>
            <a:r>
              <a:rPr lang="en-US" altLang="ko-KR" sz="1900" baseline="0" dirty="0">
                <a:solidFill>
                  <a:srgbClr val="0000FF"/>
                </a:solidFill>
                <a:ea typeface="Ebrima" pitchFamily="2" charset="0"/>
                <a:cs typeface="Times New Roman" pitchFamily="18" charset="0"/>
              </a:rPr>
              <a:t>                 </a:t>
            </a:r>
            <a:r>
              <a:rPr lang="en-US" altLang="ko-KR" sz="1900" baseline="0" dirty="0" smtClean="0">
                <a:solidFill>
                  <a:srgbClr val="0000FF"/>
                </a:solidFill>
                <a:ea typeface="Ebrima" pitchFamily="2" charset="0"/>
                <a:cs typeface="Times New Roman" pitchFamily="18" charset="0"/>
              </a:rPr>
              <a:t> 2</a:t>
            </a:r>
            <a:r>
              <a:rPr lang="en-US" altLang="ko-KR" sz="1900" baseline="0" dirty="0">
                <a:solidFill>
                  <a:srgbClr val="0000FF"/>
                </a:solidFill>
                <a:ea typeface="Ebrima" pitchFamily="2" charset="0"/>
                <a:cs typeface="Times New Roman" pitchFamily="18" charset="0"/>
              </a:rPr>
              <a:t>. The </a:t>
            </a:r>
            <a:r>
              <a:rPr lang="en-US" altLang="ko-KR" sz="1900" baseline="0" dirty="0" smtClean="0">
                <a:solidFill>
                  <a:srgbClr val="0000FF"/>
                </a:solidFill>
                <a:ea typeface="Ebrima" pitchFamily="2" charset="0"/>
                <a:cs typeface="Times New Roman" pitchFamily="18" charset="0"/>
              </a:rPr>
              <a:t>interactions are negligible.</a:t>
            </a:r>
            <a:endParaRPr lang="en-US" altLang="ko-KR" sz="1900" baseline="0" dirty="0">
              <a:solidFill>
                <a:srgbClr val="0000FF"/>
              </a:solidFill>
              <a:ea typeface="Ebrima" pitchFamily="2" charset="0"/>
              <a:cs typeface="Times New Roman" pitchFamily="18" charset="0"/>
            </a:endParaRPr>
          </a:p>
        </p:txBody>
      </p:sp>
      <p:sp>
        <p:nvSpPr>
          <p:cNvPr id="7177" name="슬라이드 번호 개체 틀 1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279FD9-5B55-41C3-8F61-BF4CD84B9D70}" type="slidenum">
              <a:rPr lang="ko-KR" altLang="en-US"/>
              <a:pPr/>
              <a:t>9</a:t>
            </a:fld>
            <a:endParaRPr lang="ko-KR" altLang="en-US" dirty="0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714348" y="701662"/>
          <a:ext cx="20859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Equation" r:id="rId3" imgW="1091880" imgH="419040" progId="Equation.3">
                  <p:embed/>
                </p:oleObj>
              </mc:Choice>
              <mc:Fallback>
                <p:oleObj name="Equation" r:id="rId3" imgW="109188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701662"/>
                        <a:ext cx="2085975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968362" y="1428736"/>
          <a:ext cx="17462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Equation" r:id="rId5" imgW="914400" imgH="431640" progId="Equation.3">
                  <p:embed/>
                </p:oleObj>
              </mc:Choice>
              <mc:Fallback>
                <p:oleObj name="Equation" r:id="rId5" imgW="91440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62" y="1428736"/>
                        <a:ext cx="174625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5500694" y="5214950"/>
          <a:ext cx="9779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수식" r:id="rId7" imgW="571320" imgH="419040" progId="Equation.3">
                  <p:embed/>
                </p:oleObj>
              </mc:Choice>
              <mc:Fallback>
                <p:oleObj name="수식" r:id="rId7" imgW="57132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5214950"/>
                        <a:ext cx="9779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3477976" y="5717054"/>
          <a:ext cx="209708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Equation" r:id="rId9" imgW="1002960" imgH="419040" progId="Equation.3">
                  <p:embed/>
                </p:oleObj>
              </mc:Choice>
              <mc:Fallback>
                <p:oleObj name="Equation" r:id="rId9" imgW="100296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976" y="5717054"/>
                        <a:ext cx="2097088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직사각형 17"/>
          <p:cNvSpPr/>
          <p:nvPr/>
        </p:nvSpPr>
        <p:spPr>
          <a:xfrm>
            <a:off x="5429256" y="205977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baseline="0" dirty="0" smtClean="0">
                <a:solidFill>
                  <a:srgbClr val="FF0000"/>
                </a:solidFill>
                <a:latin typeface="Arial" charset="0"/>
              </a:rPr>
              <a:t>~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143240" y="1785926"/>
            <a:ext cx="2246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baseline="0" dirty="0" smtClean="0">
                <a:solidFill>
                  <a:srgbClr val="0000FF"/>
                </a:solidFill>
                <a:cs typeface="Times New Roman" pitchFamily="18" charset="0"/>
              </a:rPr>
              <a:t>V</a:t>
            </a:r>
            <a:r>
              <a:rPr lang="en-US" altLang="ko-KR" b="1" i="1" dirty="0" smtClean="0">
                <a:solidFill>
                  <a:srgbClr val="0000FF"/>
                </a:solidFill>
                <a:cs typeface="Times New Roman" pitchFamily="18" charset="0"/>
              </a:rPr>
              <a:t>m</a:t>
            </a:r>
            <a:r>
              <a:rPr lang="en-US" altLang="ko-KR" b="1" i="1" baseline="0" dirty="0" smtClean="0">
                <a:solidFill>
                  <a:srgbClr val="0000FF"/>
                </a:solidFill>
                <a:cs typeface="Times New Roman" pitchFamily="18" charset="0"/>
              </a:rPr>
              <a:t> = molar volume</a:t>
            </a:r>
            <a:endParaRPr lang="ko-KR" altLang="en-US" b="1" i="1" dirty="0">
              <a:cs typeface="Times New Roman" pitchFamily="18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572132" y="5929330"/>
            <a:ext cx="1977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aseline="0" dirty="0" smtClean="0"/>
              <a:t>for </a:t>
            </a:r>
            <a:r>
              <a:rPr lang="en-US" altLang="ko-KR" i="1" baseline="0" dirty="0" smtClean="0"/>
              <a:t>N</a:t>
            </a:r>
            <a:r>
              <a:rPr lang="en-US" altLang="ko-KR" dirty="0" smtClean="0"/>
              <a:t>A </a:t>
            </a:r>
            <a:r>
              <a:rPr lang="en-US" altLang="ko-KR" baseline="0" dirty="0" smtClean="0"/>
              <a:t>molecules 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7539073" y="5500702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aseline="0" dirty="0" smtClean="0">
                <a:solidFill>
                  <a:srgbClr val="0000FF"/>
                </a:solidFill>
              </a:rPr>
              <a:t>[Justific. 1.1] 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  <a:sym typeface="Symbol" pitchFamily="18" charset="2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7859</TotalTime>
  <Words>2022</Words>
  <Application>Microsoft Office PowerPoint</Application>
  <PresentationFormat>화면 슬라이드 쇼(4:3)</PresentationFormat>
  <Paragraphs>260</Paragraphs>
  <Slides>38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4</vt:i4>
      </vt:variant>
      <vt:variant>
        <vt:lpstr>슬라이드 제목</vt:lpstr>
      </vt:variant>
      <vt:variant>
        <vt:i4>38</vt:i4>
      </vt:variant>
    </vt:vector>
  </HeadingPairs>
  <TitlesOfParts>
    <vt:vector size="49" baseType="lpstr">
      <vt:lpstr>굴림</vt:lpstr>
      <vt:lpstr>맑은 고딕</vt:lpstr>
      <vt:lpstr>Arial</vt:lpstr>
      <vt:lpstr>Ebrima</vt:lpstr>
      <vt:lpstr>Symbol</vt:lpstr>
      <vt:lpstr>Times New Roman</vt:lpstr>
      <vt:lpstr>기본 디자인</vt:lpstr>
      <vt:lpstr>Equation</vt:lpstr>
      <vt:lpstr>수식</vt:lpstr>
      <vt:lpstr>Microsoft Equation 3.0</vt:lpstr>
      <vt:lpstr>비트맵 이미지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고분자연구실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최진</dc:creator>
  <cp:lastModifiedBy>Byungwoo Park</cp:lastModifiedBy>
  <cp:revision>749</cp:revision>
  <dcterms:created xsi:type="dcterms:W3CDTF">2004-01-27T06:11:55Z</dcterms:created>
  <dcterms:modified xsi:type="dcterms:W3CDTF">2014-03-24T01:43:06Z</dcterms:modified>
</cp:coreProperties>
</file>