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8" r:id="rId2"/>
    <p:sldId id="299" r:id="rId3"/>
    <p:sldId id="300" r:id="rId4"/>
    <p:sldId id="303" r:id="rId5"/>
    <p:sldId id="305" r:id="rId6"/>
    <p:sldId id="304" r:id="rId7"/>
    <p:sldId id="302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8" autoAdjust="0"/>
    <p:restoredTop sz="85486" autoAdjust="0"/>
  </p:normalViewPr>
  <p:slideViewPr>
    <p:cSldViewPr>
      <p:cViewPr varScale="1">
        <p:scale>
          <a:sx n="100" d="100"/>
          <a:sy n="100" d="100"/>
        </p:scale>
        <p:origin x="-19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90" y="-102"/>
      </p:cViewPr>
      <p:guideLst>
        <p:guide orient="horz" pos="3225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2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/>
          <a:lstStyle>
            <a:lvl1pPr algn="r">
              <a:defRPr sz="1300"/>
            </a:lvl1pPr>
          </a:lstStyle>
          <a:p>
            <a:fld id="{74837D28-1CAD-46CE-ADC8-8F5F197C0FC2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 anchor="b"/>
          <a:lstStyle>
            <a:lvl1pPr algn="r">
              <a:defRPr sz="1300"/>
            </a:lvl1pPr>
          </a:lstStyle>
          <a:p>
            <a:fld id="{3D413B98-AC2B-42C4-BC77-B1D875ECD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6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2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/>
          <a:lstStyle>
            <a:lvl1pPr algn="r">
              <a:defRPr sz="1300"/>
            </a:lvl1pPr>
          </a:lstStyle>
          <a:p>
            <a:fld id="{D3573D93-07FB-4264-8802-A19957736ADB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02" tIns="49051" rIns="98102" bIns="490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8102" tIns="49051" rIns="98102" bIns="490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8102" tIns="49051" rIns="98102" bIns="49051" rtlCol="0" anchor="b"/>
          <a:lstStyle>
            <a:lvl1pPr algn="r">
              <a:defRPr sz="1300"/>
            </a:lvl1pPr>
          </a:lstStyle>
          <a:p>
            <a:fld id="{7C1975AE-823A-4EED-B9BF-25FF2D7ECB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1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disk.austin.utexas.edu\root\engr\research\ctr\Users\shc263\0_JOBS\0_INTERVIEW\2nd Round\2_TAMUK\Figures\j0399496_zzrj.jp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371600"/>
            <a:ext cx="8229600" cy="3810000"/>
          </a:xfrm>
        </p:spPr>
        <p:txBody>
          <a:bodyPr anchor="ctr">
            <a:normAutofit/>
          </a:bodyPr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ctr">
              <a:buNone/>
            </a:pPr>
            <a:r>
              <a:rPr lang="en-US" sz="4000" b="1" i="1" dirty="0" smtClean="0">
                <a:solidFill>
                  <a:schemeClr val="tx2"/>
                </a:solidFill>
                <a:latin typeface="Garamond" pitchFamily="18" charset="0"/>
              </a:rPr>
              <a:t>Click to edit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1371600"/>
            <a:ext cx="8229600" cy="76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4" r:id="rId3"/>
    <p:sldLayoutId id="2147483655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Garamon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2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362200" cy="4525963"/>
          </a:xfrm>
        </p:spPr>
        <p:txBody>
          <a:bodyPr/>
          <a:lstStyle/>
          <a:p>
            <a:r>
              <a:rPr lang="en-US" sz="2400" dirty="0" smtClean="0"/>
              <a:t>Project Start Date: 5/1/2016</a:t>
            </a:r>
          </a:p>
          <a:p>
            <a:pPr>
              <a:buNone/>
            </a:pP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962400"/>
          <a:ext cx="22860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Code Value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Code Title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GC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General Contractor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PC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Plumbing Contractor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EC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Electrical</a:t>
                      </a:r>
                      <a:r>
                        <a:rPr lang="en-US" sz="1500" baseline="0" dirty="0" smtClean="0">
                          <a:latin typeface="Garamond" pitchFamily="18" charset="0"/>
                        </a:rPr>
                        <a:t> Contractor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RC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Garamond" pitchFamily="18" charset="0"/>
                        </a:rPr>
                        <a:t>Roofing Contractor</a:t>
                      </a:r>
                      <a:endParaRPr lang="en-AU" sz="15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00400" y="1341120"/>
          <a:ext cx="5867400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86000"/>
                <a:gridCol w="914400"/>
                <a:gridCol w="1219200"/>
                <a:gridCol w="609600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Activity</a:t>
                      </a:r>
                      <a:endParaRPr lang="en-AU" sz="1500" kern="1200" dirty="0" smtClean="0">
                        <a:solidFill>
                          <a:schemeClr val="bg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Description</a:t>
                      </a:r>
                      <a:endParaRPr lang="en-AU" sz="1500" kern="1200" dirty="0" smtClean="0">
                        <a:solidFill>
                          <a:schemeClr val="bg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Duration</a:t>
                      </a:r>
                      <a:endParaRPr lang="en-AU" sz="1500" kern="1200" dirty="0" smtClean="0">
                        <a:solidFill>
                          <a:schemeClr val="bg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Predecessor</a:t>
                      </a:r>
                      <a:endParaRPr lang="en-AU" sz="1500" kern="1200" dirty="0" smtClean="0">
                        <a:solidFill>
                          <a:schemeClr val="bg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Code</a:t>
                      </a:r>
                      <a:endParaRPr lang="en-AU" sz="1500" kern="1200" dirty="0" smtClean="0">
                        <a:solidFill>
                          <a:schemeClr val="bg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Mobilization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Excavation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Place gravel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40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Place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slab forms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50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Place rebar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60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Rough in plumbing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50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70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Pour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&amp; cure concrete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40, 60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80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Remove forms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70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90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Erect frame</a:t>
                      </a:r>
                      <a:r>
                        <a:rPr lang="en-US" sz="1500" kern="1200" baseline="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&amp;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 sheath walls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70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Sheath roof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80, 90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RC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110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Electrical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EC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120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Install siding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130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Finish carpentry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140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Finish roof &amp; flashing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100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RC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150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Paint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110, 120, 130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160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Clean-up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140, 150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Garamond" pitchFamily="18" charset="0"/>
                          <a:ea typeface="+mn-ea"/>
                          <a:cs typeface="+mn-cs"/>
                        </a:rPr>
                        <a:t>GC</a:t>
                      </a:r>
                      <a:endParaRPr lang="en-AU" sz="1500" kern="1200" dirty="0" smtClean="0">
                        <a:solidFill>
                          <a:schemeClr val="dk1"/>
                        </a:solidFill>
                        <a:latin typeface="Garamond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Draw the precedence diagram network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CPM calculations to determine the project duration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Gantt chart</a:t>
            </a:r>
            <a:endParaRPr lang="en-A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1. Draw the precedence diagram network</a:t>
            </a:r>
          </a:p>
        </p:txBody>
      </p: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76200" y="5831098"/>
            <a:ext cx="990600" cy="950702"/>
            <a:chOff x="672" y="1344"/>
            <a:chExt cx="720" cy="691"/>
          </a:xfrm>
        </p:grpSpPr>
        <p:sp>
          <p:nvSpPr>
            <p:cNvPr id="5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ES</a:t>
              </a:r>
            </a:p>
          </p:txBody>
        </p:sp>
        <p:sp>
          <p:nvSpPr>
            <p:cNvPr id="7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Activity</a:t>
              </a:r>
              <a:endParaRPr lang="en-US" sz="1000" u="sng" dirty="0"/>
            </a:p>
          </p:txBody>
        </p:sp>
        <p:sp>
          <p:nvSpPr>
            <p:cNvPr id="9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EF</a:t>
              </a:r>
            </a:p>
          </p:txBody>
        </p:sp>
        <p:sp>
          <p:nvSpPr>
            <p:cNvPr id="10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LS</a:t>
              </a:r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LF</a:t>
              </a:r>
            </a:p>
          </p:txBody>
        </p:sp>
        <p:sp>
          <p:nvSpPr>
            <p:cNvPr id="12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Dur.</a:t>
              </a:r>
            </a:p>
          </p:txBody>
        </p:sp>
        <p:sp>
          <p:nvSpPr>
            <p:cNvPr id="13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   Float</a:t>
              </a:r>
            </a:p>
          </p:txBody>
        </p:sp>
        <p:sp>
          <p:nvSpPr>
            <p:cNvPr id="14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6" name="Group 113"/>
          <p:cNvGrpSpPr>
            <a:grpSpLocks/>
          </p:cNvGrpSpPr>
          <p:nvPr/>
        </p:nvGrpSpPr>
        <p:grpSpPr bwMode="auto">
          <a:xfrm>
            <a:off x="609600" y="3505200"/>
            <a:ext cx="990600" cy="950702"/>
            <a:chOff x="672" y="1344"/>
            <a:chExt cx="720" cy="691"/>
          </a:xfrm>
          <a:noFill/>
        </p:grpSpPr>
        <p:sp>
          <p:nvSpPr>
            <p:cNvPr id="2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2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10</a:t>
              </a:r>
              <a:endParaRPr lang="en-US" sz="1000" u="sng" dirty="0"/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7" name="Group 113"/>
          <p:cNvGrpSpPr>
            <a:grpSpLocks/>
          </p:cNvGrpSpPr>
          <p:nvPr/>
        </p:nvGrpSpPr>
        <p:grpSpPr bwMode="auto">
          <a:xfrm>
            <a:off x="1981200" y="3505200"/>
            <a:ext cx="990600" cy="950702"/>
            <a:chOff x="672" y="1344"/>
            <a:chExt cx="720" cy="691"/>
          </a:xfrm>
        </p:grpSpPr>
        <p:sp>
          <p:nvSpPr>
            <p:cNvPr id="3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4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20</a:t>
              </a:r>
              <a:endParaRPr lang="en-US" sz="1000" u="sng" dirty="0"/>
            </a:p>
          </p:txBody>
        </p:sp>
        <p:sp>
          <p:nvSpPr>
            <p:cNvPr id="4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4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4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4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4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47" name="Group 113"/>
          <p:cNvGrpSpPr>
            <a:grpSpLocks/>
          </p:cNvGrpSpPr>
          <p:nvPr/>
        </p:nvGrpSpPr>
        <p:grpSpPr bwMode="auto">
          <a:xfrm>
            <a:off x="3352800" y="2438400"/>
            <a:ext cx="990600" cy="950702"/>
            <a:chOff x="672" y="1344"/>
            <a:chExt cx="720" cy="691"/>
          </a:xfrm>
        </p:grpSpPr>
        <p:sp>
          <p:nvSpPr>
            <p:cNvPr id="4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30</a:t>
              </a:r>
              <a:endParaRPr lang="en-US" sz="1000" u="sng" dirty="0"/>
            </a:p>
          </p:txBody>
        </p:sp>
        <p:sp>
          <p:nvSpPr>
            <p:cNvPr id="5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5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5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5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5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57" name="Group 113"/>
          <p:cNvGrpSpPr>
            <a:grpSpLocks/>
          </p:cNvGrpSpPr>
          <p:nvPr/>
        </p:nvGrpSpPr>
        <p:grpSpPr bwMode="auto">
          <a:xfrm>
            <a:off x="4724400" y="2438400"/>
            <a:ext cx="990600" cy="950702"/>
            <a:chOff x="672" y="1344"/>
            <a:chExt cx="720" cy="691"/>
          </a:xfrm>
        </p:grpSpPr>
        <p:sp>
          <p:nvSpPr>
            <p:cNvPr id="5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50</a:t>
              </a:r>
              <a:endParaRPr lang="en-US" sz="1000" u="sng" dirty="0"/>
            </a:p>
          </p:txBody>
        </p:sp>
        <p:sp>
          <p:nvSpPr>
            <p:cNvPr id="6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6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6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6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6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6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67" name="Group 113"/>
          <p:cNvGrpSpPr>
            <a:grpSpLocks/>
          </p:cNvGrpSpPr>
          <p:nvPr/>
        </p:nvGrpSpPr>
        <p:grpSpPr bwMode="auto">
          <a:xfrm>
            <a:off x="6096000" y="2438400"/>
            <a:ext cx="990600" cy="950702"/>
            <a:chOff x="672" y="1344"/>
            <a:chExt cx="720" cy="691"/>
          </a:xfrm>
        </p:grpSpPr>
        <p:sp>
          <p:nvSpPr>
            <p:cNvPr id="6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7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60</a:t>
              </a:r>
              <a:endParaRPr lang="en-US" sz="1000" u="sng" dirty="0"/>
            </a:p>
          </p:txBody>
        </p:sp>
        <p:sp>
          <p:nvSpPr>
            <p:cNvPr id="7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7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7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7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7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7" name="Group 113"/>
          <p:cNvGrpSpPr>
            <a:grpSpLocks/>
          </p:cNvGrpSpPr>
          <p:nvPr/>
        </p:nvGrpSpPr>
        <p:grpSpPr bwMode="auto">
          <a:xfrm>
            <a:off x="7467600" y="3505200"/>
            <a:ext cx="990600" cy="950702"/>
            <a:chOff x="672" y="1344"/>
            <a:chExt cx="720" cy="691"/>
          </a:xfrm>
        </p:grpSpPr>
        <p:sp>
          <p:nvSpPr>
            <p:cNvPr id="7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70</a:t>
              </a:r>
              <a:endParaRPr lang="en-US" sz="1000" u="sng" dirty="0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8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88" name="Straight Arrow Connector 87"/>
          <p:cNvCxnSpPr>
            <a:stCxn id="29" idx="3"/>
            <a:endCxn id="40" idx="1"/>
          </p:cNvCxnSpPr>
          <p:nvPr/>
        </p:nvCxnSpPr>
        <p:spPr>
          <a:xfrm>
            <a:off x="16002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3"/>
            <a:endCxn id="50" idx="1"/>
          </p:cNvCxnSpPr>
          <p:nvPr/>
        </p:nvCxnSpPr>
        <p:spPr>
          <a:xfrm flipV="1">
            <a:off x="2971800" y="2891737"/>
            <a:ext cx="381000" cy="108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113"/>
          <p:cNvGrpSpPr>
            <a:grpSpLocks/>
          </p:cNvGrpSpPr>
          <p:nvPr/>
        </p:nvGrpSpPr>
        <p:grpSpPr bwMode="auto">
          <a:xfrm>
            <a:off x="3352800" y="4535698"/>
            <a:ext cx="990600" cy="950702"/>
            <a:chOff x="672" y="1344"/>
            <a:chExt cx="720" cy="691"/>
          </a:xfrm>
        </p:grpSpPr>
        <p:sp>
          <p:nvSpPr>
            <p:cNvPr id="93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4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95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40</a:t>
              </a:r>
              <a:endParaRPr lang="en-US" sz="1000" u="sng" dirty="0"/>
            </a:p>
          </p:txBody>
        </p:sp>
        <p:sp>
          <p:nvSpPr>
            <p:cNvPr id="96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97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98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99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00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01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102" name="Straight Arrow Connector 101"/>
          <p:cNvCxnSpPr>
            <a:stCxn id="38" idx="3"/>
            <a:endCxn id="95" idx="1"/>
          </p:cNvCxnSpPr>
          <p:nvPr/>
        </p:nvCxnSpPr>
        <p:spPr>
          <a:xfrm>
            <a:off x="2971800" y="3980551"/>
            <a:ext cx="381000" cy="100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5" idx="3"/>
            <a:endCxn id="80" idx="1"/>
          </p:cNvCxnSpPr>
          <p:nvPr/>
        </p:nvCxnSpPr>
        <p:spPr>
          <a:xfrm flipV="1">
            <a:off x="4343400" y="3958537"/>
            <a:ext cx="3124200" cy="1030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50" idx="3"/>
            <a:endCxn id="60" idx="1"/>
          </p:cNvCxnSpPr>
          <p:nvPr/>
        </p:nvCxnSpPr>
        <p:spPr>
          <a:xfrm>
            <a:off x="4343400" y="28917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60" idx="3"/>
            <a:endCxn id="70" idx="1"/>
          </p:cNvCxnSpPr>
          <p:nvPr/>
        </p:nvCxnSpPr>
        <p:spPr>
          <a:xfrm>
            <a:off x="5715000" y="28917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70" idx="3"/>
            <a:endCxn id="80" idx="1"/>
          </p:cNvCxnSpPr>
          <p:nvPr/>
        </p:nvCxnSpPr>
        <p:spPr>
          <a:xfrm>
            <a:off x="70866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1. Draw the precedence diagram network</a:t>
            </a:r>
          </a:p>
        </p:txBody>
      </p: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76200" y="5831098"/>
            <a:ext cx="990600" cy="950702"/>
            <a:chOff x="672" y="1344"/>
            <a:chExt cx="720" cy="691"/>
          </a:xfrm>
        </p:grpSpPr>
        <p:sp>
          <p:nvSpPr>
            <p:cNvPr id="5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ES</a:t>
              </a:r>
            </a:p>
          </p:txBody>
        </p:sp>
        <p:sp>
          <p:nvSpPr>
            <p:cNvPr id="7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Activity</a:t>
              </a:r>
              <a:endParaRPr lang="en-US" sz="1000" u="sng" dirty="0"/>
            </a:p>
          </p:txBody>
        </p:sp>
        <p:sp>
          <p:nvSpPr>
            <p:cNvPr id="9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EF</a:t>
              </a:r>
            </a:p>
          </p:txBody>
        </p:sp>
        <p:sp>
          <p:nvSpPr>
            <p:cNvPr id="10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LS</a:t>
              </a:r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LF</a:t>
              </a:r>
            </a:p>
          </p:txBody>
        </p:sp>
        <p:sp>
          <p:nvSpPr>
            <p:cNvPr id="12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Dur.</a:t>
              </a:r>
            </a:p>
          </p:txBody>
        </p:sp>
        <p:sp>
          <p:nvSpPr>
            <p:cNvPr id="13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   Float</a:t>
              </a:r>
            </a:p>
          </p:txBody>
        </p:sp>
        <p:sp>
          <p:nvSpPr>
            <p:cNvPr id="14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609600" y="3505200"/>
            <a:ext cx="990600" cy="950702"/>
            <a:chOff x="672" y="1344"/>
            <a:chExt cx="720" cy="691"/>
          </a:xfrm>
        </p:grpSpPr>
        <p:sp>
          <p:nvSpPr>
            <p:cNvPr id="2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2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70</a:t>
              </a:r>
              <a:endParaRPr lang="en-US" sz="1000" u="sng" dirty="0"/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3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3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5" name="Group 113"/>
          <p:cNvGrpSpPr>
            <a:grpSpLocks/>
          </p:cNvGrpSpPr>
          <p:nvPr/>
        </p:nvGrpSpPr>
        <p:grpSpPr bwMode="auto">
          <a:xfrm>
            <a:off x="1981200" y="2438400"/>
            <a:ext cx="990600" cy="950702"/>
            <a:chOff x="672" y="1344"/>
            <a:chExt cx="720" cy="691"/>
          </a:xfrm>
        </p:grpSpPr>
        <p:sp>
          <p:nvSpPr>
            <p:cNvPr id="3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4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80</a:t>
              </a:r>
              <a:endParaRPr lang="en-US" sz="1000" u="sng" dirty="0"/>
            </a:p>
          </p:txBody>
        </p:sp>
        <p:sp>
          <p:nvSpPr>
            <p:cNvPr id="4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4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4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4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6" name="Group 113"/>
          <p:cNvGrpSpPr>
            <a:grpSpLocks/>
          </p:cNvGrpSpPr>
          <p:nvPr/>
        </p:nvGrpSpPr>
        <p:grpSpPr bwMode="auto">
          <a:xfrm>
            <a:off x="3352800" y="3505200"/>
            <a:ext cx="990600" cy="950702"/>
            <a:chOff x="672" y="1344"/>
            <a:chExt cx="720" cy="691"/>
          </a:xfrm>
        </p:grpSpPr>
        <p:sp>
          <p:nvSpPr>
            <p:cNvPr id="4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100</a:t>
              </a:r>
              <a:endParaRPr lang="en-US" sz="1000" u="sng" dirty="0"/>
            </a:p>
          </p:txBody>
        </p:sp>
        <p:sp>
          <p:nvSpPr>
            <p:cNvPr id="5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5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5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5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5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7" name="Group 113"/>
          <p:cNvGrpSpPr>
            <a:grpSpLocks/>
          </p:cNvGrpSpPr>
          <p:nvPr/>
        </p:nvGrpSpPr>
        <p:grpSpPr bwMode="auto">
          <a:xfrm>
            <a:off x="4724400" y="2438400"/>
            <a:ext cx="990600" cy="950702"/>
            <a:chOff x="672" y="1344"/>
            <a:chExt cx="720" cy="691"/>
          </a:xfrm>
        </p:grpSpPr>
        <p:sp>
          <p:nvSpPr>
            <p:cNvPr id="5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110</a:t>
              </a:r>
              <a:endParaRPr lang="en-US" sz="1000" u="sng" dirty="0"/>
            </a:p>
          </p:txBody>
        </p:sp>
        <p:sp>
          <p:nvSpPr>
            <p:cNvPr id="6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6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26</a:t>
              </a:r>
              <a:endParaRPr lang="en-US" sz="1200" dirty="0"/>
            </a:p>
          </p:txBody>
        </p:sp>
        <p:sp>
          <p:nvSpPr>
            <p:cNvPr id="6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6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6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6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8" name="Group 113"/>
          <p:cNvGrpSpPr>
            <a:grpSpLocks/>
          </p:cNvGrpSpPr>
          <p:nvPr/>
        </p:nvGrpSpPr>
        <p:grpSpPr bwMode="auto">
          <a:xfrm>
            <a:off x="6096000" y="3505200"/>
            <a:ext cx="990600" cy="950702"/>
            <a:chOff x="672" y="1344"/>
            <a:chExt cx="720" cy="691"/>
          </a:xfrm>
        </p:grpSpPr>
        <p:sp>
          <p:nvSpPr>
            <p:cNvPr id="6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7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150</a:t>
              </a:r>
              <a:endParaRPr lang="en-US" sz="1000" u="sng" dirty="0"/>
            </a:p>
          </p:txBody>
        </p:sp>
        <p:sp>
          <p:nvSpPr>
            <p:cNvPr id="7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7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7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7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7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9" name="Group 113"/>
          <p:cNvGrpSpPr>
            <a:grpSpLocks/>
          </p:cNvGrpSpPr>
          <p:nvPr/>
        </p:nvGrpSpPr>
        <p:grpSpPr bwMode="auto">
          <a:xfrm>
            <a:off x="7620000" y="3505200"/>
            <a:ext cx="990600" cy="950702"/>
            <a:chOff x="672" y="1344"/>
            <a:chExt cx="720" cy="691"/>
          </a:xfrm>
        </p:grpSpPr>
        <p:sp>
          <p:nvSpPr>
            <p:cNvPr id="7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8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160</a:t>
              </a:r>
              <a:endParaRPr lang="en-US" sz="1000" u="sng" dirty="0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36</a:t>
              </a:r>
              <a:endParaRPr lang="en-US" sz="1200" dirty="0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36</a:t>
              </a:r>
              <a:endParaRPr lang="en-US" sz="1200" dirty="0"/>
            </a:p>
          </p:txBody>
        </p:sp>
        <p:sp>
          <p:nvSpPr>
            <p:cNvPr id="8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8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8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77" name="Group 113"/>
          <p:cNvGrpSpPr>
            <a:grpSpLocks/>
          </p:cNvGrpSpPr>
          <p:nvPr/>
        </p:nvGrpSpPr>
        <p:grpSpPr bwMode="auto">
          <a:xfrm>
            <a:off x="1981200" y="4572000"/>
            <a:ext cx="990600" cy="950702"/>
            <a:chOff x="672" y="1344"/>
            <a:chExt cx="720" cy="691"/>
          </a:xfrm>
        </p:grpSpPr>
        <p:sp>
          <p:nvSpPr>
            <p:cNvPr id="8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90</a:t>
              </a:r>
              <a:endParaRPr lang="en-US" sz="1000" u="sng" dirty="0"/>
            </a:p>
          </p:txBody>
        </p:sp>
        <p:sp>
          <p:nvSpPr>
            <p:cNvPr id="9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9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9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9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9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9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96" name="Group 113"/>
          <p:cNvGrpSpPr>
            <a:grpSpLocks/>
          </p:cNvGrpSpPr>
          <p:nvPr/>
        </p:nvGrpSpPr>
        <p:grpSpPr bwMode="auto">
          <a:xfrm>
            <a:off x="4724400" y="3505200"/>
            <a:ext cx="990600" cy="950702"/>
            <a:chOff x="672" y="1344"/>
            <a:chExt cx="720" cy="691"/>
          </a:xfrm>
        </p:grpSpPr>
        <p:sp>
          <p:nvSpPr>
            <p:cNvPr id="9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120</a:t>
              </a:r>
              <a:endParaRPr lang="en-US" sz="1000" u="sng" dirty="0"/>
            </a:p>
          </p:txBody>
        </p:sp>
        <p:sp>
          <p:nvSpPr>
            <p:cNvPr id="10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0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0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0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10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10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06" name="Group 113"/>
          <p:cNvGrpSpPr>
            <a:grpSpLocks/>
          </p:cNvGrpSpPr>
          <p:nvPr/>
        </p:nvGrpSpPr>
        <p:grpSpPr bwMode="auto">
          <a:xfrm>
            <a:off x="4724400" y="4572000"/>
            <a:ext cx="990600" cy="950702"/>
            <a:chOff x="672" y="1344"/>
            <a:chExt cx="720" cy="691"/>
          </a:xfrm>
        </p:grpSpPr>
        <p:sp>
          <p:nvSpPr>
            <p:cNvPr id="10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0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130</a:t>
              </a:r>
              <a:endParaRPr lang="en-US" sz="1000" u="sng" dirty="0"/>
            </a:p>
          </p:txBody>
        </p:sp>
        <p:sp>
          <p:nvSpPr>
            <p:cNvPr id="11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11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26</a:t>
              </a:r>
              <a:endParaRPr lang="en-US" sz="1200" dirty="0"/>
            </a:p>
          </p:txBody>
        </p:sp>
        <p:sp>
          <p:nvSpPr>
            <p:cNvPr id="11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1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1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11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16" name="Group 113"/>
          <p:cNvGrpSpPr>
            <a:grpSpLocks/>
          </p:cNvGrpSpPr>
          <p:nvPr/>
        </p:nvGrpSpPr>
        <p:grpSpPr bwMode="auto">
          <a:xfrm>
            <a:off x="4724400" y="5638800"/>
            <a:ext cx="990600" cy="950702"/>
            <a:chOff x="672" y="1344"/>
            <a:chExt cx="720" cy="691"/>
          </a:xfrm>
        </p:grpSpPr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1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140</a:t>
              </a:r>
              <a:endParaRPr lang="en-US" sz="1000" u="sng" dirty="0"/>
            </a:p>
          </p:txBody>
        </p:sp>
        <p:sp>
          <p:nvSpPr>
            <p:cNvPr id="12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31</a:t>
              </a:r>
              <a:endParaRPr lang="en-US" sz="1200" dirty="0"/>
            </a:p>
          </p:txBody>
        </p:sp>
        <p:sp>
          <p:nvSpPr>
            <p:cNvPr id="12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2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126" name="Straight Arrow Connector 125"/>
          <p:cNvCxnSpPr>
            <a:stCxn id="60" idx="3"/>
            <a:endCxn id="70" idx="1"/>
          </p:cNvCxnSpPr>
          <p:nvPr/>
        </p:nvCxnSpPr>
        <p:spPr>
          <a:xfrm>
            <a:off x="57150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68" idx="3"/>
            <a:endCxn id="78" idx="1"/>
          </p:cNvCxnSpPr>
          <p:nvPr/>
        </p:nvCxnSpPr>
        <p:spPr>
          <a:xfrm>
            <a:off x="7086600" y="3980551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99" idx="3"/>
            <a:endCxn id="70" idx="1"/>
          </p:cNvCxnSpPr>
          <p:nvPr/>
        </p:nvCxnSpPr>
        <p:spPr>
          <a:xfrm>
            <a:off x="57150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09" idx="3"/>
            <a:endCxn id="70" idx="1"/>
          </p:cNvCxnSpPr>
          <p:nvPr/>
        </p:nvCxnSpPr>
        <p:spPr>
          <a:xfrm flipV="1">
            <a:off x="57150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19" idx="3"/>
            <a:endCxn id="78" idx="1"/>
          </p:cNvCxnSpPr>
          <p:nvPr/>
        </p:nvCxnSpPr>
        <p:spPr>
          <a:xfrm flipV="1">
            <a:off x="5715000" y="3980551"/>
            <a:ext cx="1905000" cy="2111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50" idx="3"/>
            <a:endCxn id="60" idx="1"/>
          </p:cNvCxnSpPr>
          <p:nvPr/>
        </p:nvCxnSpPr>
        <p:spPr>
          <a:xfrm flipV="1">
            <a:off x="43434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50" idx="3"/>
            <a:endCxn id="99" idx="1"/>
          </p:cNvCxnSpPr>
          <p:nvPr/>
        </p:nvCxnSpPr>
        <p:spPr>
          <a:xfrm>
            <a:off x="43434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50" idx="3"/>
            <a:endCxn id="109" idx="1"/>
          </p:cNvCxnSpPr>
          <p:nvPr/>
        </p:nvCxnSpPr>
        <p:spPr>
          <a:xfrm>
            <a:off x="43434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50" idx="3"/>
            <a:endCxn id="119" idx="1"/>
          </p:cNvCxnSpPr>
          <p:nvPr/>
        </p:nvCxnSpPr>
        <p:spPr>
          <a:xfrm>
            <a:off x="4343400" y="3958537"/>
            <a:ext cx="3810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40" idx="3"/>
            <a:endCxn id="48" idx="1"/>
          </p:cNvCxnSpPr>
          <p:nvPr/>
        </p:nvCxnSpPr>
        <p:spPr>
          <a:xfrm>
            <a:off x="2971800" y="2891737"/>
            <a:ext cx="381000" cy="108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89" idx="3"/>
            <a:endCxn id="48" idx="1"/>
          </p:cNvCxnSpPr>
          <p:nvPr/>
        </p:nvCxnSpPr>
        <p:spPr>
          <a:xfrm flipV="1">
            <a:off x="2971800" y="3980551"/>
            <a:ext cx="381000" cy="1044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29" idx="3"/>
            <a:endCxn id="40" idx="1"/>
          </p:cNvCxnSpPr>
          <p:nvPr/>
        </p:nvCxnSpPr>
        <p:spPr>
          <a:xfrm flipV="1">
            <a:off x="16002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29" idx="3"/>
            <a:endCxn id="89" idx="1"/>
          </p:cNvCxnSpPr>
          <p:nvPr/>
        </p:nvCxnSpPr>
        <p:spPr>
          <a:xfrm>
            <a:off x="16002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5334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2. Determine the project duration</a:t>
            </a:r>
          </a:p>
        </p:txBody>
      </p: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76200" y="5831098"/>
            <a:ext cx="990600" cy="950702"/>
            <a:chOff x="672" y="1344"/>
            <a:chExt cx="720" cy="691"/>
          </a:xfrm>
        </p:grpSpPr>
        <p:sp>
          <p:nvSpPr>
            <p:cNvPr id="5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ES</a:t>
              </a:r>
            </a:p>
          </p:txBody>
        </p:sp>
        <p:sp>
          <p:nvSpPr>
            <p:cNvPr id="7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Activity</a:t>
              </a:r>
              <a:endParaRPr lang="en-US" sz="1000" u="sng" dirty="0"/>
            </a:p>
          </p:txBody>
        </p:sp>
        <p:sp>
          <p:nvSpPr>
            <p:cNvPr id="9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EF</a:t>
              </a:r>
            </a:p>
          </p:txBody>
        </p:sp>
        <p:sp>
          <p:nvSpPr>
            <p:cNvPr id="10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LS</a:t>
              </a:r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LF</a:t>
              </a:r>
            </a:p>
          </p:txBody>
        </p:sp>
        <p:sp>
          <p:nvSpPr>
            <p:cNvPr id="12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Dur.</a:t>
              </a:r>
            </a:p>
          </p:txBody>
        </p:sp>
        <p:sp>
          <p:nvSpPr>
            <p:cNvPr id="13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   Float</a:t>
              </a:r>
            </a:p>
          </p:txBody>
        </p:sp>
        <p:sp>
          <p:nvSpPr>
            <p:cNvPr id="14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609600" y="3505200"/>
            <a:ext cx="990600" cy="950702"/>
            <a:chOff x="672" y="1344"/>
            <a:chExt cx="720" cy="691"/>
          </a:xfrm>
          <a:noFill/>
        </p:grpSpPr>
        <p:sp>
          <p:nvSpPr>
            <p:cNvPr id="2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2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10</a:t>
              </a:r>
              <a:endParaRPr lang="en-US" sz="1000" u="sng" dirty="0"/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3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5" name="Group 113"/>
          <p:cNvGrpSpPr>
            <a:grpSpLocks/>
          </p:cNvGrpSpPr>
          <p:nvPr/>
        </p:nvGrpSpPr>
        <p:grpSpPr bwMode="auto">
          <a:xfrm>
            <a:off x="1981200" y="3505200"/>
            <a:ext cx="990600" cy="950702"/>
            <a:chOff x="672" y="1344"/>
            <a:chExt cx="720" cy="691"/>
          </a:xfrm>
        </p:grpSpPr>
        <p:sp>
          <p:nvSpPr>
            <p:cNvPr id="3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4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20</a:t>
              </a:r>
              <a:endParaRPr lang="en-US" sz="1000" u="sng" dirty="0"/>
            </a:p>
          </p:txBody>
        </p:sp>
        <p:sp>
          <p:nvSpPr>
            <p:cNvPr id="4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4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4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4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4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6" name="Group 113"/>
          <p:cNvGrpSpPr>
            <a:grpSpLocks/>
          </p:cNvGrpSpPr>
          <p:nvPr/>
        </p:nvGrpSpPr>
        <p:grpSpPr bwMode="auto">
          <a:xfrm>
            <a:off x="3352800" y="2438400"/>
            <a:ext cx="990600" cy="950702"/>
            <a:chOff x="672" y="1344"/>
            <a:chExt cx="720" cy="691"/>
          </a:xfrm>
        </p:grpSpPr>
        <p:sp>
          <p:nvSpPr>
            <p:cNvPr id="4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30</a:t>
              </a:r>
              <a:endParaRPr lang="en-US" sz="1000" u="sng" dirty="0"/>
            </a:p>
          </p:txBody>
        </p:sp>
        <p:sp>
          <p:nvSpPr>
            <p:cNvPr id="5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5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5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5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5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7" name="Group 113"/>
          <p:cNvGrpSpPr>
            <a:grpSpLocks/>
          </p:cNvGrpSpPr>
          <p:nvPr/>
        </p:nvGrpSpPr>
        <p:grpSpPr bwMode="auto">
          <a:xfrm>
            <a:off x="4724400" y="2438400"/>
            <a:ext cx="990600" cy="950702"/>
            <a:chOff x="672" y="1344"/>
            <a:chExt cx="720" cy="691"/>
          </a:xfrm>
        </p:grpSpPr>
        <p:sp>
          <p:nvSpPr>
            <p:cNvPr id="5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50</a:t>
              </a:r>
              <a:endParaRPr lang="en-US" sz="1000" u="sng" dirty="0"/>
            </a:p>
          </p:txBody>
        </p:sp>
        <p:sp>
          <p:nvSpPr>
            <p:cNvPr id="6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6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6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6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6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6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8" name="Group 113"/>
          <p:cNvGrpSpPr>
            <a:grpSpLocks/>
          </p:cNvGrpSpPr>
          <p:nvPr/>
        </p:nvGrpSpPr>
        <p:grpSpPr bwMode="auto">
          <a:xfrm>
            <a:off x="6096000" y="2438400"/>
            <a:ext cx="990600" cy="950702"/>
            <a:chOff x="672" y="1344"/>
            <a:chExt cx="720" cy="691"/>
          </a:xfrm>
        </p:grpSpPr>
        <p:sp>
          <p:nvSpPr>
            <p:cNvPr id="6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7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60</a:t>
              </a:r>
              <a:endParaRPr lang="en-US" sz="1000" u="sng" dirty="0"/>
            </a:p>
          </p:txBody>
        </p:sp>
        <p:sp>
          <p:nvSpPr>
            <p:cNvPr id="7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7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7</a:t>
              </a:r>
              <a:endParaRPr lang="en-US" sz="1200" dirty="0"/>
            </a:p>
          </p:txBody>
        </p:sp>
        <p:sp>
          <p:nvSpPr>
            <p:cNvPr id="7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7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7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9" name="Group 113"/>
          <p:cNvGrpSpPr>
            <a:grpSpLocks/>
          </p:cNvGrpSpPr>
          <p:nvPr/>
        </p:nvGrpSpPr>
        <p:grpSpPr bwMode="auto">
          <a:xfrm>
            <a:off x="7467600" y="3505200"/>
            <a:ext cx="990600" cy="950702"/>
            <a:chOff x="672" y="1344"/>
            <a:chExt cx="720" cy="691"/>
          </a:xfrm>
        </p:grpSpPr>
        <p:sp>
          <p:nvSpPr>
            <p:cNvPr id="7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70</a:t>
              </a:r>
              <a:endParaRPr lang="en-US" sz="1000" u="sng" dirty="0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8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8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88" name="Straight Arrow Connector 87"/>
          <p:cNvCxnSpPr>
            <a:stCxn id="29" idx="3"/>
            <a:endCxn id="40" idx="1"/>
          </p:cNvCxnSpPr>
          <p:nvPr/>
        </p:nvCxnSpPr>
        <p:spPr>
          <a:xfrm>
            <a:off x="16002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8" idx="3"/>
            <a:endCxn id="50" idx="1"/>
          </p:cNvCxnSpPr>
          <p:nvPr/>
        </p:nvCxnSpPr>
        <p:spPr>
          <a:xfrm flipV="1">
            <a:off x="2971800" y="2891737"/>
            <a:ext cx="381000" cy="108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13"/>
          <p:cNvGrpSpPr>
            <a:grpSpLocks/>
          </p:cNvGrpSpPr>
          <p:nvPr/>
        </p:nvGrpSpPr>
        <p:grpSpPr bwMode="auto">
          <a:xfrm>
            <a:off x="3352800" y="4535698"/>
            <a:ext cx="990600" cy="950702"/>
            <a:chOff x="672" y="1344"/>
            <a:chExt cx="720" cy="691"/>
          </a:xfrm>
        </p:grpSpPr>
        <p:sp>
          <p:nvSpPr>
            <p:cNvPr id="93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4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95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40</a:t>
              </a:r>
              <a:endParaRPr lang="en-US" sz="1000" u="sng" dirty="0"/>
            </a:p>
          </p:txBody>
        </p:sp>
        <p:sp>
          <p:nvSpPr>
            <p:cNvPr id="96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97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98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99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00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01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102" name="Straight Arrow Connector 101"/>
          <p:cNvCxnSpPr>
            <a:stCxn id="38" idx="3"/>
            <a:endCxn id="95" idx="1"/>
          </p:cNvCxnSpPr>
          <p:nvPr/>
        </p:nvCxnSpPr>
        <p:spPr>
          <a:xfrm>
            <a:off x="2971800" y="3980551"/>
            <a:ext cx="381000" cy="1008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5" idx="3"/>
            <a:endCxn id="80" idx="1"/>
          </p:cNvCxnSpPr>
          <p:nvPr/>
        </p:nvCxnSpPr>
        <p:spPr>
          <a:xfrm flipV="1">
            <a:off x="4343400" y="3958537"/>
            <a:ext cx="3124200" cy="1030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50" idx="3"/>
            <a:endCxn id="60" idx="1"/>
          </p:cNvCxnSpPr>
          <p:nvPr/>
        </p:nvCxnSpPr>
        <p:spPr>
          <a:xfrm>
            <a:off x="4343400" y="28917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60" idx="3"/>
            <a:endCxn id="70" idx="1"/>
          </p:cNvCxnSpPr>
          <p:nvPr/>
        </p:nvCxnSpPr>
        <p:spPr>
          <a:xfrm>
            <a:off x="5715000" y="28917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70" idx="3"/>
            <a:endCxn id="80" idx="1"/>
          </p:cNvCxnSpPr>
          <p:nvPr/>
        </p:nvCxnSpPr>
        <p:spPr>
          <a:xfrm>
            <a:off x="70866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19050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8" name="Rectangle 137"/>
          <p:cNvSpPr/>
          <p:nvPr/>
        </p:nvSpPr>
        <p:spPr>
          <a:xfrm>
            <a:off x="3276600" y="23622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9" name="Rectangle 138"/>
          <p:cNvSpPr/>
          <p:nvPr/>
        </p:nvSpPr>
        <p:spPr>
          <a:xfrm>
            <a:off x="4648200" y="23622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0" name="Rectangle 139"/>
          <p:cNvSpPr/>
          <p:nvPr/>
        </p:nvSpPr>
        <p:spPr>
          <a:xfrm>
            <a:off x="6019800" y="23622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1" name="Rectangle 140"/>
          <p:cNvSpPr/>
          <p:nvPr/>
        </p:nvSpPr>
        <p:spPr>
          <a:xfrm>
            <a:off x="73914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2. Determine the project duration</a:t>
            </a:r>
          </a:p>
        </p:txBody>
      </p:sp>
      <p:grpSp>
        <p:nvGrpSpPr>
          <p:cNvPr id="4" name="Group 113"/>
          <p:cNvGrpSpPr>
            <a:grpSpLocks/>
          </p:cNvGrpSpPr>
          <p:nvPr/>
        </p:nvGrpSpPr>
        <p:grpSpPr bwMode="auto">
          <a:xfrm>
            <a:off x="76200" y="5831098"/>
            <a:ext cx="990600" cy="950702"/>
            <a:chOff x="672" y="1344"/>
            <a:chExt cx="720" cy="691"/>
          </a:xfrm>
        </p:grpSpPr>
        <p:sp>
          <p:nvSpPr>
            <p:cNvPr id="5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ES</a:t>
              </a:r>
            </a:p>
          </p:txBody>
        </p:sp>
        <p:sp>
          <p:nvSpPr>
            <p:cNvPr id="7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Activity</a:t>
              </a:r>
              <a:endParaRPr lang="en-US" sz="1000" u="sng" dirty="0"/>
            </a:p>
          </p:txBody>
        </p:sp>
        <p:sp>
          <p:nvSpPr>
            <p:cNvPr id="9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/>
                <a:t>EF</a:t>
              </a:r>
            </a:p>
          </p:txBody>
        </p:sp>
        <p:sp>
          <p:nvSpPr>
            <p:cNvPr id="10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LS</a:t>
              </a:r>
            </a:p>
          </p:txBody>
        </p:sp>
        <p:sp>
          <p:nvSpPr>
            <p:cNvPr id="11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LF</a:t>
              </a:r>
            </a:p>
          </p:txBody>
        </p:sp>
        <p:sp>
          <p:nvSpPr>
            <p:cNvPr id="12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Dur.</a:t>
              </a:r>
            </a:p>
          </p:txBody>
        </p:sp>
        <p:sp>
          <p:nvSpPr>
            <p:cNvPr id="13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/>
                <a:t>   Float</a:t>
              </a:r>
            </a:p>
          </p:txBody>
        </p:sp>
        <p:sp>
          <p:nvSpPr>
            <p:cNvPr id="14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609600" y="3505200"/>
            <a:ext cx="990600" cy="950702"/>
            <a:chOff x="672" y="1344"/>
            <a:chExt cx="720" cy="691"/>
          </a:xfrm>
        </p:grpSpPr>
        <p:sp>
          <p:nvSpPr>
            <p:cNvPr id="2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2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70</a:t>
              </a:r>
              <a:endParaRPr lang="en-US" sz="1000" u="sng" dirty="0"/>
            </a:p>
          </p:txBody>
        </p:sp>
        <p:sp>
          <p:nvSpPr>
            <p:cNvPr id="3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3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3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3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9</a:t>
              </a:r>
              <a:endParaRPr lang="en-US" sz="1200" dirty="0"/>
            </a:p>
          </p:txBody>
        </p:sp>
        <p:sp>
          <p:nvSpPr>
            <p:cNvPr id="3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3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5" name="Group 113"/>
          <p:cNvGrpSpPr>
            <a:grpSpLocks/>
          </p:cNvGrpSpPr>
          <p:nvPr/>
        </p:nvGrpSpPr>
        <p:grpSpPr bwMode="auto">
          <a:xfrm>
            <a:off x="1981200" y="2438400"/>
            <a:ext cx="990600" cy="950702"/>
            <a:chOff x="672" y="1344"/>
            <a:chExt cx="720" cy="691"/>
          </a:xfrm>
        </p:grpSpPr>
        <p:sp>
          <p:nvSpPr>
            <p:cNvPr id="3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4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80</a:t>
              </a:r>
              <a:endParaRPr lang="en-US" sz="1000" u="sng" dirty="0"/>
            </a:p>
          </p:txBody>
        </p:sp>
        <p:sp>
          <p:nvSpPr>
            <p:cNvPr id="4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4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4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4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4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6" name="Group 113"/>
          <p:cNvGrpSpPr>
            <a:grpSpLocks/>
          </p:cNvGrpSpPr>
          <p:nvPr/>
        </p:nvGrpSpPr>
        <p:grpSpPr bwMode="auto">
          <a:xfrm>
            <a:off x="3352800" y="3505200"/>
            <a:ext cx="990600" cy="950702"/>
            <a:chOff x="672" y="1344"/>
            <a:chExt cx="720" cy="691"/>
          </a:xfrm>
        </p:grpSpPr>
        <p:sp>
          <p:nvSpPr>
            <p:cNvPr id="4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5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100</a:t>
              </a:r>
              <a:endParaRPr lang="en-US" sz="1000" u="sng" dirty="0"/>
            </a:p>
          </p:txBody>
        </p:sp>
        <p:sp>
          <p:nvSpPr>
            <p:cNvPr id="5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5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5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5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5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5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7" name="Group 113"/>
          <p:cNvGrpSpPr>
            <a:grpSpLocks/>
          </p:cNvGrpSpPr>
          <p:nvPr/>
        </p:nvGrpSpPr>
        <p:grpSpPr bwMode="auto">
          <a:xfrm>
            <a:off x="4724400" y="2438400"/>
            <a:ext cx="990600" cy="950702"/>
            <a:chOff x="672" y="1344"/>
            <a:chExt cx="720" cy="691"/>
          </a:xfrm>
        </p:grpSpPr>
        <p:sp>
          <p:nvSpPr>
            <p:cNvPr id="5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6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110</a:t>
              </a:r>
              <a:endParaRPr lang="en-US" sz="1000" u="sng" dirty="0"/>
            </a:p>
          </p:txBody>
        </p:sp>
        <p:sp>
          <p:nvSpPr>
            <p:cNvPr id="6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6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26</a:t>
              </a:r>
              <a:endParaRPr lang="en-US" sz="1200" dirty="0"/>
            </a:p>
          </p:txBody>
        </p:sp>
        <p:sp>
          <p:nvSpPr>
            <p:cNvPr id="6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6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6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6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8" name="Group 113"/>
          <p:cNvGrpSpPr>
            <a:grpSpLocks/>
          </p:cNvGrpSpPr>
          <p:nvPr/>
        </p:nvGrpSpPr>
        <p:grpSpPr bwMode="auto">
          <a:xfrm>
            <a:off x="6096000" y="3505200"/>
            <a:ext cx="990600" cy="950702"/>
            <a:chOff x="672" y="1344"/>
            <a:chExt cx="720" cy="691"/>
          </a:xfrm>
        </p:grpSpPr>
        <p:sp>
          <p:nvSpPr>
            <p:cNvPr id="6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7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150</a:t>
              </a:r>
              <a:endParaRPr lang="en-US" sz="1000" u="sng" dirty="0"/>
            </a:p>
          </p:txBody>
        </p:sp>
        <p:sp>
          <p:nvSpPr>
            <p:cNvPr id="7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7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7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7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5</a:t>
              </a:r>
              <a:endParaRPr lang="en-US" sz="1200" dirty="0"/>
            </a:p>
          </p:txBody>
        </p:sp>
        <p:sp>
          <p:nvSpPr>
            <p:cNvPr id="7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7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9" name="Group 113"/>
          <p:cNvGrpSpPr>
            <a:grpSpLocks/>
          </p:cNvGrpSpPr>
          <p:nvPr/>
        </p:nvGrpSpPr>
        <p:grpSpPr bwMode="auto">
          <a:xfrm>
            <a:off x="7620000" y="3505200"/>
            <a:ext cx="990600" cy="950702"/>
            <a:chOff x="672" y="1344"/>
            <a:chExt cx="720" cy="691"/>
          </a:xfrm>
        </p:grpSpPr>
        <p:sp>
          <p:nvSpPr>
            <p:cNvPr id="78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9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80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160</a:t>
              </a:r>
              <a:endParaRPr lang="en-US" sz="1000" u="sng" dirty="0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36</a:t>
              </a:r>
              <a:endParaRPr lang="en-US" sz="1200" dirty="0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36</a:t>
              </a:r>
              <a:endParaRPr lang="en-US" sz="1200" dirty="0"/>
            </a:p>
          </p:txBody>
        </p:sp>
        <p:sp>
          <p:nvSpPr>
            <p:cNvPr id="84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</a:t>
              </a:r>
              <a:endParaRPr lang="en-US" sz="1200" dirty="0"/>
            </a:p>
          </p:txBody>
        </p:sp>
        <p:sp>
          <p:nvSpPr>
            <p:cNvPr id="85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86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0" name="Group 113"/>
          <p:cNvGrpSpPr>
            <a:grpSpLocks/>
          </p:cNvGrpSpPr>
          <p:nvPr/>
        </p:nvGrpSpPr>
        <p:grpSpPr bwMode="auto">
          <a:xfrm>
            <a:off x="1981200" y="4572000"/>
            <a:ext cx="990600" cy="950702"/>
            <a:chOff x="672" y="1344"/>
            <a:chExt cx="720" cy="691"/>
          </a:xfrm>
        </p:grpSpPr>
        <p:sp>
          <p:nvSpPr>
            <p:cNvPr id="8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8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8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90</a:t>
              </a:r>
              <a:endParaRPr lang="en-US" sz="1000" u="sng" dirty="0"/>
            </a:p>
          </p:txBody>
        </p:sp>
        <p:sp>
          <p:nvSpPr>
            <p:cNvPr id="9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9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18</a:t>
              </a:r>
              <a:endParaRPr lang="en-US" sz="1200" dirty="0"/>
            </a:p>
          </p:txBody>
        </p:sp>
        <p:sp>
          <p:nvSpPr>
            <p:cNvPr id="9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22</a:t>
              </a:r>
              <a:endParaRPr lang="en-US" sz="1200" dirty="0"/>
            </a:p>
          </p:txBody>
        </p:sp>
        <p:sp>
          <p:nvSpPr>
            <p:cNvPr id="9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9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9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1" name="Group 113"/>
          <p:cNvGrpSpPr>
            <a:grpSpLocks/>
          </p:cNvGrpSpPr>
          <p:nvPr/>
        </p:nvGrpSpPr>
        <p:grpSpPr bwMode="auto">
          <a:xfrm>
            <a:off x="4724400" y="3505200"/>
            <a:ext cx="990600" cy="950702"/>
            <a:chOff x="672" y="1344"/>
            <a:chExt cx="720" cy="691"/>
          </a:xfrm>
        </p:grpSpPr>
        <p:sp>
          <p:nvSpPr>
            <p:cNvPr id="9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9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9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120</a:t>
              </a:r>
              <a:endParaRPr lang="en-US" sz="1000" u="sng" dirty="0"/>
            </a:p>
          </p:txBody>
        </p:sp>
        <p:sp>
          <p:nvSpPr>
            <p:cNvPr id="10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0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0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0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4</a:t>
              </a:r>
              <a:endParaRPr lang="en-US" sz="1200" dirty="0"/>
            </a:p>
          </p:txBody>
        </p:sp>
        <p:sp>
          <p:nvSpPr>
            <p:cNvPr id="10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0</a:t>
              </a:r>
              <a:endParaRPr lang="en-US" sz="1200" dirty="0"/>
            </a:p>
          </p:txBody>
        </p:sp>
        <p:sp>
          <p:nvSpPr>
            <p:cNvPr id="10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2" name="Group 113"/>
          <p:cNvGrpSpPr>
            <a:grpSpLocks/>
          </p:cNvGrpSpPr>
          <p:nvPr/>
        </p:nvGrpSpPr>
        <p:grpSpPr bwMode="auto">
          <a:xfrm>
            <a:off x="4724400" y="4572000"/>
            <a:ext cx="990600" cy="950702"/>
            <a:chOff x="672" y="1344"/>
            <a:chExt cx="720" cy="691"/>
          </a:xfrm>
        </p:grpSpPr>
        <p:sp>
          <p:nvSpPr>
            <p:cNvPr id="10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0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130</a:t>
              </a:r>
              <a:endParaRPr lang="en-US" sz="1000" u="sng" dirty="0"/>
            </a:p>
          </p:txBody>
        </p:sp>
        <p:sp>
          <p:nvSpPr>
            <p:cNvPr id="11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11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26</a:t>
              </a:r>
              <a:endParaRPr lang="en-US" sz="1200" dirty="0"/>
            </a:p>
          </p:txBody>
        </p:sp>
        <p:sp>
          <p:nvSpPr>
            <p:cNvPr id="11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29</a:t>
              </a:r>
              <a:endParaRPr lang="en-US" sz="1200" dirty="0"/>
            </a:p>
          </p:txBody>
        </p:sp>
        <p:sp>
          <p:nvSpPr>
            <p:cNvPr id="11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1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1</a:t>
              </a:r>
              <a:endParaRPr lang="en-US" sz="1200" dirty="0"/>
            </a:p>
          </p:txBody>
        </p:sp>
        <p:sp>
          <p:nvSpPr>
            <p:cNvPr id="11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23" name="Group 113"/>
          <p:cNvGrpSpPr>
            <a:grpSpLocks/>
          </p:cNvGrpSpPr>
          <p:nvPr/>
        </p:nvGrpSpPr>
        <p:grpSpPr bwMode="auto">
          <a:xfrm>
            <a:off x="4724400" y="5638800"/>
            <a:ext cx="990600" cy="950702"/>
            <a:chOff x="672" y="1344"/>
            <a:chExt cx="720" cy="691"/>
          </a:xfrm>
        </p:grpSpPr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672" y="1344"/>
              <a:ext cx="720" cy="6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672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25</a:t>
              </a:r>
              <a:endParaRPr lang="en-US" sz="1200" dirty="0"/>
            </a:p>
          </p:txBody>
        </p:sp>
        <p:sp>
          <p:nvSpPr>
            <p:cNvPr id="119" name="Text Box 116"/>
            <p:cNvSpPr txBox="1">
              <a:spLocks noChangeArrowheads="1"/>
            </p:cNvSpPr>
            <p:nvPr/>
          </p:nvSpPr>
          <p:spPr bwMode="auto">
            <a:xfrm>
              <a:off x="672" y="1584"/>
              <a:ext cx="72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000" u="sng" dirty="0" smtClean="0"/>
                <a:t>140</a:t>
              </a:r>
              <a:endParaRPr lang="en-US" sz="1000" u="sng" dirty="0"/>
            </a:p>
          </p:txBody>
        </p:sp>
        <p:sp>
          <p:nvSpPr>
            <p:cNvPr id="120" name="Rectangle 118"/>
            <p:cNvSpPr>
              <a:spLocks noChangeArrowheads="1"/>
            </p:cNvSpPr>
            <p:nvPr/>
          </p:nvSpPr>
          <p:spPr bwMode="auto">
            <a:xfrm>
              <a:off x="1219" y="1344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28</a:t>
              </a:r>
              <a:endParaRPr lang="en-US" sz="1200" dirty="0"/>
            </a:p>
          </p:txBody>
        </p:sp>
        <p:sp>
          <p:nvSpPr>
            <p:cNvPr id="121" name="Rectangle 119"/>
            <p:cNvSpPr>
              <a:spLocks noChangeArrowheads="1"/>
            </p:cNvSpPr>
            <p:nvPr/>
          </p:nvSpPr>
          <p:spPr bwMode="auto">
            <a:xfrm>
              <a:off x="672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31</a:t>
              </a:r>
              <a:endParaRPr lang="en-US" sz="1200" dirty="0"/>
            </a:p>
          </p:txBody>
        </p:sp>
        <p:sp>
          <p:nvSpPr>
            <p:cNvPr id="122" name="Rectangle 120"/>
            <p:cNvSpPr>
              <a:spLocks noChangeArrowheads="1"/>
            </p:cNvSpPr>
            <p:nvPr/>
          </p:nvSpPr>
          <p:spPr bwMode="auto">
            <a:xfrm>
              <a:off x="1219" y="1862"/>
              <a:ext cx="173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34</a:t>
              </a:r>
              <a:endParaRPr lang="en-US" sz="1200" dirty="0"/>
            </a:p>
          </p:txBody>
        </p:sp>
        <p:sp>
          <p:nvSpPr>
            <p:cNvPr id="123" name="Rectangle 121"/>
            <p:cNvSpPr>
              <a:spLocks noChangeArrowheads="1"/>
            </p:cNvSpPr>
            <p:nvPr/>
          </p:nvSpPr>
          <p:spPr bwMode="auto">
            <a:xfrm>
              <a:off x="845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3</a:t>
              </a:r>
              <a:endParaRPr lang="en-US" sz="1200" dirty="0"/>
            </a:p>
          </p:txBody>
        </p:sp>
        <p:sp>
          <p:nvSpPr>
            <p:cNvPr id="124" name="Rectangle 122"/>
            <p:cNvSpPr>
              <a:spLocks noChangeArrowheads="1"/>
            </p:cNvSpPr>
            <p:nvPr/>
          </p:nvSpPr>
          <p:spPr bwMode="auto">
            <a:xfrm>
              <a:off x="1080" y="1689"/>
              <a:ext cx="115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 smtClean="0"/>
                <a:t>6</a:t>
              </a:r>
              <a:endParaRPr lang="en-US" sz="1200" dirty="0"/>
            </a:p>
          </p:txBody>
        </p:sp>
        <p:sp>
          <p:nvSpPr>
            <p:cNvPr id="125" name="Line 123"/>
            <p:cNvSpPr>
              <a:spLocks noChangeShapeType="1"/>
            </p:cNvSpPr>
            <p:nvPr/>
          </p:nvSpPr>
          <p:spPr bwMode="auto">
            <a:xfrm>
              <a:off x="1032" y="1712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cxnSp>
        <p:nvCxnSpPr>
          <p:cNvPr id="126" name="Straight Arrow Connector 125"/>
          <p:cNvCxnSpPr>
            <a:stCxn id="60" idx="3"/>
            <a:endCxn id="70" idx="1"/>
          </p:cNvCxnSpPr>
          <p:nvPr/>
        </p:nvCxnSpPr>
        <p:spPr>
          <a:xfrm>
            <a:off x="57150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68" idx="3"/>
            <a:endCxn id="78" idx="1"/>
          </p:cNvCxnSpPr>
          <p:nvPr/>
        </p:nvCxnSpPr>
        <p:spPr>
          <a:xfrm>
            <a:off x="7086600" y="3980551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99" idx="3"/>
            <a:endCxn id="70" idx="1"/>
          </p:cNvCxnSpPr>
          <p:nvPr/>
        </p:nvCxnSpPr>
        <p:spPr>
          <a:xfrm>
            <a:off x="57150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09" idx="3"/>
            <a:endCxn id="70" idx="1"/>
          </p:cNvCxnSpPr>
          <p:nvPr/>
        </p:nvCxnSpPr>
        <p:spPr>
          <a:xfrm flipV="1">
            <a:off x="57150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119" idx="3"/>
            <a:endCxn id="78" idx="1"/>
          </p:cNvCxnSpPr>
          <p:nvPr/>
        </p:nvCxnSpPr>
        <p:spPr>
          <a:xfrm flipV="1">
            <a:off x="5715000" y="3980551"/>
            <a:ext cx="1905000" cy="2111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50" idx="3"/>
            <a:endCxn id="60" idx="1"/>
          </p:cNvCxnSpPr>
          <p:nvPr/>
        </p:nvCxnSpPr>
        <p:spPr>
          <a:xfrm flipV="1">
            <a:off x="43434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50" idx="3"/>
            <a:endCxn id="99" idx="1"/>
          </p:cNvCxnSpPr>
          <p:nvPr/>
        </p:nvCxnSpPr>
        <p:spPr>
          <a:xfrm>
            <a:off x="4343400" y="3958537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50" idx="3"/>
            <a:endCxn id="109" idx="1"/>
          </p:cNvCxnSpPr>
          <p:nvPr/>
        </p:nvCxnSpPr>
        <p:spPr>
          <a:xfrm>
            <a:off x="43434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50" idx="3"/>
            <a:endCxn id="119" idx="1"/>
          </p:cNvCxnSpPr>
          <p:nvPr/>
        </p:nvCxnSpPr>
        <p:spPr>
          <a:xfrm>
            <a:off x="4343400" y="3958537"/>
            <a:ext cx="3810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40" idx="3"/>
            <a:endCxn id="48" idx="1"/>
          </p:cNvCxnSpPr>
          <p:nvPr/>
        </p:nvCxnSpPr>
        <p:spPr>
          <a:xfrm>
            <a:off x="2971800" y="2891737"/>
            <a:ext cx="381000" cy="10888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89" idx="3"/>
            <a:endCxn id="48" idx="1"/>
          </p:cNvCxnSpPr>
          <p:nvPr/>
        </p:nvCxnSpPr>
        <p:spPr>
          <a:xfrm flipV="1">
            <a:off x="2971800" y="3980551"/>
            <a:ext cx="381000" cy="1044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29" idx="3"/>
            <a:endCxn id="40" idx="1"/>
          </p:cNvCxnSpPr>
          <p:nvPr/>
        </p:nvCxnSpPr>
        <p:spPr>
          <a:xfrm flipV="1">
            <a:off x="1600200" y="28917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29" idx="3"/>
            <a:endCxn id="89" idx="1"/>
          </p:cNvCxnSpPr>
          <p:nvPr/>
        </p:nvCxnSpPr>
        <p:spPr>
          <a:xfrm>
            <a:off x="1600200" y="3958537"/>
            <a:ext cx="3810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5334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8" name="Rectangle 127"/>
          <p:cNvSpPr/>
          <p:nvPr/>
        </p:nvSpPr>
        <p:spPr>
          <a:xfrm>
            <a:off x="1905000" y="44958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Rectangle 129"/>
          <p:cNvSpPr/>
          <p:nvPr/>
        </p:nvSpPr>
        <p:spPr>
          <a:xfrm>
            <a:off x="32766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Rectangle 130"/>
          <p:cNvSpPr/>
          <p:nvPr/>
        </p:nvSpPr>
        <p:spPr>
          <a:xfrm>
            <a:off x="46482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2" name="Rectangle 131"/>
          <p:cNvSpPr/>
          <p:nvPr/>
        </p:nvSpPr>
        <p:spPr>
          <a:xfrm>
            <a:off x="60198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4" name="Rectangle 133"/>
          <p:cNvSpPr/>
          <p:nvPr/>
        </p:nvSpPr>
        <p:spPr>
          <a:xfrm>
            <a:off x="7543800" y="3429000"/>
            <a:ext cx="11430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5" name="Text Box 5"/>
          <p:cNvSpPr txBox="1">
            <a:spLocks noChangeArrowheads="1"/>
          </p:cNvSpPr>
          <p:nvPr/>
        </p:nvSpPr>
        <p:spPr bwMode="auto">
          <a:xfrm>
            <a:off x="6172200" y="1676400"/>
            <a:ext cx="27432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C6600"/>
                </a:solidFill>
                <a:latin typeface="Garamond" pitchFamily="18" charset="0"/>
              </a:rPr>
              <a:t>Duration: 36 days</a:t>
            </a:r>
          </a:p>
          <a:p>
            <a:r>
              <a:rPr lang="en-US" b="1" dirty="0" smtClean="0">
                <a:solidFill>
                  <a:srgbClr val="CC6600"/>
                </a:solidFill>
                <a:latin typeface="Garamond" pitchFamily="18" charset="0"/>
              </a:rPr>
              <a:t>C.I. = # of Critical Act / </a:t>
            </a:r>
          </a:p>
          <a:p>
            <a:r>
              <a:rPr lang="en-US" b="1" dirty="0" smtClean="0">
                <a:solidFill>
                  <a:srgbClr val="CC6600"/>
                </a:solidFill>
                <a:latin typeface="Garamond" pitchFamily="18" charset="0"/>
              </a:rPr>
              <a:t>          # of Total Act</a:t>
            </a:r>
          </a:p>
          <a:p>
            <a:r>
              <a:rPr lang="en-US" b="1" dirty="0" smtClean="0">
                <a:solidFill>
                  <a:srgbClr val="CC6600"/>
                </a:solidFill>
                <a:latin typeface="Garamond" pitchFamily="18" charset="0"/>
              </a:rPr>
              <a:t>        = 11/16 = 0.69</a:t>
            </a:r>
            <a:endParaRPr lang="en-US" b="1" dirty="0">
              <a:solidFill>
                <a:srgbClr val="CC66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" y="1981200"/>
            <a:ext cx="7800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Scheduling 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/>
              <a:t>3. Develop a Gantt chart</a:t>
            </a:r>
            <a:endParaRPr lang="en-A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9205</TotalTime>
  <Words>501</Words>
  <Application>Microsoft Office PowerPoint</Application>
  <PresentationFormat>화면 슬라이드 쇼(4:3)</PresentationFormat>
  <Paragraphs>380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Theme</vt:lpstr>
      <vt:lpstr>In-Class Scheduling Exercise</vt:lpstr>
      <vt:lpstr>In-Class Scheduling Exercise</vt:lpstr>
      <vt:lpstr>In-Class Scheduling Exercise</vt:lpstr>
      <vt:lpstr>In-Class Scheduling Exercise</vt:lpstr>
      <vt:lpstr>In-Class Scheduling Exercise</vt:lpstr>
      <vt:lpstr>In-Class Scheduling Exercise</vt:lpstr>
      <vt:lpstr>In-Class Scheduling Exercise</vt:lpstr>
    </vt:vector>
  </TitlesOfParts>
  <Company>UT CEPM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Seokho Chi</dc:creator>
  <cp:lastModifiedBy>Seokho Chi</cp:lastModifiedBy>
  <cp:revision>838</cp:revision>
  <cp:lastPrinted>2010-09-13T16:24:30Z</cp:lastPrinted>
  <dcterms:created xsi:type="dcterms:W3CDTF">2010-01-25T16:29:26Z</dcterms:created>
  <dcterms:modified xsi:type="dcterms:W3CDTF">2016-04-19T00:26:14Z</dcterms:modified>
</cp:coreProperties>
</file>